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88" autoAdjust="0"/>
    <p:restoredTop sz="94660"/>
  </p:normalViewPr>
  <p:slideViewPr>
    <p:cSldViewPr>
      <p:cViewPr>
        <p:scale>
          <a:sx n="82" d="100"/>
          <a:sy n="82" d="100"/>
        </p:scale>
        <p:origin x="-900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A7D44-3D59-4763-8E02-4F608813F792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C1A47-8940-48F3-9190-5ADB8BABF83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1377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5544A-2808-4337-84AF-7E1013604418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91799-83AA-4E03-8F94-5244270CA93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232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E40A5-DCE6-4F90-8AC0-C7C9174A217F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D7D54-F80C-4145-A6C6-586CCD3B892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647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46D61-5D6E-4D6E-AEC4-6B7A98F5C3A7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85A2E-D765-48DE-8767-087B248A06C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5654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B69FD-D30C-4248-A1D2-0F82575B16A5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83E92-5B18-43D8-91F1-BC077C8A596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6692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45F53-81B9-4F02-9401-B73EC2242CF8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C4165-F6F7-4F74-89EF-4EFCEC5770D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3930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75876-9BC0-41F1-BBD7-487126B82D91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8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C8F87-A19E-4134-A647-620149E9C50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060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5A8E3-9042-4199-AA33-209D7BD0F6A8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4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8F567-5545-4EE7-8341-2A4BDF722BA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10425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A0D85-FBEC-49C7-ABC5-119D4B00AEB1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3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14B80-D88B-4A06-85B7-4150B531EC9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7231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0596D-03D0-4924-914D-A2A0A7C731C5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E11E1-E57D-44ED-9C52-E1E49FE69E9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57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3BAAE-8189-465C-98DC-6FA0B989171E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846D2-CD03-4681-AB56-9C270E4A93E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41540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başlık stili için tıklatın</a:t>
            </a:r>
          </a:p>
        </p:txBody>
      </p:sp>
      <p:sp>
        <p:nvSpPr>
          <p:cNvPr id="1027" name="2 Metin Yer Tutucusu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metin stillerini düzenlemek için tıklatın</a:t>
            </a:r>
          </a:p>
          <a:p>
            <a:pPr lvl="1"/>
            <a:r>
              <a:rPr lang="tr-TR" altLang="tr-TR" smtClean="0"/>
              <a:t>İkinci düzey</a:t>
            </a:r>
          </a:p>
          <a:p>
            <a:pPr lvl="2"/>
            <a:r>
              <a:rPr lang="tr-TR" altLang="tr-TR" smtClean="0"/>
              <a:t>Üçüncü düzey</a:t>
            </a:r>
          </a:p>
          <a:p>
            <a:pPr lvl="3"/>
            <a:r>
              <a:rPr lang="tr-TR" altLang="tr-TR" smtClean="0"/>
              <a:t>Dördüncü düzey</a:t>
            </a:r>
          </a:p>
          <a:p>
            <a:pPr lvl="4"/>
            <a:r>
              <a:rPr lang="tr-TR" altLang="tr-TR" smtClean="0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7E54BD-70C6-47DC-9059-B3D8DA0B882A}" type="datetimeFigureOut">
              <a:rPr lang="tr-TR"/>
              <a:pPr>
                <a:defRPr/>
              </a:pPr>
              <a:t>7.07.2018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275B2F-19F1-4CF6-9436-FCB87032134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3075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3077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3079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r-T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 BİLGİSİ</a:t>
            </a:r>
          </a:p>
          <a:p>
            <a:pPr>
              <a:defRPr/>
            </a:pPr>
            <a:endParaRPr lang="tr-TR" sz="2400" dirty="0"/>
          </a:p>
          <a:p>
            <a:pPr>
              <a:buFont typeface="Wingdings" pitchFamily="2" charset="2"/>
              <a:buChar char="Ø"/>
              <a:defRPr/>
            </a:pPr>
            <a:r>
              <a:rPr lang="tr-TR" sz="2400" dirty="0"/>
              <a:t>Dilin temelini sesler oluşturur. Seslerin yazıya çevrilmesinde kullanılan işaretlere </a:t>
            </a:r>
            <a:r>
              <a:rPr lang="tr-TR" sz="2400" b="1" dirty="0"/>
              <a:t>harf</a:t>
            </a:r>
            <a:r>
              <a:rPr lang="tr-TR" sz="2400" dirty="0"/>
              <a:t> denir.</a:t>
            </a:r>
            <a:br>
              <a:rPr lang="tr-TR" sz="2400" dirty="0"/>
            </a:br>
            <a:endParaRPr lang="tr-TR" sz="2400" dirty="0"/>
          </a:p>
          <a:p>
            <a:pPr>
              <a:buFont typeface="Wingdings" pitchFamily="2" charset="2"/>
              <a:buChar char="Ø"/>
              <a:defRPr/>
            </a:pPr>
            <a:r>
              <a:rPr lang="tr-TR" sz="2400" dirty="0"/>
              <a:t>Harflerin belli bir sıraya göre bir arada gösterilmesi ile de </a:t>
            </a:r>
            <a:r>
              <a:rPr lang="tr-TR" sz="2400" b="1" dirty="0"/>
              <a:t>alfabe</a:t>
            </a:r>
            <a:r>
              <a:rPr lang="tr-TR" sz="2400" dirty="0"/>
              <a:t> oluşur.</a:t>
            </a:r>
            <a:br>
              <a:rPr lang="tr-TR" sz="2400" dirty="0"/>
            </a:br>
            <a:endParaRPr lang="tr-TR" sz="2400" dirty="0"/>
          </a:p>
          <a:p>
            <a:pPr>
              <a:buFont typeface="Wingdings" pitchFamily="2" charset="2"/>
              <a:buChar char="Ø"/>
              <a:defRPr/>
            </a:pPr>
            <a:r>
              <a:rPr lang="tr-TR" sz="2400" dirty="0"/>
              <a:t>Türkçede 29 harf vardır. Bunlar ünlü ve ünsüz olmak üzere ikiye ayrılır:</a:t>
            </a:r>
          </a:p>
          <a:p>
            <a:pPr>
              <a:defRPr/>
            </a:pPr>
            <a:r>
              <a:rPr lang="tr-TR" sz="2000" dirty="0">
                <a:latin typeface="Calibri" pitchFamily="34" charset="0"/>
              </a:rPr>
              <a:t/>
            </a:r>
            <a:br>
              <a:rPr lang="tr-TR" sz="2000" dirty="0">
                <a:latin typeface="Calibri" pitchFamily="34" charset="0"/>
              </a:rPr>
            </a:br>
            <a:endParaRPr lang="tr-TR" sz="2200" dirty="0">
              <a:latin typeface="Calibri" pitchFamily="34" charset="0"/>
            </a:endParaRPr>
          </a:p>
        </p:txBody>
      </p:sp>
      <p:pic>
        <p:nvPicPr>
          <p:cNvPr id="3080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3083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12291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2293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664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b. Ünsüz Yumuşaması (Ünsüz Değişimi)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Türkçe bir kelimenin son hecesi sert ünsüzlerden biri ile bitiyorsa, bu kelimeye ünlü ile başlayan bir ek getirildiğinde, kelimenin sonundaki sert ünsüz yumuşar. Buna </a:t>
            </a:r>
            <a:r>
              <a:rPr lang="tr-TR" altLang="tr-TR" sz="2400" b="1"/>
              <a:t>ünsüz yumuşaması </a:t>
            </a:r>
            <a:r>
              <a:rPr lang="tr-TR" altLang="tr-TR" sz="2400"/>
              <a:t>denir.</a:t>
            </a:r>
            <a:br>
              <a:rPr lang="tr-TR" altLang="tr-TR" sz="2400"/>
            </a:br>
            <a:r>
              <a:rPr lang="tr-TR" altLang="tr-TR" sz="2400"/>
              <a:t> 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 b="1" i="1"/>
              <a:t>	kitap – ı   </a:t>
            </a:r>
            <a:r>
              <a:rPr lang="tr-TR" altLang="tr-TR" sz="2400"/>
              <a:t>      	</a:t>
            </a:r>
            <a:r>
              <a:rPr lang="tr-TR" altLang="tr-TR" sz="2400" b="1" i="1"/>
              <a:t>kitabı (p - b) 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</a:t>
            </a:r>
            <a:r>
              <a:rPr lang="tr-TR" altLang="tr-TR" sz="2400" b="1" i="1"/>
              <a:t>ilâç – a </a:t>
            </a:r>
            <a:r>
              <a:rPr lang="tr-TR" altLang="tr-TR" sz="2400"/>
              <a:t>        		</a:t>
            </a:r>
            <a:r>
              <a:rPr lang="tr-TR" altLang="tr-TR" sz="2400" b="1" i="1"/>
              <a:t>ilâca (ç - c)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</a:t>
            </a:r>
            <a:r>
              <a:rPr lang="tr-TR" altLang="tr-TR" sz="2400" b="1" i="1"/>
              <a:t>yurt – um </a:t>
            </a:r>
            <a:r>
              <a:rPr lang="tr-TR" altLang="tr-TR" sz="2400"/>
              <a:t>         	</a:t>
            </a:r>
            <a:r>
              <a:rPr lang="tr-TR" altLang="tr-TR" sz="2400" b="1" i="1"/>
              <a:t>yurdum (t - d)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</a:t>
            </a:r>
            <a:r>
              <a:rPr lang="tr-TR" altLang="tr-TR" sz="2400" b="1" i="1"/>
              <a:t>renk – i </a:t>
            </a:r>
            <a:r>
              <a:rPr lang="tr-TR" altLang="tr-TR" sz="2400"/>
              <a:t>           	</a:t>
            </a:r>
            <a:r>
              <a:rPr lang="tr-TR" altLang="tr-TR" sz="2400" b="1" i="1"/>
              <a:t>rengi (k - g)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</a:t>
            </a:r>
            <a:r>
              <a:rPr lang="tr-TR" altLang="tr-TR" sz="2400" b="1" i="1"/>
              <a:t>kayık – ı</a:t>
            </a:r>
            <a:r>
              <a:rPr lang="tr-TR" altLang="tr-TR" sz="2400"/>
              <a:t>          	</a:t>
            </a:r>
            <a:r>
              <a:rPr lang="tr-TR" altLang="tr-TR" sz="2400" b="1" i="1"/>
              <a:t>kayığı (k - ğ)</a:t>
            </a:r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12296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12299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13315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3317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13319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/>
              <a:t>Özel isimlerin yazımında sert ünsüzlerin yumuşaması kuralına uyulmaz.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 b="1" i="1"/>
              <a:t>	Zonguldağ’ı</a:t>
            </a:r>
            <a:r>
              <a:rPr lang="tr-TR" altLang="tr-TR" sz="2400" i="1"/>
              <a:t>          	değil            	</a:t>
            </a:r>
            <a:r>
              <a:rPr lang="tr-TR" altLang="tr-TR" sz="2400" b="1" i="1"/>
              <a:t>Zonguldak’ı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</a:t>
            </a:r>
            <a:r>
              <a:rPr lang="tr-TR" altLang="tr-TR" sz="2400" b="1" i="1"/>
              <a:t>Karabüğ’e</a:t>
            </a:r>
            <a:r>
              <a:rPr lang="tr-TR" altLang="tr-TR" sz="2400" i="1"/>
              <a:t>            	değil           	</a:t>
            </a:r>
            <a:r>
              <a:rPr lang="tr-TR" altLang="tr-TR" sz="2400" b="1" i="1"/>
              <a:t>Karabük’e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</a:t>
            </a:r>
            <a:r>
              <a:rPr lang="tr-TR" altLang="tr-TR" sz="2400" b="1" i="1"/>
              <a:t>Ahmed’e</a:t>
            </a:r>
            <a:r>
              <a:rPr lang="tr-TR" altLang="tr-TR" sz="2400"/>
              <a:t>    </a:t>
            </a:r>
            <a:r>
              <a:rPr lang="tr-TR" altLang="tr-TR" sz="2400" i="1"/>
              <a:t>      	değil         </a:t>
            </a:r>
            <a:r>
              <a:rPr lang="tr-TR" altLang="tr-TR" sz="2400"/>
              <a:t>  	</a:t>
            </a:r>
            <a:r>
              <a:rPr lang="tr-TR" altLang="tr-TR" sz="2400" b="1" i="1"/>
              <a:t>Ahmet’e</a:t>
            </a:r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13320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13323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14339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4341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14343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c. Ses Düşmesi (Ünlü Düşmesi)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Değişik nedenlerden dolayı Türkçe kelimelerin aslında olan bazı sesler düşer. Buna </a:t>
            </a:r>
            <a:r>
              <a:rPr lang="tr-TR" altLang="tr-TR" sz="2400" b="1"/>
              <a:t>ses düşmesi </a:t>
            </a:r>
            <a:r>
              <a:rPr lang="tr-TR" altLang="tr-TR" sz="2400"/>
              <a:t>denir.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İkinci hecesinde dar ünlü bulunan kelimelere ünlü ile başlayan bir ek getirildiğinde dar ünlü düşer. Buna </a:t>
            </a:r>
            <a:r>
              <a:rPr lang="tr-TR" altLang="tr-TR" sz="2400" b="1"/>
              <a:t>hece düşmesi </a:t>
            </a:r>
            <a:r>
              <a:rPr lang="tr-TR" altLang="tr-TR" sz="2400"/>
              <a:t>denir.</a:t>
            </a:r>
          </a:p>
          <a:p>
            <a:pPr eaLnBrk="1" hangingPunct="1"/>
            <a:endParaRPr lang="tr-TR" altLang="tr-TR" sz="2400" b="1" i="1"/>
          </a:p>
          <a:p>
            <a:pPr eaLnBrk="1" hangingPunct="1"/>
            <a:r>
              <a:rPr lang="tr-TR" altLang="tr-TR" sz="2400" b="1" i="1"/>
              <a:t>	Fikir       	</a:t>
            </a:r>
            <a:r>
              <a:rPr lang="tr-TR" altLang="tr-TR" sz="2400" i="1"/>
              <a:t>değil      	</a:t>
            </a:r>
            <a:r>
              <a:rPr lang="tr-TR" altLang="tr-TR" sz="2400" b="1" i="1"/>
              <a:t>fikri</a:t>
            </a:r>
            <a:r>
              <a:rPr lang="tr-TR" altLang="tr-TR" sz="2400"/>
              <a:t> </a:t>
            </a:r>
            <a:r>
              <a:rPr lang="tr-TR" altLang="tr-TR" sz="2400" b="1" i="1"/>
              <a:t> 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</a:t>
            </a:r>
            <a:r>
              <a:rPr lang="tr-TR" altLang="tr-TR" sz="2400" b="1" i="1"/>
              <a:t>burun       	</a:t>
            </a:r>
            <a:r>
              <a:rPr lang="tr-TR" altLang="tr-TR" sz="2400" i="1"/>
              <a:t>değil         	</a:t>
            </a:r>
            <a:r>
              <a:rPr lang="tr-TR" altLang="tr-TR" sz="2400" b="1" i="1"/>
              <a:t>burnu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</a:t>
            </a:r>
            <a:r>
              <a:rPr lang="tr-TR" altLang="tr-TR" sz="2400" b="1" i="1"/>
              <a:t>ömür</a:t>
            </a:r>
            <a:r>
              <a:rPr lang="tr-TR" altLang="tr-TR" sz="2400"/>
              <a:t>         	</a:t>
            </a:r>
            <a:r>
              <a:rPr lang="tr-TR" altLang="tr-TR" sz="2400" i="1"/>
              <a:t>değil          </a:t>
            </a:r>
            <a:r>
              <a:rPr lang="tr-TR" altLang="tr-TR" sz="2400" b="1" i="1"/>
              <a:t> 	ömrü</a:t>
            </a:r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14344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14347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15363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5365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15367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738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/>
              <a:t>Yardımcı fiillerle yapılan birleşik fiillerde yardımcı fiilden önce gelen ismin ikinci hecesindeki ünlü düşer.</a:t>
            </a:r>
          </a:p>
          <a:p>
            <a:pPr eaLnBrk="1" hangingPunct="1"/>
            <a:endParaRPr lang="tr-TR" altLang="tr-TR" sz="2400" b="1" i="1"/>
          </a:p>
          <a:p>
            <a:pPr eaLnBrk="1" hangingPunct="1"/>
            <a:r>
              <a:rPr lang="tr-TR" altLang="tr-TR" sz="2400" b="1" i="1"/>
              <a:t>kayıp olmak – kaybolmak</a:t>
            </a:r>
            <a:r>
              <a:rPr lang="tr-TR" altLang="tr-TR" sz="2400"/>
              <a:t>	</a:t>
            </a:r>
            <a:r>
              <a:rPr lang="tr-TR" altLang="tr-TR" sz="2400" b="1" i="1"/>
              <a:t>şükür etmek - şükretmek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 b="1" i="1"/>
              <a:t>kayıt olmak – kaydolmak</a:t>
            </a:r>
            <a:r>
              <a:rPr lang="tr-TR" altLang="tr-TR" sz="2400"/>
              <a:t>		</a:t>
            </a:r>
            <a:r>
              <a:rPr lang="tr-TR" altLang="tr-TR" sz="2400" b="1" i="1"/>
              <a:t>fikir etmek</a:t>
            </a:r>
            <a:r>
              <a:rPr lang="tr-TR" altLang="tr-TR" sz="2400"/>
              <a:t> - </a:t>
            </a:r>
            <a:r>
              <a:rPr lang="tr-TR" altLang="tr-TR" sz="2400" b="1" i="1"/>
              <a:t>fikretmek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Bazı birleşik isimlerin oluşumunda ses düşmesi olur.</a:t>
            </a:r>
          </a:p>
          <a:p>
            <a:pPr eaLnBrk="1" hangingPunct="1"/>
            <a:endParaRPr lang="tr-TR" altLang="tr-TR" sz="2400" b="1" i="1"/>
          </a:p>
          <a:p>
            <a:pPr eaLnBrk="1" hangingPunct="1"/>
            <a:r>
              <a:rPr lang="tr-TR" altLang="tr-TR" sz="2400" b="1" i="1"/>
              <a:t>kahve altı - kahvaltı </a:t>
            </a:r>
            <a:r>
              <a:rPr lang="tr-TR" altLang="tr-TR" sz="2400"/>
              <a:t>	</a:t>
            </a:r>
            <a:r>
              <a:rPr lang="tr-TR" altLang="tr-TR" sz="2400" b="1" i="1"/>
              <a:t>pazar ertesi</a:t>
            </a:r>
            <a:r>
              <a:rPr lang="tr-TR" altLang="tr-TR" sz="2400"/>
              <a:t> - </a:t>
            </a:r>
            <a:r>
              <a:rPr lang="tr-TR" altLang="tr-TR" sz="2400" b="1" i="1"/>
              <a:t>pazartesi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Sonu “k” sessizi ile biten kelimelere küçültme eki (-cık, -cik, </a:t>
            </a:r>
          </a:p>
          <a:p>
            <a:pPr eaLnBrk="1" hangingPunct="1"/>
            <a:r>
              <a:rPr lang="tr-TR" altLang="tr-TR" sz="2400"/>
              <a:t>-cuk, -cük) getirildiğinde “k” sessizi düşer. Buna “ünsüz düşmesi” de denir.</a:t>
            </a:r>
          </a:p>
          <a:p>
            <a:pPr eaLnBrk="1" hangingPunct="1"/>
            <a:endParaRPr lang="tr-TR" altLang="tr-TR" sz="2400" b="1" i="1"/>
          </a:p>
          <a:p>
            <a:pPr eaLnBrk="1" hangingPunct="1"/>
            <a:r>
              <a:rPr lang="tr-TR" altLang="tr-TR" sz="2400" b="1" i="1"/>
              <a:t>ufak – cık - ufacık </a:t>
            </a:r>
            <a:r>
              <a:rPr lang="tr-TR" altLang="tr-TR" sz="2400"/>
              <a:t> 		</a:t>
            </a:r>
            <a:r>
              <a:rPr lang="tr-TR" altLang="tr-TR" sz="2400" b="1" i="1"/>
              <a:t>minik – cik</a:t>
            </a:r>
            <a:r>
              <a:rPr lang="tr-TR" altLang="tr-TR" sz="2400"/>
              <a:t> - </a:t>
            </a:r>
            <a:r>
              <a:rPr lang="tr-TR" altLang="tr-TR" sz="2400" b="1" i="1"/>
              <a:t>minicik</a:t>
            </a:r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15368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15371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16387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6389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16391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554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d. Ses Türemesi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Değişik sebeplerden dolayı Türkçe bir kelimeye aslında olmadığı hâlde ses ilâvesi olur. Bu olaya </a:t>
            </a:r>
            <a:r>
              <a:rPr lang="tr-TR" altLang="tr-TR" sz="2400" b="1"/>
              <a:t>ses türemesi </a:t>
            </a:r>
            <a:r>
              <a:rPr lang="tr-TR" altLang="tr-TR" sz="2400"/>
              <a:t>denir.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Yardımcı fiillerle yapılan birleşik fiillerde yardımcı fiilden önce gelen ismin son sesi çiftleşir. Buna </a:t>
            </a:r>
            <a:r>
              <a:rPr lang="tr-TR" altLang="tr-TR" sz="2400" b="1"/>
              <a:t>“ünsüz türemesi” </a:t>
            </a:r>
            <a:r>
              <a:rPr lang="tr-TR" altLang="tr-TR" sz="2400"/>
              <a:t>de denir.</a:t>
            </a:r>
          </a:p>
          <a:p>
            <a:pPr eaLnBrk="1" hangingPunct="1"/>
            <a:endParaRPr lang="tr-TR" altLang="tr-TR" sz="2400" b="1" i="1"/>
          </a:p>
          <a:p>
            <a:pPr eaLnBrk="1" hangingPunct="1"/>
            <a:r>
              <a:rPr lang="tr-TR" altLang="tr-TR" sz="2400" b="1" i="1"/>
              <a:t>		zan etmek     </a:t>
            </a:r>
            <a:r>
              <a:rPr lang="tr-TR" altLang="tr-TR" sz="2400"/>
              <a:t>    	</a:t>
            </a:r>
            <a:r>
              <a:rPr lang="tr-TR" altLang="tr-TR" sz="2400" b="1" i="1"/>
              <a:t>zannetmek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	</a:t>
            </a:r>
            <a:r>
              <a:rPr lang="tr-TR" altLang="tr-TR" sz="2400" b="1" i="1"/>
              <a:t>af etmek</a:t>
            </a:r>
            <a:r>
              <a:rPr lang="tr-TR" altLang="tr-TR" sz="2400"/>
              <a:t>           	</a:t>
            </a:r>
            <a:r>
              <a:rPr lang="tr-TR" altLang="tr-TR" sz="2400" b="1" i="1"/>
              <a:t>affetmek</a:t>
            </a:r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16392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16395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17411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7413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17415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/>
              <a:t>Tek heceli kelimelere küçültme eki (-cık, -cik, -cuk, -cük) getirildiğinde ekten önce bir ses gelir. Buna </a:t>
            </a:r>
            <a:r>
              <a:rPr lang="tr-TR" altLang="tr-TR" sz="2400" b="1"/>
              <a:t>“ünlü türemesi”</a:t>
            </a:r>
            <a:r>
              <a:rPr lang="tr-TR" altLang="tr-TR" sz="2400"/>
              <a:t> de denir.</a:t>
            </a:r>
          </a:p>
          <a:p>
            <a:pPr eaLnBrk="1" hangingPunct="1"/>
            <a:endParaRPr lang="tr-TR" altLang="tr-TR" sz="2400" b="1" i="1"/>
          </a:p>
          <a:p>
            <a:pPr eaLnBrk="1" hangingPunct="1"/>
            <a:r>
              <a:rPr lang="tr-TR" altLang="tr-TR" sz="2400" b="1" i="1"/>
              <a:t>	bir – cik    </a:t>
            </a:r>
            <a:r>
              <a:rPr lang="tr-TR" altLang="tr-TR" sz="2400"/>
              <a:t>          	</a:t>
            </a:r>
            <a:r>
              <a:rPr lang="tr-TR" altLang="tr-TR" sz="2400" b="1" i="1"/>
              <a:t>biricik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</a:t>
            </a:r>
            <a:r>
              <a:rPr lang="tr-TR" altLang="tr-TR" sz="2400" b="1" i="1"/>
              <a:t>az – cık   </a:t>
            </a:r>
            <a:r>
              <a:rPr lang="tr-TR" altLang="tr-TR" sz="2400"/>
              <a:t>           	</a:t>
            </a:r>
            <a:r>
              <a:rPr lang="tr-TR" altLang="tr-TR" sz="2400" b="1" i="1"/>
              <a:t>azıcık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</a:t>
            </a:r>
            <a:r>
              <a:rPr lang="tr-TR" altLang="tr-TR" sz="2400" b="1" i="1"/>
              <a:t>genç – cik</a:t>
            </a:r>
            <a:r>
              <a:rPr lang="tr-TR" altLang="tr-TR" sz="2400"/>
              <a:t>              	</a:t>
            </a:r>
            <a:r>
              <a:rPr lang="tr-TR" altLang="tr-TR" sz="2400" b="1" i="1"/>
              <a:t>gencecik</a:t>
            </a:r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17416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8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17419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18435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8437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18439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e. Ünlü Daralması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Son hecesi “a, e” geniş seslileriyle biten Türkçe bir kelimeye </a:t>
            </a:r>
          </a:p>
          <a:p>
            <a:pPr eaLnBrk="1" hangingPunct="1"/>
            <a:r>
              <a:rPr lang="tr-TR" altLang="tr-TR" sz="2400"/>
              <a:t>“-yor” eki getirildiği zaman bu geniş sesler daralarak “ı, i, u, ü” ye dönüşür. Buna ünlü daralması denir.</a:t>
            </a:r>
            <a:br>
              <a:rPr lang="tr-TR" altLang="tr-TR" sz="2400"/>
            </a:br>
            <a:r>
              <a:rPr lang="tr-TR" altLang="tr-TR" sz="2400"/>
              <a:t> </a:t>
            </a:r>
          </a:p>
          <a:p>
            <a:pPr eaLnBrk="1" hangingPunct="1"/>
            <a:r>
              <a:rPr lang="tr-TR" altLang="tr-TR" sz="2400" b="1" i="1"/>
              <a:t>		temizle – yor      </a:t>
            </a:r>
            <a:r>
              <a:rPr lang="tr-TR" altLang="tr-TR" sz="2400"/>
              <a:t>       	</a:t>
            </a:r>
            <a:r>
              <a:rPr lang="tr-TR" altLang="tr-TR" sz="2400" b="1" i="1"/>
              <a:t>temizliyor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	</a:t>
            </a:r>
            <a:r>
              <a:rPr lang="tr-TR" altLang="tr-TR" sz="2400" b="1" i="1"/>
              <a:t>anla – yor</a:t>
            </a:r>
            <a:r>
              <a:rPr lang="tr-TR" altLang="tr-TR" sz="2400"/>
              <a:t>                      	</a:t>
            </a:r>
            <a:r>
              <a:rPr lang="tr-TR" altLang="tr-TR" sz="2400" b="1" i="1"/>
              <a:t>anlıyor</a:t>
            </a:r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18440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18443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19459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9461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19463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738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f. Kaynaştırma Sesleri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Türkçede ünlü ile biten bir kelime, yine ünlü ile başlayan bir ek geldiğinde kelime ile ek arasına “n, s, ş, y” ünsüzlerinden uygun olanı gelir. Buna kaynaşma denir.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 b="1" i="1"/>
              <a:t>“Açılan solar, </a:t>
            </a:r>
            <a:r>
              <a:rPr lang="tr-TR" altLang="tr-TR" sz="2400" b="1" i="1" u="sng"/>
              <a:t>ağlayan</a:t>
            </a:r>
            <a:r>
              <a:rPr lang="tr-TR" altLang="tr-TR" sz="2400" b="1" i="1"/>
              <a:t> güler.”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cümlesinde “ağlayan” sözcüğünde “y” kaynaştırma harfi,</a:t>
            </a:r>
            <a:br>
              <a:rPr lang="tr-TR" altLang="tr-TR" sz="2400"/>
            </a:br>
            <a:r>
              <a:rPr lang="tr-TR" altLang="tr-TR" sz="2400" b="1" i="1"/>
              <a:t>“Akşamın </a:t>
            </a:r>
            <a:r>
              <a:rPr lang="tr-TR" altLang="tr-TR" sz="2400" b="1" i="1" u="sng"/>
              <a:t>işini</a:t>
            </a:r>
            <a:r>
              <a:rPr lang="tr-TR" altLang="tr-TR" sz="2400" b="1" i="1"/>
              <a:t> sabaha bırakma.”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cümlesinde “işini” sözcüğünde “n” kaynaştırma harfi,</a:t>
            </a:r>
            <a:br>
              <a:rPr lang="tr-TR" altLang="tr-TR" sz="2400"/>
            </a:br>
            <a:r>
              <a:rPr lang="tr-TR" altLang="tr-TR" sz="2400" b="1" i="1"/>
              <a:t>“Fakirin </a:t>
            </a:r>
            <a:r>
              <a:rPr lang="tr-TR" altLang="tr-TR" sz="2400" b="1" i="1" u="sng"/>
              <a:t>tesellisi</a:t>
            </a:r>
            <a:r>
              <a:rPr lang="tr-TR" altLang="tr-TR" sz="2400" b="1" i="1"/>
              <a:t> ölümdür.”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cümlesinde “tesellisi” sözcüğünde “s” kaynaştırma harfi,</a:t>
            </a:r>
            <a:br>
              <a:rPr lang="tr-TR" altLang="tr-TR" sz="2400"/>
            </a:br>
            <a:r>
              <a:rPr lang="tr-TR" altLang="tr-TR" sz="2400" b="1" i="1"/>
              <a:t>“Öğrencileri </a:t>
            </a:r>
            <a:r>
              <a:rPr lang="tr-TR" altLang="tr-TR" sz="2400" b="1" i="1" u="sng"/>
              <a:t>ikişer</a:t>
            </a:r>
            <a:r>
              <a:rPr lang="tr-TR" altLang="tr-TR" sz="2400" b="1" i="1"/>
              <a:t> üçer içeri alın.”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cümlesinde ise “ikişer” sözcüğünde “ş” kaynaştırma harfi kullanılmıştır.</a:t>
            </a:r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19464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6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19467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20483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0485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20487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701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g. Ulama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Ünsüzle biten bir sözcükten sonra yine ünlü ile başlayan bir sözcük gelirse, iki sözcük birbirine bağlanarak okunur. Buna ulama denir.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 b="1" i="1"/>
              <a:t>“Bizden_evvel buraya inen_üç dört_arkadaş vardı.”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cümlesinde üç yerde ulama yapılmıştır.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 b="1" i="1"/>
              <a:t>“Ben, akşam_eve gelirken kiraz_aldım.”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cümlesinde ise iki yerde ulama vardır. Herhangi bir noktalama işaretinin bulunduğu yerde ulama olmaz. Bu cümlede “ben” sözcüğünden sonra virgül kullanıldığından “ben, akşam” kelimeleri arasında ulama yoktur.</a:t>
            </a:r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20488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0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20491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21507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1509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21511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738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h. Vurgu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İki ya da daha fazla heceli kelimelerin herhangi bir hecesinin; birden fazla sözcükten oluşan cümlelerin herhangi bir sözcüğünün ötekilerden daha baskılı, güçlü söylenmesine </a:t>
            </a:r>
            <a:r>
              <a:rPr lang="tr-TR" altLang="tr-TR" sz="2400" b="1"/>
              <a:t>vurgu </a:t>
            </a:r>
            <a:r>
              <a:rPr lang="tr-TR" altLang="tr-TR" sz="2400"/>
              <a:t>denir.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Dolayısıyla vurgu kelime vurgusu ve cümle vurgusu olmak üzere ikiye ayrılır.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Cümle vurgusunu ögeler konusunda gördük. Şimdi sözcük vurgusu ile ilgili ayrıntıları görelim.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Her kelimede vurgu vardır ve bu çoğunlukla kelimelerin son hecesindedir. Ek aldıkça da vurgu son heceye kayar.</a:t>
            </a:r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21512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4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21515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4099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101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4103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Sesli harf : </a:t>
            </a:r>
            <a:r>
              <a:rPr lang="tr-TR" altLang="tr-TR" sz="2400"/>
              <a:t>Ağzımızdan hiçbir zorlama olmadan çıkan sesleri karşılayan harflerdir. 4'ü kalın 4'ü ince olmak üzere 8 adettir. Bir tabloyla bunları gösterelim:</a:t>
            </a:r>
          </a:p>
          <a:p>
            <a:pPr eaLnBrk="1" hangingPunct="1"/>
            <a:endParaRPr lang="tr-TR" altLang="tr-TR" sz="2400">
              <a:latin typeface="Calibri" pitchFamily="34" charset="0"/>
            </a:endParaRPr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4104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6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4107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  <p:graphicFrame>
        <p:nvGraphicFramePr>
          <p:cNvPr id="13" name="12 Tablo"/>
          <p:cNvGraphicFramePr>
            <a:graphicFrameLocks noGrp="1"/>
          </p:cNvGraphicFramePr>
          <p:nvPr/>
        </p:nvGraphicFramePr>
        <p:xfrm>
          <a:off x="1619250" y="2492375"/>
          <a:ext cx="5886449" cy="2325688"/>
        </p:xfrm>
        <a:graphic>
          <a:graphicData uri="http://schemas.openxmlformats.org/drawingml/2006/table">
            <a:tbl>
              <a:tblPr/>
              <a:tblGrid>
                <a:gridCol w="2142455"/>
                <a:gridCol w="935998"/>
                <a:gridCol w="863999"/>
                <a:gridCol w="935998"/>
                <a:gridCol w="1007999"/>
              </a:tblGrid>
              <a:tr h="428517">
                <a:tc rowSpan="2">
                  <a:txBody>
                    <a:bodyPr/>
                    <a:lstStyle/>
                    <a:p>
                      <a:pPr algn="ctr"/>
                      <a:endParaRPr lang="tr-TR" sz="1800" b="1" dirty="0" smtClean="0">
                        <a:effectLst/>
                      </a:endParaRPr>
                    </a:p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Ünlüler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Geniş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Dar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517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Kalın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İnce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Kalın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İnce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327">
                <a:tc>
                  <a:txBody>
                    <a:bodyPr/>
                    <a:lstStyle/>
                    <a:p>
                      <a:pPr algn="ctr"/>
                      <a:endParaRPr lang="tr-TR" sz="1800" b="1" dirty="0" smtClean="0">
                        <a:effectLst/>
                      </a:endParaRPr>
                    </a:p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Düz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800" b="1" dirty="0" smtClean="0">
                        <a:effectLst/>
                      </a:endParaRPr>
                    </a:p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a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800" b="1" dirty="0" smtClean="0">
                        <a:effectLst/>
                      </a:endParaRPr>
                    </a:p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e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800" b="1" dirty="0" smtClean="0">
                        <a:effectLst/>
                      </a:endParaRPr>
                    </a:p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ı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800" b="1" dirty="0" smtClean="0">
                        <a:effectLst/>
                      </a:endParaRPr>
                    </a:p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i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327">
                <a:tc>
                  <a:txBody>
                    <a:bodyPr/>
                    <a:lstStyle/>
                    <a:p>
                      <a:pPr algn="ctr"/>
                      <a:endParaRPr lang="tr-TR" sz="1800" b="1" dirty="0" smtClean="0">
                        <a:effectLst/>
                      </a:endParaRPr>
                    </a:p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Yuvarlak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800" b="1" dirty="0" smtClean="0">
                        <a:effectLst/>
                      </a:endParaRPr>
                    </a:p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o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800" b="1" dirty="0" smtClean="0">
                        <a:effectLst/>
                      </a:endParaRPr>
                    </a:p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ö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800" b="1" dirty="0" smtClean="0">
                        <a:effectLst/>
                      </a:endParaRPr>
                    </a:p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u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800" b="1" dirty="0" smtClean="0">
                        <a:effectLst/>
                      </a:endParaRPr>
                    </a:p>
                    <a:p>
                      <a:pPr algn="ctr"/>
                      <a:r>
                        <a:rPr lang="tr-TR" sz="1800" b="1" dirty="0" smtClean="0">
                          <a:effectLst/>
                        </a:rPr>
                        <a:t>ü</a:t>
                      </a:r>
                      <a:endParaRPr lang="tr-TR" sz="1800" b="1" dirty="0">
                        <a:effectLst/>
                      </a:endParaRPr>
                    </a:p>
                  </a:txBody>
                  <a:tcPr marL="91430" marR="91430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22531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2533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22535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/>
              <a:t>“İp, aç, kalk ...” gibi tek heceli kelimelerde vurgu ”ekmek, ekmekçi, ekmekçiler, ekmekçilerden”</a:t>
            </a:r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400"/>
              <a:t>Olumsuzluk eki “-ma, -me”nin, soru eki “-mı, -mi, -mu, - mü”nün vurguyu kendinden önceki heceye ya da kelimenin son hecesine kaydırır.</a:t>
            </a:r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400"/>
              <a:t>“Gittim” sözcüğünde vurgu son hecededir; ama “gitmedim” sözcüğünde vurgu ilk hecededir. Çünkü “-me” olumsuzluk eki vurguyu ilk heceye kaydırır.</a:t>
            </a:r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22536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22539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5123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125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Sessiz harf : </a:t>
            </a:r>
            <a:r>
              <a:rPr lang="tr-TR" altLang="tr-TR" sz="2400"/>
              <a:t>Tek başına söylenemeyen, ancak bir ünlü yardımıyla söylenebilen sesleri karşılayan harflerdir. 21 tanedir. Alfabedeki sessizler yanına “e” ünlüsü getirilerek okunur; be, ce, de... gibi.</a:t>
            </a:r>
          </a:p>
          <a:p>
            <a:pPr eaLnBrk="1" hangingPunct="1"/>
            <a:endParaRPr lang="tr-TR" altLang="tr-TR" sz="2400" b="1"/>
          </a:p>
          <a:p>
            <a:pPr eaLnBrk="1" hangingPunct="1"/>
            <a:r>
              <a:rPr lang="tr-TR" altLang="tr-TR" sz="2400" b="1"/>
              <a:t>Süreksiz Sert Sessizler</a:t>
            </a:r>
            <a:r>
              <a:rPr lang="tr-TR" altLang="tr-TR" sz="2400"/>
              <a:t> : p, ç, t, k                     </a:t>
            </a:r>
            <a:br>
              <a:rPr lang="tr-TR" altLang="tr-TR" sz="2400"/>
            </a:br>
            <a:r>
              <a:rPr lang="tr-TR" altLang="tr-TR" sz="2400"/>
              <a:t> </a:t>
            </a:r>
          </a:p>
          <a:p>
            <a:pPr eaLnBrk="1" hangingPunct="1"/>
            <a:r>
              <a:rPr lang="tr-TR" altLang="tr-TR" sz="2400" b="1"/>
              <a:t>Sürekli Sert Sessizler :</a:t>
            </a:r>
            <a:r>
              <a:rPr lang="tr-TR" altLang="tr-TR" sz="2400"/>
              <a:t> f, s, ş, h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 b="1"/>
              <a:t>Süreksiz Yumuşak Sessizler:</a:t>
            </a:r>
            <a:r>
              <a:rPr lang="tr-TR" altLang="tr-TR" sz="2400"/>
              <a:t> b, c, d, g               </a:t>
            </a:r>
          </a:p>
          <a:p>
            <a:pPr eaLnBrk="1" hangingPunct="1"/>
            <a:endParaRPr lang="tr-TR" altLang="tr-TR" sz="2400" b="1"/>
          </a:p>
          <a:p>
            <a:pPr eaLnBrk="1" hangingPunct="1"/>
            <a:r>
              <a:rPr lang="tr-TR" altLang="tr-TR" sz="2400" b="1"/>
              <a:t>Sürekli Yumuşak Sessizler :</a:t>
            </a:r>
            <a:r>
              <a:rPr lang="tr-TR" altLang="tr-TR" sz="2400"/>
              <a:t> ğ, j, l, m, n, r, v, y, z</a:t>
            </a:r>
            <a:endParaRPr lang="tr-TR" altLang="tr-TR" sz="2400">
              <a:latin typeface="Calibri" pitchFamily="34" charset="0"/>
            </a:endParaRPr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5128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5131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6147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149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6151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627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Ünsüz harflerin bazı özellikleri vardır: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>
              <a:buFont typeface="Wingdings" pitchFamily="2" charset="2"/>
              <a:buChar char="Ø"/>
            </a:pPr>
            <a:r>
              <a:rPr lang="tr-TR" altLang="tr-TR" sz="2400"/>
              <a:t>Türkçe sözcüklerin başında iki ünsüz bulunmaz. Bulunanlar başka dillerden geçmiştir: </a:t>
            </a:r>
            <a:r>
              <a:rPr lang="tr-TR" altLang="tr-TR" sz="2400" b="1" i="1"/>
              <a:t>Plân, spor…</a:t>
            </a:r>
          </a:p>
          <a:p>
            <a:pPr eaLnBrk="1" hangingPunct="1"/>
            <a:endParaRPr lang="tr-TR" altLang="tr-TR" sz="2400"/>
          </a:p>
          <a:p>
            <a:pPr eaLnBrk="1" hangingPunct="1">
              <a:buFont typeface="Wingdings" pitchFamily="2" charset="2"/>
              <a:buChar char="Ø"/>
            </a:pPr>
            <a:r>
              <a:rPr lang="tr-TR" altLang="tr-TR" sz="2400"/>
              <a:t>Türkçe sözcüklerin kökünde aynı türden iki ünsüz yan yana bulunmaz: </a:t>
            </a:r>
            <a:r>
              <a:rPr lang="tr-TR" altLang="tr-TR" sz="2400" b="1" i="1"/>
              <a:t>millet, dükkân...</a:t>
            </a:r>
          </a:p>
          <a:p>
            <a:pPr eaLnBrk="1" hangingPunct="1">
              <a:buFont typeface="Wingdings" pitchFamily="2" charset="2"/>
              <a:buChar char="Ø"/>
            </a:pPr>
            <a:endParaRPr lang="tr-TR" altLang="tr-TR" sz="2400"/>
          </a:p>
          <a:p>
            <a:pPr eaLnBrk="1" hangingPunct="1">
              <a:buFont typeface="Wingdings" pitchFamily="2" charset="2"/>
              <a:buChar char="Ø"/>
            </a:pPr>
            <a:r>
              <a:rPr lang="tr-TR" altLang="tr-TR" sz="2400"/>
              <a:t>Türkçe sözcüklerden genel olarak “f, h, j” ünsüzleri bulunmaz:</a:t>
            </a:r>
            <a:r>
              <a:rPr lang="tr-TR" altLang="tr-TR" sz="2400" b="1" i="1"/>
              <a:t> fare, havlu, jeton...</a:t>
            </a:r>
          </a:p>
          <a:p>
            <a:pPr eaLnBrk="1" hangingPunct="1">
              <a:buFont typeface="Wingdings" pitchFamily="2" charset="2"/>
              <a:buChar char="Ø"/>
            </a:pPr>
            <a:endParaRPr lang="tr-TR" altLang="tr-TR" sz="2400"/>
          </a:p>
          <a:p>
            <a:pPr eaLnBrk="1" hangingPunct="1">
              <a:buFont typeface="Wingdings" pitchFamily="2" charset="2"/>
              <a:buChar char="Ø"/>
            </a:pPr>
            <a:r>
              <a:rPr lang="tr-TR" altLang="tr-TR" sz="2400"/>
              <a:t>Türkçe kökenli sözcükler yansımalar ve bazı istisnalar dışında “c, l, m, n, r, v, z” ünsüzleriyle başlamaz.</a:t>
            </a:r>
          </a:p>
          <a:p>
            <a:pPr eaLnBrk="1" hangingPunct="1"/>
            <a:endParaRPr lang="tr-TR" altLang="tr-TR" sz="2400"/>
          </a:p>
          <a:p>
            <a:pPr eaLnBrk="1" hangingPunct="1">
              <a:buFont typeface="Wingdings" pitchFamily="2" charset="2"/>
              <a:buChar char="Ø"/>
            </a:pPr>
            <a:r>
              <a:rPr lang="tr-TR" altLang="tr-TR" sz="2400"/>
              <a:t>Şimdi ünlü ve ünsüz harflerle ilgili ses olaylarını görelim.</a:t>
            </a:r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6152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6155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7171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7173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3079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560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r-TR" sz="2400" b="1" dirty="0"/>
              <a:t>1. Ünlü Uyumları</a:t>
            </a:r>
            <a:r>
              <a:rPr lang="tr-TR" sz="2400" dirty="0"/>
              <a:t/>
            </a:r>
            <a:br>
              <a:rPr lang="tr-TR" sz="2400" dirty="0"/>
            </a:br>
            <a:endParaRPr lang="tr-TR" sz="2400" dirty="0"/>
          </a:p>
          <a:p>
            <a:pPr>
              <a:defRPr/>
            </a:pPr>
            <a:r>
              <a:rPr lang="tr-TR" sz="2400" dirty="0"/>
              <a:t>Büyük ve küçük ünlü uyumu, sesli (ünlü) harflerle ilgili özelliklerdendir. Büyük ünlü uyumunda kalınlık - incelik; küçük ünlü uyumunda düzlük - yuvarlaklık söz konusudur.</a:t>
            </a:r>
            <a:br>
              <a:rPr lang="tr-TR" sz="2400" dirty="0"/>
            </a:br>
            <a:r>
              <a:rPr lang="tr-TR" sz="2400" dirty="0"/>
              <a:t> 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tr-TR" sz="2400" b="1" dirty="0"/>
              <a:t>Büyük ünlü uyumu : </a:t>
            </a:r>
            <a:r>
              <a:rPr lang="tr-TR" sz="2400" dirty="0"/>
              <a:t>Türkçe bir kelimenin ilk hecesindeki ünlü kalın ise (a, ı, o, u), diğer hecelerdeki ünlüler de kalın olmalı; ince ise (e, i, ö, ü), diğer ünlüler de ince olmalıdır. Buna büyük ünlü uyumu denir.</a:t>
            </a:r>
            <a:br>
              <a:rPr lang="tr-TR" sz="2400" dirty="0"/>
            </a:br>
            <a:endParaRPr lang="tr-TR" sz="2400" dirty="0"/>
          </a:p>
          <a:p>
            <a:pPr marL="457200" indent="-457200">
              <a:defRPr/>
            </a:pPr>
            <a:r>
              <a:rPr lang="tr-TR" sz="2400" b="1" i="1" dirty="0"/>
              <a:t>	“Evlerimiz” </a:t>
            </a:r>
            <a:r>
              <a:rPr lang="tr-TR" sz="2400" dirty="0"/>
              <a:t>sözcüğü, büyük ünlü uyumuna uyar. Çünkü bu sözcükteki bütün ünlüler incedir. Sözcük ince ünlülerle başlayıp ince ünlülerle devam etmiştir.”</a:t>
            </a:r>
            <a:r>
              <a:rPr lang="tr-TR" sz="2000" dirty="0">
                <a:latin typeface="Calibri" pitchFamily="34" charset="0"/>
              </a:rPr>
              <a:t/>
            </a:r>
            <a:br>
              <a:rPr lang="tr-TR" sz="2000" dirty="0">
                <a:latin typeface="Calibri" pitchFamily="34" charset="0"/>
              </a:rPr>
            </a:br>
            <a:endParaRPr lang="tr-TR" sz="2200" dirty="0">
              <a:latin typeface="Calibri" pitchFamily="34" charset="0"/>
            </a:endParaRPr>
          </a:p>
        </p:txBody>
      </p:sp>
      <p:pic>
        <p:nvPicPr>
          <p:cNvPr id="7176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7179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8195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8197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8199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 i="1"/>
              <a:t>“Karıncalar” </a:t>
            </a:r>
            <a:r>
              <a:rPr lang="tr-TR" altLang="tr-TR" sz="2400"/>
              <a:t>sözcüğü, büyük ünlü uyumuna uyar. Çünkü bu sözcükteki ünlüler kalındır. Kalın ünlülerden sonra kalın ünlüler gelmiştir.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 b="1" i="1"/>
              <a:t>“Kalemler” </a:t>
            </a:r>
            <a:r>
              <a:rPr lang="tr-TR" altLang="tr-TR" sz="2400"/>
              <a:t>sözcüğü ise kalın ünlüden sonra ince ünlü geldiğinden büyük ünlü uyumuna uymaz.</a:t>
            </a:r>
          </a:p>
          <a:p>
            <a:pPr eaLnBrk="1" hangingPunct="1"/>
            <a:endParaRPr lang="tr-TR" altLang="tr-TR" sz="2400">
              <a:latin typeface="Calibri" pitchFamily="34" charset="0"/>
            </a:endParaRPr>
          </a:p>
          <a:p>
            <a:pPr eaLnBrk="1" hangingPunct="1"/>
            <a:r>
              <a:rPr lang="tr-TR" altLang="tr-TR" sz="2400"/>
              <a:t>“-ki, -ken, -yor, -leyin, -ımtrak, -daş” ekleri büyük ünlü uyumuna uymaz. “kapıdaki, çalışırken, geliyor, sabahleyin, yeşilimtrak” örneklerinde bu görülmektedir.</a:t>
            </a:r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400"/>
              <a:t>“Elma, kardeş, anne...” gibi bazı sözcükler Türkçe olduğu hâlde büyük ünlü uyumuna uymaz. Asılları: alma, karındaş, ana.</a:t>
            </a:r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8200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8203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9219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9221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9223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664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b. Küçük ünlü uyumu : </a:t>
            </a:r>
            <a:r>
              <a:rPr lang="tr-TR" altLang="tr-TR" sz="2400"/>
              <a:t>Türkçe bir sözcük düz ünlülerden biri ile başlamışsa, bu ünlülerden sonra gelen ünlüler de düz olmalıdır: 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Örneğin; </a:t>
            </a:r>
            <a:r>
              <a:rPr lang="tr-TR" altLang="tr-TR" sz="2400" b="1" i="1"/>
              <a:t>“tanımak” </a:t>
            </a:r>
            <a:r>
              <a:rPr lang="tr-TR" altLang="tr-TR" sz="2400"/>
              <a:t>sözcüğündeki bütün ünlüler düzdür. Düz ünlülerden sonra yine de ünlüler geldiğinden bu sözcük, küçük ünlü uyumuna uyar.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Türkçe bir sözcük yuvarlak ünlülerden biri ile başlamışsa, bu yuvarlak ünlülerden sonra ya dar-yuvarlak (u, ü) ya da düz-geniş ünlüler (a, e) gelmelidir.</a:t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Örneğin; </a:t>
            </a:r>
            <a:r>
              <a:rPr lang="tr-TR" altLang="tr-TR" sz="2400" b="1" i="1"/>
              <a:t>“olaylar” </a:t>
            </a:r>
            <a:r>
              <a:rPr lang="tr-TR" altLang="tr-TR" sz="2400"/>
              <a:t>sözcüğünü ele alalım. Bu sözcük yuvarlak ünlü ile başlamış, yuvarlak ünlüden sonra da düz ünlü gelmiş. O hâlde sözcük küçük ünlü uyumuna uyar.</a:t>
            </a:r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9224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9227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10243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0245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10247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664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 i="1"/>
              <a:t>“Salon” </a:t>
            </a:r>
            <a:r>
              <a:rPr lang="tr-TR" altLang="tr-TR" sz="2400"/>
              <a:t>sözcüğü ise düz ünlüden sonra yukarıdaki ünlü geldiğinden küçük ünlü uyumuna uymaz. </a:t>
            </a:r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400"/>
              <a:t>Küçük ünlü uyumuna uyan bir kelime büyük ünlü uyumuna da uymalıdır. </a:t>
            </a:r>
            <a:r>
              <a:rPr lang="tr-TR" altLang="tr-TR" sz="2400" b="1" i="1"/>
              <a:t>“-yor” </a:t>
            </a:r>
            <a:r>
              <a:rPr lang="tr-TR" altLang="tr-TR" sz="2400"/>
              <a:t>eki, hiçbir zaman küçük ünlü uyumuna uymaz. </a:t>
            </a:r>
            <a:r>
              <a:rPr lang="tr-TR" altLang="tr-TR" sz="2400" b="1" i="1"/>
              <a:t>“Çalışıyor, gülüyor, ağlıyor” </a:t>
            </a:r>
            <a:r>
              <a:rPr lang="tr-TR" altLang="tr-TR" sz="2400"/>
              <a:t>gibi kelimeler ilk hecesinin dışında “o” sesi bulunduğundan küçük ünlü uyumuna uymaz.</a:t>
            </a:r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400"/>
              <a:t>Ayrıca şuna da dikkat etmek gerekir: Küçük ünlü aranırken kelimenin büyük ünlü uyumuna bakılmalıdır. Örneğin; </a:t>
            </a:r>
            <a:r>
              <a:rPr lang="tr-TR" altLang="tr-TR" sz="2400" b="1" i="1"/>
              <a:t>“kalem” </a:t>
            </a:r>
            <a:r>
              <a:rPr lang="tr-TR" altLang="tr-TR" sz="2400"/>
              <a:t>kelimesi normalde küçük ünlü uyumuna uyar. Ancak büyük ünlü uyumu kuralı dikkate alınmazsa. Öyleyse büyük ünlü uyumuna uymayan sözcükler küçük ünlü uyumuna da uymaz.</a:t>
            </a:r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10248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0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10251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115887"/>
          </a:xfrm>
          <a:prstGeom prst="rect">
            <a:avLst/>
          </a:prstGeom>
          <a:gradFill rotWithShape="1">
            <a:gsLst>
              <a:gs pos="0">
                <a:srgbClr val="B0D5F6"/>
              </a:gs>
              <a:gs pos="5000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11267" name="Picture 3" descr="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1619250" y="-1143000"/>
            <a:ext cx="5905500" cy="9144000"/>
          </a:xfrm>
          <a:prstGeom prst="roundRect">
            <a:avLst>
              <a:gd name="adj" fmla="val 8403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tr-TR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1269" name="AutoShape 8"/>
          <p:cNvSpPr>
            <a:spLocks noChangeArrowheads="1"/>
          </p:cNvSpPr>
          <p:nvPr/>
        </p:nvSpPr>
        <p:spPr bwMode="auto">
          <a:xfrm rot="5400000">
            <a:off x="4233069" y="-1605756"/>
            <a:ext cx="388938" cy="36004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B0D5F6"/>
              </a:gs>
            </a:gsLst>
            <a:lin ang="0" scaled="1"/>
          </a:gradFill>
          <a:ln w="9525" algn="ctr">
            <a:solidFill>
              <a:srgbClr val="0066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tr-TR" altLang="tr-TR">
              <a:latin typeface="Calibri" pitchFamily="34" charset="0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844800" y="188913"/>
            <a:ext cx="3167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kern="10">
                <a:ln w="9525">
                  <a:solidFill>
                    <a:srgbClr val="00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atin typeface="Arial Black"/>
                <a:cs typeface="+mn-cs"/>
              </a:rPr>
              <a:t>                      </a:t>
            </a:r>
            <a:endParaRPr lang="tr-TR" sz="3600" kern="10">
              <a:ln w="9525">
                <a:solidFill>
                  <a:srgbClr val="0066CC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atin typeface="Arial Black"/>
              <a:cs typeface="+mn-cs"/>
            </a:endParaRPr>
          </a:p>
        </p:txBody>
      </p:sp>
      <p:sp>
        <p:nvSpPr>
          <p:cNvPr id="11271" name="Text Box 13"/>
          <p:cNvSpPr txBox="1">
            <a:spLocks noChangeArrowheads="1"/>
          </p:cNvSpPr>
          <p:nvPr/>
        </p:nvSpPr>
        <p:spPr bwMode="auto">
          <a:xfrm>
            <a:off x="179388" y="692150"/>
            <a:ext cx="8785225" cy="701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altLang="tr-TR" sz="2400" b="1"/>
              <a:t>2. Ünsüz Uyumları</a:t>
            </a:r>
          </a:p>
          <a:p>
            <a:pPr eaLnBrk="1" hangingPunct="1"/>
            <a:endParaRPr lang="tr-TR" altLang="tr-TR" sz="2400" b="1" i="1"/>
          </a:p>
          <a:p>
            <a:pPr eaLnBrk="1" hangingPunct="1"/>
            <a:r>
              <a:rPr lang="tr-TR" altLang="tr-TR" sz="2400" b="1"/>
              <a:t>a. Ünsüz Benzeşmesi (Ünsüz Sertleşmesi)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/>
              <a:t>Türkçe bir kelimenin son hecesi sert ünsüzlerden biri ile bitiyorsa, o kelimeye getirilecek ekin başındaki ünsüzün de sert olması gerekir. Buna </a:t>
            </a:r>
            <a:r>
              <a:rPr lang="tr-TR" altLang="tr-TR" sz="2400" b="1"/>
              <a:t>ünsüz uyumu </a:t>
            </a:r>
            <a:r>
              <a:rPr lang="tr-TR" altLang="tr-TR" sz="2400"/>
              <a:t>ya da </a:t>
            </a:r>
            <a:r>
              <a:rPr lang="tr-TR" altLang="tr-TR" sz="2400" b="1"/>
              <a:t>ünsüz benzeşmesi </a:t>
            </a:r>
            <a:r>
              <a:rPr lang="tr-TR" altLang="tr-TR" sz="2400"/>
              <a:t>denir.  </a:t>
            </a:r>
            <a:r>
              <a:rPr lang="tr-TR" altLang="tr-TR" sz="2400" b="1" i="1"/>
              <a:t> </a:t>
            </a: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/>
            </a:r>
            <a:br>
              <a:rPr lang="tr-TR" altLang="tr-TR" sz="2400"/>
            </a:br>
            <a:r>
              <a:rPr lang="tr-TR" altLang="tr-TR" sz="2400"/>
              <a:t>	</a:t>
            </a:r>
            <a:r>
              <a:rPr lang="tr-TR" altLang="tr-TR" sz="2400" b="1" i="1"/>
              <a:t>kitap – cı    		</a:t>
            </a:r>
            <a:r>
              <a:rPr lang="tr-TR" altLang="tr-TR" sz="2400" i="1"/>
              <a:t>değil    	</a:t>
            </a:r>
            <a:r>
              <a:rPr lang="tr-TR" altLang="tr-TR" sz="2400" b="1" i="1"/>
              <a:t>kitap – çı     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 b="1" i="1"/>
              <a:t>	balık – dan  		</a:t>
            </a:r>
            <a:r>
              <a:rPr lang="tr-TR" altLang="tr-TR" sz="2400" i="1"/>
              <a:t>değil        </a:t>
            </a:r>
            <a:r>
              <a:rPr lang="tr-TR" altLang="tr-TR" sz="2400"/>
              <a:t>   	</a:t>
            </a:r>
            <a:r>
              <a:rPr lang="tr-TR" altLang="tr-TR" sz="2400" b="1" i="1"/>
              <a:t>balık – tan      </a:t>
            </a:r>
            <a:r>
              <a:rPr lang="tr-TR" altLang="tr-TR" sz="2400"/>
              <a:t/>
            </a:r>
            <a:br>
              <a:rPr lang="tr-TR" altLang="tr-TR" sz="2400"/>
            </a:br>
            <a:endParaRPr lang="tr-TR" altLang="tr-TR" sz="2400"/>
          </a:p>
          <a:p>
            <a:pPr eaLnBrk="1" hangingPunct="1"/>
            <a:r>
              <a:rPr lang="tr-TR" altLang="tr-TR" sz="2400" b="1" i="1"/>
              <a:t>	1923'de</a:t>
            </a:r>
            <a:r>
              <a:rPr lang="tr-TR" altLang="tr-TR" sz="2400"/>
              <a:t> </a:t>
            </a:r>
            <a:r>
              <a:rPr lang="tr-TR" altLang="tr-TR" sz="2400" i="1"/>
              <a:t>     		değil       	</a:t>
            </a:r>
            <a:r>
              <a:rPr lang="tr-TR" altLang="tr-TR" sz="2400" b="1" i="1"/>
              <a:t>1923'te</a:t>
            </a:r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endParaRPr lang="tr-TR" altLang="tr-TR" sz="2400"/>
          </a:p>
          <a:p>
            <a:pPr eaLnBrk="1" hangingPunct="1"/>
            <a:r>
              <a:rPr lang="tr-TR" altLang="tr-TR" sz="2000">
                <a:latin typeface="Calibri" pitchFamily="34" charset="0"/>
              </a:rPr>
              <a:t/>
            </a:r>
            <a:br>
              <a:rPr lang="tr-TR" altLang="tr-TR" sz="2000">
                <a:latin typeface="Calibri" pitchFamily="34" charset="0"/>
              </a:rPr>
            </a:br>
            <a:endParaRPr lang="tr-TR" altLang="tr-TR" sz="2200">
              <a:latin typeface="Calibri" pitchFamily="34" charset="0"/>
            </a:endParaRPr>
          </a:p>
        </p:txBody>
      </p:sp>
      <p:pic>
        <p:nvPicPr>
          <p:cNvPr id="11272" name="Picture 14" descr="Forward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524625"/>
            <a:ext cx="2873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5" descr="Forward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524625"/>
            <a:ext cx="2873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Rectangle 18">
            <a:hlinkClick r:id="" action="ppaction://hlinkshowjump?jump=next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4572000" y="6453188"/>
            <a:ext cx="1512888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	Sonraki</a:t>
            </a:r>
          </a:p>
        </p:txBody>
      </p:sp>
      <p:sp>
        <p:nvSpPr>
          <p:cNvPr id="11275" name="Rectangle 19">
            <a:hlinkClick r:id="" action="ppaction://hlinkshowjump?jump=previousslide"/>
            <a:hlinkHover r:id="" action="ppaction://noaction">
              <a:snd r:embed="rId5" name="click.wav"/>
            </a:hlinkHover>
          </p:cNvPr>
          <p:cNvSpPr>
            <a:spLocks noChangeArrowheads="1"/>
          </p:cNvSpPr>
          <p:nvPr/>
        </p:nvSpPr>
        <p:spPr bwMode="auto">
          <a:xfrm>
            <a:off x="2700338" y="6453188"/>
            <a:ext cx="1512887" cy="404812"/>
          </a:xfrm>
          <a:prstGeom prst="rect">
            <a:avLst/>
          </a:prstGeom>
          <a:solidFill>
            <a:srgbClr val="B0D5F6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tr-TR" altLang="tr-TR" sz="1000">
                <a:latin typeface="Calibri" pitchFamily="34" charset="0"/>
              </a:rPr>
              <a:t>Önceki	</a:t>
            </a:r>
          </a:p>
        </p:txBody>
      </p:sp>
      <p:sp>
        <p:nvSpPr>
          <p:cNvPr id="15" name="14 Dikdörtgen"/>
          <p:cNvSpPr/>
          <p:nvPr/>
        </p:nvSpPr>
        <p:spPr>
          <a:xfrm>
            <a:off x="3730092" y="0"/>
            <a:ext cx="13516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tr-TR" b="1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66FF"/>
                </a:solidFill>
              </a:rPr>
              <a:t>Ses Bilgisi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560</Words>
  <PresentationFormat>Ekran Gösterisi (4:3)</PresentationFormat>
  <Paragraphs>284</Paragraphs>
  <Slides>20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>Turkedebiyati.org</Manager>
  <Company>Turkedebiyati.org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Turkedebiyati.org</dc:title>
  <dc:subject>Turkedebiyati.org</dc:subject>
  <dc:creator>Turkedebiyati.org</dc:creator>
  <cp:keywords>www.turkedebiyati.org</cp:keywords>
  <dc:description>Turkedebiyati.org</dc:description>
  <dcterms:created xsi:type="dcterms:W3CDTF">2010-10-25T14:20:30Z</dcterms:created>
  <dcterms:modified xsi:type="dcterms:W3CDTF">2018-07-07T16:31:50Z</dcterms:modified>
  <cp:category>Turkedebiyati.org</cp:category>
  <cp:contentStatus>Turkedebiyati.org</cp:contentStatus>
</cp:coreProperties>
</file>