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17"/>
  </p:notesMasterIdLst>
  <p:handoutMasterIdLst>
    <p:handoutMasterId r:id="rId18"/>
  </p:handoutMasterIdLst>
  <p:sldIdLst>
    <p:sldId id="271" r:id="rId2"/>
    <p:sldId id="270"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20E5"/>
    <a:srgbClr val="03159D"/>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3" d="100"/>
          <a:sy n="93" d="100"/>
        </p:scale>
        <p:origin x="-1314" y="18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D26911-47F6-420C-B882-CB8EE3E360E8}" type="datetimeFigureOut">
              <a:rPr lang="tr-TR" smtClean="0"/>
              <a:t>8.07.2024</a:t>
            </a:fld>
            <a:endParaRPr lang="tr-TR"/>
          </a:p>
        </p:txBody>
      </p:sp>
      <p:sp>
        <p:nvSpPr>
          <p:cNvPr id="4" name="Altbilgi Yer Tutucusu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tr-TR" smtClean="0"/>
              <a:t>Turkedebiyati.org</a:t>
            </a:r>
            <a:endParaRPr lang="tr-TR"/>
          </a:p>
        </p:txBody>
      </p:sp>
      <p:sp>
        <p:nvSpPr>
          <p:cNvPr id="5" name="Slayt Numarası Yer Tutucus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732ED67-7EBF-4306-9367-9FC77DE7F41F}" type="slidenum">
              <a:rPr lang="tr-TR" smtClean="0"/>
              <a:t>‹#›</a:t>
            </a:fld>
            <a:endParaRPr lang="tr-TR"/>
          </a:p>
        </p:txBody>
      </p:sp>
    </p:spTree>
    <p:extLst>
      <p:ext uri="{BB962C8B-B14F-4D97-AF65-F5344CB8AC3E}">
        <p14:creationId xmlns:p14="http://schemas.microsoft.com/office/powerpoint/2010/main" val="3347282621"/>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tr-TR" altLang="tr-TR"/>
          </a:p>
        </p:txBody>
      </p:sp>
      <p:sp>
        <p:nvSpPr>
          <p:cNvPr id="3277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tr-TR" altLang="tr-TR"/>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277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tr-TR" altLang="tr-TR" smtClean="0"/>
              <a:t>Asıl metin stillerini düzenlemek için tıklatın</a:t>
            </a:r>
          </a:p>
          <a:p>
            <a:pPr lvl="1"/>
            <a:r>
              <a:rPr lang="tr-TR" altLang="tr-TR" smtClean="0"/>
              <a:t>İkinci düzey</a:t>
            </a:r>
          </a:p>
          <a:p>
            <a:pPr lvl="2"/>
            <a:r>
              <a:rPr lang="tr-TR" altLang="tr-TR" smtClean="0"/>
              <a:t>Üçüncü düzey</a:t>
            </a:r>
          </a:p>
          <a:p>
            <a:pPr lvl="3"/>
            <a:r>
              <a:rPr lang="tr-TR" altLang="tr-TR" smtClean="0"/>
              <a:t>Dördüncü düzey</a:t>
            </a:r>
          </a:p>
          <a:p>
            <a:pPr lvl="4"/>
            <a:r>
              <a:rPr lang="tr-TR" altLang="tr-TR" smtClean="0"/>
              <a:t>Beşinci düzey</a:t>
            </a:r>
          </a:p>
        </p:txBody>
      </p:sp>
      <p:sp>
        <p:nvSpPr>
          <p:cNvPr id="3277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r>
              <a:rPr lang="tr-TR" altLang="tr-TR" smtClean="0"/>
              <a:t>Turkedebiyati.org</a:t>
            </a:r>
            <a:endParaRPr lang="tr-TR" altLang="tr-TR"/>
          </a:p>
        </p:txBody>
      </p:sp>
      <p:sp>
        <p:nvSpPr>
          <p:cNvPr id="3277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71729384-E063-4537-80E8-7062D60E776E}" type="slidenum">
              <a:rPr lang="tr-TR" altLang="tr-TR"/>
              <a:pPr/>
              <a:t>‹#›</a:t>
            </a:fld>
            <a:endParaRPr lang="tr-TR" altLang="tr-TR"/>
          </a:p>
        </p:txBody>
      </p:sp>
    </p:spTree>
    <p:extLst>
      <p:ext uri="{BB962C8B-B14F-4D97-AF65-F5344CB8AC3E}">
        <p14:creationId xmlns:p14="http://schemas.microsoft.com/office/powerpoint/2010/main" val="827746807"/>
      </p:ext>
    </p:extLst>
  </p:cSld>
  <p:clrMap bg1="lt1" tx1="dk1" bg2="lt2" tx2="dk2" accent1="accent1" accent2="accent2" accent3="accent3" accent4="accent4" accent5="accent5" accent6="accent6" hlink="hlink" folHlink="folHlink"/>
  <p:hf sldNum="0" hd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5" name="Altbilgi Yer Tutucusu 4"/>
          <p:cNvSpPr>
            <a:spLocks noGrp="1"/>
          </p:cNvSpPr>
          <p:nvPr>
            <p:ph type="ftr" sz="quarter" idx="11"/>
          </p:nvPr>
        </p:nvSpPr>
        <p:spPr/>
        <p:txBody>
          <a:bodyPr/>
          <a:lstStyle/>
          <a:p>
            <a:r>
              <a:rPr lang="tr-TR" altLang="tr-TR" smtClean="0"/>
              <a:t>Turkedebiyati.org</a:t>
            </a:r>
            <a:endParaRPr lang="tr-TR" altLang="tr-TR"/>
          </a:p>
        </p:txBody>
      </p:sp>
    </p:spTree>
    <p:extLst>
      <p:ext uri="{BB962C8B-B14F-4D97-AF65-F5344CB8AC3E}">
        <p14:creationId xmlns:p14="http://schemas.microsoft.com/office/powerpoint/2010/main" val="1403405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Altbilgi Yer Tutucusu 3"/>
          <p:cNvSpPr>
            <a:spLocks noGrp="1"/>
          </p:cNvSpPr>
          <p:nvPr>
            <p:ph type="ftr" sz="quarter" idx="10"/>
          </p:nvPr>
        </p:nvSpPr>
        <p:spPr/>
        <p:txBody>
          <a:bodyPr/>
          <a:lstStyle/>
          <a:p>
            <a:r>
              <a:rPr lang="tr-TR" altLang="tr-TR" smtClean="0"/>
              <a:t>Turkedebiyati.org</a:t>
            </a:r>
            <a:endParaRPr lang="tr-TR" altLang="tr-TR"/>
          </a:p>
        </p:txBody>
      </p:sp>
    </p:spTree>
    <p:extLst>
      <p:ext uri="{BB962C8B-B14F-4D97-AF65-F5344CB8AC3E}">
        <p14:creationId xmlns:p14="http://schemas.microsoft.com/office/powerpoint/2010/main" val="957016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Date Placeholder 29"/>
          <p:cNvSpPr>
            <a:spLocks noGrp="1"/>
          </p:cNvSpPr>
          <p:nvPr>
            <p:ph type="dt" sz="half" idx="10"/>
          </p:nvPr>
        </p:nvSpPr>
        <p:spPr/>
        <p:txBody>
          <a:bodyPr/>
          <a:lstStyle/>
          <a:p>
            <a:endParaRPr lang="tr-TR" altLang="tr-TR"/>
          </a:p>
        </p:txBody>
      </p:sp>
      <p:sp>
        <p:nvSpPr>
          <p:cNvPr id="19" name="Footer Placeholder 18"/>
          <p:cNvSpPr>
            <a:spLocks noGrp="1"/>
          </p:cNvSpPr>
          <p:nvPr>
            <p:ph type="ftr" sz="quarter" idx="11"/>
          </p:nvPr>
        </p:nvSpPr>
        <p:spPr/>
        <p:txBody>
          <a:bodyPr/>
          <a:lstStyle/>
          <a:p>
            <a:r>
              <a:rPr lang="tr-TR" altLang="tr-TR" smtClean="0"/>
              <a:t>Turkedebiyati.org</a:t>
            </a:r>
            <a:endParaRPr lang="tr-TR" altLang="tr-TR"/>
          </a:p>
        </p:txBody>
      </p:sp>
      <p:sp>
        <p:nvSpPr>
          <p:cNvPr id="27" name="Slide Number Placeholder 26"/>
          <p:cNvSpPr>
            <a:spLocks noGrp="1"/>
          </p:cNvSpPr>
          <p:nvPr>
            <p:ph type="sldNum" sz="quarter" idx="12"/>
          </p:nvPr>
        </p:nvSpPr>
        <p:spPr/>
        <p:txBody>
          <a:bodyPr/>
          <a:lstStyle/>
          <a:p>
            <a:fld id="{CDA81AEA-06A5-4FAB-8606-E6C96EB5C21D}" type="slidenum">
              <a:rPr lang="tr-TR" altLang="tr-TR" smtClean="0"/>
              <a:pPr/>
              <a:t>‹#›</a:t>
            </a:fld>
            <a:endParaRPr lang="tr-TR" altLang="tr-T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tr-TR" smtClean="0"/>
              <a:t>Asıl başlık stili için tıklatın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Date Placeholder 3"/>
          <p:cNvSpPr>
            <a:spLocks noGrp="1"/>
          </p:cNvSpPr>
          <p:nvPr>
            <p:ph type="dt" sz="half" idx="10"/>
          </p:nvPr>
        </p:nvSpPr>
        <p:spPr/>
        <p:txBody>
          <a:bodyPr/>
          <a:lstStyle/>
          <a:p>
            <a:endParaRPr lang="tr-TR" altLang="tr-TR"/>
          </a:p>
        </p:txBody>
      </p:sp>
      <p:sp>
        <p:nvSpPr>
          <p:cNvPr id="5" name="Footer Placeholder 4"/>
          <p:cNvSpPr>
            <a:spLocks noGrp="1"/>
          </p:cNvSpPr>
          <p:nvPr>
            <p:ph type="ftr" sz="quarter" idx="11"/>
          </p:nvPr>
        </p:nvSpPr>
        <p:spPr/>
        <p:txBody>
          <a:bodyPr/>
          <a:lstStyle/>
          <a:p>
            <a:r>
              <a:rPr lang="tr-TR" altLang="tr-TR" smtClean="0"/>
              <a:t>Turkedebiyati.org</a:t>
            </a:r>
            <a:endParaRPr lang="tr-TR" altLang="tr-TR"/>
          </a:p>
        </p:txBody>
      </p:sp>
      <p:sp>
        <p:nvSpPr>
          <p:cNvPr id="6" name="Slide Number Placeholder 5"/>
          <p:cNvSpPr>
            <a:spLocks noGrp="1"/>
          </p:cNvSpPr>
          <p:nvPr>
            <p:ph type="sldNum" sz="quarter" idx="12"/>
          </p:nvPr>
        </p:nvSpPr>
        <p:spPr/>
        <p:txBody>
          <a:bodyPr/>
          <a:lstStyle/>
          <a:p>
            <a:fld id="{C8BAFB50-61CC-49E4-9233-F90A52E6EA00}" type="slidenum">
              <a:rPr lang="tr-TR" altLang="tr-TR" smtClean="0"/>
              <a:pPr/>
              <a:t>‹#›</a:t>
            </a:fld>
            <a:endParaRPr lang="tr-TR" alt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Date Placeholder 3"/>
          <p:cNvSpPr>
            <a:spLocks noGrp="1"/>
          </p:cNvSpPr>
          <p:nvPr>
            <p:ph type="dt" sz="half" idx="10"/>
          </p:nvPr>
        </p:nvSpPr>
        <p:spPr/>
        <p:txBody>
          <a:bodyPr/>
          <a:lstStyle/>
          <a:p>
            <a:endParaRPr lang="tr-TR" altLang="tr-TR"/>
          </a:p>
        </p:txBody>
      </p:sp>
      <p:sp>
        <p:nvSpPr>
          <p:cNvPr id="5" name="Footer Placeholder 4"/>
          <p:cNvSpPr>
            <a:spLocks noGrp="1"/>
          </p:cNvSpPr>
          <p:nvPr>
            <p:ph type="ftr" sz="quarter" idx="11"/>
          </p:nvPr>
        </p:nvSpPr>
        <p:spPr/>
        <p:txBody>
          <a:bodyPr/>
          <a:lstStyle/>
          <a:p>
            <a:r>
              <a:rPr lang="tr-TR" altLang="tr-TR" smtClean="0"/>
              <a:t>Turkedebiyati.org</a:t>
            </a:r>
            <a:endParaRPr lang="tr-TR" altLang="tr-TR"/>
          </a:p>
        </p:txBody>
      </p:sp>
      <p:sp>
        <p:nvSpPr>
          <p:cNvPr id="6" name="Slide Number Placeholder 5"/>
          <p:cNvSpPr>
            <a:spLocks noGrp="1"/>
          </p:cNvSpPr>
          <p:nvPr>
            <p:ph type="sldNum" sz="quarter" idx="12"/>
          </p:nvPr>
        </p:nvSpPr>
        <p:spPr/>
        <p:txBody>
          <a:bodyPr/>
          <a:lstStyle/>
          <a:p>
            <a:fld id="{54E3CB5F-48F2-4A94-BF0E-A67AD9991CD2}" type="slidenum">
              <a:rPr lang="tr-TR" altLang="tr-TR" smtClean="0"/>
              <a:pPr/>
              <a:t>‹#›</a:t>
            </a:fld>
            <a:endParaRPr lang="tr-TR" alt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tr-TR" smtClean="0"/>
              <a:t>Asıl başlık stili için tıklatın</a:t>
            </a:r>
            <a:endParaRPr kumimoji="0" lang="en-US"/>
          </a:p>
        </p:txBody>
      </p:sp>
      <p:sp>
        <p:nvSpPr>
          <p:cNvPr id="3" name="Content Placeholder 2"/>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Date Placeholder 3"/>
          <p:cNvSpPr>
            <a:spLocks noGrp="1"/>
          </p:cNvSpPr>
          <p:nvPr>
            <p:ph type="dt" sz="half" idx="10"/>
          </p:nvPr>
        </p:nvSpPr>
        <p:spPr/>
        <p:txBody>
          <a:bodyPr/>
          <a:lstStyle/>
          <a:p>
            <a:endParaRPr lang="tr-TR" altLang="tr-TR"/>
          </a:p>
        </p:txBody>
      </p:sp>
      <p:sp>
        <p:nvSpPr>
          <p:cNvPr id="5" name="Footer Placeholder 4"/>
          <p:cNvSpPr>
            <a:spLocks noGrp="1"/>
          </p:cNvSpPr>
          <p:nvPr>
            <p:ph type="ftr" sz="quarter" idx="11"/>
          </p:nvPr>
        </p:nvSpPr>
        <p:spPr/>
        <p:txBody>
          <a:bodyPr/>
          <a:lstStyle/>
          <a:p>
            <a:r>
              <a:rPr lang="tr-TR" altLang="tr-TR" smtClean="0"/>
              <a:t>Turkedebiyati.org</a:t>
            </a:r>
            <a:endParaRPr lang="tr-TR" altLang="tr-TR"/>
          </a:p>
        </p:txBody>
      </p:sp>
      <p:sp>
        <p:nvSpPr>
          <p:cNvPr id="6" name="Slide Number Placeholder 5"/>
          <p:cNvSpPr>
            <a:spLocks noGrp="1"/>
          </p:cNvSpPr>
          <p:nvPr>
            <p:ph type="sldNum" sz="quarter" idx="12"/>
          </p:nvPr>
        </p:nvSpPr>
        <p:spPr/>
        <p:txBody>
          <a:bodyPr/>
          <a:lstStyle/>
          <a:p>
            <a:fld id="{EF95A9BE-810B-43AD-8D8A-CEA714651870}" type="slidenum">
              <a:rPr lang="tr-TR" altLang="tr-TR" smtClean="0"/>
              <a:pPr/>
              <a:t>‹#›</a:t>
            </a:fld>
            <a:endParaRPr lang="tr-TR" alt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Date Placeholder 3"/>
          <p:cNvSpPr>
            <a:spLocks noGrp="1"/>
          </p:cNvSpPr>
          <p:nvPr>
            <p:ph type="dt" sz="half" idx="10"/>
          </p:nvPr>
        </p:nvSpPr>
        <p:spPr/>
        <p:txBody>
          <a:bodyPr/>
          <a:lstStyle/>
          <a:p>
            <a:endParaRPr lang="tr-TR" altLang="tr-TR"/>
          </a:p>
        </p:txBody>
      </p:sp>
      <p:sp>
        <p:nvSpPr>
          <p:cNvPr id="5" name="Footer Placeholder 4"/>
          <p:cNvSpPr>
            <a:spLocks noGrp="1"/>
          </p:cNvSpPr>
          <p:nvPr>
            <p:ph type="ftr" sz="quarter" idx="11"/>
          </p:nvPr>
        </p:nvSpPr>
        <p:spPr/>
        <p:txBody>
          <a:bodyPr/>
          <a:lstStyle/>
          <a:p>
            <a:r>
              <a:rPr lang="tr-TR" altLang="tr-TR" smtClean="0"/>
              <a:t>Turkedebiyati.org</a:t>
            </a:r>
            <a:endParaRPr lang="tr-TR" altLang="tr-TR"/>
          </a:p>
        </p:txBody>
      </p:sp>
      <p:sp>
        <p:nvSpPr>
          <p:cNvPr id="6" name="Slide Number Placeholder 5"/>
          <p:cNvSpPr>
            <a:spLocks noGrp="1"/>
          </p:cNvSpPr>
          <p:nvPr>
            <p:ph type="sldNum" sz="quarter" idx="12"/>
          </p:nvPr>
        </p:nvSpPr>
        <p:spPr/>
        <p:txBody>
          <a:bodyPr/>
          <a:lstStyle/>
          <a:p>
            <a:fld id="{474B1735-7FD6-4195-97F0-8078E70960D3}" type="slidenum">
              <a:rPr lang="tr-TR" altLang="tr-TR" smtClean="0"/>
              <a:pPr/>
              <a:t>‹#›</a:t>
            </a:fld>
            <a:endParaRPr lang="tr-TR" alt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Date Placeholder 4"/>
          <p:cNvSpPr>
            <a:spLocks noGrp="1"/>
          </p:cNvSpPr>
          <p:nvPr>
            <p:ph type="dt" sz="half" idx="10"/>
          </p:nvPr>
        </p:nvSpPr>
        <p:spPr/>
        <p:txBody>
          <a:bodyPr/>
          <a:lstStyle/>
          <a:p>
            <a:endParaRPr lang="tr-TR" altLang="tr-TR"/>
          </a:p>
        </p:txBody>
      </p:sp>
      <p:sp>
        <p:nvSpPr>
          <p:cNvPr id="6" name="Footer Placeholder 5"/>
          <p:cNvSpPr>
            <a:spLocks noGrp="1"/>
          </p:cNvSpPr>
          <p:nvPr>
            <p:ph type="ftr" sz="quarter" idx="11"/>
          </p:nvPr>
        </p:nvSpPr>
        <p:spPr/>
        <p:txBody>
          <a:bodyPr/>
          <a:lstStyle/>
          <a:p>
            <a:r>
              <a:rPr lang="tr-TR" altLang="tr-TR" smtClean="0"/>
              <a:t>Turkedebiyati.org</a:t>
            </a:r>
            <a:endParaRPr lang="tr-TR" altLang="tr-TR"/>
          </a:p>
        </p:txBody>
      </p:sp>
      <p:sp>
        <p:nvSpPr>
          <p:cNvPr id="7" name="Slide Number Placeholder 6"/>
          <p:cNvSpPr>
            <a:spLocks noGrp="1"/>
          </p:cNvSpPr>
          <p:nvPr>
            <p:ph type="sldNum" sz="quarter" idx="12"/>
          </p:nvPr>
        </p:nvSpPr>
        <p:spPr/>
        <p:txBody>
          <a:bodyPr/>
          <a:lstStyle/>
          <a:p>
            <a:fld id="{84D6582E-4CFE-406F-832E-62FD3F3939AA}" type="slidenum">
              <a:rPr lang="tr-TR" altLang="tr-TR" smtClean="0"/>
              <a:pPr/>
              <a:t>‹#›</a:t>
            </a:fld>
            <a:endParaRPr lang="tr-TR" alt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Date Placeholder 6"/>
          <p:cNvSpPr>
            <a:spLocks noGrp="1"/>
          </p:cNvSpPr>
          <p:nvPr>
            <p:ph type="dt" sz="half" idx="10"/>
          </p:nvPr>
        </p:nvSpPr>
        <p:spPr/>
        <p:txBody>
          <a:bodyPr/>
          <a:lstStyle/>
          <a:p>
            <a:endParaRPr lang="tr-TR" altLang="tr-TR"/>
          </a:p>
        </p:txBody>
      </p:sp>
      <p:sp>
        <p:nvSpPr>
          <p:cNvPr id="8" name="Footer Placeholder 7"/>
          <p:cNvSpPr>
            <a:spLocks noGrp="1"/>
          </p:cNvSpPr>
          <p:nvPr>
            <p:ph type="ftr" sz="quarter" idx="11"/>
          </p:nvPr>
        </p:nvSpPr>
        <p:spPr/>
        <p:txBody>
          <a:bodyPr/>
          <a:lstStyle/>
          <a:p>
            <a:r>
              <a:rPr lang="tr-TR" altLang="tr-TR" smtClean="0"/>
              <a:t>Turkedebiyati.org</a:t>
            </a:r>
            <a:endParaRPr lang="tr-TR" altLang="tr-TR"/>
          </a:p>
        </p:txBody>
      </p:sp>
      <p:sp>
        <p:nvSpPr>
          <p:cNvPr id="9" name="Slide Number Placeholder 8"/>
          <p:cNvSpPr>
            <a:spLocks noGrp="1"/>
          </p:cNvSpPr>
          <p:nvPr>
            <p:ph type="sldNum" sz="quarter" idx="12"/>
          </p:nvPr>
        </p:nvSpPr>
        <p:spPr/>
        <p:txBody>
          <a:bodyPr/>
          <a:lstStyle/>
          <a:p>
            <a:fld id="{6BBE5542-A5D1-4B72-A660-605F9FFABEAC}" type="slidenum">
              <a:rPr lang="tr-TR" altLang="tr-TR" smtClean="0"/>
              <a:pPr/>
              <a:t>‹#›</a:t>
            </a:fld>
            <a:endParaRPr lang="tr-TR" alt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Date Placeholder 2"/>
          <p:cNvSpPr>
            <a:spLocks noGrp="1"/>
          </p:cNvSpPr>
          <p:nvPr>
            <p:ph type="dt" sz="half" idx="10"/>
          </p:nvPr>
        </p:nvSpPr>
        <p:spPr/>
        <p:txBody>
          <a:bodyPr/>
          <a:lstStyle/>
          <a:p>
            <a:endParaRPr lang="tr-TR" altLang="tr-TR"/>
          </a:p>
        </p:txBody>
      </p:sp>
      <p:sp>
        <p:nvSpPr>
          <p:cNvPr id="4" name="Footer Placeholder 3"/>
          <p:cNvSpPr>
            <a:spLocks noGrp="1"/>
          </p:cNvSpPr>
          <p:nvPr>
            <p:ph type="ftr" sz="quarter" idx="11"/>
          </p:nvPr>
        </p:nvSpPr>
        <p:spPr/>
        <p:txBody>
          <a:bodyPr/>
          <a:lstStyle/>
          <a:p>
            <a:r>
              <a:rPr lang="tr-TR" altLang="tr-TR" smtClean="0"/>
              <a:t>Turkedebiyati.org</a:t>
            </a:r>
            <a:endParaRPr lang="tr-TR" altLang="tr-TR"/>
          </a:p>
        </p:txBody>
      </p:sp>
      <p:sp>
        <p:nvSpPr>
          <p:cNvPr id="5" name="Slide Number Placeholder 4"/>
          <p:cNvSpPr>
            <a:spLocks noGrp="1"/>
          </p:cNvSpPr>
          <p:nvPr>
            <p:ph type="sldNum" sz="quarter" idx="12"/>
          </p:nvPr>
        </p:nvSpPr>
        <p:spPr/>
        <p:txBody>
          <a:bodyPr/>
          <a:lstStyle/>
          <a:p>
            <a:fld id="{E3CF3DEE-94E7-495C-A885-D46FABAD87B4}" type="slidenum">
              <a:rPr lang="tr-TR" altLang="tr-TR" smtClean="0"/>
              <a:pPr/>
              <a:t>‹#›</a:t>
            </a:fld>
            <a:endParaRPr lang="tr-TR" alt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tr-TR" altLang="tr-TR"/>
          </a:p>
        </p:txBody>
      </p:sp>
      <p:sp>
        <p:nvSpPr>
          <p:cNvPr id="3" name="Footer Placeholder 2"/>
          <p:cNvSpPr>
            <a:spLocks noGrp="1"/>
          </p:cNvSpPr>
          <p:nvPr>
            <p:ph type="ftr" sz="quarter" idx="11"/>
          </p:nvPr>
        </p:nvSpPr>
        <p:spPr/>
        <p:txBody>
          <a:bodyPr/>
          <a:lstStyle/>
          <a:p>
            <a:r>
              <a:rPr lang="tr-TR" altLang="tr-TR" smtClean="0"/>
              <a:t>Turkedebiyati.org</a:t>
            </a:r>
            <a:endParaRPr lang="tr-TR" altLang="tr-TR"/>
          </a:p>
        </p:txBody>
      </p:sp>
      <p:sp>
        <p:nvSpPr>
          <p:cNvPr id="4" name="Slide Number Placeholder 3"/>
          <p:cNvSpPr>
            <a:spLocks noGrp="1"/>
          </p:cNvSpPr>
          <p:nvPr>
            <p:ph type="sldNum" sz="quarter" idx="12"/>
          </p:nvPr>
        </p:nvSpPr>
        <p:spPr/>
        <p:txBody>
          <a:bodyPr/>
          <a:lstStyle/>
          <a:p>
            <a:fld id="{882B72CF-CA8D-4643-8FDC-5C0D0AC744B8}" type="slidenum">
              <a:rPr lang="tr-TR" altLang="tr-TR" smtClean="0"/>
              <a:pPr/>
              <a:t>‹#›</a:t>
            </a:fld>
            <a:endParaRPr lang="tr-TR" alt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Date Placeholder 4"/>
          <p:cNvSpPr>
            <a:spLocks noGrp="1"/>
          </p:cNvSpPr>
          <p:nvPr>
            <p:ph type="dt" sz="half" idx="10"/>
          </p:nvPr>
        </p:nvSpPr>
        <p:spPr/>
        <p:txBody>
          <a:bodyPr/>
          <a:lstStyle/>
          <a:p>
            <a:endParaRPr lang="tr-TR" altLang="tr-TR"/>
          </a:p>
        </p:txBody>
      </p:sp>
      <p:sp>
        <p:nvSpPr>
          <p:cNvPr id="6" name="Footer Placeholder 5"/>
          <p:cNvSpPr>
            <a:spLocks noGrp="1"/>
          </p:cNvSpPr>
          <p:nvPr>
            <p:ph type="ftr" sz="quarter" idx="11"/>
          </p:nvPr>
        </p:nvSpPr>
        <p:spPr/>
        <p:txBody>
          <a:bodyPr/>
          <a:lstStyle/>
          <a:p>
            <a:r>
              <a:rPr lang="tr-TR" altLang="tr-TR" smtClean="0"/>
              <a:t>Turkedebiyati.org</a:t>
            </a:r>
            <a:endParaRPr lang="tr-TR" altLang="tr-TR"/>
          </a:p>
        </p:txBody>
      </p:sp>
      <p:sp>
        <p:nvSpPr>
          <p:cNvPr id="7" name="Slide Number Placeholder 6"/>
          <p:cNvSpPr>
            <a:spLocks noGrp="1"/>
          </p:cNvSpPr>
          <p:nvPr>
            <p:ph type="sldNum" sz="quarter" idx="12"/>
          </p:nvPr>
        </p:nvSpPr>
        <p:spPr/>
        <p:txBody>
          <a:bodyPr/>
          <a:lstStyle/>
          <a:p>
            <a:fld id="{B0AD838E-6A6C-4A5D-9CC8-4C97926C6DF0}" type="slidenum">
              <a:rPr lang="tr-TR" altLang="tr-TR" smtClean="0"/>
              <a:pPr/>
              <a:t>‹#›</a:t>
            </a:fld>
            <a:endParaRPr lang="tr-TR" alt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Date Placeholder 4"/>
          <p:cNvSpPr>
            <a:spLocks noGrp="1"/>
          </p:cNvSpPr>
          <p:nvPr>
            <p:ph type="dt" sz="half" idx="10"/>
          </p:nvPr>
        </p:nvSpPr>
        <p:spPr/>
        <p:txBody>
          <a:bodyPr/>
          <a:lstStyle/>
          <a:p>
            <a:endParaRPr lang="tr-TR" altLang="tr-TR"/>
          </a:p>
        </p:txBody>
      </p:sp>
      <p:sp>
        <p:nvSpPr>
          <p:cNvPr id="6" name="Footer Placeholder 5"/>
          <p:cNvSpPr>
            <a:spLocks noGrp="1"/>
          </p:cNvSpPr>
          <p:nvPr>
            <p:ph type="ftr" sz="quarter" idx="11"/>
          </p:nvPr>
        </p:nvSpPr>
        <p:spPr/>
        <p:txBody>
          <a:bodyPr/>
          <a:lstStyle/>
          <a:p>
            <a:r>
              <a:rPr lang="tr-TR" altLang="tr-TR" smtClean="0"/>
              <a:t>Turkedebiyati.org</a:t>
            </a:r>
            <a:endParaRPr lang="tr-TR" altLang="tr-TR"/>
          </a:p>
        </p:txBody>
      </p:sp>
      <p:sp>
        <p:nvSpPr>
          <p:cNvPr id="7" name="Slide Number Placeholder 6"/>
          <p:cNvSpPr>
            <a:spLocks noGrp="1"/>
          </p:cNvSpPr>
          <p:nvPr>
            <p:ph type="sldNum" sz="quarter" idx="12"/>
          </p:nvPr>
        </p:nvSpPr>
        <p:spPr>
          <a:xfrm>
            <a:off x="8077200" y="6356350"/>
            <a:ext cx="609600" cy="365125"/>
          </a:xfrm>
        </p:spPr>
        <p:txBody>
          <a:bodyPr/>
          <a:lstStyle/>
          <a:p>
            <a:fld id="{23842BEC-6713-4786-9D60-226EBE87B139}" type="slidenum">
              <a:rPr lang="tr-TR" altLang="tr-TR" smtClean="0"/>
              <a:pPr/>
              <a:t>‹#›</a:t>
            </a:fld>
            <a:endParaRPr lang="tr-TR" altLang="tr-T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altLang="tr-T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tr-TR" altLang="tr-TR" smtClean="0"/>
              <a:t>Turkedebiyati.org</a:t>
            </a:r>
            <a:endParaRPr lang="tr-TR" altLang="tr-T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F2D04EB-6E5C-4ED2-860C-E50A8C163AD1}" type="slidenum">
              <a:rPr lang="tr-TR" altLang="tr-TR" smtClean="0"/>
              <a:pPr/>
              <a:t>‹#›</a:t>
            </a:fld>
            <a:endParaRPr lang="tr-TR" altLang="tr-T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3"/>
          <p:cNvSpPr>
            <a:spLocks noGrp="1"/>
          </p:cNvSpPr>
          <p:nvPr>
            <p:ph type="title"/>
          </p:nvPr>
        </p:nvSpPr>
        <p:spPr>
          <a:xfrm>
            <a:off x="414454" y="685800"/>
            <a:ext cx="7543800" cy="667512"/>
          </a:xfrm>
        </p:spPr>
        <p:txBody>
          <a:bodyPr>
            <a:normAutofit fontScale="90000"/>
          </a:bodyPr>
          <a:lstStyle/>
          <a:p>
            <a:pPr algn="ctr"/>
            <a:r>
              <a:rPr lang="tr-TR" b="1" dirty="0" smtClean="0"/>
              <a:t>SES BİLGİSİ</a:t>
            </a:r>
            <a:endParaRPr lang="tr-TR" b="1" dirty="0"/>
          </a:p>
        </p:txBody>
      </p:sp>
      <p:pic>
        <p:nvPicPr>
          <p:cNvPr id="2050" name="Picture 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1176454" y="1371600"/>
            <a:ext cx="6019800" cy="2598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886200"/>
            <a:ext cx="6172200" cy="282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Altbilgi Yer Tutucusu 2"/>
          <p:cNvSpPr>
            <a:spLocks noGrp="1"/>
          </p:cNvSpPr>
          <p:nvPr>
            <p:ph type="ftr" sz="quarter" idx="11"/>
          </p:nvPr>
        </p:nvSpPr>
        <p:spPr>
          <a:xfrm>
            <a:off x="7543800" y="6248400"/>
            <a:ext cx="1524000" cy="365125"/>
          </a:xfrm>
        </p:spPr>
        <p:txBody>
          <a:bodyPr/>
          <a:lstStyle/>
          <a:p>
            <a:r>
              <a:rPr lang="tr-TR" altLang="tr-TR" b="1" dirty="0" smtClean="0"/>
              <a:t>Turkedebiyati.org</a:t>
            </a:r>
            <a:endParaRPr lang="tr-TR" altLang="tr-TR" b="1" dirty="0"/>
          </a:p>
        </p:txBody>
      </p:sp>
    </p:spTree>
    <p:extLst>
      <p:ext uri="{BB962C8B-B14F-4D97-AF65-F5344CB8AC3E}">
        <p14:creationId xmlns:p14="http://schemas.microsoft.com/office/powerpoint/2010/main" val="572699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457200"/>
            <a:ext cx="8229600" cy="1143000"/>
          </a:xfrm>
        </p:spPr>
        <p:txBody>
          <a:bodyPr/>
          <a:lstStyle/>
          <a:p>
            <a:pPr algn="ctr"/>
            <a:r>
              <a:rPr lang="tr-TR" altLang="tr-TR" b="1" dirty="0"/>
              <a:t>Kaynaştırma ve Ulama</a:t>
            </a:r>
          </a:p>
        </p:txBody>
      </p:sp>
      <p:sp>
        <p:nvSpPr>
          <p:cNvPr id="22532" name="Rectangle 4"/>
          <p:cNvSpPr>
            <a:spLocks noGrp="1" noChangeArrowheads="1"/>
          </p:cNvSpPr>
          <p:nvPr>
            <p:ph sz="half" idx="1"/>
          </p:nvPr>
        </p:nvSpPr>
        <p:spPr/>
        <p:txBody>
          <a:bodyPr>
            <a:normAutofit/>
          </a:bodyPr>
          <a:lstStyle/>
          <a:p>
            <a:r>
              <a:rPr lang="tr-TR" altLang="tr-TR" sz="2400" dirty="0"/>
              <a:t>Türkçede iki ünlü yan yana gelmez. Ünlüyle biten bir kelimeden sonra ünlüyle başlayan bir ek gelirse, araya </a:t>
            </a:r>
            <a:r>
              <a:rPr lang="tr-TR" altLang="tr-TR" sz="2400" b="1" dirty="0" smtClean="0">
                <a:solidFill>
                  <a:srgbClr val="FF0000"/>
                </a:solidFill>
              </a:rPr>
              <a:t>y-ş-s-n</a:t>
            </a:r>
            <a:r>
              <a:rPr lang="tr-TR" altLang="tr-TR" sz="2400" dirty="0" smtClean="0"/>
              <a:t> </a:t>
            </a:r>
            <a:r>
              <a:rPr lang="tr-TR" altLang="tr-TR" sz="2400" dirty="0"/>
              <a:t>seslerinden biri girer. Bu olaya</a:t>
            </a:r>
            <a:r>
              <a:rPr lang="tr-TR" altLang="tr-TR" sz="2400" dirty="0">
                <a:solidFill>
                  <a:srgbClr val="990000"/>
                </a:solidFill>
              </a:rPr>
              <a:t> </a:t>
            </a:r>
            <a:r>
              <a:rPr lang="tr-TR" altLang="tr-TR" sz="2400" dirty="0">
                <a:solidFill>
                  <a:srgbClr val="FF0000"/>
                </a:solidFill>
              </a:rPr>
              <a:t>kaynaştırma </a:t>
            </a:r>
            <a:r>
              <a:rPr lang="tr-TR" altLang="tr-TR" sz="2400" dirty="0"/>
              <a:t>denir.</a:t>
            </a:r>
          </a:p>
          <a:p>
            <a:pPr>
              <a:buFont typeface="Wingdings" pitchFamily="2" charset="2"/>
              <a:buNone/>
            </a:pPr>
            <a:r>
              <a:rPr lang="tr-TR" altLang="tr-TR" sz="2400" dirty="0"/>
              <a:t>  elma-y-ı, aklı-n-ı, altı-ş-ar</a:t>
            </a:r>
          </a:p>
          <a:p>
            <a:pPr>
              <a:buFont typeface="Wingdings" pitchFamily="2" charset="2"/>
              <a:buNone/>
            </a:pPr>
            <a:r>
              <a:rPr lang="tr-TR" altLang="tr-TR" sz="2400" dirty="0">
                <a:solidFill>
                  <a:srgbClr val="990000"/>
                </a:solidFill>
              </a:rPr>
              <a:t>Uyarı: İki ünlü arasına girmeyen bu sesler kaynaştırma değildir.</a:t>
            </a:r>
          </a:p>
        </p:txBody>
      </p:sp>
      <p:sp>
        <p:nvSpPr>
          <p:cNvPr id="22533" name="Rectangle 5"/>
          <p:cNvSpPr>
            <a:spLocks noGrp="1" noChangeArrowheads="1"/>
          </p:cNvSpPr>
          <p:nvPr>
            <p:ph sz="half" idx="2"/>
          </p:nvPr>
        </p:nvSpPr>
        <p:spPr>
          <a:xfrm>
            <a:off x="4495800" y="1920085"/>
            <a:ext cx="4419600" cy="4434840"/>
          </a:xfrm>
        </p:spPr>
        <p:txBody>
          <a:bodyPr>
            <a:normAutofit/>
          </a:bodyPr>
          <a:lstStyle/>
          <a:p>
            <a:r>
              <a:rPr lang="tr-TR" altLang="tr-TR" sz="2400" dirty="0">
                <a:latin typeface="Roboto" panose="02000000000000000000" pitchFamily="2" charset="0"/>
                <a:ea typeface="Roboto" panose="02000000000000000000" pitchFamily="2" charset="0"/>
              </a:rPr>
              <a:t>Ünsüzle biten bir kelimeden sonra, ünlüyle başlayan bir kelime gelirse, ilk kelimenin son sesi ikincinin ilk hecesine bitişik okumaya </a:t>
            </a:r>
            <a:r>
              <a:rPr lang="tr-TR" altLang="tr-TR" sz="2400" dirty="0">
                <a:solidFill>
                  <a:srgbClr val="FF0000"/>
                </a:solidFill>
                <a:latin typeface="Roboto" panose="02000000000000000000" pitchFamily="2" charset="0"/>
                <a:ea typeface="Roboto" panose="02000000000000000000" pitchFamily="2" charset="0"/>
              </a:rPr>
              <a:t>ulama </a:t>
            </a:r>
            <a:r>
              <a:rPr lang="tr-TR" altLang="tr-TR" sz="2400" dirty="0">
                <a:latin typeface="Roboto" panose="02000000000000000000" pitchFamily="2" charset="0"/>
                <a:ea typeface="Roboto" panose="02000000000000000000" pitchFamily="2" charset="0"/>
              </a:rPr>
              <a:t>denir.</a:t>
            </a:r>
          </a:p>
          <a:p>
            <a:r>
              <a:rPr lang="tr-TR" altLang="tr-TR" sz="2000" dirty="0" smtClean="0">
                <a:latin typeface="Roboto" panose="02000000000000000000" pitchFamily="2" charset="0"/>
                <a:ea typeface="Roboto" panose="02000000000000000000" pitchFamily="2" charset="0"/>
              </a:rPr>
              <a:t>Seni </a:t>
            </a:r>
            <a:r>
              <a:rPr lang="tr-TR" altLang="tr-TR" sz="2000" dirty="0">
                <a:latin typeface="Roboto" panose="02000000000000000000" pitchFamily="2" charset="0"/>
                <a:ea typeface="Roboto" panose="02000000000000000000" pitchFamily="2" charset="0"/>
              </a:rPr>
              <a:t>bir gün çeki</a:t>
            </a:r>
            <a:r>
              <a:rPr lang="tr-TR" altLang="tr-TR" sz="2000" b="1" dirty="0">
                <a:solidFill>
                  <a:srgbClr val="FF0000"/>
                </a:solidFill>
                <a:latin typeface="Roboto" panose="02000000000000000000" pitchFamily="2" charset="0"/>
                <a:ea typeface="Roboto" panose="02000000000000000000" pitchFamily="2" charset="0"/>
              </a:rPr>
              <a:t>p</a:t>
            </a:r>
            <a:r>
              <a:rPr lang="tr-TR" altLang="tr-TR" sz="2000" dirty="0">
                <a:latin typeface="Roboto" panose="02000000000000000000" pitchFamily="2" charset="0"/>
                <a:ea typeface="Roboto" panose="02000000000000000000" pitchFamily="2" charset="0"/>
              </a:rPr>
              <a:t> </a:t>
            </a:r>
            <a:r>
              <a:rPr lang="tr-TR" altLang="tr-TR" sz="2000" b="1" dirty="0">
                <a:solidFill>
                  <a:srgbClr val="FF0000"/>
                </a:solidFill>
                <a:latin typeface="Roboto" panose="02000000000000000000" pitchFamily="2" charset="0"/>
                <a:ea typeface="Roboto" panose="02000000000000000000" pitchFamily="2" charset="0"/>
              </a:rPr>
              <a:t>a</a:t>
            </a:r>
            <a:r>
              <a:rPr lang="tr-TR" altLang="tr-TR" sz="2000" dirty="0">
                <a:latin typeface="Roboto" panose="02000000000000000000" pitchFamily="2" charset="0"/>
                <a:ea typeface="Roboto" panose="02000000000000000000" pitchFamily="2" charset="0"/>
              </a:rPr>
              <a:t>ldılar benden. </a:t>
            </a:r>
            <a:endParaRPr lang="tr-TR" altLang="tr-TR" sz="2000" dirty="0" smtClean="0">
              <a:latin typeface="Roboto" panose="02000000000000000000" pitchFamily="2" charset="0"/>
              <a:ea typeface="Roboto" panose="02000000000000000000" pitchFamily="2" charset="0"/>
            </a:endParaRPr>
          </a:p>
          <a:p>
            <a:r>
              <a:rPr lang="tr-TR" altLang="tr-TR" sz="2000" dirty="0" smtClean="0">
                <a:latin typeface="Roboto" panose="02000000000000000000" pitchFamily="2" charset="0"/>
                <a:ea typeface="Roboto" panose="02000000000000000000" pitchFamily="2" charset="0"/>
              </a:rPr>
              <a:t>Benzedin </a:t>
            </a:r>
            <a:r>
              <a:rPr lang="tr-TR" altLang="tr-TR" sz="2000" dirty="0">
                <a:latin typeface="Roboto" panose="02000000000000000000" pitchFamily="2" charset="0"/>
                <a:ea typeface="Roboto" panose="02000000000000000000" pitchFamily="2" charset="0"/>
              </a:rPr>
              <a:t>köksüz bi</a:t>
            </a:r>
            <a:r>
              <a:rPr lang="tr-TR" altLang="tr-TR" sz="2000" b="1" dirty="0">
                <a:solidFill>
                  <a:srgbClr val="FF0000"/>
                </a:solidFill>
                <a:latin typeface="Roboto" panose="02000000000000000000" pitchFamily="2" charset="0"/>
                <a:ea typeface="Roboto" panose="02000000000000000000" pitchFamily="2" charset="0"/>
              </a:rPr>
              <a:t>r</a:t>
            </a:r>
            <a:r>
              <a:rPr lang="tr-TR" altLang="tr-TR" sz="2000" dirty="0">
                <a:latin typeface="Roboto" panose="02000000000000000000" pitchFamily="2" charset="0"/>
                <a:ea typeface="Roboto" panose="02000000000000000000" pitchFamily="2" charset="0"/>
              </a:rPr>
              <a:t> </a:t>
            </a:r>
            <a:r>
              <a:rPr lang="tr-TR" altLang="tr-TR" sz="2000" b="1" dirty="0" smtClean="0">
                <a:solidFill>
                  <a:srgbClr val="FF0000"/>
                </a:solidFill>
                <a:latin typeface="Roboto" panose="02000000000000000000" pitchFamily="2" charset="0"/>
                <a:ea typeface="Roboto" panose="02000000000000000000" pitchFamily="2" charset="0"/>
              </a:rPr>
              <a:t>a</a:t>
            </a:r>
            <a:r>
              <a:rPr lang="tr-TR" altLang="tr-TR" sz="2000" dirty="0" smtClean="0">
                <a:latin typeface="Roboto" panose="02000000000000000000" pitchFamily="2" charset="0"/>
                <a:ea typeface="Roboto" panose="02000000000000000000" pitchFamily="2" charset="0"/>
              </a:rPr>
              <a:t>ğaca</a:t>
            </a:r>
          </a:p>
          <a:p>
            <a:r>
              <a:rPr lang="tr-TR" sz="2000" dirty="0" smtClean="0">
                <a:solidFill>
                  <a:srgbClr val="2C2F34"/>
                </a:solidFill>
                <a:latin typeface="Roboto" panose="02000000000000000000" pitchFamily="2" charset="0"/>
                <a:ea typeface="Roboto" panose="02000000000000000000" pitchFamily="2" charset="0"/>
              </a:rPr>
              <a:t>Sönmeden </a:t>
            </a:r>
            <a:r>
              <a:rPr lang="tr-TR" sz="2000" dirty="0">
                <a:solidFill>
                  <a:srgbClr val="2C2F34"/>
                </a:solidFill>
                <a:latin typeface="Roboto" panose="02000000000000000000" pitchFamily="2" charset="0"/>
                <a:ea typeface="Roboto" panose="02000000000000000000" pitchFamily="2" charset="0"/>
              </a:rPr>
              <a:t>yurdumu</a:t>
            </a:r>
            <a:r>
              <a:rPr lang="tr-TR" sz="2000" b="1" dirty="0">
                <a:solidFill>
                  <a:srgbClr val="FF0000"/>
                </a:solidFill>
                <a:latin typeface="Roboto" panose="02000000000000000000" pitchFamily="2" charset="0"/>
                <a:ea typeface="Roboto" panose="02000000000000000000" pitchFamily="2" charset="0"/>
              </a:rPr>
              <a:t>n ü</a:t>
            </a:r>
            <a:r>
              <a:rPr lang="tr-TR" sz="2000" dirty="0">
                <a:solidFill>
                  <a:srgbClr val="2C2F34"/>
                </a:solidFill>
                <a:latin typeface="Roboto" panose="02000000000000000000" pitchFamily="2" charset="0"/>
                <a:ea typeface="Roboto" panose="02000000000000000000" pitchFamily="2" charset="0"/>
              </a:rPr>
              <a:t>stünde tüte</a:t>
            </a:r>
            <a:r>
              <a:rPr lang="tr-TR" sz="2000" b="1" dirty="0">
                <a:solidFill>
                  <a:srgbClr val="FF0000"/>
                </a:solidFill>
                <a:latin typeface="Roboto" panose="02000000000000000000" pitchFamily="2" charset="0"/>
                <a:ea typeface="Roboto" panose="02000000000000000000" pitchFamily="2" charset="0"/>
              </a:rPr>
              <a:t>n e</a:t>
            </a:r>
            <a:r>
              <a:rPr lang="tr-TR" sz="2000" dirty="0">
                <a:solidFill>
                  <a:srgbClr val="2C2F34"/>
                </a:solidFill>
                <a:latin typeface="Roboto" panose="02000000000000000000" pitchFamily="2" charset="0"/>
                <a:ea typeface="Roboto" panose="02000000000000000000" pitchFamily="2" charset="0"/>
              </a:rPr>
              <a:t>n so</a:t>
            </a:r>
            <a:r>
              <a:rPr lang="tr-TR" sz="2000" b="1" dirty="0">
                <a:solidFill>
                  <a:srgbClr val="FF0000"/>
                </a:solidFill>
                <a:latin typeface="Roboto" panose="02000000000000000000" pitchFamily="2" charset="0"/>
                <a:ea typeface="Roboto" panose="02000000000000000000" pitchFamily="2" charset="0"/>
              </a:rPr>
              <a:t>n o</a:t>
            </a:r>
            <a:r>
              <a:rPr lang="tr-TR" sz="2000" dirty="0">
                <a:solidFill>
                  <a:srgbClr val="2C2F34"/>
                </a:solidFill>
                <a:latin typeface="Roboto" panose="02000000000000000000" pitchFamily="2" charset="0"/>
                <a:ea typeface="Roboto" panose="02000000000000000000" pitchFamily="2" charset="0"/>
              </a:rPr>
              <a:t>cak</a:t>
            </a:r>
            <a:r>
              <a:rPr lang="tr-TR" sz="2000" dirty="0" smtClean="0">
                <a:solidFill>
                  <a:srgbClr val="2C2F34"/>
                </a:solidFill>
                <a:latin typeface="Roboto" panose="02000000000000000000" pitchFamily="2" charset="0"/>
                <a:ea typeface="Roboto" panose="02000000000000000000" pitchFamily="2" charset="0"/>
              </a:rPr>
              <a:t>.</a:t>
            </a:r>
            <a:r>
              <a:rPr lang="tr-TR" sz="2000" dirty="0"/>
              <a:t/>
            </a:r>
            <a:br>
              <a:rPr lang="tr-TR" sz="2000" dirty="0"/>
            </a:br>
            <a:endParaRPr lang="tr-TR" altLang="tr-TR" sz="2000" dirty="0"/>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2530"/>
                                        </p:tgtEl>
                                        <p:attrNameLst>
                                          <p:attrName>style.visibility</p:attrName>
                                        </p:attrNameLst>
                                      </p:cBhvr>
                                      <p:to>
                                        <p:strVal val="visible"/>
                                      </p:to>
                                    </p:set>
                                    <p:anim by="(-#ppt_w*2)" calcmode="lin" valueType="num">
                                      <p:cBhvr rctx="PPT">
                                        <p:cTn id="7" dur="500" autoRev="1" fill="hold">
                                          <p:stCondLst>
                                            <p:cond delay="0"/>
                                          </p:stCondLst>
                                        </p:cTn>
                                        <p:tgtEl>
                                          <p:spTgt spid="22530"/>
                                        </p:tgtEl>
                                        <p:attrNameLst>
                                          <p:attrName>ppt_w</p:attrName>
                                        </p:attrNameLst>
                                      </p:cBhvr>
                                    </p:anim>
                                    <p:anim by="(#ppt_w*0.50)" calcmode="lin" valueType="num">
                                      <p:cBhvr>
                                        <p:cTn id="8" dur="500" decel="50000" autoRev="1" fill="hold">
                                          <p:stCondLst>
                                            <p:cond delay="0"/>
                                          </p:stCondLst>
                                        </p:cTn>
                                        <p:tgtEl>
                                          <p:spTgt spid="22530"/>
                                        </p:tgtEl>
                                        <p:attrNameLst>
                                          <p:attrName>ppt_x</p:attrName>
                                        </p:attrNameLst>
                                      </p:cBhvr>
                                    </p:anim>
                                    <p:anim from="(-#ppt_h/2)" to="(#ppt_y)" calcmode="lin" valueType="num">
                                      <p:cBhvr>
                                        <p:cTn id="9" dur="1000" fill="hold">
                                          <p:stCondLst>
                                            <p:cond delay="0"/>
                                          </p:stCondLst>
                                        </p:cTn>
                                        <p:tgtEl>
                                          <p:spTgt spid="22530"/>
                                        </p:tgtEl>
                                        <p:attrNameLst>
                                          <p:attrName>ppt_y</p:attrName>
                                        </p:attrNameLst>
                                      </p:cBhvr>
                                    </p:anim>
                                    <p:animRot by="21600000">
                                      <p:cBhvr>
                                        <p:cTn id="10" dur="1000" fill="hold">
                                          <p:stCondLst>
                                            <p:cond delay="0"/>
                                          </p:stCondLst>
                                        </p:cTn>
                                        <p:tgtEl>
                                          <p:spTgt spid="22530"/>
                                        </p:tgtEl>
                                        <p:attrNameLst>
                                          <p:attrName>r</p:attrName>
                                        </p:attrNameLst>
                                      </p:cBhvr>
                                    </p:animRot>
                                  </p:childTnLst>
                                </p:cTn>
                              </p:par>
                            </p:childTnLst>
                          </p:cTn>
                        </p:par>
                        <p:par>
                          <p:cTn id="11" fill="hold" nodeType="afterGroup">
                            <p:stCondLst>
                              <p:cond delay="2700"/>
                            </p:stCondLst>
                            <p:childTnLst>
                              <p:par>
                                <p:cTn id="12" presetID="3" presetClass="entr" presetSubtype="10" fill="hold" grpId="0" nodeType="afterEffect">
                                  <p:stCondLst>
                                    <p:cond delay="0"/>
                                  </p:stCondLst>
                                  <p:childTnLst>
                                    <p:set>
                                      <p:cBhvr>
                                        <p:cTn id="13" dur="1" fill="hold">
                                          <p:stCondLst>
                                            <p:cond delay="0"/>
                                          </p:stCondLst>
                                        </p:cTn>
                                        <p:tgtEl>
                                          <p:spTgt spid="22532">
                                            <p:txEl>
                                              <p:pRg st="0" end="0"/>
                                            </p:txEl>
                                          </p:spTgt>
                                        </p:tgtEl>
                                        <p:attrNameLst>
                                          <p:attrName>style.visibility</p:attrName>
                                        </p:attrNameLst>
                                      </p:cBhvr>
                                      <p:to>
                                        <p:strVal val="visible"/>
                                      </p:to>
                                    </p:set>
                                    <p:animEffect transition="in" filter="blinds(horizontal)">
                                      <p:cBhvr>
                                        <p:cTn id="14" dur="1000"/>
                                        <p:tgtEl>
                                          <p:spTgt spid="22532">
                                            <p:txEl>
                                              <p:pRg st="0" end="0"/>
                                            </p:txEl>
                                          </p:spTgt>
                                        </p:tgtEl>
                                      </p:cBhvr>
                                    </p:animEffect>
                                  </p:childTnLst>
                                </p:cTn>
                              </p:par>
                            </p:childTnLst>
                          </p:cTn>
                        </p:par>
                        <p:par>
                          <p:cTn id="15" fill="hold" nodeType="afterGroup">
                            <p:stCondLst>
                              <p:cond delay="3700"/>
                            </p:stCondLst>
                            <p:childTnLst>
                              <p:par>
                                <p:cTn id="16" presetID="3" presetClass="entr" presetSubtype="10" fill="hold" grpId="0" nodeType="afterEffect">
                                  <p:stCondLst>
                                    <p:cond delay="0"/>
                                  </p:stCondLst>
                                  <p:childTnLst>
                                    <p:set>
                                      <p:cBhvr>
                                        <p:cTn id="17" dur="1" fill="hold">
                                          <p:stCondLst>
                                            <p:cond delay="0"/>
                                          </p:stCondLst>
                                        </p:cTn>
                                        <p:tgtEl>
                                          <p:spTgt spid="22532">
                                            <p:txEl>
                                              <p:pRg st="1" end="1"/>
                                            </p:txEl>
                                          </p:spTgt>
                                        </p:tgtEl>
                                        <p:attrNameLst>
                                          <p:attrName>style.visibility</p:attrName>
                                        </p:attrNameLst>
                                      </p:cBhvr>
                                      <p:to>
                                        <p:strVal val="visible"/>
                                      </p:to>
                                    </p:set>
                                    <p:animEffect transition="in" filter="blinds(horizontal)">
                                      <p:cBhvr>
                                        <p:cTn id="18" dur="1000"/>
                                        <p:tgtEl>
                                          <p:spTgt spid="22532">
                                            <p:txEl>
                                              <p:pRg st="1" end="1"/>
                                            </p:txEl>
                                          </p:spTgt>
                                        </p:tgtEl>
                                      </p:cBhvr>
                                    </p:animEffect>
                                  </p:childTnLst>
                                </p:cTn>
                              </p:par>
                            </p:childTnLst>
                          </p:cTn>
                        </p:par>
                        <p:par>
                          <p:cTn id="19" fill="hold" nodeType="afterGroup">
                            <p:stCondLst>
                              <p:cond delay="4700"/>
                            </p:stCondLst>
                            <p:childTnLst>
                              <p:par>
                                <p:cTn id="20" presetID="3" presetClass="entr" presetSubtype="10" fill="hold" grpId="0" nodeType="afterEffect">
                                  <p:stCondLst>
                                    <p:cond delay="0"/>
                                  </p:stCondLst>
                                  <p:childTnLst>
                                    <p:set>
                                      <p:cBhvr>
                                        <p:cTn id="21" dur="1" fill="hold">
                                          <p:stCondLst>
                                            <p:cond delay="0"/>
                                          </p:stCondLst>
                                        </p:cTn>
                                        <p:tgtEl>
                                          <p:spTgt spid="22532">
                                            <p:txEl>
                                              <p:pRg st="2" end="2"/>
                                            </p:txEl>
                                          </p:spTgt>
                                        </p:tgtEl>
                                        <p:attrNameLst>
                                          <p:attrName>style.visibility</p:attrName>
                                        </p:attrNameLst>
                                      </p:cBhvr>
                                      <p:to>
                                        <p:strVal val="visible"/>
                                      </p:to>
                                    </p:set>
                                    <p:animEffect transition="in" filter="blinds(horizontal)">
                                      <p:cBhvr>
                                        <p:cTn id="22" dur="1000"/>
                                        <p:tgtEl>
                                          <p:spTgt spid="22532">
                                            <p:txEl>
                                              <p:pRg st="2" end="2"/>
                                            </p:txEl>
                                          </p:spTgt>
                                        </p:tgtEl>
                                      </p:cBhvr>
                                    </p:animEffect>
                                  </p:childTnLst>
                                </p:cTn>
                              </p:par>
                            </p:childTnLst>
                          </p:cTn>
                        </p:par>
                        <p:par>
                          <p:cTn id="23" fill="hold" nodeType="afterGroup">
                            <p:stCondLst>
                              <p:cond delay="5700"/>
                            </p:stCondLst>
                            <p:childTnLst>
                              <p:par>
                                <p:cTn id="24" presetID="3" presetClass="entr" presetSubtype="10" fill="hold" grpId="0" nodeType="afterEffect">
                                  <p:stCondLst>
                                    <p:cond delay="0"/>
                                  </p:stCondLst>
                                  <p:childTnLst>
                                    <p:set>
                                      <p:cBhvr>
                                        <p:cTn id="25" dur="1" fill="hold">
                                          <p:stCondLst>
                                            <p:cond delay="0"/>
                                          </p:stCondLst>
                                        </p:cTn>
                                        <p:tgtEl>
                                          <p:spTgt spid="22533">
                                            <p:txEl>
                                              <p:pRg st="0" end="0"/>
                                            </p:txEl>
                                          </p:spTgt>
                                        </p:tgtEl>
                                        <p:attrNameLst>
                                          <p:attrName>style.visibility</p:attrName>
                                        </p:attrNameLst>
                                      </p:cBhvr>
                                      <p:to>
                                        <p:strVal val="visible"/>
                                      </p:to>
                                    </p:set>
                                    <p:animEffect transition="in" filter="blinds(horizontal)">
                                      <p:cBhvr>
                                        <p:cTn id="26" dur="1000"/>
                                        <p:tgtEl>
                                          <p:spTgt spid="22533">
                                            <p:txEl>
                                              <p:pRg st="0" end="0"/>
                                            </p:txEl>
                                          </p:spTgt>
                                        </p:tgtEl>
                                      </p:cBhvr>
                                    </p:animEffect>
                                  </p:childTnLst>
                                </p:cTn>
                              </p:par>
                            </p:childTnLst>
                          </p:cTn>
                        </p:par>
                        <p:par>
                          <p:cTn id="27" fill="hold" nodeType="afterGroup">
                            <p:stCondLst>
                              <p:cond delay="6700"/>
                            </p:stCondLst>
                            <p:childTnLst>
                              <p:par>
                                <p:cTn id="28" presetID="3" presetClass="entr" presetSubtype="10" fill="hold" grpId="0" nodeType="afterEffect">
                                  <p:stCondLst>
                                    <p:cond delay="0"/>
                                  </p:stCondLst>
                                  <p:childTnLst>
                                    <p:set>
                                      <p:cBhvr>
                                        <p:cTn id="29" dur="1" fill="hold">
                                          <p:stCondLst>
                                            <p:cond delay="0"/>
                                          </p:stCondLst>
                                        </p:cTn>
                                        <p:tgtEl>
                                          <p:spTgt spid="22533">
                                            <p:txEl>
                                              <p:pRg st="1" end="1"/>
                                            </p:txEl>
                                          </p:spTgt>
                                        </p:tgtEl>
                                        <p:attrNameLst>
                                          <p:attrName>style.visibility</p:attrName>
                                        </p:attrNameLst>
                                      </p:cBhvr>
                                      <p:to>
                                        <p:strVal val="visible"/>
                                      </p:to>
                                    </p:set>
                                    <p:animEffect transition="in" filter="blinds(horizontal)">
                                      <p:cBhvr>
                                        <p:cTn id="30" dur="1000"/>
                                        <p:tgtEl>
                                          <p:spTgt spid="22533">
                                            <p:txEl>
                                              <p:pRg st="1" end="1"/>
                                            </p:txEl>
                                          </p:spTgt>
                                        </p:tgtEl>
                                      </p:cBhvr>
                                    </p:animEffect>
                                  </p:childTnLst>
                                </p:cTn>
                              </p:par>
                            </p:childTnLst>
                          </p:cTn>
                        </p:par>
                        <p:par>
                          <p:cTn id="31" fill="hold">
                            <p:stCondLst>
                              <p:cond delay="7700"/>
                            </p:stCondLst>
                            <p:childTnLst>
                              <p:par>
                                <p:cTn id="32" presetID="3" presetClass="entr" presetSubtype="10" fill="hold" grpId="0" nodeType="afterEffect">
                                  <p:stCondLst>
                                    <p:cond delay="0"/>
                                  </p:stCondLst>
                                  <p:childTnLst>
                                    <p:set>
                                      <p:cBhvr>
                                        <p:cTn id="33" dur="1" fill="hold">
                                          <p:stCondLst>
                                            <p:cond delay="0"/>
                                          </p:stCondLst>
                                        </p:cTn>
                                        <p:tgtEl>
                                          <p:spTgt spid="22533">
                                            <p:txEl>
                                              <p:pRg st="2" end="2"/>
                                            </p:txEl>
                                          </p:spTgt>
                                        </p:tgtEl>
                                        <p:attrNameLst>
                                          <p:attrName>style.visibility</p:attrName>
                                        </p:attrNameLst>
                                      </p:cBhvr>
                                      <p:to>
                                        <p:strVal val="visible"/>
                                      </p:to>
                                    </p:set>
                                    <p:animEffect transition="in" filter="blinds(horizontal)">
                                      <p:cBhvr>
                                        <p:cTn id="34" dur="1000"/>
                                        <p:tgtEl>
                                          <p:spTgt spid="22533">
                                            <p:txEl>
                                              <p:pRg st="2" end="2"/>
                                            </p:txEl>
                                          </p:spTgt>
                                        </p:tgtEl>
                                      </p:cBhvr>
                                    </p:animEffect>
                                  </p:childTnLst>
                                </p:cTn>
                              </p:par>
                            </p:childTnLst>
                          </p:cTn>
                        </p:par>
                        <p:par>
                          <p:cTn id="35" fill="hold">
                            <p:stCondLst>
                              <p:cond delay="8700"/>
                            </p:stCondLst>
                            <p:childTnLst>
                              <p:par>
                                <p:cTn id="36" presetID="3" presetClass="entr" presetSubtype="10" fill="hold" grpId="0" nodeType="afterEffect">
                                  <p:stCondLst>
                                    <p:cond delay="0"/>
                                  </p:stCondLst>
                                  <p:childTnLst>
                                    <p:set>
                                      <p:cBhvr>
                                        <p:cTn id="37" dur="1" fill="hold">
                                          <p:stCondLst>
                                            <p:cond delay="0"/>
                                          </p:stCondLst>
                                        </p:cTn>
                                        <p:tgtEl>
                                          <p:spTgt spid="22533">
                                            <p:txEl>
                                              <p:pRg st="3" end="3"/>
                                            </p:txEl>
                                          </p:spTgt>
                                        </p:tgtEl>
                                        <p:attrNameLst>
                                          <p:attrName>style.visibility</p:attrName>
                                        </p:attrNameLst>
                                      </p:cBhvr>
                                      <p:to>
                                        <p:strVal val="visible"/>
                                      </p:to>
                                    </p:set>
                                    <p:animEffect transition="in" filter="blinds(horizontal)">
                                      <p:cBhvr>
                                        <p:cTn id="38" dur="1000"/>
                                        <p:tgtEl>
                                          <p:spTgt spid="2253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2" grpId="0" build="p"/>
      <p:bldP spid="2253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a:xfrm>
            <a:off x="609600" y="381000"/>
            <a:ext cx="8229600" cy="1143000"/>
          </a:xfrm>
        </p:spPr>
        <p:txBody>
          <a:bodyPr>
            <a:normAutofit/>
          </a:bodyPr>
          <a:lstStyle/>
          <a:p>
            <a:r>
              <a:rPr lang="tr-TR" altLang="tr-TR" sz="4400" b="1" dirty="0" smtClean="0"/>
              <a:t>ÜNSÜZLERLE İLGİLİ ÖZELLİKLER</a:t>
            </a:r>
            <a:endParaRPr lang="tr-TR" altLang="tr-TR" sz="4400" b="1" dirty="0"/>
          </a:p>
        </p:txBody>
      </p:sp>
      <p:graphicFrame>
        <p:nvGraphicFramePr>
          <p:cNvPr id="24609" name="Group 33"/>
          <p:cNvGraphicFramePr>
            <a:graphicFrameLocks noGrp="1"/>
          </p:cNvGraphicFramePr>
          <p:nvPr>
            <p:ph idx="1"/>
            <p:extLst>
              <p:ext uri="{D42A27DB-BD31-4B8C-83A1-F6EECF244321}">
                <p14:modId xmlns:p14="http://schemas.microsoft.com/office/powerpoint/2010/main" val="1649836045"/>
              </p:ext>
            </p:extLst>
          </p:nvPr>
        </p:nvGraphicFramePr>
        <p:xfrm>
          <a:off x="609600" y="2362200"/>
          <a:ext cx="7460165" cy="2144396"/>
        </p:xfrm>
        <a:graphic>
          <a:graphicData uri="http://schemas.openxmlformats.org/drawingml/2006/table">
            <a:tbl>
              <a:tblPr/>
              <a:tblGrid>
                <a:gridCol w="2545257"/>
                <a:gridCol w="2256619"/>
                <a:gridCol w="2658289"/>
              </a:tblGrid>
              <a:tr h="554038">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lang="tr-TR" altLang="tr-TR" sz="2800" b="1" dirty="0" smtClean="0">
                          <a:solidFill>
                            <a:srgbClr val="0520E5"/>
                          </a:solidFill>
                        </a:rPr>
                        <a:t>ÜNSÜZ (SESSİZ) HARFLER</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tr-TR" altLang="tr-TR" sz="2800" b="0" i="0" u="none" strike="noStrike" cap="none" normalizeH="0" baseline="0" dirty="0" smtClean="0">
                        <a:ln>
                          <a:noFill/>
                        </a:ln>
                        <a:solidFill>
                          <a:srgbClr val="FF0000"/>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tr-TR" altLang="tr-TR" sz="2800" b="0" i="0" u="none" strike="noStrike" cap="none" normalizeH="0" baseline="0" dirty="0" smtClean="0">
                        <a:ln>
                          <a:noFill/>
                        </a:ln>
                        <a:solidFill>
                          <a:srgbClr val="FF0000"/>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4038">
                <a:tc>
                  <a:txBody>
                    <a:bodyPr/>
                    <a:lstStyle>
                      <a:lvl1pPr>
                        <a:spcBef>
                          <a:spcPct val="20000"/>
                        </a:spcBef>
                        <a:buClr>
                          <a:schemeClr val="hlink"/>
                        </a:buClr>
                        <a:buSzPct val="70000"/>
                        <a:buFont typeface="Wingdings" pitchFamily="2" charset="2"/>
                        <a:defRPr sz="2800">
                          <a:solidFill>
                            <a:schemeClr val="tx1"/>
                          </a:solidFill>
                          <a:effectLst>
                            <a:outerShdw blurRad="38100" dist="38100" dir="2700000" algn="tl">
                              <a:srgbClr val="000000"/>
                            </a:outerShdw>
                          </a:effectLst>
                          <a:latin typeface="Garamond" pitchFamily="18" charset="0"/>
                        </a:defRPr>
                      </a:lvl1pPr>
                      <a:lvl2pPr>
                        <a:spcBef>
                          <a:spcPct val="20000"/>
                        </a:spcBef>
                        <a:buClr>
                          <a:schemeClr val="accent2"/>
                        </a:buClr>
                        <a:buSzPct val="70000"/>
                        <a:buFont typeface="Wingdings" pitchFamily="2" charset="2"/>
                        <a:defRPr sz="2400">
                          <a:solidFill>
                            <a:schemeClr val="tx1"/>
                          </a:solidFill>
                          <a:effectLst>
                            <a:outerShdw blurRad="38100" dist="38100" dir="2700000" algn="tl">
                              <a:srgbClr val="000000"/>
                            </a:outerShdw>
                          </a:effectLst>
                          <a:latin typeface="Garamond" pitchFamily="18" charset="0"/>
                        </a:defRPr>
                      </a:lvl2pPr>
                      <a:lvl3pPr>
                        <a:spcBef>
                          <a:spcPct val="20000"/>
                        </a:spcBef>
                        <a:buClr>
                          <a:schemeClr val="tx2"/>
                        </a:buClr>
                        <a:buSzPct val="70000"/>
                        <a:buFont typeface="Wingdings" pitchFamily="2" charset="2"/>
                        <a:defRPr sz="2000">
                          <a:solidFill>
                            <a:schemeClr val="tx1"/>
                          </a:solidFill>
                          <a:effectLst>
                            <a:outerShdw blurRad="38100" dist="38100" dir="2700000" algn="tl">
                              <a:srgbClr val="000000"/>
                            </a:outerShdw>
                          </a:effectLst>
                          <a:latin typeface="Garamond" pitchFamily="18" charset="0"/>
                        </a:defRPr>
                      </a:lvl3pPr>
                      <a:lvl4pPr>
                        <a:spcBef>
                          <a:spcPct val="20000"/>
                        </a:spcBef>
                        <a:buClr>
                          <a:schemeClr val="accent2"/>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4pPr>
                      <a:lvl5pPr>
                        <a:spcBef>
                          <a:spcPct val="20000"/>
                        </a:spcBef>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5pPr>
                      <a:lvl6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6pPr>
                      <a:lvl7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7pPr>
                      <a:lvl8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8pPr>
                      <a:lvl9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tr-TR" altLang="tr-TR" sz="28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70000"/>
                        <a:buFont typeface="Wingdings" pitchFamily="2" charset="2"/>
                        <a:defRPr sz="2800">
                          <a:solidFill>
                            <a:schemeClr val="tx1"/>
                          </a:solidFill>
                          <a:effectLst>
                            <a:outerShdw blurRad="38100" dist="38100" dir="2700000" algn="tl">
                              <a:srgbClr val="000000"/>
                            </a:outerShdw>
                          </a:effectLst>
                          <a:latin typeface="Garamond" pitchFamily="18" charset="0"/>
                        </a:defRPr>
                      </a:lvl1pPr>
                      <a:lvl2pPr>
                        <a:spcBef>
                          <a:spcPct val="20000"/>
                        </a:spcBef>
                        <a:buClr>
                          <a:schemeClr val="accent2"/>
                        </a:buClr>
                        <a:buSzPct val="70000"/>
                        <a:buFont typeface="Wingdings" pitchFamily="2" charset="2"/>
                        <a:defRPr sz="2400">
                          <a:solidFill>
                            <a:schemeClr val="tx1"/>
                          </a:solidFill>
                          <a:effectLst>
                            <a:outerShdw blurRad="38100" dist="38100" dir="2700000" algn="tl">
                              <a:srgbClr val="000000"/>
                            </a:outerShdw>
                          </a:effectLst>
                          <a:latin typeface="Garamond" pitchFamily="18" charset="0"/>
                        </a:defRPr>
                      </a:lvl2pPr>
                      <a:lvl3pPr>
                        <a:spcBef>
                          <a:spcPct val="20000"/>
                        </a:spcBef>
                        <a:buClr>
                          <a:schemeClr val="tx2"/>
                        </a:buClr>
                        <a:buSzPct val="70000"/>
                        <a:buFont typeface="Wingdings" pitchFamily="2" charset="2"/>
                        <a:defRPr sz="2000">
                          <a:solidFill>
                            <a:schemeClr val="tx1"/>
                          </a:solidFill>
                          <a:effectLst>
                            <a:outerShdw blurRad="38100" dist="38100" dir="2700000" algn="tl">
                              <a:srgbClr val="000000"/>
                            </a:outerShdw>
                          </a:effectLst>
                          <a:latin typeface="Garamond" pitchFamily="18" charset="0"/>
                        </a:defRPr>
                      </a:lvl3pPr>
                      <a:lvl4pPr>
                        <a:spcBef>
                          <a:spcPct val="20000"/>
                        </a:spcBef>
                        <a:buClr>
                          <a:schemeClr val="accent2"/>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4pPr>
                      <a:lvl5pPr>
                        <a:spcBef>
                          <a:spcPct val="20000"/>
                        </a:spcBef>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5pPr>
                      <a:lvl6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6pPr>
                      <a:lvl7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7pPr>
                      <a:lvl8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8pPr>
                      <a:lvl9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tr-TR" altLang="tr-TR" sz="2800" b="0" i="0" u="none" strike="noStrike" cap="none" normalizeH="0" baseline="0" dirty="0" smtClean="0">
                          <a:ln>
                            <a:noFill/>
                          </a:ln>
                          <a:solidFill>
                            <a:srgbClr val="FF0000"/>
                          </a:solidFill>
                          <a:effectLst>
                            <a:outerShdw blurRad="38100" dist="38100" dir="2700000" algn="tl">
                              <a:srgbClr val="000000"/>
                            </a:outerShdw>
                          </a:effectLst>
                          <a:latin typeface="Garamond" pitchFamily="18" charset="0"/>
                        </a:rPr>
                        <a:t>SERT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70000"/>
                        <a:buFont typeface="Wingdings" pitchFamily="2" charset="2"/>
                        <a:defRPr sz="2800">
                          <a:solidFill>
                            <a:schemeClr val="tx1"/>
                          </a:solidFill>
                          <a:effectLst>
                            <a:outerShdw blurRad="38100" dist="38100" dir="2700000" algn="tl">
                              <a:srgbClr val="000000"/>
                            </a:outerShdw>
                          </a:effectLst>
                          <a:latin typeface="Garamond" pitchFamily="18" charset="0"/>
                        </a:defRPr>
                      </a:lvl1pPr>
                      <a:lvl2pPr>
                        <a:spcBef>
                          <a:spcPct val="20000"/>
                        </a:spcBef>
                        <a:buClr>
                          <a:schemeClr val="accent2"/>
                        </a:buClr>
                        <a:buSzPct val="70000"/>
                        <a:buFont typeface="Wingdings" pitchFamily="2" charset="2"/>
                        <a:defRPr sz="2400">
                          <a:solidFill>
                            <a:schemeClr val="tx1"/>
                          </a:solidFill>
                          <a:effectLst>
                            <a:outerShdw blurRad="38100" dist="38100" dir="2700000" algn="tl">
                              <a:srgbClr val="000000"/>
                            </a:outerShdw>
                          </a:effectLst>
                          <a:latin typeface="Garamond" pitchFamily="18" charset="0"/>
                        </a:defRPr>
                      </a:lvl2pPr>
                      <a:lvl3pPr>
                        <a:spcBef>
                          <a:spcPct val="20000"/>
                        </a:spcBef>
                        <a:buClr>
                          <a:schemeClr val="tx2"/>
                        </a:buClr>
                        <a:buSzPct val="70000"/>
                        <a:buFont typeface="Wingdings" pitchFamily="2" charset="2"/>
                        <a:defRPr sz="2000">
                          <a:solidFill>
                            <a:schemeClr val="tx1"/>
                          </a:solidFill>
                          <a:effectLst>
                            <a:outerShdw blurRad="38100" dist="38100" dir="2700000" algn="tl">
                              <a:srgbClr val="000000"/>
                            </a:outerShdw>
                          </a:effectLst>
                          <a:latin typeface="Garamond" pitchFamily="18" charset="0"/>
                        </a:defRPr>
                      </a:lvl3pPr>
                      <a:lvl4pPr>
                        <a:spcBef>
                          <a:spcPct val="20000"/>
                        </a:spcBef>
                        <a:buClr>
                          <a:schemeClr val="accent2"/>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4pPr>
                      <a:lvl5pPr>
                        <a:spcBef>
                          <a:spcPct val="20000"/>
                        </a:spcBef>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5pPr>
                      <a:lvl6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6pPr>
                      <a:lvl7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7pPr>
                      <a:lvl8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8pPr>
                      <a:lvl9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tr-TR" altLang="tr-TR" sz="2800" b="0" i="0" u="none" strike="noStrike" cap="none" normalizeH="0" baseline="0" dirty="0" smtClean="0">
                          <a:ln>
                            <a:noFill/>
                          </a:ln>
                          <a:solidFill>
                            <a:srgbClr val="FF0000"/>
                          </a:solidFill>
                          <a:effectLst>
                            <a:outerShdw blurRad="38100" dist="38100" dir="2700000" algn="tl">
                              <a:srgbClr val="000000"/>
                            </a:outerShdw>
                          </a:effectLst>
                          <a:latin typeface="Garamond" pitchFamily="18" charset="0"/>
                        </a:rPr>
                        <a:t>YUMUŞAK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5775">
                <a:tc>
                  <a:txBody>
                    <a:bodyPr/>
                    <a:lstStyle>
                      <a:lvl1pPr>
                        <a:spcBef>
                          <a:spcPct val="20000"/>
                        </a:spcBef>
                        <a:buClr>
                          <a:schemeClr val="hlink"/>
                        </a:buClr>
                        <a:buSzPct val="70000"/>
                        <a:buFont typeface="Wingdings" pitchFamily="2" charset="2"/>
                        <a:defRPr sz="2800">
                          <a:solidFill>
                            <a:schemeClr val="tx1"/>
                          </a:solidFill>
                          <a:effectLst>
                            <a:outerShdw blurRad="38100" dist="38100" dir="2700000" algn="tl">
                              <a:srgbClr val="000000"/>
                            </a:outerShdw>
                          </a:effectLst>
                          <a:latin typeface="Garamond" pitchFamily="18" charset="0"/>
                        </a:defRPr>
                      </a:lvl1pPr>
                      <a:lvl2pPr>
                        <a:spcBef>
                          <a:spcPct val="20000"/>
                        </a:spcBef>
                        <a:buClr>
                          <a:schemeClr val="accent2"/>
                        </a:buClr>
                        <a:buSzPct val="70000"/>
                        <a:buFont typeface="Wingdings" pitchFamily="2" charset="2"/>
                        <a:defRPr sz="2400">
                          <a:solidFill>
                            <a:schemeClr val="tx1"/>
                          </a:solidFill>
                          <a:effectLst>
                            <a:outerShdw blurRad="38100" dist="38100" dir="2700000" algn="tl">
                              <a:srgbClr val="000000"/>
                            </a:outerShdw>
                          </a:effectLst>
                          <a:latin typeface="Garamond" pitchFamily="18" charset="0"/>
                        </a:defRPr>
                      </a:lvl2pPr>
                      <a:lvl3pPr>
                        <a:spcBef>
                          <a:spcPct val="20000"/>
                        </a:spcBef>
                        <a:buClr>
                          <a:schemeClr val="tx2"/>
                        </a:buClr>
                        <a:buSzPct val="70000"/>
                        <a:buFont typeface="Wingdings" pitchFamily="2" charset="2"/>
                        <a:defRPr sz="2000">
                          <a:solidFill>
                            <a:schemeClr val="tx1"/>
                          </a:solidFill>
                          <a:effectLst>
                            <a:outerShdw blurRad="38100" dist="38100" dir="2700000" algn="tl">
                              <a:srgbClr val="000000"/>
                            </a:outerShdw>
                          </a:effectLst>
                          <a:latin typeface="Garamond" pitchFamily="18" charset="0"/>
                        </a:defRPr>
                      </a:lvl3pPr>
                      <a:lvl4pPr>
                        <a:spcBef>
                          <a:spcPct val="20000"/>
                        </a:spcBef>
                        <a:buClr>
                          <a:schemeClr val="accent2"/>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4pPr>
                      <a:lvl5pPr>
                        <a:spcBef>
                          <a:spcPct val="20000"/>
                        </a:spcBef>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5pPr>
                      <a:lvl6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6pPr>
                      <a:lvl7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7pPr>
                      <a:lvl8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8pPr>
                      <a:lvl9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tr-TR" altLang="tr-TR" sz="2800" b="0" i="0" u="none" strike="noStrike" cap="none" normalizeH="0" baseline="0" dirty="0" smtClean="0">
                          <a:ln>
                            <a:noFill/>
                          </a:ln>
                          <a:solidFill>
                            <a:srgbClr val="FF0000"/>
                          </a:solidFill>
                          <a:effectLst>
                            <a:outerShdw blurRad="38100" dist="38100" dir="2700000" algn="tl">
                              <a:srgbClr val="000000"/>
                            </a:outerShdw>
                          </a:effectLst>
                          <a:latin typeface="Garamond" pitchFamily="18" charset="0"/>
                        </a:rPr>
                        <a:t>SÜREKLİ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70000"/>
                        <a:buFont typeface="Wingdings" pitchFamily="2" charset="2"/>
                        <a:defRPr sz="2800">
                          <a:solidFill>
                            <a:schemeClr val="tx1"/>
                          </a:solidFill>
                          <a:effectLst>
                            <a:outerShdw blurRad="38100" dist="38100" dir="2700000" algn="tl">
                              <a:srgbClr val="000000"/>
                            </a:outerShdw>
                          </a:effectLst>
                          <a:latin typeface="Garamond" pitchFamily="18" charset="0"/>
                        </a:defRPr>
                      </a:lvl1pPr>
                      <a:lvl2pPr>
                        <a:spcBef>
                          <a:spcPct val="20000"/>
                        </a:spcBef>
                        <a:buClr>
                          <a:schemeClr val="accent2"/>
                        </a:buClr>
                        <a:buSzPct val="70000"/>
                        <a:buFont typeface="Wingdings" pitchFamily="2" charset="2"/>
                        <a:defRPr sz="2400">
                          <a:solidFill>
                            <a:schemeClr val="tx1"/>
                          </a:solidFill>
                          <a:effectLst>
                            <a:outerShdw blurRad="38100" dist="38100" dir="2700000" algn="tl">
                              <a:srgbClr val="000000"/>
                            </a:outerShdw>
                          </a:effectLst>
                          <a:latin typeface="Garamond" pitchFamily="18" charset="0"/>
                        </a:defRPr>
                      </a:lvl2pPr>
                      <a:lvl3pPr>
                        <a:spcBef>
                          <a:spcPct val="20000"/>
                        </a:spcBef>
                        <a:buClr>
                          <a:schemeClr val="tx2"/>
                        </a:buClr>
                        <a:buSzPct val="70000"/>
                        <a:buFont typeface="Wingdings" pitchFamily="2" charset="2"/>
                        <a:defRPr sz="2000">
                          <a:solidFill>
                            <a:schemeClr val="tx1"/>
                          </a:solidFill>
                          <a:effectLst>
                            <a:outerShdw blurRad="38100" dist="38100" dir="2700000" algn="tl">
                              <a:srgbClr val="000000"/>
                            </a:outerShdw>
                          </a:effectLst>
                          <a:latin typeface="Garamond" pitchFamily="18" charset="0"/>
                        </a:defRPr>
                      </a:lvl3pPr>
                      <a:lvl4pPr>
                        <a:spcBef>
                          <a:spcPct val="20000"/>
                        </a:spcBef>
                        <a:buClr>
                          <a:schemeClr val="accent2"/>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4pPr>
                      <a:lvl5pPr>
                        <a:spcBef>
                          <a:spcPct val="20000"/>
                        </a:spcBef>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5pPr>
                      <a:lvl6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6pPr>
                      <a:lvl7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7pPr>
                      <a:lvl8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8pPr>
                      <a:lvl9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tr-TR" altLang="tr-TR" sz="28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f, h, s, ş</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70000"/>
                        <a:buFont typeface="Wingdings" pitchFamily="2" charset="2"/>
                        <a:defRPr sz="2800">
                          <a:solidFill>
                            <a:schemeClr val="tx1"/>
                          </a:solidFill>
                          <a:effectLst>
                            <a:outerShdw blurRad="38100" dist="38100" dir="2700000" algn="tl">
                              <a:srgbClr val="000000"/>
                            </a:outerShdw>
                          </a:effectLst>
                          <a:latin typeface="Garamond" pitchFamily="18" charset="0"/>
                        </a:defRPr>
                      </a:lvl1pPr>
                      <a:lvl2pPr>
                        <a:spcBef>
                          <a:spcPct val="20000"/>
                        </a:spcBef>
                        <a:buClr>
                          <a:schemeClr val="accent2"/>
                        </a:buClr>
                        <a:buSzPct val="70000"/>
                        <a:buFont typeface="Wingdings" pitchFamily="2" charset="2"/>
                        <a:defRPr sz="2400">
                          <a:solidFill>
                            <a:schemeClr val="tx1"/>
                          </a:solidFill>
                          <a:effectLst>
                            <a:outerShdw blurRad="38100" dist="38100" dir="2700000" algn="tl">
                              <a:srgbClr val="000000"/>
                            </a:outerShdw>
                          </a:effectLst>
                          <a:latin typeface="Garamond" pitchFamily="18" charset="0"/>
                        </a:defRPr>
                      </a:lvl2pPr>
                      <a:lvl3pPr>
                        <a:spcBef>
                          <a:spcPct val="20000"/>
                        </a:spcBef>
                        <a:buClr>
                          <a:schemeClr val="tx2"/>
                        </a:buClr>
                        <a:buSzPct val="70000"/>
                        <a:buFont typeface="Wingdings" pitchFamily="2" charset="2"/>
                        <a:defRPr sz="2000">
                          <a:solidFill>
                            <a:schemeClr val="tx1"/>
                          </a:solidFill>
                          <a:effectLst>
                            <a:outerShdw blurRad="38100" dist="38100" dir="2700000" algn="tl">
                              <a:srgbClr val="000000"/>
                            </a:outerShdw>
                          </a:effectLst>
                          <a:latin typeface="Garamond" pitchFamily="18" charset="0"/>
                        </a:defRPr>
                      </a:lvl3pPr>
                      <a:lvl4pPr>
                        <a:spcBef>
                          <a:spcPct val="20000"/>
                        </a:spcBef>
                        <a:buClr>
                          <a:schemeClr val="accent2"/>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4pPr>
                      <a:lvl5pPr>
                        <a:spcBef>
                          <a:spcPct val="20000"/>
                        </a:spcBef>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5pPr>
                      <a:lvl6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6pPr>
                      <a:lvl7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7pPr>
                      <a:lvl8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8pPr>
                      <a:lvl9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tr-TR" altLang="tr-TR" sz="28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ğ, j, l, m, n, v, y, 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4188">
                <a:tc>
                  <a:txBody>
                    <a:bodyPr/>
                    <a:lstStyle>
                      <a:lvl1pPr>
                        <a:spcBef>
                          <a:spcPct val="20000"/>
                        </a:spcBef>
                        <a:buClr>
                          <a:schemeClr val="hlink"/>
                        </a:buClr>
                        <a:buSzPct val="70000"/>
                        <a:buFont typeface="Wingdings" pitchFamily="2" charset="2"/>
                        <a:defRPr sz="2800">
                          <a:solidFill>
                            <a:schemeClr val="tx1"/>
                          </a:solidFill>
                          <a:effectLst>
                            <a:outerShdw blurRad="38100" dist="38100" dir="2700000" algn="tl">
                              <a:srgbClr val="000000"/>
                            </a:outerShdw>
                          </a:effectLst>
                          <a:latin typeface="Garamond" pitchFamily="18" charset="0"/>
                        </a:defRPr>
                      </a:lvl1pPr>
                      <a:lvl2pPr>
                        <a:spcBef>
                          <a:spcPct val="20000"/>
                        </a:spcBef>
                        <a:buClr>
                          <a:schemeClr val="accent2"/>
                        </a:buClr>
                        <a:buSzPct val="70000"/>
                        <a:buFont typeface="Wingdings" pitchFamily="2" charset="2"/>
                        <a:defRPr sz="2400">
                          <a:solidFill>
                            <a:schemeClr val="tx1"/>
                          </a:solidFill>
                          <a:effectLst>
                            <a:outerShdw blurRad="38100" dist="38100" dir="2700000" algn="tl">
                              <a:srgbClr val="000000"/>
                            </a:outerShdw>
                          </a:effectLst>
                          <a:latin typeface="Garamond" pitchFamily="18" charset="0"/>
                        </a:defRPr>
                      </a:lvl2pPr>
                      <a:lvl3pPr>
                        <a:spcBef>
                          <a:spcPct val="20000"/>
                        </a:spcBef>
                        <a:buClr>
                          <a:schemeClr val="tx2"/>
                        </a:buClr>
                        <a:buSzPct val="70000"/>
                        <a:buFont typeface="Wingdings" pitchFamily="2" charset="2"/>
                        <a:defRPr sz="2000">
                          <a:solidFill>
                            <a:schemeClr val="tx1"/>
                          </a:solidFill>
                          <a:effectLst>
                            <a:outerShdw blurRad="38100" dist="38100" dir="2700000" algn="tl">
                              <a:srgbClr val="000000"/>
                            </a:outerShdw>
                          </a:effectLst>
                          <a:latin typeface="Garamond" pitchFamily="18" charset="0"/>
                        </a:defRPr>
                      </a:lvl3pPr>
                      <a:lvl4pPr>
                        <a:spcBef>
                          <a:spcPct val="20000"/>
                        </a:spcBef>
                        <a:buClr>
                          <a:schemeClr val="accent2"/>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4pPr>
                      <a:lvl5pPr>
                        <a:spcBef>
                          <a:spcPct val="20000"/>
                        </a:spcBef>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5pPr>
                      <a:lvl6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6pPr>
                      <a:lvl7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7pPr>
                      <a:lvl8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8pPr>
                      <a:lvl9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tr-TR" altLang="tr-TR" sz="2800" b="0" i="0" u="none" strike="noStrike" cap="none" normalizeH="0" baseline="0" dirty="0" smtClean="0">
                          <a:ln>
                            <a:noFill/>
                          </a:ln>
                          <a:solidFill>
                            <a:srgbClr val="FF0000"/>
                          </a:solidFill>
                          <a:effectLst>
                            <a:outerShdw blurRad="38100" dist="38100" dir="2700000" algn="tl">
                              <a:srgbClr val="000000"/>
                            </a:outerShdw>
                          </a:effectLst>
                          <a:latin typeface="Garamond" pitchFamily="18" charset="0"/>
                        </a:rPr>
                        <a:t>SÜREKSİZ</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70000"/>
                        <a:buFont typeface="Wingdings" pitchFamily="2" charset="2"/>
                        <a:defRPr sz="2800">
                          <a:solidFill>
                            <a:schemeClr val="tx1"/>
                          </a:solidFill>
                          <a:effectLst>
                            <a:outerShdw blurRad="38100" dist="38100" dir="2700000" algn="tl">
                              <a:srgbClr val="000000"/>
                            </a:outerShdw>
                          </a:effectLst>
                          <a:latin typeface="Garamond" pitchFamily="18" charset="0"/>
                        </a:defRPr>
                      </a:lvl1pPr>
                      <a:lvl2pPr>
                        <a:spcBef>
                          <a:spcPct val="20000"/>
                        </a:spcBef>
                        <a:buClr>
                          <a:schemeClr val="accent2"/>
                        </a:buClr>
                        <a:buSzPct val="70000"/>
                        <a:buFont typeface="Wingdings" pitchFamily="2" charset="2"/>
                        <a:defRPr sz="2400">
                          <a:solidFill>
                            <a:schemeClr val="tx1"/>
                          </a:solidFill>
                          <a:effectLst>
                            <a:outerShdw blurRad="38100" dist="38100" dir="2700000" algn="tl">
                              <a:srgbClr val="000000"/>
                            </a:outerShdw>
                          </a:effectLst>
                          <a:latin typeface="Garamond" pitchFamily="18" charset="0"/>
                        </a:defRPr>
                      </a:lvl2pPr>
                      <a:lvl3pPr>
                        <a:spcBef>
                          <a:spcPct val="20000"/>
                        </a:spcBef>
                        <a:buClr>
                          <a:schemeClr val="tx2"/>
                        </a:buClr>
                        <a:buSzPct val="70000"/>
                        <a:buFont typeface="Wingdings" pitchFamily="2" charset="2"/>
                        <a:defRPr sz="2000">
                          <a:solidFill>
                            <a:schemeClr val="tx1"/>
                          </a:solidFill>
                          <a:effectLst>
                            <a:outerShdw blurRad="38100" dist="38100" dir="2700000" algn="tl">
                              <a:srgbClr val="000000"/>
                            </a:outerShdw>
                          </a:effectLst>
                          <a:latin typeface="Garamond" pitchFamily="18" charset="0"/>
                        </a:defRPr>
                      </a:lvl3pPr>
                      <a:lvl4pPr>
                        <a:spcBef>
                          <a:spcPct val="20000"/>
                        </a:spcBef>
                        <a:buClr>
                          <a:schemeClr val="accent2"/>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4pPr>
                      <a:lvl5pPr>
                        <a:spcBef>
                          <a:spcPct val="20000"/>
                        </a:spcBef>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5pPr>
                      <a:lvl6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6pPr>
                      <a:lvl7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7pPr>
                      <a:lvl8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8pPr>
                      <a:lvl9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tr-TR" altLang="tr-TR" sz="28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p, ç, t, 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70000"/>
                        <a:buFont typeface="Wingdings" pitchFamily="2" charset="2"/>
                        <a:defRPr sz="2800">
                          <a:solidFill>
                            <a:schemeClr val="tx1"/>
                          </a:solidFill>
                          <a:effectLst>
                            <a:outerShdw blurRad="38100" dist="38100" dir="2700000" algn="tl">
                              <a:srgbClr val="000000"/>
                            </a:outerShdw>
                          </a:effectLst>
                          <a:latin typeface="Garamond" pitchFamily="18" charset="0"/>
                        </a:defRPr>
                      </a:lvl1pPr>
                      <a:lvl2pPr>
                        <a:spcBef>
                          <a:spcPct val="20000"/>
                        </a:spcBef>
                        <a:buClr>
                          <a:schemeClr val="accent2"/>
                        </a:buClr>
                        <a:buSzPct val="70000"/>
                        <a:buFont typeface="Wingdings" pitchFamily="2" charset="2"/>
                        <a:defRPr sz="2400">
                          <a:solidFill>
                            <a:schemeClr val="tx1"/>
                          </a:solidFill>
                          <a:effectLst>
                            <a:outerShdw blurRad="38100" dist="38100" dir="2700000" algn="tl">
                              <a:srgbClr val="000000"/>
                            </a:outerShdw>
                          </a:effectLst>
                          <a:latin typeface="Garamond" pitchFamily="18" charset="0"/>
                        </a:defRPr>
                      </a:lvl2pPr>
                      <a:lvl3pPr>
                        <a:spcBef>
                          <a:spcPct val="20000"/>
                        </a:spcBef>
                        <a:buClr>
                          <a:schemeClr val="tx2"/>
                        </a:buClr>
                        <a:buSzPct val="70000"/>
                        <a:buFont typeface="Wingdings" pitchFamily="2" charset="2"/>
                        <a:defRPr sz="2000">
                          <a:solidFill>
                            <a:schemeClr val="tx1"/>
                          </a:solidFill>
                          <a:effectLst>
                            <a:outerShdw blurRad="38100" dist="38100" dir="2700000" algn="tl">
                              <a:srgbClr val="000000"/>
                            </a:outerShdw>
                          </a:effectLst>
                          <a:latin typeface="Garamond" pitchFamily="18" charset="0"/>
                        </a:defRPr>
                      </a:lvl3pPr>
                      <a:lvl4pPr>
                        <a:spcBef>
                          <a:spcPct val="20000"/>
                        </a:spcBef>
                        <a:buClr>
                          <a:schemeClr val="accent2"/>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4pPr>
                      <a:lvl5pPr>
                        <a:spcBef>
                          <a:spcPct val="20000"/>
                        </a:spcBef>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5pPr>
                      <a:lvl6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6pPr>
                      <a:lvl7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7pPr>
                      <a:lvl8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8pPr>
                      <a:lvl9pPr fontAlgn="base">
                        <a:spcBef>
                          <a:spcPct val="20000"/>
                        </a:spcBef>
                        <a:spcAft>
                          <a:spcPct val="0"/>
                        </a:spcAft>
                        <a:buClr>
                          <a:schemeClr val="hlink"/>
                        </a:buClr>
                        <a:buSzPct val="70000"/>
                        <a:buFont typeface="Wingdings" pitchFamily="2" charset="2"/>
                        <a:defRPr>
                          <a:solidFill>
                            <a:schemeClr val="tx1"/>
                          </a:solidFill>
                          <a:effectLst>
                            <a:outerShdw blurRad="38100" dist="38100" dir="2700000" algn="tl">
                              <a:srgbClr val="000000"/>
                            </a:outerShdw>
                          </a:effectLst>
                          <a:latin typeface="Garamond" pitchFamily="18"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tr-TR" altLang="tr-TR" sz="28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b, c, d, 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579" name="Rectangle 3"/>
          <p:cNvSpPr>
            <a:spLocks noGrp="1" noChangeArrowheads="1"/>
          </p:cNvSpPr>
          <p:nvPr>
            <p:ph type="body" idx="4294967295"/>
          </p:nvPr>
        </p:nvSpPr>
        <p:spPr>
          <a:xfrm>
            <a:off x="0" y="1600200"/>
            <a:ext cx="8229600" cy="4525963"/>
          </a:xfrm>
        </p:spPr>
        <p:txBody>
          <a:bodyPr/>
          <a:lstStyle/>
          <a:p>
            <a:r>
              <a:rPr lang="tr-TR" altLang="tr-TR" b="1" dirty="0"/>
              <a:t>Türkçedeki ünsüzlerin özellikleri:</a:t>
            </a:r>
          </a:p>
          <a:p>
            <a:pPr>
              <a:buFont typeface="Wingdings" pitchFamily="2" charset="2"/>
              <a:buNone/>
            </a:pPr>
            <a:r>
              <a:rPr lang="tr-TR" altLang="tr-TR" dirty="0"/>
              <a:t>  </a:t>
            </a:r>
          </a:p>
        </p:txBody>
      </p:sp>
      <p:sp>
        <p:nvSpPr>
          <p:cNvPr id="24610" name="Text Box 34"/>
          <p:cNvSpPr txBox="1">
            <a:spLocks noChangeArrowheads="1"/>
          </p:cNvSpPr>
          <p:nvPr/>
        </p:nvSpPr>
        <p:spPr bwMode="auto">
          <a:xfrm>
            <a:off x="990600" y="4800600"/>
            <a:ext cx="7239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tr-TR" altLang="tr-TR" sz="2400" dirty="0"/>
              <a:t>Ünsüzlerle ilgili başlıca ses olayları şunlardır:</a:t>
            </a:r>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checkerboard(across)">
                                      <p:cBhvr>
                                        <p:cTn id="7" dur="2000"/>
                                        <p:tgtEl>
                                          <p:spTgt spid="24578"/>
                                        </p:tgtEl>
                                      </p:cBhvr>
                                    </p:animEffect>
                                  </p:childTnLst>
                                </p:cTn>
                              </p:par>
                            </p:childTnLst>
                          </p:cTn>
                        </p:par>
                        <p:par>
                          <p:cTn id="8" fill="hold" nodeType="afterGroup">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24579">
                                            <p:txEl>
                                              <p:pRg st="0" end="0"/>
                                            </p:txEl>
                                          </p:spTgt>
                                        </p:tgtEl>
                                        <p:attrNameLst>
                                          <p:attrName>style.visibility</p:attrName>
                                        </p:attrNameLst>
                                      </p:cBhvr>
                                      <p:to>
                                        <p:strVal val="visible"/>
                                      </p:to>
                                    </p:set>
                                    <p:anim calcmode="lin" valueType="num">
                                      <p:cBhvr additive="base">
                                        <p:cTn id="11" dur="20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24579">
                                            <p:txEl>
                                              <p:pRg st="0" end="0"/>
                                            </p:txEl>
                                          </p:spTgt>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4000"/>
                            </p:stCondLst>
                            <p:childTnLst>
                              <p:par>
                                <p:cTn id="14" presetID="2" presetClass="entr" presetSubtype="4" fill="hold" grpId="0" nodeType="afterEffect">
                                  <p:stCondLst>
                                    <p:cond delay="0"/>
                                  </p:stCondLst>
                                  <p:childTnLst>
                                    <p:set>
                                      <p:cBhvr>
                                        <p:cTn id="15" dur="1" fill="hold">
                                          <p:stCondLst>
                                            <p:cond delay="0"/>
                                          </p:stCondLst>
                                        </p:cTn>
                                        <p:tgtEl>
                                          <p:spTgt spid="24579">
                                            <p:txEl>
                                              <p:pRg st="1" end="1"/>
                                            </p:txEl>
                                          </p:spTgt>
                                        </p:tgtEl>
                                        <p:attrNameLst>
                                          <p:attrName>style.visibility</p:attrName>
                                        </p:attrNameLst>
                                      </p:cBhvr>
                                      <p:to>
                                        <p:strVal val="visible"/>
                                      </p:to>
                                    </p:set>
                                    <p:anim calcmode="lin" valueType="num">
                                      <p:cBhvr additive="base">
                                        <p:cTn id="16" dur="20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additive="base">
                                        <p:cTn id="17" dur="2000" fill="hold"/>
                                        <p:tgtEl>
                                          <p:spTgt spid="2457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normAutofit fontScale="90000"/>
          </a:bodyPr>
          <a:lstStyle/>
          <a:p>
            <a:pPr algn="ctr"/>
            <a:r>
              <a:rPr lang="tr-TR" altLang="tr-TR" sz="4000" b="1" dirty="0"/>
              <a:t>Sert Sessiz Benzeşmesi</a:t>
            </a:r>
            <a:br>
              <a:rPr lang="tr-TR" altLang="tr-TR" sz="4000" b="1" dirty="0"/>
            </a:br>
            <a:r>
              <a:rPr lang="tr-TR" altLang="tr-TR" sz="4000" b="1" dirty="0"/>
              <a:t>(Sertleşme)</a:t>
            </a:r>
          </a:p>
        </p:txBody>
      </p:sp>
      <p:sp>
        <p:nvSpPr>
          <p:cNvPr id="27651" name="Rectangle 3"/>
          <p:cNvSpPr>
            <a:spLocks noGrp="1" noChangeArrowheads="1"/>
          </p:cNvSpPr>
          <p:nvPr>
            <p:ph idx="1"/>
          </p:nvPr>
        </p:nvSpPr>
        <p:spPr/>
        <p:txBody>
          <a:bodyPr/>
          <a:lstStyle/>
          <a:p>
            <a:pPr>
              <a:lnSpc>
                <a:spcPct val="90000"/>
              </a:lnSpc>
            </a:pPr>
            <a:r>
              <a:rPr lang="tr-TR" altLang="tr-TR" dirty="0"/>
              <a:t>Dilimizde sert ünsüzle(</a:t>
            </a:r>
            <a:r>
              <a:rPr lang="tr-TR" altLang="tr-TR" b="1" dirty="0" err="1"/>
              <a:t>f,s,t,k,ç,ş,h,p</a:t>
            </a:r>
            <a:r>
              <a:rPr lang="tr-TR" altLang="tr-TR" dirty="0"/>
              <a:t>)biten kelimelere </a:t>
            </a:r>
            <a:r>
              <a:rPr lang="tr-TR" altLang="tr-TR" b="1" dirty="0" err="1"/>
              <a:t>c,d,g</a:t>
            </a:r>
            <a:r>
              <a:rPr lang="tr-TR" altLang="tr-TR" b="1" dirty="0"/>
              <a:t> </a:t>
            </a:r>
            <a:r>
              <a:rPr lang="tr-TR" altLang="tr-TR" dirty="0"/>
              <a:t>ile başlayan bir ek getirildiğinde </a:t>
            </a:r>
            <a:r>
              <a:rPr lang="tr-TR" altLang="tr-TR" dirty="0" err="1"/>
              <a:t>c,d,g</a:t>
            </a:r>
            <a:r>
              <a:rPr lang="tr-TR" altLang="tr-TR" dirty="0"/>
              <a:t> ünsüzleri sertleşir</a:t>
            </a:r>
            <a:r>
              <a:rPr lang="tr-TR" altLang="tr-TR" b="1" dirty="0"/>
              <a:t>, </a:t>
            </a:r>
            <a:r>
              <a:rPr lang="tr-TR" altLang="tr-TR" b="1" dirty="0" err="1"/>
              <a:t>ç,t,k</a:t>
            </a:r>
            <a:r>
              <a:rPr lang="tr-TR" altLang="tr-TR" dirty="0"/>
              <a:t>’ ye dönüşür. Bu olaya sertleşme denir.</a:t>
            </a:r>
          </a:p>
          <a:p>
            <a:pPr>
              <a:lnSpc>
                <a:spcPct val="90000"/>
              </a:lnSpc>
              <a:buFont typeface="Wingdings" pitchFamily="2" charset="2"/>
              <a:buNone/>
            </a:pPr>
            <a:r>
              <a:rPr lang="tr-TR" altLang="tr-TR" dirty="0"/>
              <a:t>   hafif-ce </a:t>
            </a:r>
            <a:r>
              <a:rPr lang="tr-TR" altLang="tr-TR" dirty="0">
                <a:cs typeface="Arial" charset="0"/>
              </a:rPr>
              <a:t>→hafifçe   balık-</a:t>
            </a:r>
            <a:r>
              <a:rPr lang="tr-TR" altLang="tr-TR" dirty="0" err="1">
                <a:cs typeface="Arial" charset="0"/>
              </a:rPr>
              <a:t>cı</a:t>
            </a:r>
            <a:r>
              <a:rPr lang="tr-TR" altLang="tr-TR" dirty="0">
                <a:cs typeface="Arial" charset="0"/>
              </a:rPr>
              <a:t> →balıkçı </a:t>
            </a:r>
          </a:p>
          <a:p>
            <a:pPr>
              <a:lnSpc>
                <a:spcPct val="90000"/>
              </a:lnSpc>
              <a:buFont typeface="Wingdings" pitchFamily="2" charset="2"/>
              <a:buNone/>
            </a:pPr>
            <a:r>
              <a:rPr lang="tr-TR" altLang="tr-TR" dirty="0">
                <a:cs typeface="Arial" charset="0"/>
              </a:rPr>
              <a:t>   piş-</a:t>
            </a:r>
            <a:r>
              <a:rPr lang="tr-TR" altLang="tr-TR" dirty="0" err="1">
                <a:cs typeface="Arial" charset="0"/>
              </a:rPr>
              <a:t>gin</a:t>
            </a:r>
            <a:r>
              <a:rPr lang="tr-TR" altLang="tr-TR" dirty="0">
                <a:cs typeface="Arial" charset="0"/>
              </a:rPr>
              <a:t> → pişkin</a:t>
            </a:r>
          </a:p>
          <a:p>
            <a:pPr>
              <a:lnSpc>
                <a:spcPct val="90000"/>
              </a:lnSpc>
              <a:buFont typeface="Wingdings" pitchFamily="2" charset="2"/>
              <a:buNone/>
            </a:pPr>
            <a:endParaRPr lang="tr-TR" altLang="tr-TR" b="1" dirty="0" smtClean="0">
              <a:cs typeface="Arial" charset="0"/>
            </a:endParaRPr>
          </a:p>
          <a:p>
            <a:pPr>
              <a:lnSpc>
                <a:spcPct val="90000"/>
              </a:lnSpc>
              <a:buFont typeface="Wingdings" pitchFamily="2" charset="2"/>
              <a:buNone/>
            </a:pPr>
            <a:r>
              <a:rPr lang="tr-TR" altLang="tr-TR" b="1" dirty="0" smtClean="0">
                <a:cs typeface="Arial" charset="0"/>
              </a:rPr>
              <a:t>Not</a:t>
            </a:r>
            <a:r>
              <a:rPr lang="tr-TR" altLang="tr-TR" dirty="0">
                <a:cs typeface="Arial" charset="0"/>
              </a:rPr>
              <a:t>: Sertleşme rakamların sonuna getirilen eklerde de aranır.</a:t>
            </a:r>
          </a:p>
          <a:p>
            <a:pPr>
              <a:lnSpc>
                <a:spcPct val="90000"/>
              </a:lnSpc>
            </a:pPr>
            <a:r>
              <a:rPr lang="tr-TR" altLang="tr-TR" dirty="0">
                <a:cs typeface="Arial" charset="0"/>
              </a:rPr>
              <a:t>1923’te, 1960’ta</a:t>
            </a:r>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7650"/>
                                        </p:tgtEl>
                                        <p:attrNameLst>
                                          <p:attrName>style.visibility</p:attrName>
                                        </p:attrNameLst>
                                      </p:cBhvr>
                                      <p:to>
                                        <p:strVal val="visible"/>
                                      </p:to>
                                    </p:set>
                                    <p:anim by="(-#ppt_w*2)" calcmode="lin" valueType="num">
                                      <p:cBhvr rctx="PPT">
                                        <p:cTn id="7" dur="500" autoRev="1" fill="hold">
                                          <p:stCondLst>
                                            <p:cond delay="0"/>
                                          </p:stCondLst>
                                        </p:cTn>
                                        <p:tgtEl>
                                          <p:spTgt spid="27650"/>
                                        </p:tgtEl>
                                        <p:attrNameLst>
                                          <p:attrName>ppt_w</p:attrName>
                                        </p:attrNameLst>
                                      </p:cBhvr>
                                    </p:anim>
                                    <p:anim by="(#ppt_w*0.50)" calcmode="lin" valueType="num">
                                      <p:cBhvr>
                                        <p:cTn id="8" dur="500" decel="50000" autoRev="1" fill="hold">
                                          <p:stCondLst>
                                            <p:cond delay="0"/>
                                          </p:stCondLst>
                                        </p:cTn>
                                        <p:tgtEl>
                                          <p:spTgt spid="27650"/>
                                        </p:tgtEl>
                                        <p:attrNameLst>
                                          <p:attrName>ppt_x</p:attrName>
                                        </p:attrNameLst>
                                      </p:cBhvr>
                                    </p:anim>
                                    <p:anim from="(-#ppt_h/2)" to="(#ppt_y)" calcmode="lin" valueType="num">
                                      <p:cBhvr>
                                        <p:cTn id="9" dur="1000" fill="hold">
                                          <p:stCondLst>
                                            <p:cond delay="0"/>
                                          </p:stCondLst>
                                        </p:cTn>
                                        <p:tgtEl>
                                          <p:spTgt spid="27650"/>
                                        </p:tgtEl>
                                        <p:attrNameLst>
                                          <p:attrName>ppt_y</p:attrName>
                                        </p:attrNameLst>
                                      </p:cBhvr>
                                    </p:anim>
                                    <p:animRot by="21600000">
                                      <p:cBhvr>
                                        <p:cTn id="10" dur="1000" fill="hold">
                                          <p:stCondLst>
                                            <p:cond delay="0"/>
                                          </p:stCondLst>
                                        </p:cTn>
                                        <p:tgtEl>
                                          <p:spTgt spid="27650"/>
                                        </p:tgtEl>
                                        <p:attrNameLst>
                                          <p:attrName>r</p:attrName>
                                        </p:attrNameLst>
                                      </p:cBhvr>
                                    </p:animRot>
                                  </p:childTnLst>
                                </p:cTn>
                              </p:par>
                            </p:childTnLst>
                          </p:cTn>
                        </p:par>
                        <p:par>
                          <p:cTn id="11" fill="hold" nodeType="afterGroup">
                            <p:stCondLst>
                              <p:cond delay="4100"/>
                            </p:stCondLst>
                            <p:childTnLst>
                              <p:par>
                                <p:cTn id="12" presetID="21" presetClass="entr" presetSubtype="4" fill="hold" grpId="0" nodeType="afterEffect">
                                  <p:stCondLst>
                                    <p:cond delay="0"/>
                                  </p:stCondLst>
                                  <p:childTnLst>
                                    <p:set>
                                      <p:cBhvr>
                                        <p:cTn id="13" dur="1" fill="hold">
                                          <p:stCondLst>
                                            <p:cond delay="0"/>
                                          </p:stCondLst>
                                        </p:cTn>
                                        <p:tgtEl>
                                          <p:spTgt spid="27651">
                                            <p:txEl>
                                              <p:pRg st="0" end="0"/>
                                            </p:txEl>
                                          </p:spTgt>
                                        </p:tgtEl>
                                        <p:attrNameLst>
                                          <p:attrName>style.visibility</p:attrName>
                                        </p:attrNameLst>
                                      </p:cBhvr>
                                      <p:to>
                                        <p:strVal val="visible"/>
                                      </p:to>
                                    </p:set>
                                    <p:animEffect transition="in" filter="wheel(4)">
                                      <p:cBhvr>
                                        <p:cTn id="14" dur="1000"/>
                                        <p:tgtEl>
                                          <p:spTgt spid="27651">
                                            <p:txEl>
                                              <p:pRg st="0" end="0"/>
                                            </p:txEl>
                                          </p:spTgt>
                                        </p:tgtEl>
                                      </p:cBhvr>
                                    </p:animEffect>
                                  </p:childTnLst>
                                </p:cTn>
                              </p:par>
                            </p:childTnLst>
                          </p:cTn>
                        </p:par>
                        <p:par>
                          <p:cTn id="15" fill="hold" nodeType="afterGroup">
                            <p:stCondLst>
                              <p:cond delay="5100"/>
                            </p:stCondLst>
                            <p:childTnLst>
                              <p:par>
                                <p:cTn id="16" presetID="21" presetClass="entr" presetSubtype="4" fill="hold" grpId="0" nodeType="afterEffect">
                                  <p:stCondLst>
                                    <p:cond delay="0"/>
                                  </p:stCondLst>
                                  <p:childTnLst>
                                    <p:set>
                                      <p:cBhvr>
                                        <p:cTn id="17" dur="1" fill="hold">
                                          <p:stCondLst>
                                            <p:cond delay="0"/>
                                          </p:stCondLst>
                                        </p:cTn>
                                        <p:tgtEl>
                                          <p:spTgt spid="27651">
                                            <p:txEl>
                                              <p:pRg st="1" end="1"/>
                                            </p:txEl>
                                          </p:spTgt>
                                        </p:tgtEl>
                                        <p:attrNameLst>
                                          <p:attrName>style.visibility</p:attrName>
                                        </p:attrNameLst>
                                      </p:cBhvr>
                                      <p:to>
                                        <p:strVal val="visible"/>
                                      </p:to>
                                    </p:set>
                                    <p:animEffect transition="in" filter="wheel(4)">
                                      <p:cBhvr>
                                        <p:cTn id="18" dur="1000"/>
                                        <p:tgtEl>
                                          <p:spTgt spid="27651">
                                            <p:txEl>
                                              <p:pRg st="1" end="1"/>
                                            </p:txEl>
                                          </p:spTgt>
                                        </p:tgtEl>
                                      </p:cBhvr>
                                    </p:animEffect>
                                  </p:childTnLst>
                                </p:cTn>
                              </p:par>
                            </p:childTnLst>
                          </p:cTn>
                        </p:par>
                        <p:par>
                          <p:cTn id="19" fill="hold" nodeType="afterGroup">
                            <p:stCondLst>
                              <p:cond delay="6100"/>
                            </p:stCondLst>
                            <p:childTnLst>
                              <p:par>
                                <p:cTn id="20" presetID="21" presetClass="entr" presetSubtype="4" fill="hold" grpId="0" nodeType="afterEffect">
                                  <p:stCondLst>
                                    <p:cond delay="0"/>
                                  </p:stCondLst>
                                  <p:childTnLst>
                                    <p:set>
                                      <p:cBhvr>
                                        <p:cTn id="21" dur="1" fill="hold">
                                          <p:stCondLst>
                                            <p:cond delay="0"/>
                                          </p:stCondLst>
                                        </p:cTn>
                                        <p:tgtEl>
                                          <p:spTgt spid="27651">
                                            <p:txEl>
                                              <p:pRg st="2" end="2"/>
                                            </p:txEl>
                                          </p:spTgt>
                                        </p:tgtEl>
                                        <p:attrNameLst>
                                          <p:attrName>style.visibility</p:attrName>
                                        </p:attrNameLst>
                                      </p:cBhvr>
                                      <p:to>
                                        <p:strVal val="visible"/>
                                      </p:to>
                                    </p:set>
                                    <p:animEffect transition="in" filter="wheel(4)">
                                      <p:cBhvr>
                                        <p:cTn id="22" dur="1000"/>
                                        <p:tgtEl>
                                          <p:spTgt spid="27651">
                                            <p:txEl>
                                              <p:pRg st="2" end="2"/>
                                            </p:txEl>
                                          </p:spTgt>
                                        </p:tgtEl>
                                      </p:cBhvr>
                                    </p:animEffect>
                                  </p:childTnLst>
                                </p:cTn>
                              </p:par>
                            </p:childTnLst>
                          </p:cTn>
                        </p:par>
                        <p:par>
                          <p:cTn id="23" fill="hold">
                            <p:stCondLst>
                              <p:cond delay="7100"/>
                            </p:stCondLst>
                            <p:childTnLst>
                              <p:par>
                                <p:cTn id="24" presetID="21" presetClass="entr" presetSubtype="4" fill="hold" grpId="0" nodeType="afterEffect">
                                  <p:stCondLst>
                                    <p:cond delay="0"/>
                                  </p:stCondLst>
                                  <p:childTnLst>
                                    <p:set>
                                      <p:cBhvr>
                                        <p:cTn id="25" dur="1" fill="hold">
                                          <p:stCondLst>
                                            <p:cond delay="0"/>
                                          </p:stCondLst>
                                        </p:cTn>
                                        <p:tgtEl>
                                          <p:spTgt spid="27651">
                                            <p:txEl>
                                              <p:pRg st="4" end="4"/>
                                            </p:txEl>
                                          </p:spTgt>
                                        </p:tgtEl>
                                        <p:attrNameLst>
                                          <p:attrName>style.visibility</p:attrName>
                                        </p:attrNameLst>
                                      </p:cBhvr>
                                      <p:to>
                                        <p:strVal val="visible"/>
                                      </p:to>
                                    </p:set>
                                    <p:animEffect transition="in" filter="wheel(4)">
                                      <p:cBhvr>
                                        <p:cTn id="26" dur="1000"/>
                                        <p:tgtEl>
                                          <p:spTgt spid="27651">
                                            <p:txEl>
                                              <p:pRg st="4" end="4"/>
                                            </p:txEl>
                                          </p:spTgt>
                                        </p:tgtEl>
                                      </p:cBhvr>
                                    </p:animEffect>
                                  </p:childTnLst>
                                </p:cTn>
                              </p:par>
                            </p:childTnLst>
                          </p:cTn>
                        </p:par>
                        <p:par>
                          <p:cTn id="27" fill="hold" nodeType="afterGroup">
                            <p:stCondLst>
                              <p:cond delay="8100"/>
                            </p:stCondLst>
                            <p:childTnLst>
                              <p:par>
                                <p:cTn id="28" presetID="21" presetClass="entr" presetSubtype="4" fill="hold" grpId="0" nodeType="afterEffect">
                                  <p:stCondLst>
                                    <p:cond delay="0"/>
                                  </p:stCondLst>
                                  <p:childTnLst>
                                    <p:set>
                                      <p:cBhvr>
                                        <p:cTn id="29" dur="1" fill="hold">
                                          <p:stCondLst>
                                            <p:cond delay="0"/>
                                          </p:stCondLst>
                                        </p:cTn>
                                        <p:tgtEl>
                                          <p:spTgt spid="27651">
                                            <p:txEl>
                                              <p:pRg st="5" end="5"/>
                                            </p:txEl>
                                          </p:spTgt>
                                        </p:tgtEl>
                                        <p:attrNameLst>
                                          <p:attrName>style.visibility</p:attrName>
                                        </p:attrNameLst>
                                      </p:cBhvr>
                                      <p:to>
                                        <p:strVal val="visible"/>
                                      </p:to>
                                    </p:set>
                                    <p:animEffect transition="in" filter="wheel(4)">
                                      <p:cBhvr>
                                        <p:cTn id="30" dur="1000"/>
                                        <p:tgtEl>
                                          <p:spTgt spid="276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normAutofit fontScale="90000"/>
          </a:bodyPr>
          <a:lstStyle/>
          <a:p>
            <a:pPr algn="ctr"/>
            <a:r>
              <a:rPr lang="tr-TR" altLang="tr-TR" sz="4000" b="1" dirty="0"/>
              <a:t>Sert ünsüz Yumuşaması</a:t>
            </a:r>
            <a:br>
              <a:rPr lang="tr-TR" altLang="tr-TR" sz="4000" b="1" dirty="0"/>
            </a:br>
            <a:r>
              <a:rPr lang="tr-TR" altLang="tr-TR" sz="4000" b="1" dirty="0"/>
              <a:t>(Yumuşama)</a:t>
            </a:r>
          </a:p>
        </p:txBody>
      </p:sp>
      <p:sp>
        <p:nvSpPr>
          <p:cNvPr id="28675" name="Rectangle 3"/>
          <p:cNvSpPr>
            <a:spLocks noGrp="1" noChangeArrowheads="1"/>
          </p:cNvSpPr>
          <p:nvPr>
            <p:ph idx="1"/>
          </p:nvPr>
        </p:nvSpPr>
        <p:spPr/>
        <p:txBody>
          <a:bodyPr>
            <a:normAutofit/>
          </a:bodyPr>
          <a:lstStyle/>
          <a:p>
            <a:pPr>
              <a:lnSpc>
                <a:spcPct val="80000"/>
              </a:lnSpc>
            </a:pPr>
            <a:r>
              <a:rPr lang="tr-TR" altLang="tr-TR" b="1" dirty="0" err="1">
                <a:solidFill>
                  <a:srgbClr val="FF0000"/>
                </a:solidFill>
              </a:rPr>
              <a:t>p</a:t>
            </a:r>
            <a:r>
              <a:rPr lang="tr-TR" altLang="tr-TR" b="1" dirty="0" err="1" smtClean="0">
                <a:solidFill>
                  <a:srgbClr val="FF0000"/>
                </a:solidFill>
              </a:rPr>
              <a:t>,ç,t,k</a:t>
            </a:r>
            <a:r>
              <a:rPr lang="tr-TR" altLang="tr-TR" b="1" dirty="0" smtClean="0"/>
              <a:t> </a:t>
            </a:r>
            <a:r>
              <a:rPr lang="tr-TR" altLang="tr-TR" b="1" dirty="0"/>
              <a:t>seslerinden biriyle biten bir kelime ünlü ile başlayan bir ek aldığında sözcüğün sonundaki ünsüz yumuşar; </a:t>
            </a:r>
            <a:r>
              <a:rPr lang="tr-TR" altLang="tr-TR" b="1" dirty="0">
                <a:solidFill>
                  <a:srgbClr val="FF0000"/>
                </a:solidFill>
              </a:rPr>
              <a:t>b</a:t>
            </a:r>
            <a:r>
              <a:rPr lang="tr-TR" altLang="tr-TR" b="1" dirty="0" smtClean="0">
                <a:solidFill>
                  <a:srgbClr val="FF0000"/>
                </a:solidFill>
              </a:rPr>
              <a:t>, c, d, g (ğ</a:t>
            </a:r>
            <a:r>
              <a:rPr lang="tr-TR" altLang="tr-TR" b="1" dirty="0">
                <a:solidFill>
                  <a:srgbClr val="FF0000"/>
                </a:solidFill>
              </a:rPr>
              <a:t>)</a:t>
            </a:r>
            <a:r>
              <a:rPr lang="tr-TR" altLang="tr-TR" b="1" dirty="0"/>
              <a:t>’ye dönüşür.</a:t>
            </a:r>
          </a:p>
          <a:p>
            <a:pPr>
              <a:lnSpc>
                <a:spcPct val="80000"/>
              </a:lnSpc>
              <a:buFont typeface="Wingdings" pitchFamily="2" charset="2"/>
              <a:buNone/>
            </a:pPr>
            <a:r>
              <a:rPr lang="tr-TR" altLang="tr-TR" sz="2800" dirty="0"/>
              <a:t>   dolap-ı </a:t>
            </a:r>
            <a:r>
              <a:rPr lang="tr-TR" altLang="tr-TR" sz="2800" dirty="0">
                <a:cs typeface="Arial" charset="0"/>
              </a:rPr>
              <a:t>→ dolabı  </a:t>
            </a:r>
            <a:r>
              <a:rPr lang="tr-TR" altLang="tr-TR" sz="2800" dirty="0" smtClean="0">
                <a:cs typeface="Arial" charset="0"/>
              </a:rPr>
              <a:t>               ilaç-a </a:t>
            </a:r>
            <a:r>
              <a:rPr lang="tr-TR" altLang="tr-TR" sz="2800" dirty="0">
                <a:cs typeface="Arial" charset="0"/>
              </a:rPr>
              <a:t>→ ilaca </a:t>
            </a:r>
          </a:p>
          <a:p>
            <a:pPr>
              <a:lnSpc>
                <a:spcPct val="80000"/>
              </a:lnSpc>
              <a:buFont typeface="Wingdings" pitchFamily="2" charset="2"/>
              <a:buNone/>
            </a:pPr>
            <a:r>
              <a:rPr lang="tr-TR" altLang="tr-TR" sz="2800" dirty="0">
                <a:cs typeface="Arial" charset="0"/>
              </a:rPr>
              <a:t>   yoğurt-un → yoğurdun  </a:t>
            </a:r>
            <a:r>
              <a:rPr lang="tr-TR" altLang="tr-TR" sz="2800" dirty="0" smtClean="0">
                <a:cs typeface="Arial" charset="0"/>
              </a:rPr>
              <a:t>    renk-e </a:t>
            </a:r>
            <a:r>
              <a:rPr lang="tr-TR" altLang="tr-TR" sz="2800" dirty="0">
                <a:cs typeface="Arial" charset="0"/>
              </a:rPr>
              <a:t>→renge</a:t>
            </a:r>
          </a:p>
          <a:p>
            <a:pPr>
              <a:lnSpc>
                <a:spcPct val="80000"/>
              </a:lnSpc>
              <a:buFont typeface="Wingdings" pitchFamily="2" charset="2"/>
              <a:buNone/>
            </a:pPr>
            <a:r>
              <a:rPr lang="tr-TR" altLang="tr-TR" sz="2800" dirty="0">
                <a:cs typeface="Arial" charset="0"/>
              </a:rPr>
              <a:t>   bildik-i →bildiği     </a:t>
            </a:r>
            <a:r>
              <a:rPr lang="tr-TR" altLang="tr-TR" sz="2800" dirty="0" smtClean="0">
                <a:cs typeface="Arial" charset="0"/>
              </a:rPr>
              <a:t>            git-en </a:t>
            </a:r>
            <a:r>
              <a:rPr lang="tr-TR" altLang="tr-TR" sz="2800" dirty="0">
                <a:cs typeface="Arial" charset="0"/>
              </a:rPr>
              <a:t>→giden</a:t>
            </a:r>
          </a:p>
          <a:p>
            <a:pPr>
              <a:lnSpc>
                <a:spcPct val="80000"/>
              </a:lnSpc>
              <a:buFont typeface="Wingdings" pitchFamily="2" charset="2"/>
              <a:buNone/>
            </a:pPr>
            <a:r>
              <a:rPr lang="tr-TR" altLang="tr-TR" sz="2800" dirty="0">
                <a:cs typeface="Arial" charset="0"/>
              </a:rPr>
              <a:t>  </a:t>
            </a:r>
            <a:r>
              <a:rPr lang="tr-TR" altLang="tr-TR" sz="2800" dirty="0">
                <a:solidFill>
                  <a:srgbClr val="FF0000"/>
                </a:solidFill>
                <a:cs typeface="Arial" charset="0"/>
              </a:rPr>
              <a:t>Uyarı</a:t>
            </a:r>
            <a:r>
              <a:rPr lang="tr-TR" altLang="tr-TR" sz="2800" dirty="0">
                <a:cs typeface="Arial" charset="0"/>
              </a:rPr>
              <a:t> : Özel isimlerde yumuşama olmaz.</a:t>
            </a:r>
          </a:p>
          <a:p>
            <a:pPr>
              <a:lnSpc>
                <a:spcPct val="80000"/>
              </a:lnSpc>
              <a:buFont typeface="Wingdings" pitchFamily="2" charset="2"/>
              <a:buNone/>
            </a:pPr>
            <a:r>
              <a:rPr lang="tr-TR" altLang="tr-TR" sz="2800" dirty="0">
                <a:cs typeface="Arial" charset="0"/>
              </a:rPr>
              <a:t>     Zeynep’i, Tarık’ı…</a:t>
            </a:r>
          </a:p>
          <a:p>
            <a:pPr>
              <a:lnSpc>
                <a:spcPct val="80000"/>
              </a:lnSpc>
              <a:buFont typeface="Wingdings" pitchFamily="2" charset="2"/>
              <a:buNone/>
            </a:pPr>
            <a:r>
              <a:rPr lang="tr-TR" altLang="tr-TR" b="1" dirty="0"/>
              <a:t>     * Tek heceli Türkçe kelimelerin çoğunda ve kimi yabancı kelimelerde yumuşama olmaz.</a:t>
            </a:r>
          </a:p>
          <a:p>
            <a:pPr>
              <a:lnSpc>
                <a:spcPct val="80000"/>
              </a:lnSpc>
              <a:buFont typeface="Wingdings" pitchFamily="2" charset="2"/>
              <a:buNone/>
            </a:pPr>
            <a:r>
              <a:rPr lang="tr-TR" altLang="tr-TR" sz="2800" dirty="0">
                <a:cs typeface="Arial" charset="0"/>
              </a:rPr>
              <a:t>      at-ı, hukuk-u, devlet-e, ok-un…</a:t>
            </a:r>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checkerboard(across)">
                                      <p:cBhvr>
                                        <p:cTn id="7" dur="1000"/>
                                        <p:tgtEl>
                                          <p:spTgt spid="28674"/>
                                        </p:tgtEl>
                                      </p:cBhvr>
                                    </p:animEffect>
                                  </p:childTnLst>
                                </p:cTn>
                              </p:par>
                            </p:childTnLst>
                          </p:cTn>
                        </p:par>
                        <p:par>
                          <p:cTn id="8" fill="hold" nodeType="afterGroup">
                            <p:stCondLst>
                              <p:cond delay="1000"/>
                            </p:stCondLst>
                            <p:childTnLst>
                              <p:par>
                                <p:cTn id="9" presetID="34" presetClass="entr" presetSubtype="0" fill="hold" grpId="0" nodeType="afterEffect">
                                  <p:stCondLst>
                                    <p:cond delay="0"/>
                                  </p:stCondLst>
                                  <p:childTnLst>
                                    <p:set>
                                      <p:cBhvr>
                                        <p:cTn id="10" dur="1" fill="hold">
                                          <p:stCondLst>
                                            <p:cond delay="0"/>
                                          </p:stCondLst>
                                        </p:cTn>
                                        <p:tgtEl>
                                          <p:spTgt spid="28675">
                                            <p:txEl>
                                              <p:pRg st="0" end="0"/>
                                            </p:txEl>
                                          </p:spTgt>
                                        </p:tgtEl>
                                        <p:attrNameLst>
                                          <p:attrName>style.visibility</p:attrName>
                                        </p:attrNameLst>
                                      </p:cBhvr>
                                      <p:to>
                                        <p:strVal val="visible"/>
                                      </p:to>
                                    </p:set>
                                    <p:anim from="(-#ppt_w/2)" to="(#ppt_x)" calcmode="lin" valueType="num">
                                      <p:cBhvr>
                                        <p:cTn id="11" dur="1200" fill="hold">
                                          <p:stCondLst>
                                            <p:cond delay="0"/>
                                          </p:stCondLst>
                                        </p:cTn>
                                        <p:tgtEl>
                                          <p:spTgt spid="28675">
                                            <p:txEl>
                                              <p:pRg st="0" end="0"/>
                                            </p:txEl>
                                          </p:spTgt>
                                        </p:tgtEl>
                                        <p:attrNameLst>
                                          <p:attrName>ppt_x</p:attrName>
                                        </p:attrNameLst>
                                      </p:cBhvr>
                                    </p:anim>
                                    <p:anim from="0" to="-1.0" calcmode="lin" valueType="num">
                                      <p:cBhvr>
                                        <p:cTn id="12" dur="400" decel="50000" autoRev="1" fill="hold">
                                          <p:stCondLst>
                                            <p:cond delay="1200"/>
                                          </p:stCondLst>
                                        </p:cTn>
                                        <p:tgtEl>
                                          <p:spTgt spid="28675">
                                            <p:txEl>
                                              <p:pRg st="0" end="0"/>
                                            </p:txEl>
                                          </p:spTgt>
                                        </p:tgtEl>
                                        <p:attrNameLst>
                                          <p:attrName>xshear</p:attrName>
                                        </p:attrNameLst>
                                      </p:cBhvr>
                                    </p:anim>
                                    <p:animScale>
                                      <p:cBhvr>
                                        <p:cTn id="13" dur="400" decel="100000" autoRev="1" fill="hold">
                                          <p:stCondLst>
                                            <p:cond delay="1200"/>
                                          </p:stCondLst>
                                        </p:cTn>
                                        <p:tgtEl>
                                          <p:spTgt spid="28675">
                                            <p:txEl>
                                              <p:pRg st="0" end="0"/>
                                            </p:txEl>
                                          </p:spTgt>
                                        </p:tgtEl>
                                      </p:cBhvr>
                                      <p:from x="100000" y="100000"/>
                                      <p:to x="80000" y="100000"/>
                                    </p:animScale>
                                    <p:anim by="(#ppt_h/3+#ppt_w*0.1)" calcmode="lin" valueType="num">
                                      <p:cBhvr additive="sum">
                                        <p:cTn id="14" dur="400" decel="100000" autoRev="1" fill="hold">
                                          <p:stCondLst>
                                            <p:cond delay="1200"/>
                                          </p:stCondLst>
                                        </p:cTn>
                                        <p:tgtEl>
                                          <p:spTgt spid="28675">
                                            <p:txEl>
                                              <p:pRg st="0" end="0"/>
                                            </p:txEl>
                                          </p:spTgt>
                                        </p:tgtEl>
                                        <p:attrNameLst>
                                          <p:attrName>ppt_x</p:attrName>
                                        </p:attrNameLst>
                                      </p:cBhvr>
                                    </p:anim>
                                  </p:childTnLst>
                                </p:cTn>
                              </p:par>
                            </p:childTnLst>
                          </p:cTn>
                        </p:par>
                        <p:par>
                          <p:cTn id="15" fill="hold" nodeType="afterGroup">
                            <p:stCondLst>
                              <p:cond delay="3000"/>
                            </p:stCondLst>
                            <p:childTnLst>
                              <p:par>
                                <p:cTn id="16" presetID="34" presetClass="entr" presetSubtype="0" fill="hold" grpId="0" nodeType="afterEffect">
                                  <p:stCondLst>
                                    <p:cond delay="0"/>
                                  </p:stCondLst>
                                  <p:childTnLst>
                                    <p:set>
                                      <p:cBhvr>
                                        <p:cTn id="17" dur="1" fill="hold">
                                          <p:stCondLst>
                                            <p:cond delay="0"/>
                                          </p:stCondLst>
                                        </p:cTn>
                                        <p:tgtEl>
                                          <p:spTgt spid="28675">
                                            <p:txEl>
                                              <p:pRg st="1" end="1"/>
                                            </p:txEl>
                                          </p:spTgt>
                                        </p:tgtEl>
                                        <p:attrNameLst>
                                          <p:attrName>style.visibility</p:attrName>
                                        </p:attrNameLst>
                                      </p:cBhvr>
                                      <p:to>
                                        <p:strVal val="visible"/>
                                      </p:to>
                                    </p:set>
                                    <p:anim from="(-#ppt_w/2)" to="(#ppt_x)" calcmode="lin" valueType="num">
                                      <p:cBhvr>
                                        <p:cTn id="18" dur="1200" fill="hold">
                                          <p:stCondLst>
                                            <p:cond delay="0"/>
                                          </p:stCondLst>
                                        </p:cTn>
                                        <p:tgtEl>
                                          <p:spTgt spid="28675">
                                            <p:txEl>
                                              <p:pRg st="1" end="1"/>
                                            </p:txEl>
                                          </p:spTgt>
                                        </p:tgtEl>
                                        <p:attrNameLst>
                                          <p:attrName>ppt_x</p:attrName>
                                        </p:attrNameLst>
                                      </p:cBhvr>
                                    </p:anim>
                                    <p:anim from="0" to="-1.0" calcmode="lin" valueType="num">
                                      <p:cBhvr>
                                        <p:cTn id="19" dur="400" decel="50000" autoRev="1" fill="hold">
                                          <p:stCondLst>
                                            <p:cond delay="1200"/>
                                          </p:stCondLst>
                                        </p:cTn>
                                        <p:tgtEl>
                                          <p:spTgt spid="28675">
                                            <p:txEl>
                                              <p:pRg st="1" end="1"/>
                                            </p:txEl>
                                          </p:spTgt>
                                        </p:tgtEl>
                                        <p:attrNameLst>
                                          <p:attrName>xshear</p:attrName>
                                        </p:attrNameLst>
                                      </p:cBhvr>
                                    </p:anim>
                                    <p:animScale>
                                      <p:cBhvr>
                                        <p:cTn id="20" dur="400" decel="100000" autoRev="1" fill="hold">
                                          <p:stCondLst>
                                            <p:cond delay="1200"/>
                                          </p:stCondLst>
                                        </p:cTn>
                                        <p:tgtEl>
                                          <p:spTgt spid="28675">
                                            <p:txEl>
                                              <p:pRg st="1" end="1"/>
                                            </p:txEl>
                                          </p:spTgt>
                                        </p:tgtEl>
                                      </p:cBhvr>
                                      <p:from x="100000" y="100000"/>
                                      <p:to x="80000" y="100000"/>
                                    </p:animScale>
                                    <p:anim by="(#ppt_h/3+#ppt_w*0.1)" calcmode="lin" valueType="num">
                                      <p:cBhvr additive="sum">
                                        <p:cTn id="21" dur="400" decel="100000" autoRev="1" fill="hold">
                                          <p:stCondLst>
                                            <p:cond delay="1200"/>
                                          </p:stCondLst>
                                        </p:cTn>
                                        <p:tgtEl>
                                          <p:spTgt spid="28675">
                                            <p:txEl>
                                              <p:pRg st="1" end="1"/>
                                            </p:txEl>
                                          </p:spTgt>
                                        </p:tgtEl>
                                        <p:attrNameLst>
                                          <p:attrName>ppt_x</p:attrName>
                                        </p:attrNameLst>
                                      </p:cBhvr>
                                    </p:anim>
                                  </p:childTnLst>
                                </p:cTn>
                              </p:par>
                            </p:childTnLst>
                          </p:cTn>
                        </p:par>
                        <p:par>
                          <p:cTn id="22" fill="hold" nodeType="afterGroup">
                            <p:stCondLst>
                              <p:cond delay="5000"/>
                            </p:stCondLst>
                            <p:childTnLst>
                              <p:par>
                                <p:cTn id="23" presetID="34" presetClass="entr" presetSubtype="0" fill="hold" grpId="0" nodeType="afterEffect">
                                  <p:stCondLst>
                                    <p:cond delay="0"/>
                                  </p:stCondLst>
                                  <p:childTnLst>
                                    <p:set>
                                      <p:cBhvr>
                                        <p:cTn id="24" dur="1" fill="hold">
                                          <p:stCondLst>
                                            <p:cond delay="0"/>
                                          </p:stCondLst>
                                        </p:cTn>
                                        <p:tgtEl>
                                          <p:spTgt spid="28675">
                                            <p:txEl>
                                              <p:pRg st="2" end="2"/>
                                            </p:txEl>
                                          </p:spTgt>
                                        </p:tgtEl>
                                        <p:attrNameLst>
                                          <p:attrName>style.visibility</p:attrName>
                                        </p:attrNameLst>
                                      </p:cBhvr>
                                      <p:to>
                                        <p:strVal val="visible"/>
                                      </p:to>
                                    </p:set>
                                    <p:anim from="(-#ppt_w/2)" to="(#ppt_x)" calcmode="lin" valueType="num">
                                      <p:cBhvr>
                                        <p:cTn id="25" dur="1200" fill="hold">
                                          <p:stCondLst>
                                            <p:cond delay="0"/>
                                          </p:stCondLst>
                                        </p:cTn>
                                        <p:tgtEl>
                                          <p:spTgt spid="28675">
                                            <p:txEl>
                                              <p:pRg st="2" end="2"/>
                                            </p:txEl>
                                          </p:spTgt>
                                        </p:tgtEl>
                                        <p:attrNameLst>
                                          <p:attrName>ppt_x</p:attrName>
                                        </p:attrNameLst>
                                      </p:cBhvr>
                                    </p:anim>
                                    <p:anim from="0" to="-1.0" calcmode="lin" valueType="num">
                                      <p:cBhvr>
                                        <p:cTn id="26" dur="400" decel="50000" autoRev="1" fill="hold">
                                          <p:stCondLst>
                                            <p:cond delay="1200"/>
                                          </p:stCondLst>
                                        </p:cTn>
                                        <p:tgtEl>
                                          <p:spTgt spid="28675">
                                            <p:txEl>
                                              <p:pRg st="2" end="2"/>
                                            </p:txEl>
                                          </p:spTgt>
                                        </p:tgtEl>
                                        <p:attrNameLst>
                                          <p:attrName>xshear</p:attrName>
                                        </p:attrNameLst>
                                      </p:cBhvr>
                                    </p:anim>
                                    <p:animScale>
                                      <p:cBhvr>
                                        <p:cTn id="27" dur="400" decel="100000" autoRev="1" fill="hold">
                                          <p:stCondLst>
                                            <p:cond delay="1200"/>
                                          </p:stCondLst>
                                        </p:cTn>
                                        <p:tgtEl>
                                          <p:spTgt spid="28675">
                                            <p:txEl>
                                              <p:pRg st="2" end="2"/>
                                            </p:txEl>
                                          </p:spTgt>
                                        </p:tgtEl>
                                      </p:cBhvr>
                                      <p:from x="100000" y="100000"/>
                                      <p:to x="80000" y="100000"/>
                                    </p:animScale>
                                    <p:anim by="(#ppt_h/3+#ppt_w*0.1)" calcmode="lin" valueType="num">
                                      <p:cBhvr additive="sum">
                                        <p:cTn id="28" dur="400" decel="100000" autoRev="1" fill="hold">
                                          <p:stCondLst>
                                            <p:cond delay="1200"/>
                                          </p:stCondLst>
                                        </p:cTn>
                                        <p:tgtEl>
                                          <p:spTgt spid="28675">
                                            <p:txEl>
                                              <p:pRg st="2" end="2"/>
                                            </p:txEl>
                                          </p:spTgt>
                                        </p:tgtEl>
                                        <p:attrNameLst>
                                          <p:attrName>ppt_x</p:attrName>
                                        </p:attrNameLst>
                                      </p:cBhvr>
                                    </p:anim>
                                  </p:childTnLst>
                                </p:cTn>
                              </p:par>
                            </p:childTnLst>
                          </p:cTn>
                        </p:par>
                        <p:par>
                          <p:cTn id="29" fill="hold" nodeType="afterGroup">
                            <p:stCondLst>
                              <p:cond delay="7000"/>
                            </p:stCondLst>
                            <p:childTnLst>
                              <p:par>
                                <p:cTn id="30" presetID="34" presetClass="entr" presetSubtype="0" fill="hold" grpId="0" nodeType="afterEffect">
                                  <p:stCondLst>
                                    <p:cond delay="0"/>
                                  </p:stCondLst>
                                  <p:childTnLst>
                                    <p:set>
                                      <p:cBhvr>
                                        <p:cTn id="31" dur="1" fill="hold">
                                          <p:stCondLst>
                                            <p:cond delay="0"/>
                                          </p:stCondLst>
                                        </p:cTn>
                                        <p:tgtEl>
                                          <p:spTgt spid="28675">
                                            <p:txEl>
                                              <p:pRg st="3" end="3"/>
                                            </p:txEl>
                                          </p:spTgt>
                                        </p:tgtEl>
                                        <p:attrNameLst>
                                          <p:attrName>style.visibility</p:attrName>
                                        </p:attrNameLst>
                                      </p:cBhvr>
                                      <p:to>
                                        <p:strVal val="visible"/>
                                      </p:to>
                                    </p:set>
                                    <p:anim from="(-#ppt_w/2)" to="(#ppt_x)" calcmode="lin" valueType="num">
                                      <p:cBhvr>
                                        <p:cTn id="32" dur="1200" fill="hold">
                                          <p:stCondLst>
                                            <p:cond delay="0"/>
                                          </p:stCondLst>
                                        </p:cTn>
                                        <p:tgtEl>
                                          <p:spTgt spid="28675">
                                            <p:txEl>
                                              <p:pRg st="3" end="3"/>
                                            </p:txEl>
                                          </p:spTgt>
                                        </p:tgtEl>
                                        <p:attrNameLst>
                                          <p:attrName>ppt_x</p:attrName>
                                        </p:attrNameLst>
                                      </p:cBhvr>
                                    </p:anim>
                                    <p:anim from="0" to="-1.0" calcmode="lin" valueType="num">
                                      <p:cBhvr>
                                        <p:cTn id="33" dur="400" decel="50000" autoRev="1" fill="hold">
                                          <p:stCondLst>
                                            <p:cond delay="1200"/>
                                          </p:stCondLst>
                                        </p:cTn>
                                        <p:tgtEl>
                                          <p:spTgt spid="28675">
                                            <p:txEl>
                                              <p:pRg st="3" end="3"/>
                                            </p:txEl>
                                          </p:spTgt>
                                        </p:tgtEl>
                                        <p:attrNameLst>
                                          <p:attrName>xshear</p:attrName>
                                        </p:attrNameLst>
                                      </p:cBhvr>
                                    </p:anim>
                                    <p:animScale>
                                      <p:cBhvr>
                                        <p:cTn id="34" dur="400" decel="100000" autoRev="1" fill="hold">
                                          <p:stCondLst>
                                            <p:cond delay="1200"/>
                                          </p:stCondLst>
                                        </p:cTn>
                                        <p:tgtEl>
                                          <p:spTgt spid="28675">
                                            <p:txEl>
                                              <p:pRg st="3" end="3"/>
                                            </p:txEl>
                                          </p:spTgt>
                                        </p:tgtEl>
                                      </p:cBhvr>
                                      <p:from x="100000" y="100000"/>
                                      <p:to x="80000" y="100000"/>
                                    </p:animScale>
                                    <p:anim by="(#ppt_h/3+#ppt_w*0.1)" calcmode="lin" valueType="num">
                                      <p:cBhvr additive="sum">
                                        <p:cTn id="35" dur="400" decel="100000" autoRev="1" fill="hold">
                                          <p:stCondLst>
                                            <p:cond delay="1200"/>
                                          </p:stCondLst>
                                        </p:cTn>
                                        <p:tgtEl>
                                          <p:spTgt spid="28675">
                                            <p:txEl>
                                              <p:pRg st="3" end="3"/>
                                            </p:txEl>
                                          </p:spTgt>
                                        </p:tgtEl>
                                        <p:attrNameLst>
                                          <p:attrName>ppt_x</p:attrName>
                                        </p:attrNameLst>
                                      </p:cBhvr>
                                    </p:anim>
                                  </p:childTnLst>
                                </p:cTn>
                              </p:par>
                            </p:childTnLst>
                          </p:cTn>
                        </p:par>
                        <p:par>
                          <p:cTn id="36" fill="hold" nodeType="afterGroup">
                            <p:stCondLst>
                              <p:cond delay="9000"/>
                            </p:stCondLst>
                            <p:childTnLst>
                              <p:par>
                                <p:cTn id="37" presetID="34" presetClass="entr" presetSubtype="0" fill="hold" grpId="0" nodeType="afterEffect">
                                  <p:stCondLst>
                                    <p:cond delay="0"/>
                                  </p:stCondLst>
                                  <p:childTnLst>
                                    <p:set>
                                      <p:cBhvr>
                                        <p:cTn id="38" dur="1" fill="hold">
                                          <p:stCondLst>
                                            <p:cond delay="0"/>
                                          </p:stCondLst>
                                        </p:cTn>
                                        <p:tgtEl>
                                          <p:spTgt spid="28675">
                                            <p:txEl>
                                              <p:pRg st="4" end="4"/>
                                            </p:txEl>
                                          </p:spTgt>
                                        </p:tgtEl>
                                        <p:attrNameLst>
                                          <p:attrName>style.visibility</p:attrName>
                                        </p:attrNameLst>
                                      </p:cBhvr>
                                      <p:to>
                                        <p:strVal val="visible"/>
                                      </p:to>
                                    </p:set>
                                    <p:anim from="(-#ppt_w/2)" to="(#ppt_x)" calcmode="lin" valueType="num">
                                      <p:cBhvr>
                                        <p:cTn id="39" dur="1200" fill="hold">
                                          <p:stCondLst>
                                            <p:cond delay="0"/>
                                          </p:stCondLst>
                                        </p:cTn>
                                        <p:tgtEl>
                                          <p:spTgt spid="28675">
                                            <p:txEl>
                                              <p:pRg st="4" end="4"/>
                                            </p:txEl>
                                          </p:spTgt>
                                        </p:tgtEl>
                                        <p:attrNameLst>
                                          <p:attrName>ppt_x</p:attrName>
                                        </p:attrNameLst>
                                      </p:cBhvr>
                                    </p:anim>
                                    <p:anim from="0" to="-1.0" calcmode="lin" valueType="num">
                                      <p:cBhvr>
                                        <p:cTn id="40" dur="400" decel="50000" autoRev="1" fill="hold">
                                          <p:stCondLst>
                                            <p:cond delay="1200"/>
                                          </p:stCondLst>
                                        </p:cTn>
                                        <p:tgtEl>
                                          <p:spTgt spid="28675">
                                            <p:txEl>
                                              <p:pRg st="4" end="4"/>
                                            </p:txEl>
                                          </p:spTgt>
                                        </p:tgtEl>
                                        <p:attrNameLst>
                                          <p:attrName>xshear</p:attrName>
                                        </p:attrNameLst>
                                      </p:cBhvr>
                                    </p:anim>
                                    <p:animScale>
                                      <p:cBhvr>
                                        <p:cTn id="41" dur="400" decel="100000" autoRev="1" fill="hold">
                                          <p:stCondLst>
                                            <p:cond delay="1200"/>
                                          </p:stCondLst>
                                        </p:cTn>
                                        <p:tgtEl>
                                          <p:spTgt spid="28675">
                                            <p:txEl>
                                              <p:pRg st="4" end="4"/>
                                            </p:txEl>
                                          </p:spTgt>
                                        </p:tgtEl>
                                      </p:cBhvr>
                                      <p:from x="100000" y="100000"/>
                                      <p:to x="80000" y="100000"/>
                                    </p:animScale>
                                    <p:anim by="(#ppt_h/3+#ppt_w*0.1)" calcmode="lin" valueType="num">
                                      <p:cBhvr additive="sum">
                                        <p:cTn id="42" dur="400" decel="100000" autoRev="1" fill="hold">
                                          <p:stCondLst>
                                            <p:cond delay="1200"/>
                                          </p:stCondLst>
                                        </p:cTn>
                                        <p:tgtEl>
                                          <p:spTgt spid="28675">
                                            <p:txEl>
                                              <p:pRg st="4" end="4"/>
                                            </p:txEl>
                                          </p:spTgt>
                                        </p:tgtEl>
                                        <p:attrNameLst>
                                          <p:attrName>ppt_x</p:attrName>
                                        </p:attrNameLst>
                                      </p:cBhvr>
                                    </p:anim>
                                  </p:childTnLst>
                                </p:cTn>
                              </p:par>
                            </p:childTnLst>
                          </p:cTn>
                        </p:par>
                        <p:par>
                          <p:cTn id="43" fill="hold" nodeType="afterGroup">
                            <p:stCondLst>
                              <p:cond delay="11000"/>
                            </p:stCondLst>
                            <p:childTnLst>
                              <p:par>
                                <p:cTn id="44" presetID="34" presetClass="entr" presetSubtype="0" fill="hold" grpId="0" nodeType="afterEffect">
                                  <p:stCondLst>
                                    <p:cond delay="0"/>
                                  </p:stCondLst>
                                  <p:childTnLst>
                                    <p:set>
                                      <p:cBhvr>
                                        <p:cTn id="45" dur="1" fill="hold">
                                          <p:stCondLst>
                                            <p:cond delay="0"/>
                                          </p:stCondLst>
                                        </p:cTn>
                                        <p:tgtEl>
                                          <p:spTgt spid="28675">
                                            <p:txEl>
                                              <p:pRg st="5" end="5"/>
                                            </p:txEl>
                                          </p:spTgt>
                                        </p:tgtEl>
                                        <p:attrNameLst>
                                          <p:attrName>style.visibility</p:attrName>
                                        </p:attrNameLst>
                                      </p:cBhvr>
                                      <p:to>
                                        <p:strVal val="visible"/>
                                      </p:to>
                                    </p:set>
                                    <p:anim from="(-#ppt_w/2)" to="(#ppt_x)" calcmode="lin" valueType="num">
                                      <p:cBhvr>
                                        <p:cTn id="46" dur="1200" fill="hold">
                                          <p:stCondLst>
                                            <p:cond delay="0"/>
                                          </p:stCondLst>
                                        </p:cTn>
                                        <p:tgtEl>
                                          <p:spTgt spid="28675">
                                            <p:txEl>
                                              <p:pRg st="5" end="5"/>
                                            </p:txEl>
                                          </p:spTgt>
                                        </p:tgtEl>
                                        <p:attrNameLst>
                                          <p:attrName>ppt_x</p:attrName>
                                        </p:attrNameLst>
                                      </p:cBhvr>
                                    </p:anim>
                                    <p:anim from="0" to="-1.0" calcmode="lin" valueType="num">
                                      <p:cBhvr>
                                        <p:cTn id="47" dur="400" decel="50000" autoRev="1" fill="hold">
                                          <p:stCondLst>
                                            <p:cond delay="1200"/>
                                          </p:stCondLst>
                                        </p:cTn>
                                        <p:tgtEl>
                                          <p:spTgt spid="28675">
                                            <p:txEl>
                                              <p:pRg st="5" end="5"/>
                                            </p:txEl>
                                          </p:spTgt>
                                        </p:tgtEl>
                                        <p:attrNameLst>
                                          <p:attrName>xshear</p:attrName>
                                        </p:attrNameLst>
                                      </p:cBhvr>
                                    </p:anim>
                                    <p:animScale>
                                      <p:cBhvr>
                                        <p:cTn id="48" dur="400" decel="100000" autoRev="1" fill="hold">
                                          <p:stCondLst>
                                            <p:cond delay="1200"/>
                                          </p:stCondLst>
                                        </p:cTn>
                                        <p:tgtEl>
                                          <p:spTgt spid="28675">
                                            <p:txEl>
                                              <p:pRg st="5" end="5"/>
                                            </p:txEl>
                                          </p:spTgt>
                                        </p:tgtEl>
                                      </p:cBhvr>
                                      <p:from x="100000" y="100000"/>
                                      <p:to x="80000" y="100000"/>
                                    </p:animScale>
                                    <p:anim by="(#ppt_h/3+#ppt_w*0.1)" calcmode="lin" valueType="num">
                                      <p:cBhvr additive="sum">
                                        <p:cTn id="49" dur="400" decel="100000" autoRev="1" fill="hold">
                                          <p:stCondLst>
                                            <p:cond delay="1200"/>
                                          </p:stCondLst>
                                        </p:cTn>
                                        <p:tgtEl>
                                          <p:spTgt spid="28675">
                                            <p:txEl>
                                              <p:pRg st="5" end="5"/>
                                            </p:txEl>
                                          </p:spTgt>
                                        </p:tgtEl>
                                        <p:attrNameLst>
                                          <p:attrName>ppt_x</p:attrName>
                                        </p:attrNameLst>
                                      </p:cBhvr>
                                    </p:anim>
                                  </p:childTnLst>
                                </p:cTn>
                              </p:par>
                            </p:childTnLst>
                          </p:cTn>
                        </p:par>
                        <p:par>
                          <p:cTn id="50" fill="hold" nodeType="afterGroup">
                            <p:stCondLst>
                              <p:cond delay="13000"/>
                            </p:stCondLst>
                            <p:childTnLst>
                              <p:par>
                                <p:cTn id="51" presetID="34" presetClass="entr" presetSubtype="0" fill="hold" grpId="0" nodeType="afterEffect">
                                  <p:stCondLst>
                                    <p:cond delay="0"/>
                                  </p:stCondLst>
                                  <p:childTnLst>
                                    <p:set>
                                      <p:cBhvr>
                                        <p:cTn id="52" dur="1" fill="hold">
                                          <p:stCondLst>
                                            <p:cond delay="0"/>
                                          </p:stCondLst>
                                        </p:cTn>
                                        <p:tgtEl>
                                          <p:spTgt spid="28675">
                                            <p:txEl>
                                              <p:pRg st="6" end="6"/>
                                            </p:txEl>
                                          </p:spTgt>
                                        </p:tgtEl>
                                        <p:attrNameLst>
                                          <p:attrName>style.visibility</p:attrName>
                                        </p:attrNameLst>
                                      </p:cBhvr>
                                      <p:to>
                                        <p:strVal val="visible"/>
                                      </p:to>
                                    </p:set>
                                    <p:anim from="(-#ppt_w/2)" to="(#ppt_x)" calcmode="lin" valueType="num">
                                      <p:cBhvr>
                                        <p:cTn id="53" dur="1200" fill="hold">
                                          <p:stCondLst>
                                            <p:cond delay="0"/>
                                          </p:stCondLst>
                                        </p:cTn>
                                        <p:tgtEl>
                                          <p:spTgt spid="28675">
                                            <p:txEl>
                                              <p:pRg st="6" end="6"/>
                                            </p:txEl>
                                          </p:spTgt>
                                        </p:tgtEl>
                                        <p:attrNameLst>
                                          <p:attrName>ppt_x</p:attrName>
                                        </p:attrNameLst>
                                      </p:cBhvr>
                                    </p:anim>
                                    <p:anim from="0" to="-1.0" calcmode="lin" valueType="num">
                                      <p:cBhvr>
                                        <p:cTn id="54" dur="400" decel="50000" autoRev="1" fill="hold">
                                          <p:stCondLst>
                                            <p:cond delay="1200"/>
                                          </p:stCondLst>
                                        </p:cTn>
                                        <p:tgtEl>
                                          <p:spTgt spid="28675">
                                            <p:txEl>
                                              <p:pRg st="6" end="6"/>
                                            </p:txEl>
                                          </p:spTgt>
                                        </p:tgtEl>
                                        <p:attrNameLst>
                                          <p:attrName>xshear</p:attrName>
                                        </p:attrNameLst>
                                      </p:cBhvr>
                                    </p:anim>
                                    <p:animScale>
                                      <p:cBhvr>
                                        <p:cTn id="55" dur="400" decel="100000" autoRev="1" fill="hold">
                                          <p:stCondLst>
                                            <p:cond delay="1200"/>
                                          </p:stCondLst>
                                        </p:cTn>
                                        <p:tgtEl>
                                          <p:spTgt spid="28675">
                                            <p:txEl>
                                              <p:pRg st="6" end="6"/>
                                            </p:txEl>
                                          </p:spTgt>
                                        </p:tgtEl>
                                      </p:cBhvr>
                                      <p:from x="100000" y="100000"/>
                                      <p:to x="80000" y="100000"/>
                                    </p:animScale>
                                    <p:anim by="(#ppt_h/3+#ppt_w*0.1)" calcmode="lin" valueType="num">
                                      <p:cBhvr additive="sum">
                                        <p:cTn id="56" dur="400" decel="100000" autoRev="1" fill="hold">
                                          <p:stCondLst>
                                            <p:cond delay="1200"/>
                                          </p:stCondLst>
                                        </p:cTn>
                                        <p:tgtEl>
                                          <p:spTgt spid="28675">
                                            <p:txEl>
                                              <p:pRg st="6" end="6"/>
                                            </p:txEl>
                                          </p:spTgt>
                                        </p:tgtEl>
                                        <p:attrNameLst>
                                          <p:attrName>ppt_x</p:attrName>
                                        </p:attrNameLst>
                                      </p:cBhvr>
                                    </p:anim>
                                  </p:childTnLst>
                                </p:cTn>
                              </p:par>
                            </p:childTnLst>
                          </p:cTn>
                        </p:par>
                        <p:par>
                          <p:cTn id="57" fill="hold" nodeType="afterGroup">
                            <p:stCondLst>
                              <p:cond delay="15000"/>
                            </p:stCondLst>
                            <p:childTnLst>
                              <p:par>
                                <p:cTn id="58" presetID="34" presetClass="entr" presetSubtype="0" fill="hold" grpId="0" nodeType="afterEffect">
                                  <p:stCondLst>
                                    <p:cond delay="0"/>
                                  </p:stCondLst>
                                  <p:childTnLst>
                                    <p:set>
                                      <p:cBhvr>
                                        <p:cTn id="59" dur="1" fill="hold">
                                          <p:stCondLst>
                                            <p:cond delay="0"/>
                                          </p:stCondLst>
                                        </p:cTn>
                                        <p:tgtEl>
                                          <p:spTgt spid="28675">
                                            <p:txEl>
                                              <p:pRg st="7" end="7"/>
                                            </p:txEl>
                                          </p:spTgt>
                                        </p:tgtEl>
                                        <p:attrNameLst>
                                          <p:attrName>style.visibility</p:attrName>
                                        </p:attrNameLst>
                                      </p:cBhvr>
                                      <p:to>
                                        <p:strVal val="visible"/>
                                      </p:to>
                                    </p:set>
                                    <p:anim from="(-#ppt_w/2)" to="(#ppt_x)" calcmode="lin" valueType="num">
                                      <p:cBhvr>
                                        <p:cTn id="60" dur="1200" fill="hold">
                                          <p:stCondLst>
                                            <p:cond delay="0"/>
                                          </p:stCondLst>
                                        </p:cTn>
                                        <p:tgtEl>
                                          <p:spTgt spid="28675">
                                            <p:txEl>
                                              <p:pRg st="7" end="7"/>
                                            </p:txEl>
                                          </p:spTgt>
                                        </p:tgtEl>
                                        <p:attrNameLst>
                                          <p:attrName>ppt_x</p:attrName>
                                        </p:attrNameLst>
                                      </p:cBhvr>
                                    </p:anim>
                                    <p:anim from="0" to="-1.0" calcmode="lin" valueType="num">
                                      <p:cBhvr>
                                        <p:cTn id="61" dur="400" decel="50000" autoRev="1" fill="hold">
                                          <p:stCondLst>
                                            <p:cond delay="1200"/>
                                          </p:stCondLst>
                                        </p:cTn>
                                        <p:tgtEl>
                                          <p:spTgt spid="28675">
                                            <p:txEl>
                                              <p:pRg st="7" end="7"/>
                                            </p:txEl>
                                          </p:spTgt>
                                        </p:tgtEl>
                                        <p:attrNameLst>
                                          <p:attrName>xshear</p:attrName>
                                        </p:attrNameLst>
                                      </p:cBhvr>
                                    </p:anim>
                                    <p:animScale>
                                      <p:cBhvr>
                                        <p:cTn id="62" dur="400" decel="100000" autoRev="1" fill="hold">
                                          <p:stCondLst>
                                            <p:cond delay="1200"/>
                                          </p:stCondLst>
                                        </p:cTn>
                                        <p:tgtEl>
                                          <p:spTgt spid="28675">
                                            <p:txEl>
                                              <p:pRg st="7" end="7"/>
                                            </p:txEl>
                                          </p:spTgt>
                                        </p:tgtEl>
                                      </p:cBhvr>
                                      <p:from x="100000" y="100000"/>
                                      <p:to x="80000" y="100000"/>
                                    </p:animScale>
                                    <p:anim by="(#ppt_h/3+#ppt_w*0.1)" calcmode="lin" valueType="num">
                                      <p:cBhvr additive="sum">
                                        <p:cTn id="63" dur="400" decel="100000" autoRev="1" fill="hold">
                                          <p:stCondLst>
                                            <p:cond delay="1200"/>
                                          </p:stCondLst>
                                        </p:cTn>
                                        <p:tgtEl>
                                          <p:spTgt spid="28675">
                                            <p:txEl>
                                              <p:pRg st="7" end="7"/>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p:txBody>
          <a:bodyPr/>
          <a:lstStyle/>
          <a:p>
            <a:pPr algn="ctr"/>
            <a:r>
              <a:rPr lang="tr-TR" altLang="tr-TR" b="1" dirty="0"/>
              <a:t>Ünsüz Düşmesi</a:t>
            </a:r>
          </a:p>
        </p:txBody>
      </p:sp>
      <p:sp>
        <p:nvSpPr>
          <p:cNvPr id="29699" name="Rectangle 3"/>
          <p:cNvSpPr>
            <a:spLocks noGrp="1" noChangeArrowheads="1"/>
          </p:cNvSpPr>
          <p:nvPr>
            <p:ph idx="1"/>
          </p:nvPr>
        </p:nvSpPr>
        <p:spPr/>
        <p:txBody>
          <a:bodyPr>
            <a:normAutofit lnSpcReduction="10000"/>
          </a:bodyPr>
          <a:lstStyle/>
          <a:p>
            <a:r>
              <a:rPr lang="tr-TR" altLang="tr-TR" sz="2800">
                <a:solidFill>
                  <a:srgbClr val="990000"/>
                </a:solidFill>
              </a:rPr>
              <a:t>Türkçede k sesiyle biten kelimelerden sonra </a:t>
            </a:r>
          </a:p>
          <a:p>
            <a:pPr>
              <a:buFont typeface="Wingdings" pitchFamily="2" charset="2"/>
              <a:buNone/>
            </a:pPr>
            <a:r>
              <a:rPr lang="tr-TR" altLang="tr-TR" sz="2800">
                <a:solidFill>
                  <a:srgbClr val="990000"/>
                </a:solidFill>
              </a:rPr>
              <a:t>– cik eki gelirse kelimenin sonundaki k sesi düşer.</a:t>
            </a:r>
          </a:p>
          <a:p>
            <a:pPr>
              <a:buFont typeface="Wingdings" pitchFamily="2" charset="2"/>
              <a:buNone/>
            </a:pPr>
            <a:endParaRPr lang="tr-TR" altLang="tr-TR" sz="2800">
              <a:solidFill>
                <a:srgbClr val="990000"/>
              </a:solidFill>
            </a:endParaRPr>
          </a:p>
          <a:p>
            <a:pPr>
              <a:buFont typeface="Wingdings" pitchFamily="2" charset="2"/>
              <a:buNone/>
            </a:pPr>
            <a:r>
              <a:rPr lang="tr-TR" altLang="tr-TR" sz="2800"/>
              <a:t>  Küçü</a:t>
            </a:r>
            <a:r>
              <a:rPr lang="tr-TR" altLang="tr-TR" sz="2800">
                <a:solidFill>
                  <a:srgbClr val="990000"/>
                </a:solidFill>
              </a:rPr>
              <a:t>k</a:t>
            </a:r>
            <a:r>
              <a:rPr lang="tr-TR" altLang="tr-TR" sz="2800"/>
              <a:t>-cük </a:t>
            </a:r>
            <a:r>
              <a:rPr lang="tr-TR" altLang="tr-TR" sz="2800">
                <a:cs typeface="Arial" charset="0"/>
              </a:rPr>
              <a:t>→ küçücük  ufa</a:t>
            </a:r>
            <a:r>
              <a:rPr lang="tr-TR" altLang="tr-TR" sz="2800">
                <a:solidFill>
                  <a:srgbClr val="990000"/>
                </a:solidFill>
                <a:cs typeface="Arial" charset="0"/>
              </a:rPr>
              <a:t>k</a:t>
            </a:r>
            <a:r>
              <a:rPr lang="tr-TR" altLang="tr-TR" sz="2800">
                <a:cs typeface="Arial" charset="0"/>
              </a:rPr>
              <a:t>-cık → ufacık</a:t>
            </a:r>
          </a:p>
          <a:p>
            <a:pPr>
              <a:buFont typeface="Wingdings" pitchFamily="2" charset="2"/>
              <a:buNone/>
            </a:pPr>
            <a:r>
              <a:rPr lang="tr-TR" altLang="tr-TR" sz="2800">
                <a:cs typeface="Arial" charset="0"/>
              </a:rPr>
              <a:t>  mini</a:t>
            </a:r>
            <a:r>
              <a:rPr lang="tr-TR" altLang="tr-TR" sz="2800">
                <a:solidFill>
                  <a:srgbClr val="990000"/>
                </a:solidFill>
                <a:cs typeface="Arial" charset="0"/>
              </a:rPr>
              <a:t>k</a:t>
            </a:r>
            <a:r>
              <a:rPr lang="tr-TR" altLang="tr-TR" sz="2800">
                <a:cs typeface="Arial" charset="0"/>
              </a:rPr>
              <a:t>-cik → minicik      yapra</a:t>
            </a:r>
            <a:r>
              <a:rPr lang="tr-TR" altLang="tr-TR" sz="2800">
                <a:solidFill>
                  <a:srgbClr val="990000"/>
                </a:solidFill>
                <a:cs typeface="Arial" charset="0"/>
              </a:rPr>
              <a:t>k</a:t>
            </a:r>
            <a:r>
              <a:rPr lang="tr-TR" altLang="tr-TR" sz="2800">
                <a:cs typeface="Arial" charset="0"/>
              </a:rPr>
              <a:t>-cık →yaprakcık</a:t>
            </a:r>
          </a:p>
          <a:p>
            <a:pPr>
              <a:buFont typeface="Wingdings" pitchFamily="2" charset="2"/>
              <a:buNone/>
            </a:pPr>
            <a:r>
              <a:rPr lang="tr-TR" altLang="tr-TR" sz="2800">
                <a:solidFill>
                  <a:srgbClr val="990000"/>
                </a:solidFill>
                <a:cs typeface="Arial" charset="0"/>
              </a:rPr>
              <a:t>Not :</a:t>
            </a:r>
            <a:r>
              <a:rPr lang="tr-TR" altLang="tr-TR" sz="2800">
                <a:cs typeface="Arial" charset="0"/>
              </a:rPr>
              <a:t>“ufak, yüksek, alçak…” kelimelerinden (–e)l ekiyle türetilmiş fiillerde de ünsüz düşmesi görülür:</a:t>
            </a:r>
          </a:p>
          <a:p>
            <a:pPr>
              <a:buFont typeface="Wingdings" pitchFamily="2" charset="2"/>
              <a:buNone/>
            </a:pPr>
            <a:r>
              <a:rPr lang="tr-TR" altLang="tr-TR" sz="2800">
                <a:cs typeface="Arial" charset="0"/>
              </a:rPr>
              <a:t>   ufa</a:t>
            </a:r>
            <a:r>
              <a:rPr lang="tr-TR" altLang="tr-TR" sz="2800">
                <a:solidFill>
                  <a:srgbClr val="990000"/>
                </a:solidFill>
                <a:cs typeface="Arial" charset="0"/>
              </a:rPr>
              <a:t>k</a:t>
            </a:r>
            <a:r>
              <a:rPr lang="tr-TR" altLang="tr-TR" sz="2800">
                <a:cs typeface="Arial" charset="0"/>
              </a:rPr>
              <a:t>-l →ufa</a:t>
            </a:r>
            <a:r>
              <a:rPr lang="tr-TR" altLang="tr-TR" sz="2800">
                <a:solidFill>
                  <a:srgbClr val="990000"/>
                </a:solidFill>
                <a:cs typeface="Arial" charset="0"/>
              </a:rPr>
              <a:t>l</a:t>
            </a:r>
            <a:r>
              <a:rPr lang="tr-TR" altLang="tr-TR" sz="2800">
                <a:cs typeface="Arial" charset="0"/>
              </a:rPr>
              <a:t>-  yükse</a:t>
            </a:r>
            <a:r>
              <a:rPr lang="tr-TR" altLang="tr-TR" sz="2800">
                <a:solidFill>
                  <a:srgbClr val="990000"/>
                </a:solidFill>
                <a:cs typeface="Arial" charset="0"/>
              </a:rPr>
              <a:t>k</a:t>
            </a:r>
            <a:r>
              <a:rPr lang="tr-TR" altLang="tr-TR" sz="2800">
                <a:cs typeface="Arial" charset="0"/>
              </a:rPr>
              <a:t>-l →yükse</a:t>
            </a:r>
            <a:r>
              <a:rPr lang="tr-TR" altLang="tr-TR" sz="2800">
                <a:solidFill>
                  <a:srgbClr val="990000"/>
                </a:solidFill>
                <a:cs typeface="Arial" charset="0"/>
              </a:rPr>
              <a:t>l</a:t>
            </a:r>
            <a:r>
              <a:rPr lang="tr-TR" altLang="tr-TR" sz="2800">
                <a:cs typeface="Arial" charset="0"/>
              </a:rPr>
              <a:t>-</a:t>
            </a:r>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box(in)">
                                      <p:cBhvr>
                                        <p:cTn id="7" dur="2000"/>
                                        <p:tgtEl>
                                          <p:spTgt spid="29698"/>
                                        </p:tgtEl>
                                      </p:cBhvr>
                                    </p:animEffect>
                                  </p:childTnLst>
                                </p:cTn>
                              </p:par>
                            </p:childTnLst>
                          </p:cTn>
                        </p:par>
                        <p:par>
                          <p:cTn id="8" fill="hold" nodeType="afterGroup">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29699">
                                            <p:txEl>
                                              <p:pRg st="0" end="0"/>
                                            </p:txEl>
                                          </p:spTgt>
                                        </p:tgtEl>
                                        <p:attrNameLst>
                                          <p:attrName>style.visibility</p:attrName>
                                        </p:attrNameLst>
                                      </p:cBhvr>
                                      <p:to>
                                        <p:strVal val="visible"/>
                                      </p:to>
                                    </p:set>
                                    <p:animEffect transition="in" filter="diamond(in)">
                                      <p:cBhvr>
                                        <p:cTn id="11" dur="1000"/>
                                        <p:tgtEl>
                                          <p:spTgt spid="29699">
                                            <p:txEl>
                                              <p:pRg st="0" end="0"/>
                                            </p:txEl>
                                          </p:spTgt>
                                        </p:tgtEl>
                                      </p:cBhvr>
                                    </p:animEffect>
                                  </p:childTnLst>
                                </p:cTn>
                              </p:par>
                            </p:childTnLst>
                          </p:cTn>
                        </p:par>
                        <p:par>
                          <p:cTn id="12" fill="hold" nodeType="afterGroup">
                            <p:stCondLst>
                              <p:cond delay="3000"/>
                            </p:stCondLst>
                            <p:childTnLst>
                              <p:par>
                                <p:cTn id="13" presetID="8" presetClass="entr" presetSubtype="16" fill="hold" grpId="0" nodeType="afterEffect">
                                  <p:stCondLst>
                                    <p:cond delay="0"/>
                                  </p:stCondLst>
                                  <p:childTnLst>
                                    <p:set>
                                      <p:cBhvr>
                                        <p:cTn id="14" dur="1" fill="hold">
                                          <p:stCondLst>
                                            <p:cond delay="0"/>
                                          </p:stCondLst>
                                        </p:cTn>
                                        <p:tgtEl>
                                          <p:spTgt spid="29699">
                                            <p:txEl>
                                              <p:pRg st="1" end="1"/>
                                            </p:txEl>
                                          </p:spTgt>
                                        </p:tgtEl>
                                        <p:attrNameLst>
                                          <p:attrName>style.visibility</p:attrName>
                                        </p:attrNameLst>
                                      </p:cBhvr>
                                      <p:to>
                                        <p:strVal val="visible"/>
                                      </p:to>
                                    </p:set>
                                    <p:animEffect transition="in" filter="diamond(in)">
                                      <p:cBhvr>
                                        <p:cTn id="15" dur="1000"/>
                                        <p:tgtEl>
                                          <p:spTgt spid="29699">
                                            <p:txEl>
                                              <p:pRg st="1" end="1"/>
                                            </p:txEl>
                                          </p:spTgt>
                                        </p:tgtEl>
                                      </p:cBhvr>
                                    </p:animEffect>
                                  </p:childTnLst>
                                </p:cTn>
                              </p:par>
                            </p:childTnLst>
                          </p:cTn>
                        </p:par>
                        <p:par>
                          <p:cTn id="16" fill="hold" nodeType="afterGroup">
                            <p:stCondLst>
                              <p:cond delay="4000"/>
                            </p:stCondLst>
                            <p:childTnLst>
                              <p:par>
                                <p:cTn id="17" presetID="8" presetClass="entr" presetSubtype="16" fill="hold" grpId="0" nodeType="afterEffect">
                                  <p:stCondLst>
                                    <p:cond delay="0"/>
                                  </p:stCondLst>
                                  <p:childTnLst>
                                    <p:set>
                                      <p:cBhvr>
                                        <p:cTn id="18" dur="1" fill="hold">
                                          <p:stCondLst>
                                            <p:cond delay="0"/>
                                          </p:stCondLst>
                                        </p:cTn>
                                        <p:tgtEl>
                                          <p:spTgt spid="29699">
                                            <p:txEl>
                                              <p:pRg st="3" end="3"/>
                                            </p:txEl>
                                          </p:spTgt>
                                        </p:tgtEl>
                                        <p:attrNameLst>
                                          <p:attrName>style.visibility</p:attrName>
                                        </p:attrNameLst>
                                      </p:cBhvr>
                                      <p:to>
                                        <p:strVal val="visible"/>
                                      </p:to>
                                    </p:set>
                                    <p:animEffect transition="in" filter="diamond(in)">
                                      <p:cBhvr>
                                        <p:cTn id="19" dur="1000"/>
                                        <p:tgtEl>
                                          <p:spTgt spid="29699">
                                            <p:txEl>
                                              <p:pRg st="3" end="3"/>
                                            </p:txEl>
                                          </p:spTgt>
                                        </p:tgtEl>
                                      </p:cBhvr>
                                    </p:animEffect>
                                  </p:childTnLst>
                                </p:cTn>
                              </p:par>
                            </p:childTnLst>
                          </p:cTn>
                        </p:par>
                        <p:par>
                          <p:cTn id="20" fill="hold" nodeType="afterGroup">
                            <p:stCondLst>
                              <p:cond delay="5000"/>
                            </p:stCondLst>
                            <p:childTnLst>
                              <p:par>
                                <p:cTn id="21" presetID="8" presetClass="entr" presetSubtype="16" fill="hold" grpId="0" nodeType="afterEffect">
                                  <p:stCondLst>
                                    <p:cond delay="0"/>
                                  </p:stCondLst>
                                  <p:childTnLst>
                                    <p:set>
                                      <p:cBhvr>
                                        <p:cTn id="22" dur="1" fill="hold">
                                          <p:stCondLst>
                                            <p:cond delay="0"/>
                                          </p:stCondLst>
                                        </p:cTn>
                                        <p:tgtEl>
                                          <p:spTgt spid="29699">
                                            <p:txEl>
                                              <p:pRg st="4" end="4"/>
                                            </p:txEl>
                                          </p:spTgt>
                                        </p:tgtEl>
                                        <p:attrNameLst>
                                          <p:attrName>style.visibility</p:attrName>
                                        </p:attrNameLst>
                                      </p:cBhvr>
                                      <p:to>
                                        <p:strVal val="visible"/>
                                      </p:to>
                                    </p:set>
                                    <p:animEffect transition="in" filter="diamond(in)">
                                      <p:cBhvr>
                                        <p:cTn id="23" dur="1000"/>
                                        <p:tgtEl>
                                          <p:spTgt spid="29699">
                                            <p:txEl>
                                              <p:pRg st="4" end="4"/>
                                            </p:txEl>
                                          </p:spTgt>
                                        </p:tgtEl>
                                      </p:cBhvr>
                                    </p:animEffect>
                                  </p:childTnLst>
                                </p:cTn>
                              </p:par>
                            </p:childTnLst>
                          </p:cTn>
                        </p:par>
                        <p:par>
                          <p:cTn id="24" fill="hold" nodeType="afterGroup">
                            <p:stCondLst>
                              <p:cond delay="6000"/>
                            </p:stCondLst>
                            <p:childTnLst>
                              <p:par>
                                <p:cTn id="25" presetID="8" presetClass="entr" presetSubtype="16" fill="hold" grpId="0" nodeType="afterEffect">
                                  <p:stCondLst>
                                    <p:cond delay="0"/>
                                  </p:stCondLst>
                                  <p:childTnLst>
                                    <p:set>
                                      <p:cBhvr>
                                        <p:cTn id="26" dur="1" fill="hold">
                                          <p:stCondLst>
                                            <p:cond delay="0"/>
                                          </p:stCondLst>
                                        </p:cTn>
                                        <p:tgtEl>
                                          <p:spTgt spid="29699">
                                            <p:txEl>
                                              <p:pRg st="5" end="5"/>
                                            </p:txEl>
                                          </p:spTgt>
                                        </p:tgtEl>
                                        <p:attrNameLst>
                                          <p:attrName>style.visibility</p:attrName>
                                        </p:attrNameLst>
                                      </p:cBhvr>
                                      <p:to>
                                        <p:strVal val="visible"/>
                                      </p:to>
                                    </p:set>
                                    <p:animEffect transition="in" filter="diamond(in)">
                                      <p:cBhvr>
                                        <p:cTn id="27" dur="1000"/>
                                        <p:tgtEl>
                                          <p:spTgt spid="29699">
                                            <p:txEl>
                                              <p:pRg st="5" end="5"/>
                                            </p:txEl>
                                          </p:spTgt>
                                        </p:tgtEl>
                                      </p:cBhvr>
                                    </p:animEffect>
                                  </p:childTnLst>
                                </p:cTn>
                              </p:par>
                            </p:childTnLst>
                          </p:cTn>
                        </p:par>
                        <p:par>
                          <p:cTn id="28" fill="hold" nodeType="afterGroup">
                            <p:stCondLst>
                              <p:cond delay="7000"/>
                            </p:stCondLst>
                            <p:childTnLst>
                              <p:par>
                                <p:cTn id="29" presetID="8" presetClass="entr" presetSubtype="16" fill="hold" grpId="0" nodeType="afterEffect">
                                  <p:stCondLst>
                                    <p:cond delay="0"/>
                                  </p:stCondLst>
                                  <p:childTnLst>
                                    <p:set>
                                      <p:cBhvr>
                                        <p:cTn id="30" dur="1" fill="hold">
                                          <p:stCondLst>
                                            <p:cond delay="0"/>
                                          </p:stCondLst>
                                        </p:cTn>
                                        <p:tgtEl>
                                          <p:spTgt spid="29699">
                                            <p:txEl>
                                              <p:pRg st="6" end="6"/>
                                            </p:txEl>
                                          </p:spTgt>
                                        </p:tgtEl>
                                        <p:attrNameLst>
                                          <p:attrName>style.visibility</p:attrName>
                                        </p:attrNameLst>
                                      </p:cBhvr>
                                      <p:to>
                                        <p:strVal val="visible"/>
                                      </p:to>
                                    </p:set>
                                    <p:animEffect transition="in" filter="diamond(in)">
                                      <p:cBhvr>
                                        <p:cTn id="31" dur="1000"/>
                                        <p:tgtEl>
                                          <p:spTgt spid="296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699"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p:txBody>
          <a:bodyPr/>
          <a:lstStyle/>
          <a:p>
            <a:r>
              <a:rPr lang="tr-TR" altLang="tr-TR" b="1" dirty="0"/>
              <a:t>Ünsüz Türemesi ve Göçüşme</a:t>
            </a:r>
          </a:p>
        </p:txBody>
      </p:sp>
      <p:sp>
        <p:nvSpPr>
          <p:cNvPr id="30723" name="Rectangle 3"/>
          <p:cNvSpPr>
            <a:spLocks noGrp="1" noChangeArrowheads="1"/>
          </p:cNvSpPr>
          <p:nvPr>
            <p:ph sz="half" idx="1"/>
          </p:nvPr>
        </p:nvSpPr>
        <p:spPr/>
        <p:txBody>
          <a:bodyPr>
            <a:normAutofit/>
          </a:bodyPr>
          <a:lstStyle/>
          <a:p>
            <a:r>
              <a:rPr lang="tr-TR" altLang="tr-TR" dirty="0"/>
              <a:t>Yardımcı fiille yapılmış bazı birleşik fiillerde bir ünsüzün türediği görülür.</a:t>
            </a:r>
          </a:p>
          <a:p>
            <a:pPr>
              <a:buFont typeface="Wingdings" pitchFamily="2" charset="2"/>
              <a:buNone/>
            </a:pPr>
            <a:endParaRPr lang="tr-TR" altLang="tr-TR" dirty="0"/>
          </a:p>
          <a:p>
            <a:pPr>
              <a:buFont typeface="Wingdings" pitchFamily="2" charset="2"/>
              <a:buNone/>
            </a:pPr>
            <a:r>
              <a:rPr lang="tr-TR" altLang="tr-TR" dirty="0"/>
              <a:t>   his etmek </a:t>
            </a:r>
            <a:r>
              <a:rPr lang="tr-TR" altLang="tr-TR" dirty="0">
                <a:cs typeface="Arial" charset="0"/>
              </a:rPr>
              <a:t>→ his</a:t>
            </a:r>
            <a:r>
              <a:rPr lang="tr-TR" altLang="tr-TR" dirty="0">
                <a:solidFill>
                  <a:srgbClr val="990000"/>
                </a:solidFill>
                <a:cs typeface="Arial" charset="0"/>
              </a:rPr>
              <a:t>s</a:t>
            </a:r>
            <a:r>
              <a:rPr lang="tr-TR" altLang="tr-TR" dirty="0">
                <a:cs typeface="Arial" charset="0"/>
              </a:rPr>
              <a:t>etmek</a:t>
            </a:r>
          </a:p>
          <a:p>
            <a:pPr>
              <a:buFont typeface="Wingdings" pitchFamily="2" charset="2"/>
              <a:buNone/>
            </a:pPr>
            <a:r>
              <a:rPr lang="tr-TR" altLang="tr-TR" dirty="0">
                <a:cs typeface="Arial" charset="0"/>
              </a:rPr>
              <a:t>   af etmek → affetmek</a:t>
            </a:r>
          </a:p>
          <a:p>
            <a:pPr>
              <a:buFont typeface="Wingdings" pitchFamily="2" charset="2"/>
              <a:buNone/>
            </a:pPr>
            <a:r>
              <a:rPr lang="tr-TR" altLang="tr-TR" dirty="0">
                <a:cs typeface="Arial" charset="0"/>
              </a:rPr>
              <a:t>   zan etmek → zan</a:t>
            </a:r>
            <a:r>
              <a:rPr lang="tr-TR" altLang="tr-TR" dirty="0">
                <a:solidFill>
                  <a:srgbClr val="990000"/>
                </a:solidFill>
                <a:cs typeface="Arial" charset="0"/>
              </a:rPr>
              <a:t>n</a:t>
            </a:r>
            <a:r>
              <a:rPr lang="tr-TR" altLang="tr-TR" dirty="0">
                <a:cs typeface="Arial" charset="0"/>
              </a:rPr>
              <a:t>etmek</a:t>
            </a:r>
          </a:p>
        </p:txBody>
      </p:sp>
      <p:sp>
        <p:nvSpPr>
          <p:cNvPr id="30724" name="Rectangle 4"/>
          <p:cNvSpPr>
            <a:spLocks noGrp="1" noChangeArrowheads="1"/>
          </p:cNvSpPr>
          <p:nvPr>
            <p:ph sz="half" idx="2"/>
          </p:nvPr>
        </p:nvSpPr>
        <p:spPr/>
        <p:txBody>
          <a:bodyPr>
            <a:normAutofit/>
          </a:bodyPr>
          <a:lstStyle/>
          <a:p>
            <a:r>
              <a:rPr lang="tr-TR" altLang="tr-TR" dirty="0"/>
              <a:t>Türkçede bazı kelimelerde ünsüzlerin yer değiştirdiği görülür. Yerel söyleyişlerden kaynaklanan bu durum yazı dilinde görülmez.</a:t>
            </a:r>
          </a:p>
          <a:p>
            <a:pPr>
              <a:buFont typeface="Wingdings" pitchFamily="2" charset="2"/>
              <a:buNone/>
            </a:pPr>
            <a:r>
              <a:rPr lang="tr-TR" altLang="tr-TR" dirty="0"/>
              <a:t>  kibrit </a:t>
            </a:r>
            <a:r>
              <a:rPr lang="tr-TR" altLang="tr-TR" dirty="0">
                <a:cs typeface="Arial" charset="0"/>
              </a:rPr>
              <a:t>→ </a:t>
            </a:r>
            <a:r>
              <a:rPr lang="tr-TR" altLang="tr-TR" dirty="0" err="1">
                <a:cs typeface="Arial" charset="0"/>
              </a:rPr>
              <a:t>kirbit</a:t>
            </a:r>
            <a:endParaRPr lang="tr-TR" altLang="tr-TR" dirty="0">
              <a:cs typeface="Arial" charset="0"/>
            </a:endParaRPr>
          </a:p>
          <a:p>
            <a:pPr>
              <a:buFont typeface="Wingdings" pitchFamily="2" charset="2"/>
              <a:buNone/>
            </a:pPr>
            <a:r>
              <a:rPr lang="tr-TR" altLang="tr-TR" dirty="0">
                <a:cs typeface="Arial" charset="0"/>
              </a:rPr>
              <a:t>  ekşi → </a:t>
            </a:r>
            <a:r>
              <a:rPr lang="tr-TR" altLang="tr-TR" dirty="0" err="1">
                <a:cs typeface="Arial" charset="0"/>
              </a:rPr>
              <a:t>eşki</a:t>
            </a:r>
            <a:r>
              <a:rPr lang="tr-TR" altLang="tr-TR" dirty="0">
                <a:cs typeface="Arial" charset="0"/>
              </a:rPr>
              <a:t>…</a:t>
            </a:r>
          </a:p>
          <a:p>
            <a:pPr>
              <a:buFont typeface="Wingdings" pitchFamily="2" charset="2"/>
              <a:buNone/>
            </a:pPr>
            <a:endParaRPr lang="tr-TR" altLang="tr-TR" dirty="0">
              <a:cs typeface="Arial" charset="0"/>
            </a:endParaRPr>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0722"/>
                                        </p:tgtEl>
                                        <p:attrNameLst>
                                          <p:attrName>style.visibility</p:attrName>
                                        </p:attrNameLst>
                                      </p:cBhvr>
                                      <p:to>
                                        <p:strVal val="visible"/>
                                      </p:to>
                                    </p:set>
                                    <p:anim by="(-#ppt_w*2)" calcmode="lin" valueType="num">
                                      <p:cBhvr rctx="PPT">
                                        <p:cTn id="7" dur="500" autoRev="1" fill="hold">
                                          <p:stCondLst>
                                            <p:cond delay="0"/>
                                          </p:stCondLst>
                                        </p:cTn>
                                        <p:tgtEl>
                                          <p:spTgt spid="30722"/>
                                        </p:tgtEl>
                                        <p:attrNameLst>
                                          <p:attrName>ppt_w</p:attrName>
                                        </p:attrNameLst>
                                      </p:cBhvr>
                                    </p:anim>
                                    <p:anim by="(#ppt_w*0.50)" calcmode="lin" valueType="num">
                                      <p:cBhvr>
                                        <p:cTn id="8" dur="500" decel="50000" autoRev="1" fill="hold">
                                          <p:stCondLst>
                                            <p:cond delay="0"/>
                                          </p:stCondLst>
                                        </p:cTn>
                                        <p:tgtEl>
                                          <p:spTgt spid="30722"/>
                                        </p:tgtEl>
                                        <p:attrNameLst>
                                          <p:attrName>ppt_x</p:attrName>
                                        </p:attrNameLst>
                                      </p:cBhvr>
                                    </p:anim>
                                    <p:anim from="(-#ppt_h/2)" to="(#ppt_y)" calcmode="lin" valueType="num">
                                      <p:cBhvr>
                                        <p:cTn id="9" dur="1000" fill="hold">
                                          <p:stCondLst>
                                            <p:cond delay="0"/>
                                          </p:stCondLst>
                                        </p:cTn>
                                        <p:tgtEl>
                                          <p:spTgt spid="30722"/>
                                        </p:tgtEl>
                                        <p:attrNameLst>
                                          <p:attrName>ppt_y</p:attrName>
                                        </p:attrNameLst>
                                      </p:cBhvr>
                                    </p:anim>
                                    <p:animRot by="21600000">
                                      <p:cBhvr>
                                        <p:cTn id="10" dur="1000" fill="hold">
                                          <p:stCondLst>
                                            <p:cond delay="0"/>
                                          </p:stCondLst>
                                        </p:cTn>
                                        <p:tgtEl>
                                          <p:spTgt spid="30722"/>
                                        </p:tgtEl>
                                        <p:attrNameLst>
                                          <p:attrName>r</p:attrName>
                                        </p:attrNameLst>
                                      </p:cBhvr>
                                    </p:animRot>
                                  </p:childTnLst>
                                </p:cTn>
                              </p:par>
                            </p:childTnLst>
                          </p:cTn>
                        </p:par>
                        <p:par>
                          <p:cTn id="11" fill="hold" nodeType="afterGroup">
                            <p:stCondLst>
                              <p:cond delay="3100"/>
                            </p:stCondLst>
                            <p:childTnLst>
                              <p:par>
                                <p:cTn id="12" presetID="2" presetClass="entr" presetSubtype="4" fill="hold" grpId="0" nodeType="afterEffect">
                                  <p:stCondLst>
                                    <p:cond delay="0"/>
                                  </p:stCondLst>
                                  <p:childTnLst>
                                    <p:set>
                                      <p:cBhvr>
                                        <p:cTn id="13" dur="1" fill="hold">
                                          <p:stCondLst>
                                            <p:cond delay="0"/>
                                          </p:stCondLst>
                                        </p:cTn>
                                        <p:tgtEl>
                                          <p:spTgt spid="30723">
                                            <p:txEl>
                                              <p:pRg st="0" end="0"/>
                                            </p:txEl>
                                          </p:spTgt>
                                        </p:tgtEl>
                                        <p:attrNameLst>
                                          <p:attrName>style.visibility</p:attrName>
                                        </p:attrNameLst>
                                      </p:cBhvr>
                                      <p:to>
                                        <p:strVal val="visible"/>
                                      </p:to>
                                    </p:set>
                                    <p:anim calcmode="lin" valueType="num">
                                      <p:cBhvr additive="base">
                                        <p:cTn id="14" dur="500" fill="hold"/>
                                        <p:tgtEl>
                                          <p:spTgt spid="3072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0723">
                                            <p:txEl>
                                              <p:pRg st="0" end="0"/>
                                            </p:txEl>
                                          </p:spTgt>
                                        </p:tgtEl>
                                        <p:attrNameLst>
                                          <p:attrName>ppt_y</p:attrName>
                                        </p:attrNameLst>
                                      </p:cBhvr>
                                      <p:tavLst>
                                        <p:tav tm="0">
                                          <p:val>
                                            <p:strVal val="1+#ppt_h/2"/>
                                          </p:val>
                                        </p:tav>
                                        <p:tav tm="100000">
                                          <p:val>
                                            <p:strVal val="#ppt_y"/>
                                          </p:val>
                                        </p:tav>
                                      </p:tavLst>
                                    </p:anim>
                                  </p:childTnLst>
                                </p:cTn>
                              </p:par>
                            </p:childTnLst>
                          </p:cTn>
                        </p:par>
                        <p:par>
                          <p:cTn id="16" fill="hold" nodeType="afterGroup">
                            <p:stCondLst>
                              <p:cond delay="3600"/>
                            </p:stCondLst>
                            <p:childTnLst>
                              <p:par>
                                <p:cTn id="17" presetID="2" presetClass="entr" presetSubtype="4" fill="hold" grpId="0" nodeType="afterEffect">
                                  <p:stCondLst>
                                    <p:cond delay="0"/>
                                  </p:stCondLst>
                                  <p:childTnLst>
                                    <p:set>
                                      <p:cBhvr>
                                        <p:cTn id="18" dur="1" fill="hold">
                                          <p:stCondLst>
                                            <p:cond delay="0"/>
                                          </p:stCondLst>
                                        </p:cTn>
                                        <p:tgtEl>
                                          <p:spTgt spid="30723">
                                            <p:txEl>
                                              <p:pRg st="2" end="2"/>
                                            </p:txEl>
                                          </p:spTgt>
                                        </p:tgtEl>
                                        <p:attrNameLst>
                                          <p:attrName>style.visibility</p:attrName>
                                        </p:attrNameLst>
                                      </p:cBhvr>
                                      <p:to>
                                        <p:strVal val="visible"/>
                                      </p:to>
                                    </p:set>
                                    <p:anim calcmode="lin" valueType="num">
                                      <p:cBhvr additive="base">
                                        <p:cTn id="19" dur="500" fill="hold"/>
                                        <p:tgtEl>
                                          <p:spTgt spid="3072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23">
                                            <p:txEl>
                                              <p:pRg st="2" end="2"/>
                                            </p:txEl>
                                          </p:spTgt>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4100"/>
                            </p:stCondLst>
                            <p:childTnLst>
                              <p:par>
                                <p:cTn id="22" presetID="2" presetClass="entr" presetSubtype="4" fill="hold" grpId="0" nodeType="afterEffect">
                                  <p:stCondLst>
                                    <p:cond delay="0"/>
                                  </p:stCondLst>
                                  <p:childTnLst>
                                    <p:set>
                                      <p:cBhvr>
                                        <p:cTn id="23" dur="1" fill="hold">
                                          <p:stCondLst>
                                            <p:cond delay="0"/>
                                          </p:stCondLst>
                                        </p:cTn>
                                        <p:tgtEl>
                                          <p:spTgt spid="30723">
                                            <p:txEl>
                                              <p:pRg st="3" end="3"/>
                                            </p:txEl>
                                          </p:spTgt>
                                        </p:tgtEl>
                                        <p:attrNameLst>
                                          <p:attrName>style.visibility</p:attrName>
                                        </p:attrNameLst>
                                      </p:cBhvr>
                                      <p:to>
                                        <p:strVal val="visible"/>
                                      </p:to>
                                    </p:set>
                                    <p:anim calcmode="lin" valueType="num">
                                      <p:cBhvr additive="base">
                                        <p:cTn id="24" dur="500" fill="hold"/>
                                        <p:tgtEl>
                                          <p:spTgt spid="3072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0723">
                                            <p:txEl>
                                              <p:pRg st="3" end="3"/>
                                            </p:txEl>
                                          </p:spTgt>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4600"/>
                            </p:stCondLst>
                            <p:childTnLst>
                              <p:par>
                                <p:cTn id="27" presetID="2" presetClass="entr" presetSubtype="4" fill="hold" grpId="0" nodeType="afterEffect">
                                  <p:stCondLst>
                                    <p:cond delay="0"/>
                                  </p:stCondLst>
                                  <p:childTnLst>
                                    <p:set>
                                      <p:cBhvr>
                                        <p:cTn id="28" dur="1" fill="hold">
                                          <p:stCondLst>
                                            <p:cond delay="0"/>
                                          </p:stCondLst>
                                        </p:cTn>
                                        <p:tgtEl>
                                          <p:spTgt spid="30723">
                                            <p:txEl>
                                              <p:pRg st="4" end="4"/>
                                            </p:txEl>
                                          </p:spTgt>
                                        </p:tgtEl>
                                        <p:attrNameLst>
                                          <p:attrName>style.visibility</p:attrName>
                                        </p:attrNameLst>
                                      </p:cBhvr>
                                      <p:to>
                                        <p:strVal val="visible"/>
                                      </p:to>
                                    </p:set>
                                    <p:anim calcmode="lin" valueType="num">
                                      <p:cBhvr additive="base">
                                        <p:cTn id="29" dur="500" fill="hold"/>
                                        <p:tgtEl>
                                          <p:spTgt spid="3072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0723">
                                            <p:txEl>
                                              <p:pRg st="4" end="4"/>
                                            </p:txEl>
                                          </p:spTgt>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5100"/>
                            </p:stCondLst>
                            <p:childTnLst>
                              <p:par>
                                <p:cTn id="32" presetID="2" presetClass="entr" presetSubtype="4" fill="hold" grpId="0" nodeType="afterEffect">
                                  <p:stCondLst>
                                    <p:cond delay="0"/>
                                  </p:stCondLst>
                                  <p:childTnLst>
                                    <p:set>
                                      <p:cBhvr>
                                        <p:cTn id="33" dur="1" fill="hold">
                                          <p:stCondLst>
                                            <p:cond delay="0"/>
                                          </p:stCondLst>
                                        </p:cTn>
                                        <p:tgtEl>
                                          <p:spTgt spid="30724">
                                            <p:txEl>
                                              <p:pRg st="0" end="0"/>
                                            </p:txEl>
                                          </p:spTgt>
                                        </p:tgtEl>
                                        <p:attrNameLst>
                                          <p:attrName>style.visibility</p:attrName>
                                        </p:attrNameLst>
                                      </p:cBhvr>
                                      <p:to>
                                        <p:strVal val="visible"/>
                                      </p:to>
                                    </p:set>
                                    <p:anim calcmode="lin" valueType="num">
                                      <p:cBhvr additive="base">
                                        <p:cTn id="34" dur="500" fill="hold"/>
                                        <p:tgtEl>
                                          <p:spTgt spid="3072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0724">
                                            <p:txEl>
                                              <p:pRg st="0" end="0"/>
                                            </p:txEl>
                                          </p:spTgt>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5600"/>
                            </p:stCondLst>
                            <p:childTnLst>
                              <p:par>
                                <p:cTn id="37" presetID="2" presetClass="entr" presetSubtype="4" fill="hold" grpId="0" nodeType="afterEffect">
                                  <p:stCondLst>
                                    <p:cond delay="0"/>
                                  </p:stCondLst>
                                  <p:childTnLst>
                                    <p:set>
                                      <p:cBhvr>
                                        <p:cTn id="38" dur="1" fill="hold">
                                          <p:stCondLst>
                                            <p:cond delay="0"/>
                                          </p:stCondLst>
                                        </p:cTn>
                                        <p:tgtEl>
                                          <p:spTgt spid="30724">
                                            <p:txEl>
                                              <p:pRg st="1" end="1"/>
                                            </p:txEl>
                                          </p:spTgt>
                                        </p:tgtEl>
                                        <p:attrNameLst>
                                          <p:attrName>style.visibility</p:attrName>
                                        </p:attrNameLst>
                                      </p:cBhvr>
                                      <p:to>
                                        <p:strVal val="visible"/>
                                      </p:to>
                                    </p:set>
                                    <p:anim calcmode="lin" valueType="num">
                                      <p:cBhvr additive="base">
                                        <p:cTn id="39" dur="500" fill="hold"/>
                                        <p:tgtEl>
                                          <p:spTgt spid="3072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0724">
                                            <p:txEl>
                                              <p:pRg st="1" end="1"/>
                                            </p:txEl>
                                          </p:spTgt>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6100"/>
                            </p:stCondLst>
                            <p:childTnLst>
                              <p:par>
                                <p:cTn id="42" presetID="2" presetClass="entr" presetSubtype="4" fill="hold" grpId="0" nodeType="afterEffect">
                                  <p:stCondLst>
                                    <p:cond delay="0"/>
                                  </p:stCondLst>
                                  <p:childTnLst>
                                    <p:set>
                                      <p:cBhvr>
                                        <p:cTn id="43" dur="1" fill="hold">
                                          <p:stCondLst>
                                            <p:cond delay="0"/>
                                          </p:stCondLst>
                                        </p:cTn>
                                        <p:tgtEl>
                                          <p:spTgt spid="30724">
                                            <p:txEl>
                                              <p:pRg st="2" end="2"/>
                                            </p:txEl>
                                          </p:spTgt>
                                        </p:tgtEl>
                                        <p:attrNameLst>
                                          <p:attrName>style.visibility</p:attrName>
                                        </p:attrNameLst>
                                      </p:cBhvr>
                                      <p:to>
                                        <p:strVal val="visible"/>
                                      </p:to>
                                    </p:set>
                                    <p:anim calcmode="lin" valueType="num">
                                      <p:cBhvr additive="base">
                                        <p:cTn id="44" dur="500" fill="hold"/>
                                        <p:tgtEl>
                                          <p:spTgt spid="30724">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07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P spid="3072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838200"/>
            <a:ext cx="8229600" cy="1143000"/>
          </a:xfrm>
        </p:spPr>
        <p:txBody>
          <a:bodyPr>
            <a:noAutofit/>
          </a:bodyPr>
          <a:lstStyle/>
          <a:p>
            <a:pPr algn="ctr"/>
            <a:r>
              <a:rPr lang="tr-TR" sz="4000" b="1" dirty="0" smtClean="0"/>
              <a:t>ÜNLÜ (SESLİ) HARFLER</a:t>
            </a:r>
            <a:br>
              <a:rPr lang="tr-TR" sz="4000" b="1" dirty="0" smtClean="0"/>
            </a:br>
            <a:r>
              <a:rPr lang="tr-TR" sz="4000" b="1" dirty="0" smtClean="0"/>
              <a:t>VE ÖZELLİKLERİ</a:t>
            </a:r>
            <a:endParaRPr lang="tr-TR" sz="4000" b="1"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2209800"/>
            <a:ext cx="7877175" cy="3605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ltbilgi Yer Tutucusu 3"/>
          <p:cNvSpPr>
            <a:spLocks noGrp="1"/>
          </p:cNvSpPr>
          <p:nvPr>
            <p:ph type="ftr" sz="quarter" idx="11"/>
          </p:nvPr>
        </p:nvSpPr>
        <p:spPr/>
        <p:txBody>
          <a:bodyPr/>
          <a:lstStyle/>
          <a:p>
            <a:r>
              <a:rPr lang="tr-TR" altLang="tr-TR" smtClean="0"/>
              <a:t>Turkedebiyati.org</a:t>
            </a:r>
            <a:endParaRPr lang="tr-TR" altLang="tr-TR"/>
          </a:p>
        </p:txBody>
      </p:sp>
    </p:spTree>
    <p:extLst>
      <p:ext uri="{BB962C8B-B14F-4D97-AF65-F5344CB8AC3E}">
        <p14:creationId xmlns:p14="http://schemas.microsoft.com/office/powerpoint/2010/main" val="864299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p:txBody>
          <a:bodyPr>
            <a:normAutofit fontScale="90000"/>
          </a:bodyPr>
          <a:lstStyle/>
          <a:p>
            <a:pPr algn="ctr"/>
            <a:r>
              <a:rPr lang="tr-TR" altLang="tr-TR" sz="4000" b="1" dirty="0"/>
              <a:t>BÜYÜK ÜNLÜ UYUMU</a:t>
            </a:r>
            <a:br>
              <a:rPr lang="tr-TR" altLang="tr-TR" sz="4000" b="1" dirty="0"/>
            </a:br>
            <a:r>
              <a:rPr lang="tr-TR" altLang="tr-TR" sz="4000" b="1" dirty="0"/>
              <a:t>(Kalınlık-İncelik Uyumu)</a:t>
            </a:r>
          </a:p>
        </p:txBody>
      </p:sp>
      <p:sp>
        <p:nvSpPr>
          <p:cNvPr id="9219" name="Rectangle 3"/>
          <p:cNvSpPr>
            <a:spLocks noGrp="1" noChangeArrowheads="1"/>
          </p:cNvSpPr>
          <p:nvPr>
            <p:ph idx="1"/>
          </p:nvPr>
        </p:nvSpPr>
        <p:spPr/>
        <p:txBody>
          <a:bodyPr>
            <a:normAutofit/>
          </a:bodyPr>
          <a:lstStyle/>
          <a:p>
            <a:pPr>
              <a:lnSpc>
                <a:spcPct val="90000"/>
              </a:lnSpc>
            </a:pPr>
            <a:r>
              <a:rPr lang="tr-TR" altLang="tr-TR" sz="2400" dirty="0"/>
              <a:t>Çok heceli kelimelerde ünlüler hep kalın ya da hep ince </a:t>
            </a:r>
            <a:r>
              <a:rPr lang="tr-TR" altLang="tr-TR" sz="2400" dirty="0" err="1"/>
              <a:t>olmalıdır.Buna</a:t>
            </a:r>
            <a:r>
              <a:rPr lang="tr-TR" altLang="tr-TR" sz="2400" dirty="0"/>
              <a:t> kalınlık incelik uyumu denir.  </a:t>
            </a:r>
          </a:p>
          <a:p>
            <a:pPr>
              <a:lnSpc>
                <a:spcPct val="90000"/>
              </a:lnSpc>
              <a:buFont typeface="Wingdings" pitchFamily="2" charset="2"/>
              <a:buNone/>
            </a:pPr>
            <a:r>
              <a:rPr lang="tr-TR" altLang="tr-TR" sz="2400" dirty="0"/>
              <a:t>    ç</a:t>
            </a:r>
            <a:r>
              <a:rPr lang="tr-TR" altLang="tr-TR" sz="2400" dirty="0">
                <a:solidFill>
                  <a:srgbClr val="990000"/>
                </a:solidFill>
              </a:rPr>
              <a:t>o</a:t>
            </a:r>
            <a:r>
              <a:rPr lang="tr-TR" altLang="tr-TR" sz="2400" dirty="0"/>
              <a:t>c</a:t>
            </a:r>
            <a:r>
              <a:rPr lang="tr-TR" altLang="tr-TR" sz="2400" dirty="0">
                <a:solidFill>
                  <a:srgbClr val="990000"/>
                </a:solidFill>
              </a:rPr>
              <a:t>u</a:t>
            </a:r>
            <a:r>
              <a:rPr lang="tr-TR" altLang="tr-TR" sz="2400" dirty="0"/>
              <a:t>kl</a:t>
            </a:r>
            <a:r>
              <a:rPr lang="tr-TR" altLang="tr-TR" sz="2400" dirty="0">
                <a:solidFill>
                  <a:srgbClr val="990000"/>
                </a:solidFill>
              </a:rPr>
              <a:t>a</a:t>
            </a:r>
            <a:r>
              <a:rPr lang="tr-TR" altLang="tr-TR" sz="2400" dirty="0"/>
              <a:t>r </a:t>
            </a:r>
            <a:r>
              <a:rPr lang="tr-TR" altLang="tr-TR" sz="2400" dirty="0">
                <a:cs typeface="Arial" charset="0"/>
              </a:rPr>
              <a:t>→ Hepsi kalın ünlülerden oluşmuştur.</a:t>
            </a:r>
            <a:endParaRPr lang="tr-TR" altLang="tr-TR" sz="2400" dirty="0"/>
          </a:p>
          <a:p>
            <a:pPr>
              <a:lnSpc>
                <a:spcPct val="90000"/>
              </a:lnSpc>
              <a:buFont typeface="Wingdings" pitchFamily="2" charset="2"/>
              <a:buNone/>
            </a:pPr>
            <a:r>
              <a:rPr lang="tr-TR" altLang="tr-TR" sz="2400" dirty="0"/>
              <a:t>    b</a:t>
            </a:r>
            <a:r>
              <a:rPr lang="tr-TR" altLang="tr-TR" sz="2400" dirty="0">
                <a:solidFill>
                  <a:srgbClr val="990000"/>
                </a:solidFill>
              </a:rPr>
              <a:t>e</a:t>
            </a:r>
            <a:r>
              <a:rPr lang="tr-TR" altLang="tr-TR" sz="2400" dirty="0"/>
              <a:t>kl</a:t>
            </a:r>
            <a:r>
              <a:rPr lang="tr-TR" altLang="tr-TR" sz="2400" dirty="0">
                <a:solidFill>
                  <a:srgbClr val="990000"/>
                </a:solidFill>
              </a:rPr>
              <a:t>e</a:t>
            </a:r>
            <a:r>
              <a:rPr lang="tr-TR" altLang="tr-TR" sz="2400" dirty="0"/>
              <a:t>d</a:t>
            </a:r>
            <a:r>
              <a:rPr lang="tr-TR" altLang="tr-TR" sz="2400" dirty="0">
                <a:solidFill>
                  <a:srgbClr val="990000"/>
                </a:solidFill>
              </a:rPr>
              <a:t>i</a:t>
            </a:r>
            <a:r>
              <a:rPr lang="tr-TR" altLang="tr-TR" sz="2400" dirty="0"/>
              <a:t>m </a:t>
            </a:r>
            <a:r>
              <a:rPr lang="tr-TR" altLang="tr-TR" sz="2400" dirty="0">
                <a:cs typeface="Arial" charset="0"/>
              </a:rPr>
              <a:t>→ Hepsi ince ünlülerden oluşmuştur.</a:t>
            </a:r>
          </a:p>
          <a:p>
            <a:pPr>
              <a:lnSpc>
                <a:spcPct val="90000"/>
              </a:lnSpc>
              <a:buFont typeface="Wingdings" pitchFamily="2" charset="2"/>
              <a:buChar char="q"/>
            </a:pPr>
            <a:r>
              <a:rPr lang="tr-TR" altLang="tr-TR" sz="2400" dirty="0">
                <a:cs typeface="Arial" charset="0"/>
              </a:rPr>
              <a:t>Ses değişikliğine uğrayarak   büyük ünlü uyumuna uymayan sözcüklerde vardır. Anne, kardeş, hangi, elma…</a:t>
            </a:r>
          </a:p>
          <a:p>
            <a:pPr>
              <a:lnSpc>
                <a:spcPct val="90000"/>
              </a:lnSpc>
              <a:buFont typeface="Wingdings" pitchFamily="2" charset="2"/>
              <a:buChar char="q"/>
            </a:pPr>
            <a:r>
              <a:rPr lang="tr-TR" altLang="tr-TR" sz="2400" dirty="0">
                <a:cs typeface="Arial" charset="0"/>
              </a:rPr>
              <a:t>Türkçede bazı ekler(-</a:t>
            </a:r>
            <a:r>
              <a:rPr lang="tr-TR" altLang="tr-TR" sz="2400" dirty="0" err="1">
                <a:cs typeface="Arial" charset="0"/>
              </a:rPr>
              <a:t>ken</a:t>
            </a:r>
            <a:r>
              <a:rPr lang="tr-TR" altLang="tr-TR" sz="2400" dirty="0">
                <a:cs typeface="Arial" charset="0"/>
              </a:rPr>
              <a:t>, -leyin, -</a:t>
            </a:r>
            <a:r>
              <a:rPr lang="tr-TR" altLang="tr-TR" sz="2400" dirty="0" err="1">
                <a:cs typeface="Arial" charset="0"/>
              </a:rPr>
              <a:t>daş</a:t>
            </a:r>
            <a:r>
              <a:rPr lang="tr-TR" altLang="tr-TR" sz="2400" dirty="0">
                <a:cs typeface="Arial" charset="0"/>
              </a:rPr>
              <a:t>, -yor, -</a:t>
            </a:r>
            <a:r>
              <a:rPr lang="tr-TR" altLang="tr-TR" sz="2400" dirty="0" err="1">
                <a:cs typeface="Arial" charset="0"/>
              </a:rPr>
              <a:t>imtrak</a:t>
            </a:r>
            <a:r>
              <a:rPr lang="tr-TR" altLang="tr-TR" sz="2400" dirty="0">
                <a:cs typeface="Arial" charset="0"/>
              </a:rPr>
              <a:t>, -</a:t>
            </a:r>
            <a:r>
              <a:rPr lang="tr-TR" altLang="tr-TR" sz="2400" dirty="0" err="1">
                <a:cs typeface="Arial" charset="0"/>
              </a:rPr>
              <a:t>msi</a:t>
            </a:r>
            <a:r>
              <a:rPr lang="tr-TR" altLang="tr-TR" sz="2400" dirty="0">
                <a:cs typeface="Arial" charset="0"/>
              </a:rPr>
              <a:t>, -</a:t>
            </a:r>
            <a:r>
              <a:rPr lang="tr-TR" altLang="tr-TR" sz="2400" dirty="0" err="1">
                <a:cs typeface="Arial" charset="0"/>
              </a:rPr>
              <a:t>gil</a:t>
            </a:r>
            <a:r>
              <a:rPr lang="tr-TR" altLang="tr-TR" sz="2400" dirty="0">
                <a:cs typeface="Arial" charset="0"/>
              </a:rPr>
              <a:t>) kimi kelimelerde uyumu bozar. Koşar</a:t>
            </a:r>
            <a:r>
              <a:rPr lang="tr-TR" altLang="tr-TR" sz="2400" dirty="0">
                <a:solidFill>
                  <a:srgbClr val="990000"/>
                </a:solidFill>
                <a:cs typeface="Arial" charset="0"/>
              </a:rPr>
              <a:t>ken</a:t>
            </a:r>
            <a:r>
              <a:rPr lang="tr-TR" altLang="tr-TR" sz="2400" dirty="0">
                <a:cs typeface="Arial" charset="0"/>
              </a:rPr>
              <a:t>, akşam</a:t>
            </a:r>
            <a:r>
              <a:rPr lang="tr-TR" altLang="tr-TR" sz="2400" dirty="0">
                <a:solidFill>
                  <a:srgbClr val="990000"/>
                </a:solidFill>
                <a:cs typeface="Arial" charset="0"/>
              </a:rPr>
              <a:t>leyin</a:t>
            </a:r>
            <a:r>
              <a:rPr lang="tr-TR" altLang="tr-TR" sz="2400" dirty="0">
                <a:cs typeface="Arial" charset="0"/>
              </a:rPr>
              <a:t>, geli</a:t>
            </a:r>
            <a:r>
              <a:rPr lang="tr-TR" altLang="tr-TR" sz="2400" dirty="0">
                <a:solidFill>
                  <a:srgbClr val="990000"/>
                </a:solidFill>
                <a:cs typeface="Arial" charset="0"/>
              </a:rPr>
              <a:t>yor</a:t>
            </a:r>
            <a:r>
              <a:rPr lang="tr-TR" altLang="tr-TR" sz="2400" dirty="0">
                <a:cs typeface="Arial" charset="0"/>
              </a:rPr>
              <a:t>… </a:t>
            </a:r>
          </a:p>
          <a:p>
            <a:pPr>
              <a:lnSpc>
                <a:spcPct val="90000"/>
              </a:lnSpc>
              <a:buFont typeface="Wingdings" pitchFamily="2" charset="2"/>
              <a:buChar char="q"/>
            </a:pPr>
            <a:r>
              <a:rPr lang="tr-TR" altLang="tr-TR" sz="2400" dirty="0">
                <a:cs typeface="Arial" charset="0"/>
              </a:rPr>
              <a:t>Tek heceli kelimelerde ve birleşik kelimelerde ünlü uyumu aranmaz.</a:t>
            </a:r>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2000" fill="hold"/>
                                        <p:tgtEl>
                                          <p:spTgt spid="9218"/>
                                        </p:tgtEl>
                                        <p:attrNameLst>
                                          <p:attrName>ppt_x</p:attrName>
                                        </p:attrNameLst>
                                      </p:cBhvr>
                                      <p:tavLst>
                                        <p:tav tm="0">
                                          <p:val>
                                            <p:strVal val="#ppt_x"/>
                                          </p:val>
                                        </p:tav>
                                        <p:tav tm="100000">
                                          <p:val>
                                            <p:strVal val="#ppt_x"/>
                                          </p:val>
                                        </p:tav>
                                      </p:tavLst>
                                    </p:anim>
                                    <p:anim calcmode="lin" valueType="num">
                                      <p:cBhvr additive="base">
                                        <p:cTn id="8" dur="2000" fill="hold"/>
                                        <p:tgtEl>
                                          <p:spTgt spid="921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2000"/>
                            </p:stCondLst>
                            <p:childTnLst>
                              <p:par>
                                <p:cTn id="10" presetID="9" presetClass="entr" presetSubtype="0" fill="hold" nodeType="after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dissolve">
                                      <p:cBhvr>
                                        <p:cTn id="12" dur="500"/>
                                        <p:tgtEl>
                                          <p:spTgt spid="9219">
                                            <p:txEl>
                                              <p:pRg st="0" end="0"/>
                                            </p:txEl>
                                          </p:spTgt>
                                        </p:tgtEl>
                                      </p:cBhvr>
                                    </p:animEffect>
                                  </p:childTnLst>
                                </p:cTn>
                              </p:par>
                            </p:childTnLst>
                          </p:cTn>
                        </p:par>
                        <p:par>
                          <p:cTn id="13" fill="hold" nodeType="afterGroup">
                            <p:stCondLst>
                              <p:cond delay="2500"/>
                            </p:stCondLst>
                            <p:childTnLst>
                              <p:par>
                                <p:cTn id="14" presetID="9" presetClass="entr" presetSubtype="0" fill="hold" nodeType="afterEffect">
                                  <p:stCondLst>
                                    <p:cond delay="0"/>
                                  </p:stCondLst>
                                  <p:childTnLst>
                                    <p:set>
                                      <p:cBhvr>
                                        <p:cTn id="15" dur="1" fill="hold">
                                          <p:stCondLst>
                                            <p:cond delay="0"/>
                                          </p:stCondLst>
                                        </p:cTn>
                                        <p:tgtEl>
                                          <p:spTgt spid="9219">
                                            <p:txEl>
                                              <p:pRg st="1" end="1"/>
                                            </p:txEl>
                                          </p:spTgt>
                                        </p:tgtEl>
                                        <p:attrNameLst>
                                          <p:attrName>style.visibility</p:attrName>
                                        </p:attrNameLst>
                                      </p:cBhvr>
                                      <p:to>
                                        <p:strVal val="visible"/>
                                      </p:to>
                                    </p:set>
                                    <p:animEffect transition="in" filter="dissolve">
                                      <p:cBhvr>
                                        <p:cTn id="16" dur="500"/>
                                        <p:tgtEl>
                                          <p:spTgt spid="9219">
                                            <p:txEl>
                                              <p:pRg st="1" end="1"/>
                                            </p:txEl>
                                          </p:spTgt>
                                        </p:tgtEl>
                                      </p:cBhvr>
                                    </p:animEffect>
                                  </p:childTnLst>
                                </p:cTn>
                              </p:par>
                            </p:childTnLst>
                          </p:cTn>
                        </p:par>
                        <p:par>
                          <p:cTn id="17" fill="hold" nodeType="afterGroup">
                            <p:stCondLst>
                              <p:cond delay="3000"/>
                            </p:stCondLst>
                            <p:childTnLst>
                              <p:par>
                                <p:cTn id="18" presetID="9" presetClass="entr" presetSubtype="0" fill="hold" nodeType="afterEffect">
                                  <p:stCondLst>
                                    <p:cond delay="0"/>
                                  </p:stCondLst>
                                  <p:childTnLst>
                                    <p:set>
                                      <p:cBhvr>
                                        <p:cTn id="19" dur="1" fill="hold">
                                          <p:stCondLst>
                                            <p:cond delay="0"/>
                                          </p:stCondLst>
                                        </p:cTn>
                                        <p:tgtEl>
                                          <p:spTgt spid="9219">
                                            <p:txEl>
                                              <p:pRg st="2" end="2"/>
                                            </p:txEl>
                                          </p:spTgt>
                                        </p:tgtEl>
                                        <p:attrNameLst>
                                          <p:attrName>style.visibility</p:attrName>
                                        </p:attrNameLst>
                                      </p:cBhvr>
                                      <p:to>
                                        <p:strVal val="visible"/>
                                      </p:to>
                                    </p:set>
                                    <p:animEffect transition="in" filter="dissolve">
                                      <p:cBhvr>
                                        <p:cTn id="20" dur="500"/>
                                        <p:tgtEl>
                                          <p:spTgt spid="9219">
                                            <p:txEl>
                                              <p:pRg st="2" end="2"/>
                                            </p:txEl>
                                          </p:spTgt>
                                        </p:tgtEl>
                                      </p:cBhvr>
                                    </p:animEffect>
                                  </p:childTnLst>
                                </p:cTn>
                              </p:par>
                            </p:childTnLst>
                          </p:cTn>
                        </p:par>
                        <p:par>
                          <p:cTn id="21" fill="hold" nodeType="afterGroup">
                            <p:stCondLst>
                              <p:cond delay="3500"/>
                            </p:stCondLst>
                            <p:childTnLst>
                              <p:par>
                                <p:cTn id="22" presetID="9" presetClass="entr" presetSubtype="0" fill="hold" nodeType="afterEffect">
                                  <p:stCondLst>
                                    <p:cond delay="0"/>
                                  </p:stCondLst>
                                  <p:childTnLst>
                                    <p:set>
                                      <p:cBhvr>
                                        <p:cTn id="23" dur="1" fill="hold">
                                          <p:stCondLst>
                                            <p:cond delay="0"/>
                                          </p:stCondLst>
                                        </p:cTn>
                                        <p:tgtEl>
                                          <p:spTgt spid="9219">
                                            <p:txEl>
                                              <p:pRg st="3" end="3"/>
                                            </p:txEl>
                                          </p:spTgt>
                                        </p:tgtEl>
                                        <p:attrNameLst>
                                          <p:attrName>style.visibility</p:attrName>
                                        </p:attrNameLst>
                                      </p:cBhvr>
                                      <p:to>
                                        <p:strVal val="visible"/>
                                      </p:to>
                                    </p:set>
                                    <p:animEffect transition="in" filter="dissolve">
                                      <p:cBhvr>
                                        <p:cTn id="24" dur="500"/>
                                        <p:tgtEl>
                                          <p:spTgt spid="9219">
                                            <p:txEl>
                                              <p:pRg st="3" end="3"/>
                                            </p:txEl>
                                          </p:spTgt>
                                        </p:tgtEl>
                                      </p:cBhvr>
                                    </p:animEffect>
                                  </p:childTnLst>
                                </p:cTn>
                              </p:par>
                            </p:childTnLst>
                          </p:cTn>
                        </p:par>
                        <p:par>
                          <p:cTn id="25" fill="hold" nodeType="afterGroup">
                            <p:stCondLst>
                              <p:cond delay="4000"/>
                            </p:stCondLst>
                            <p:childTnLst>
                              <p:par>
                                <p:cTn id="26" presetID="9" presetClass="entr" presetSubtype="0" fill="hold" nodeType="afterEffect">
                                  <p:stCondLst>
                                    <p:cond delay="0"/>
                                  </p:stCondLst>
                                  <p:childTnLst>
                                    <p:set>
                                      <p:cBhvr>
                                        <p:cTn id="27" dur="1" fill="hold">
                                          <p:stCondLst>
                                            <p:cond delay="0"/>
                                          </p:stCondLst>
                                        </p:cTn>
                                        <p:tgtEl>
                                          <p:spTgt spid="9219">
                                            <p:txEl>
                                              <p:pRg st="4" end="4"/>
                                            </p:txEl>
                                          </p:spTgt>
                                        </p:tgtEl>
                                        <p:attrNameLst>
                                          <p:attrName>style.visibility</p:attrName>
                                        </p:attrNameLst>
                                      </p:cBhvr>
                                      <p:to>
                                        <p:strVal val="visible"/>
                                      </p:to>
                                    </p:set>
                                    <p:animEffect transition="in" filter="dissolve">
                                      <p:cBhvr>
                                        <p:cTn id="28" dur="500"/>
                                        <p:tgtEl>
                                          <p:spTgt spid="9219">
                                            <p:txEl>
                                              <p:pRg st="4" end="4"/>
                                            </p:txEl>
                                          </p:spTgt>
                                        </p:tgtEl>
                                      </p:cBhvr>
                                    </p:animEffect>
                                  </p:childTnLst>
                                </p:cTn>
                              </p:par>
                            </p:childTnLst>
                          </p:cTn>
                        </p:par>
                        <p:par>
                          <p:cTn id="29" fill="hold" nodeType="afterGroup">
                            <p:stCondLst>
                              <p:cond delay="4500"/>
                            </p:stCondLst>
                            <p:childTnLst>
                              <p:par>
                                <p:cTn id="30" presetID="9" presetClass="entr" presetSubtype="0" fill="hold" nodeType="afterEffect">
                                  <p:stCondLst>
                                    <p:cond delay="0"/>
                                  </p:stCondLst>
                                  <p:childTnLst>
                                    <p:set>
                                      <p:cBhvr>
                                        <p:cTn id="31" dur="1" fill="hold">
                                          <p:stCondLst>
                                            <p:cond delay="0"/>
                                          </p:stCondLst>
                                        </p:cTn>
                                        <p:tgtEl>
                                          <p:spTgt spid="9219">
                                            <p:txEl>
                                              <p:pRg st="5" end="5"/>
                                            </p:txEl>
                                          </p:spTgt>
                                        </p:tgtEl>
                                        <p:attrNameLst>
                                          <p:attrName>style.visibility</p:attrName>
                                        </p:attrNameLst>
                                      </p:cBhvr>
                                      <p:to>
                                        <p:strVal val="visible"/>
                                      </p:to>
                                    </p:set>
                                    <p:animEffect transition="in" filter="dissolve">
                                      <p:cBhvr>
                                        <p:cTn id="32" dur="500"/>
                                        <p:tgtEl>
                                          <p:spTgt spid="92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p:txBody>
          <a:bodyPr/>
          <a:lstStyle/>
          <a:p>
            <a:pPr algn="ctr"/>
            <a:r>
              <a:rPr lang="tr-TR" altLang="tr-TR" b="1" dirty="0"/>
              <a:t>Küçük Ünlü Uyumu </a:t>
            </a:r>
          </a:p>
        </p:txBody>
      </p:sp>
      <p:sp>
        <p:nvSpPr>
          <p:cNvPr id="10243" name="Rectangle 3"/>
          <p:cNvSpPr>
            <a:spLocks noGrp="1" noChangeArrowheads="1"/>
          </p:cNvSpPr>
          <p:nvPr>
            <p:ph idx="1"/>
          </p:nvPr>
        </p:nvSpPr>
        <p:spPr/>
        <p:txBody>
          <a:bodyPr>
            <a:normAutofit fontScale="92500"/>
          </a:bodyPr>
          <a:lstStyle/>
          <a:p>
            <a:pPr>
              <a:lnSpc>
                <a:spcPct val="90000"/>
              </a:lnSpc>
            </a:pPr>
            <a:r>
              <a:rPr lang="tr-TR" altLang="tr-TR" sz="2800" dirty="0"/>
              <a:t>	Bir kelimenin ilk hecesinde düz sesli harf (</a:t>
            </a:r>
            <a:r>
              <a:rPr lang="tr-TR" altLang="tr-TR" sz="2800" dirty="0" err="1"/>
              <a:t>a,e,ı,i</a:t>
            </a:r>
            <a:r>
              <a:rPr lang="tr-TR" altLang="tr-TR" sz="2800" dirty="0"/>
              <a:t>) varsa, diğer hecelerinde de düz sesli harf olması gerekir. Kelimenin ilk hecesinde yuvarlak sesli harf (</a:t>
            </a:r>
            <a:r>
              <a:rPr lang="tr-TR" altLang="tr-TR" sz="2800" dirty="0" err="1"/>
              <a:t>o,ö,u,ü</a:t>
            </a:r>
            <a:r>
              <a:rPr lang="tr-TR" altLang="tr-TR" sz="2800" dirty="0"/>
              <a:t>) varsa, diğer hecelerinde ya düz-geniş (</a:t>
            </a:r>
            <a:r>
              <a:rPr lang="tr-TR" altLang="tr-TR" sz="2800" dirty="0" err="1"/>
              <a:t>a,e</a:t>
            </a:r>
            <a:r>
              <a:rPr lang="tr-TR" altLang="tr-TR" sz="2800" dirty="0"/>
              <a:t>), ya da dar-yuvarlak (</a:t>
            </a:r>
            <a:r>
              <a:rPr lang="tr-TR" altLang="tr-TR" sz="2800" dirty="0" err="1"/>
              <a:t>u,ü</a:t>
            </a:r>
            <a:r>
              <a:rPr lang="tr-TR" altLang="tr-TR" sz="2800" dirty="0"/>
              <a:t>) sesli harf bulunması gerekir. Buna küçük ünlü uyumu kuralı denir. </a:t>
            </a:r>
          </a:p>
          <a:p>
            <a:pPr>
              <a:lnSpc>
                <a:spcPct val="90000"/>
              </a:lnSpc>
            </a:pPr>
            <a:r>
              <a:rPr lang="tr-TR" altLang="tr-TR" sz="2800" dirty="0" smtClean="0"/>
              <a:t>***(</a:t>
            </a:r>
            <a:r>
              <a:rPr lang="tr-TR" altLang="tr-TR" sz="2800" b="1" dirty="0"/>
              <a:t>Kelimenin ilk hecesinde</a:t>
            </a:r>
            <a:r>
              <a:rPr lang="tr-TR" altLang="tr-TR" sz="2800" dirty="0"/>
              <a:t>) </a:t>
            </a:r>
            <a:r>
              <a:rPr lang="tr-TR" altLang="tr-TR" sz="2800" dirty="0" smtClean="0"/>
              <a:t>  </a:t>
            </a:r>
            <a:r>
              <a:rPr lang="tr-TR" altLang="tr-TR" sz="2800" dirty="0"/>
              <a:t>(</a:t>
            </a:r>
            <a:r>
              <a:rPr lang="tr-TR" altLang="tr-TR" sz="2800" b="1" dirty="0"/>
              <a:t>Diğer Hecelerde</a:t>
            </a:r>
            <a:r>
              <a:rPr lang="tr-TR" altLang="tr-TR" sz="2800" dirty="0"/>
              <a:t>)</a:t>
            </a:r>
          </a:p>
          <a:p>
            <a:pPr>
              <a:lnSpc>
                <a:spcPct val="90000"/>
              </a:lnSpc>
              <a:buFont typeface="Wingdings" pitchFamily="2" charset="2"/>
              <a:buNone/>
            </a:pPr>
            <a:r>
              <a:rPr lang="tr-TR" altLang="tr-TR" sz="2800" dirty="0"/>
              <a:t>       </a:t>
            </a:r>
            <a:r>
              <a:rPr lang="tr-TR" altLang="tr-TR" sz="2800" dirty="0" smtClean="0"/>
              <a:t>               Düz (a-e-ı-i</a:t>
            </a:r>
            <a:r>
              <a:rPr lang="tr-TR" altLang="tr-TR" sz="2800" dirty="0"/>
              <a:t>) </a:t>
            </a:r>
            <a:r>
              <a:rPr lang="tr-TR" altLang="tr-TR" sz="2800" dirty="0" smtClean="0"/>
              <a:t>        </a:t>
            </a:r>
            <a:r>
              <a:rPr lang="tr-TR" altLang="tr-TR" sz="2800" dirty="0" smtClean="0">
                <a:cs typeface="Arial" charset="0"/>
              </a:rPr>
              <a:t>→          Düz (</a:t>
            </a:r>
            <a:r>
              <a:rPr lang="tr-TR" altLang="tr-TR" sz="2800" dirty="0">
                <a:cs typeface="Arial" charset="0"/>
              </a:rPr>
              <a:t>a-e-ı-i)</a:t>
            </a:r>
          </a:p>
          <a:p>
            <a:pPr>
              <a:lnSpc>
                <a:spcPct val="90000"/>
              </a:lnSpc>
              <a:buFont typeface="Wingdings" pitchFamily="2" charset="2"/>
              <a:buNone/>
            </a:pPr>
            <a:r>
              <a:rPr lang="tr-TR" altLang="tr-TR" sz="2800" dirty="0">
                <a:cs typeface="Arial" charset="0"/>
              </a:rPr>
              <a:t>      </a:t>
            </a:r>
            <a:r>
              <a:rPr lang="tr-TR" altLang="tr-TR" sz="2800" dirty="0" smtClean="0">
                <a:cs typeface="Arial" charset="0"/>
              </a:rPr>
              <a:t>                Yuvarlak(o-ö-u-ü</a:t>
            </a:r>
            <a:r>
              <a:rPr lang="tr-TR" altLang="tr-TR" sz="2800" dirty="0">
                <a:cs typeface="Arial" charset="0"/>
              </a:rPr>
              <a:t>) </a:t>
            </a:r>
            <a:r>
              <a:rPr lang="tr-TR" altLang="tr-TR" sz="2800" dirty="0" smtClean="0">
                <a:cs typeface="Arial" charset="0"/>
              </a:rPr>
              <a:t>          Düz-geniş (a-e</a:t>
            </a:r>
            <a:r>
              <a:rPr lang="tr-TR" altLang="tr-TR" sz="2800" dirty="0">
                <a:cs typeface="Arial" charset="0"/>
              </a:rPr>
              <a:t>)</a:t>
            </a:r>
          </a:p>
          <a:p>
            <a:pPr>
              <a:lnSpc>
                <a:spcPct val="90000"/>
              </a:lnSpc>
              <a:buFont typeface="Wingdings" pitchFamily="2" charset="2"/>
              <a:buNone/>
            </a:pPr>
            <a:r>
              <a:rPr lang="tr-TR" altLang="tr-TR" sz="2800" dirty="0">
                <a:cs typeface="Arial" charset="0"/>
              </a:rPr>
              <a:t>                                         </a:t>
            </a:r>
            <a:r>
              <a:rPr lang="tr-TR" altLang="tr-TR" sz="2800" dirty="0" smtClean="0">
                <a:cs typeface="Arial" charset="0"/>
              </a:rPr>
              <a:t>                       Dar-yuvarlak (u-ü</a:t>
            </a:r>
            <a:r>
              <a:rPr lang="tr-TR" altLang="tr-TR" sz="2800" dirty="0">
                <a:cs typeface="Arial" charset="0"/>
              </a:rPr>
              <a:t>)</a:t>
            </a:r>
          </a:p>
        </p:txBody>
      </p:sp>
      <p:sp>
        <p:nvSpPr>
          <p:cNvPr id="10256" name="AutoShape 16"/>
          <p:cNvSpPr>
            <a:spLocks noChangeArrowheads="1"/>
          </p:cNvSpPr>
          <p:nvPr/>
        </p:nvSpPr>
        <p:spPr bwMode="auto">
          <a:xfrm>
            <a:off x="5105400" y="5130807"/>
            <a:ext cx="590379" cy="124669"/>
          </a:xfrm>
          <a:prstGeom prst="rightArrow">
            <a:avLst>
              <a:gd name="adj1" fmla="val 50000"/>
              <a:gd name="adj2" fmla="val 84631"/>
            </a:avLst>
          </a:prstGeom>
          <a:solidFill>
            <a:srgbClr val="FFFFFF"/>
          </a:solidFill>
          <a:ln w="9525">
            <a:solidFill>
              <a:srgbClr val="000000"/>
            </a:solidFill>
            <a:miter lim="800000"/>
            <a:headEnd/>
            <a:tailEnd/>
          </a:ln>
        </p:spPr>
        <p:txBody>
          <a:bodyPr/>
          <a:lstStyle/>
          <a:p>
            <a:endParaRPr lang="tr-TR"/>
          </a:p>
        </p:txBody>
      </p:sp>
      <p:sp>
        <p:nvSpPr>
          <p:cNvPr id="10257" name="AutoShape 17"/>
          <p:cNvSpPr>
            <a:spLocks noChangeArrowheads="1"/>
          </p:cNvSpPr>
          <p:nvPr/>
        </p:nvSpPr>
        <p:spPr bwMode="auto">
          <a:xfrm rot="1563045">
            <a:off x="5096303" y="5379393"/>
            <a:ext cx="639568" cy="123007"/>
          </a:xfrm>
          <a:prstGeom prst="rightArrow">
            <a:avLst>
              <a:gd name="adj1" fmla="val 50000"/>
              <a:gd name="adj2" fmla="val 95052"/>
            </a:avLst>
          </a:prstGeom>
          <a:solidFill>
            <a:srgbClr val="FFFFFF"/>
          </a:solidFill>
          <a:ln w="9525">
            <a:solidFill>
              <a:srgbClr val="000000"/>
            </a:solidFill>
            <a:miter lim="800000"/>
            <a:headEnd/>
            <a:tailEnd/>
          </a:ln>
        </p:spPr>
        <p:txBody>
          <a:bodyPr/>
          <a:lstStyle/>
          <a:p>
            <a:endParaRPr lang="tr-TR"/>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4" fill="hold" grpId="1"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heel(4)">
                                      <p:cBhvr>
                                        <p:cTn id="7" dur="2000"/>
                                        <p:tgtEl>
                                          <p:spTgt spid="10242"/>
                                        </p:tgtEl>
                                      </p:cBhvr>
                                    </p:animEffect>
                                  </p:childTnLst>
                                </p:cTn>
                              </p:par>
                            </p:childTnLst>
                          </p:cTn>
                        </p:par>
                        <p:par>
                          <p:cTn id="8" fill="hold" nodeType="afterGroup">
                            <p:stCondLst>
                              <p:cond delay="2000"/>
                            </p:stCondLst>
                            <p:childTnLst>
                              <p:par>
                                <p:cTn id="9" presetID="34" presetClass="entr" presetSubtype="0" fill="hold" grpId="0" nodeType="afterEffect">
                                  <p:stCondLst>
                                    <p:cond delay="0"/>
                                  </p:stCondLst>
                                  <p:childTnLst>
                                    <p:set>
                                      <p:cBhvr>
                                        <p:cTn id="10" dur="1" fill="hold">
                                          <p:stCondLst>
                                            <p:cond delay="0"/>
                                          </p:stCondLst>
                                        </p:cTn>
                                        <p:tgtEl>
                                          <p:spTgt spid="10243">
                                            <p:txEl>
                                              <p:pRg st="0" end="0"/>
                                            </p:txEl>
                                          </p:spTgt>
                                        </p:tgtEl>
                                        <p:attrNameLst>
                                          <p:attrName>style.visibility</p:attrName>
                                        </p:attrNameLst>
                                      </p:cBhvr>
                                      <p:to>
                                        <p:strVal val="visible"/>
                                      </p:to>
                                    </p:set>
                                    <p:anim from="(-#ppt_w/2)" to="(#ppt_x)" calcmode="lin" valueType="num">
                                      <p:cBhvr>
                                        <p:cTn id="11" dur="1200" fill="hold">
                                          <p:stCondLst>
                                            <p:cond delay="0"/>
                                          </p:stCondLst>
                                        </p:cTn>
                                        <p:tgtEl>
                                          <p:spTgt spid="10243">
                                            <p:txEl>
                                              <p:pRg st="0" end="0"/>
                                            </p:txEl>
                                          </p:spTgt>
                                        </p:tgtEl>
                                        <p:attrNameLst>
                                          <p:attrName>ppt_x</p:attrName>
                                        </p:attrNameLst>
                                      </p:cBhvr>
                                    </p:anim>
                                    <p:anim from="0" to="-1.0" calcmode="lin" valueType="num">
                                      <p:cBhvr>
                                        <p:cTn id="12" dur="400" decel="50000" autoRev="1" fill="hold">
                                          <p:stCondLst>
                                            <p:cond delay="1200"/>
                                          </p:stCondLst>
                                        </p:cTn>
                                        <p:tgtEl>
                                          <p:spTgt spid="10243">
                                            <p:txEl>
                                              <p:pRg st="0" end="0"/>
                                            </p:txEl>
                                          </p:spTgt>
                                        </p:tgtEl>
                                        <p:attrNameLst>
                                          <p:attrName>xshear</p:attrName>
                                        </p:attrNameLst>
                                      </p:cBhvr>
                                    </p:anim>
                                    <p:animScale>
                                      <p:cBhvr>
                                        <p:cTn id="13" dur="400" decel="100000" autoRev="1" fill="hold">
                                          <p:stCondLst>
                                            <p:cond delay="1200"/>
                                          </p:stCondLst>
                                        </p:cTn>
                                        <p:tgtEl>
                                          <p:spTgt spid="10243">
                                            <p:txEl>
                                              <p:pRg st="0" end="0"/>
                                            </p:txEl>
                                          </p:spTgt>
                                        </p:tgtEl>
                                      </p:cBhvr>
                                      <p:from x="100000" y="100000"/>
                                      <p:to x="80000" y="100000"/>
                                    </p:animScale>
                                    <p:anim by="(#ppt_h/3+#ppt_w*0.1)" calcmode="lin" valueType="num">
                                      <p:cBhvr additive="sum">
                                        <p:cTn id="14" dur="400" decel="100000" autoRev="1" fill="hold">
                                          <p:stCondLst>
                                            <p:cond delay="1200"/>
                                          </p:stCondLst>
                                        </p:cTn>
                                        <p:tgtEl>
                                          <p:spTgt spid="10243">
                                            <p:txEl>
                                              <p:pRg st="0" end="0"/>
                                            </p:txEl>
                                          </p:spTgt>
                                        </p:tgtEl>
                                        <p:attrNameLst>
                                          <p:attrName>ppt_x</p:attrName>
                                        </p:attrNameLst>
                                      </p:cBhvr>
                                    </p:anim>
                                  </p:childTnLst>
                                </p:cTn>
                              </p:par>
                            </p:childTnLst>
                          </p:cTn>
                        </p:par>
                        <p:par>
                          <p:cTn id="15" fill="hold" nodeType="afterGroup">
                            <p:stCondLst>
                              <p:cond delay="4000"/>
                            </p:stCondLst>
                            <p:childTnLst>
                              <p:par>
                                <p:cTn id="16" presetID="34" presetClass="entr" presetSubtype="0" fill="hold" grpId="0" nodeType="afterEffect">
                                  <p:stCondLst>
                                    <p:cond delay="0"/>
                                  </p:stCondLst>
                                  <p:childTnLst>
                                    <p:set>
                                      <p:cBhvr>
                                        <p:cTn id="17" dur="1" fill="hold">
                                          <p:stCondLst>
                                            <p:cond delay="0"/>
                                          </p:stCondLst>
                                        </p:cTn>
                                        <p:tgtEl>
                                          <p:spTgt spid="10243">
                                            <p:txEl>
                                              <p:pRg st="1" end="1"/>
                                            </p:txEl>
                                          </p:spTgt>
                                        </p:tgtEl>
                                        <p:attrNameLst>
                                          <p:attrName>style.visibility</p:attrName>
                                        </p:attrNameLst>
                                      </p:cBhvr>
                                      <p:to>
                                        <p:strVal val="visible"/>
                                      </p:to>
                                    </p:set>
                                    <p:anim from="(-#ppt_w/2)" to="(#ppt_x)" calcmode="lin" valueType="num">
                                      <p:cBhvr>
                                        <p:cTn id="18" dur="1200" fill="hold">
                                          <p:stCondLst>
                                            <p:cond delay="0"/>
                                          </p:stCondLst>
                                        </p:cTn>
                                        <p:tgtEl>
                                          <p:spTgt spid="10243">
                                            <p:txEl>
                                              <p:pRg st="1" end="1"/>
                                            </p:txEl>
                                          </p:spTgt>
                                        </p:tgtEl>
                                        <p:attrNameLst>
                                          <p:attrName>ppt_x</p:attrName>
                                        </p:attrNameLst>
                                      </p:cBhvr>
                                    </p:anim>
                                    <p:anim from="0" to="-1.0" calcmode="lin" valueType="num">
                                      <p:cBhvr>
                                        <p:cTn id="19" dur="400" decel="50000" autoRev="1" fill="hold">
                                          <p:stCondLst>
                                            <p:cond delay="1200"/>
                                          </p:stCondLst>
                                        </p:cTn>
                                        <p:tgtEl>
                                          <p:spTgt spid="10243">
                                            <p:txEl>
                                              <p:pRg st="1" end="1"/>
                                            </p:txEl>
                                          </p:spTgt>
                                        </p:tgtEl>
                                        <p:attrNameLst>
                                          <p:attrName>xshear</p:attrName>
                                        </p:attrNameLst>
                                      </p:cBhvr>
                                    </p:anim>
                                    <p:animScale>
                                      <p:cBhvr>
                                        <p:cTn id="20" dur="400" decel="100000" autoRev="1" fill="hold">
                                          <p:stCondLst>
                                            <p:cond delay="1200"/>
                                          </p:stCondLst>
                                        </p:cTn>
                                        <p:tgtEl>
                                          <p:spTgt spid="10243">
                                            <p:txEl>
                                              <p:pRg st="1" end="1"/>
                                            </p:txEl>
                                          </p:spTgt>
                                        </p:tgtEl>
                                      </p:cBhvr>
                                      <p:from x="100000" y="100000"/>
                                      <p:to x="80000" y="100000"/>
                                    </p:animScale>
                                    <p:anim by="(#ppt_h/3+#ppt_w*0.1)" calcmode="lin" valueType="num">
                                      <p:cBhvr additive="sum">
                                        <p:cTn id="21" dur="400" decel="100000" autoRev="1" fill="hold">
                                          <p:stCondLst>
                                            <p:cond delay="1200"/>
                                          </p:stCondLst>
                                        </p:cTn>
                                        <p:tgtEl>
                                          <p:spTgt spid="10243">
                                            <p:txEl>
                                              <p:pRg st="1" end="1"/>
                                            </p:txEl>
                                          </p:spTgt>
                                        </p:tgtEl>
                                        <p:attrNameLst>
                                          <p:attrName>ppt_x</p:attrName>
                                        </p:attrNameLst>
                                      </p:cBhvr>
                                    </p:anim>
                                  </p:childTnLst>
                                </p:cTn>
                              </p:par>
                            </p:childTnLst>
                          </p:cTn>
                        </p:par>
                        <p:par>
                          <p:cTn id="22" fill="hold" nodeType="afterGroup">
                            <p:stCondLst>
                              <p:cond delay="6000"/>
                            </p:stCondLst>
                            <p:childTnLst>
                              <p:par>
                                <p:cTn id="23" presetID="34" presetClass="entr" presetSubtype="0" fill="hold" grpId="0" nodeType="afterEffect">
                                  <p:stCondLst>
                                    <p:cond delay="0"/>
                                  </p:stCondLst>
                                  <p:childTnLst>
                                    <p:set>
                                      <p:cBhvr>
                                        <p:cTn id="24" dur="1" fill="hold">
                                          <p:stCondLst>
                                            <p:cond delay="0"/>
                                          </p:stCondLst>
                                        </p:cTn>
                                        <p:tgtEl>
                                          <p:spTgt spid="10243">
                                            <p:txEl>
                                              <p:pRg st="2" end="2"/>
                                            </p:txEl>
                                          </p:spTgt>
                                        </p:tgtEl>
                                        <p:attrNameLst>
                                          <p:attrName>style.visibility</p:attrName>
                                        </p:attrNameLst>
                                      </p:cBhvr>
                                      <p:to>
                                        <p:strVal val="visible"/>
                                      </p:to>
                                    </p:set>
                                    <p:anim from="(-#ppt_w/2)" to="(#ppt_x)" calcmode="lin" valueType="num">
                                      <p:cBhvr>
                                        <p:cTn id="25" dur="1200" fill="hold">
                                          <p:stCondLst>
                                            <p:cond delay="0"/>
                                          </p:stCondLst>
                                        </p:cTn>
                                        <p:tgtEl>
                                          <p:spTgt spid="10243">
                                            <p:txEl>
                                              <p:pRg st="2" end="2"/>
                                            </p:txEl>
                                          </p:spTgt>
                                        </p:tgtEl>
                                        <p:attrNameLst>
                                          <p:attrName>ppt_x</p:attrName>
                                        </p:attrNameLst>
                                      </p:cBhvr>
                                    </p:anim>
                                    <p:anim from="0" to="-1.0" calcmode="lin" valueType="num">
                                      <p:cBhvr>
                                        <p:cTn id="26" dur="400" decel="50000" autoRev="1" fill="hold">
                                          <p:stCondLst>
                                            <p:cond delay="1200"/>
                                          </p:stCondLst>
                                        </p:cTn>
                                        <p:tgtEl>
                                          <p:spTgt spid="10243">
                                            <p:txEl>
                                              <p:pRg st="2" end="2"/>
                                            </p:txEl>
                                          </p:spTgt>
                                        </p:tgtEl>
                                        <p:attrNameLst>
                                          <p:attrName>xshear</p:attrName>
                                        </p:attrNameLst>
                                      </p:cBhvr>
                                    </p:anim>
                                    <p:animScale>
                                      <p:cBhvr>
                                        <p:cTn id="27" dur="400" decel="100000" autoRev="1" fill="hold">
                                          <p:stCondLst>
                                            <p:cond delay="1200"/>
                                          </p:stCondLst>
                                        </p:cTn>
                                        <p:tgtEl>
                                          <p:spTgt spid="10243">
                                            <p:txEl>
                                              <p:pRg st="2" end="2"/>
                                            </p:txEl>
                                          </p:spTgt>
                                        </p:tgtEl>
                                      </p:cBhvr>
                                      <p:from x="100000" y="100000"/>
                                      <p:to x="80000" y="100000"/>
                                    </p:animScale>
                                    <p:anim by="(#ppt_h/3+#ppt_w*0.1)" calcmode="lin" valueType="num">
                                      <p:cBhvr additive="sum">
                                        <p:cTn id="28" dur="400" decel="100000" autoRev="1" fill="hold">
                                          <p:stCondLst>
                                            <p:cond delay="1200"/>
                                          </p:stCondLst>
                                        </p:cTn>
                                        <p:tgtEl>
                                          <p:spTgt spid="10243">
                                            <p:txEl>
                                              <p:pRg st="2" end="2"/>
                                            </p:txEl>
                                          </p:spTgt>
                                        </p:tgtEl>
                                        <p:attrNameLst>
                                          <p:attrName>ppt_x</p:attrName>
                                        </p:attrNameLst>
                                      </p:cBhvr>
                                    </p:anim>
                                  </p:childTnLst>
                                </p:cTn>
                              </p:par>
                            </p:childTnLst>
                          </p:cTn>
                        </p:par>
                        <p:par>
                          <p:cTn id="29" fill="hold" nodeType="afterGroup">
                            <p:stCondLst>
                              <p:cond delay="8000"/>
                            </p:stCondLst>
                            <p:childTnLst>
                              <p:par>
                                <p:cTn id="30" presetID="34" presetClass="entr" presetSubtype="0" fill="hold" grpId="0" nodeType="afterEffect">
                                  <p:stCondLst>
                                    <p:cond delay="0"/>
                                  </p:stCondLst>
                                  <p:childTnLst>
                                    <p:set>
                                      <p:cBhvr>
                                        <p:cTn id="31" dur="1" fill="hold">
                                          <p:stCondLst>
                                            <p:cond delay="0"/>
                                          </p:stCondLst>
                                        </p:cTn>
                                        <p:tgtEl>
                                          <p:spTgt spid="10243">
                                            <p:txEl>
                                              <p:pRg st="3" end="3"/>
                                            </p:txEl>
                                          </p:spTgt>
                                        </p:tgtEl>
                                        <p:attrNameLst>
                                          <p:attrName>style.visibility</p:attrName>
                                        </p:attrNameLst>
                                      </p:cBhvr>
                                      <p:to>
                                        <p:strVal val="visible"/>
                                      </p:to>
                                    </p:set>
                                    <p:anim from="(-#ppt_w/2)" to="(#ppt_x)" calcmode="lin" valueType="num">
                                      <p:cBhvr>
                                        <p:cTn id="32" dur="1200" fill="hold">
                                          <p:stCondLst>
                                            <p:cond delay="0"/>
                                          </p:stCondLst>
                                        </p:cTn>
                                        <p:tgtEl>
                                          <p:spTgt spid="10243">
                                            <p:txEl>
                                              <p:pRg st="3" end="3"/>
                                            </p:txEl>
                                          </p:spTgt>
                                        </p:tgtEl>
                                        <p:attrNameLst>
                                          <p:attrName>ppt_x</p:attrName>
                                        </p:attrNameLst>
                                      </p:cBhvr>
                                    </p:anim>
                                    <p:anim from="0" to="-1.0" calcmode="lin" valueType="num">
                                      <p:cBhvr>
                                        <p:cTn id="33" dur="400" decel="50000" autoRev="1" fill="hold">
                                          <p:stCondLst>
                                            <p:cond delay="1200"/>
                                          </p:stCondLst>
                                        </p:cTn>
                                        <p:tgtEl>
                                          <p:spTgt spid="10243">
                                            <p:txEl>
                                              <p:pRg st="3" end="3"/>
                                            </p:txEl>
                                          </p:spTgt>
                                        </p:tgtEl>
                                        <p:attrNameLst>
                                          <p:attrName>xshear</p:attrName>
                                        </p:attrNameLst>
                                      </p:cBhvr>
                                    </p:anim>
                                    <p:animScale>
                                      <p:cBhvr>
                                        <p:cTn id="34" dur="400" decel="100000" autoRev="1" fill="hold">
                                          <p:stCondLst>
                                            <p:cond delay="1200"/>
                                          </p:stCondLst>
                                        </p:cTn>
                                        <p:tgtEl>
                                          <p:spTgt spid="10243">
                                            <p:txEl>
                                              <p:pRg st="3" end="3"/>
                                            </p:txEl>
                                          </p:spTgt>
                                        </p:tgtEl>
                                      </p:cBhvr>
                                      <p:from x="100000" y="100000"/>
                                      <p:to x="80000" y="100000"/>
                                    </p:animScale>
                                    <p:anim by="(#ppt_h/3+#ppt_w*0.1)" calcmode="lin" valueType="num">
                                      <p:cBhvr additive="sum">
                                        <p:cTn id="35" dur="400" decel="100000" autoRev="1" fill="hold">
                                          <p:stCondLst>
                                            <p:cond delay="1200"/>
                                          </p:stCondLst>
                                        </p:cTn>
                                        <p:tgtEl>
                                          <p:spTgt spid="10243">
                                            <p:txEl>
                                              <p:pRg st="3" end="3"/>
                                            </p:txEl>
                                          </p:spTgt>
                                        </p:tgtEl>
                                        <p:attrNameLst>
                                          <p:attrName>ppt_x</p:attrName>
                                        </p:attrNameLst>
                                      </p:cBhvr>
                                    </p:anim>
                                  </p:childTnLst>
                                </p:cTn>
                              </p:par>
                            </p:childTnLst>
                          </p:cTn>
                        </p:par>
                        <p:par>
                          <p:cTn id="36" fill="hold" nodeType="afterGroup">
                            <p:stCondLst>
                              <p:cond delay="10000"/>
                            </p:stCondLst>
                            <p:childTnLst>
                              <p:par>
                                <p:cTn id="37" presetID="34" presetClass="entr" presetSubtype="0" fill="hold" grpId="0" nodeType="afterEffect">
                                  <p:stCondLst>
                                    <p:cond delay="0"/>
                                  </p:stCondLst>
                                  <p:childTnLst>
                                    <p:set>
                                      <p:cBhvr>
                                        <p:cTn id="38" dur="1" fill="hold">
                                          <p:stCondLst>
                                            <p:cond delay="0"/>
                                          </p:stCondLst>
                                        </p:cTn>
                                        <p:tgtEl>
                                          <p:spTgt spid="10243">
                                            <p:txEl>
                                              <p:pRg st="4" end="4"/>
                                            </p:txEl>
                                          </p:spTgt>
                                        </p:tgtEl>
                                        <p:attrNameLst>
                                          <p:attrName>style.visibility</p:attrName>
                                        </p:attrNameLst>
                                      </p:cBhvr>
                                      <p:to>
                                        <p:strVal val="visible"/>
                                      </p:to>
                                    </p:set>
                                    <p:anim from="(-#ppt_w/2)" to="(#ppt_x)" calcmode="lin" valueType="num">
                                      <p:cBhvr>
                                        <p:cTn id="39" dur="1200" fill="hold">
                                          <p:stCondLst>
                                            <p:cond delay="0"/>
                                          </p:stCondLst>
                                        </p:cTn>
                                        <p:tgtEl>
                                          <p:spTgt spid="10243">
                                            <p:txEl>
                                              <p:pRg st="4" end="4"/>
                                            </p:txEl>
                                          </p:spTgt>
                                        </p:tgtEl>
                                        <p:attrNameLst>
                                          <p:attrName>ppt_x</p:attrName>
                                        </p:attrNameLst>
                                      </p:cBhvr>
                                    </p:anim>
                                    <p:anim from="0" to="-1.0" calcmode="lin" valueType="num">
                                      <p:cBhvr>
                                        <p:cTn id="40" dur="400" decel="50000" autoRev="1" fill="hold">
                                          <p:stCondLst>
                                            <p:cond delay="1200"/>
                                          </p:stCondLst>
                                        </p:cTn>
                                        <p:tgtEl>
                                          <p:spTgt spid="10243">
                                            <p:txEl>
                                              <p:pRg st="4" end="4"/>
                                            </p:txEl>
                                          </p:spTgt>
                                        </p:tgtEl>
                                        <p:attrNameLst>
                                          <p:attrName>xshear</p:attrName>
                                        </p:attrNameLst>
                                      </p:cBhvr>
                                    </p:anim>
                                    <p:animScale>
                                      <p:cBhvr>
                                        <p:cTn id="41" dur="400" decel="100000" autoRev="1" fill="hold">
                                          <p:stCondLst>
                                            <p:cond delay="1200"/>
                                          </p:stCondLst>
                                        </p:cTn>
                                        <p:tgtEl>
                                          <p:spTgt spid="10243">
                                            <p:txEl>
                                              <p:pRg st="4" end="4"/>
                                            </p:txEl>
                                          </p:spTgt>
                                        </p:tgtEl>
                                      </p:cBhvr>
                                      <p:from x="100000" y="100000"/>
                                      <p:to x="80000" y="100000"/>
                                    </p:animScale>
                                    <p:anim by="(#ppt_h/3+#ppt_w*0.1)" calcmode="lin" valueType="num">
                                      <p:cBhvr additive="sum">
                                        <p:cTn id="42" dur="400" decel="100000" autoRev="1" fill="hold">
                                          <p:stCondLst>
                                            <p:cond delay="1200"/>
                                          </p:stCondLst>
                                        </p:cTn>
                                        <p:tgtEl>
                                          <p:spTgt spid="1024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1"/>
      <p:bldP spid="1024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p:txBody>
          <a:bodyPr/>
          <a:lstStyle/>
          <a:p>
            <a:pPr algn="ctr"/>
            <a:r>
              <a:rPr lang="tr-TR" altLang="tr-TR" b="1" dirty="0"/>
              <a:t>Küçük Ünlü Uyumu </a:t>
            </a:r>
          </a:p>
        </p:txBody>
      </p:sp>
      <p:sp>
        <p:nvSpPr>
          <p:cNvPr id="11267" name="Rectangle 3"/>
          <p:cNvSpPr>
            <a:spLocks noGrp="1" noChangeArrowheads="1"/>
          </p:cNvSpPr>
          <p:nvPr>
            <p:ph idx="1"/>
          </p:nvPr>
        </p:nvSpPr>
        <p:spPr/>
        <p:txBody>
          <a:bodyPr>
            <a:normAutofit lnSpcReduction="10000"/>
          </a:bodyPr>
          <a:lstStyle/>
          <a:p>
            <a:pPr>
              <a:lnSpc>
                <a:spcPct val="90000"/>
              </a:lnSpc>
            </a:pPr>
            <a:r>
              <a:rPr lang="tr-TR" altLang="tr-TR" sz="2400" dirty="0" smtClean="0"/>
              <a:t>Büyük </a:t>
            </a:r>
            <a:r>
              <a:rPr lang="tr-TR" altLang="tr-TR" sz="2400" dirty="0"/>
              <a:t>Ünlü uyumu incelenirken kelimelerin tüm heceleri dikkate alınır. Yani dört heceli bir kelimede ilk üç hece büyük ünlü uyumuna uyarken, son hece uyumu bozuyorsa, bu kelimeler kurala uymamış olur.  Getiriyor, otururken...  </a:t>
            </a:r>
            <a:endParaRPr lang="tr-TR" altLang="tr-TR" sz="2400" dirty="0" smtClean="0"/>
          </a:p>
          <a:p>
            <a:pPr>
              <a:lnSpc>
                <a:spcPct val="90000"/>
              </a:lnSpc>
            </a:pPr>
            <a:r>
              <a:rPr lang="tr-TR" altLang="tr-TR" sz="2400" dirty="0" smtClean="0"/>
              <a:t>Küçük </a:t>
            </a:r>
            <a:r>
              <a:rPr lang="tr-TR" altLang="tr-TR" sz="2400" dirty="0"/>
              <a:t>ünlü uyumunda ise yan yana gelen her hece dikkate alınır. Örneğin,  “kolaylık” kelimesinin tüm hecelerine bakarsak ilk hecedeki yuvarlak sesli o’dan sonra ikinci hecede düz-geniş –a-, son hecede düz sesli –ı- yer almıştır. Birinci ve üçüncü heceyi dikkate aldığımızda yuvarlaktan sonra düz sesli geldiği için kelimenin </a:t>
            </a:r>
            <a:r>
              <a:rPr lang="tr-TR" altLang="tr-TR" sz="2400" dirty="0" err="1"/>
              <a:t>k.ünlü</a:t>
            </a:r>
            <a:r>
              <a:rPr lang="tr-TR" altLang="tr-TR" sz="2400" dirty="0"/>
              <a:t> uyumuna uymadığını sanabiliriz. Halbuki bu kelime </a:t>
            </a:r>
            <a:r>
              <a:rPr lang="tr-TR" altLang="tr-TR" sz="2400" dirty="0" err="1"/>
              <a:t>k.ünlü</a:t>
            </a:r>
            <a:r>
              <a:rPr lang="tr-TR" altLang="tr-TR" sz="2400" dirty="0"/>
              <a:t> uyumuna uymaktadır. Çünkü yuvarlaktan sonra düz-geniş, düzden sonra düz sesli harf kullanılmıştır.   </a:t>
            </a:r>
            <a:r>
              <a:rPr lang="tr-TR" altLang="tr-TR" sz="2400" dirty="0" err="1"/>
              <a:t>Ko</a:t>
            </a:r>
            <a:r>
              <a:rPr lang="tr-TR" altLang="tr-TR" sz="2400" dirty="0"/>
              <a:t> – </a:t>
            </a:r>
            <a:r>
              <a:rPr lang="tr-TR" altLang="tr-TR" sz="2400" dirty="0" err="1"/>
              <a:t>lay</a:t>
            </a:r>
            <a:r>
              <a:rPr lang="tr-TR" altLang="tr-TR" sz="2400" dirty="0"/>
              <a:t> – </a:t>
            </a:r>
            <a:r>
              <a:rPr lang="tr-TR" altLang="tr-TR" sz="2400" dirty="0" err="1"/>
              <a:t>lık</a:t>
            </a:r>
            <a:r>
              <a:rPr lang="tr-TR" altLang="tr-TR" sz="2400" dirty="0"/>
              <a:t>  (</a:t>
            </a:r>
            <a:r>
              <a:rPr lang="tr-TR" altLang="tr-TR" sz="2400" dirty="0" err="1"/>
              <a:t>Yuv</a:t>
            </a:r>
            <a:r>
              <a:rPr lang="tr-TR" altLang="tr-TR" sz="2400" dirty="0"/>
              <a:t>.-düz/geniş-düz)</a:t>
            </a:r>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ox(in)">
                                      <p:cBhvr>
                                        <p:cTn id="7" dur="2000"/>
                                        <p:tgtEl>
                                          <p:spTgt spid="11266"/>
                                        </p:tgtEl>
                                      </p:cBhvr>
                                    </p:animEffect>
                                  </p:childTnLst>
                                </p:cTn>
                              </p:par>
                            </p:childTnLst>
                          </p:cTn>
                        </p:par>
                        <p:par>
                          <p:cTn id="8" fill="hold" nodeType="afterGroup">
                            <p:stCondLst>
                              <p:cond delay="2000"/>
                            </p:stCondLst>
                            <p:childTnLst>
                              <p:par>
                                <p:cTn id="9" presetID="5" presetClass="entr" presetSubtype="10" fill="hold" grpId="0" nodeType="afterEffect">
                                  <p:stCondLst>
                                    <p:cond delay="0"/>
                                  </p:stCondLst>
                                  <p:childTnLst>
                                    <p:set>
                                      <p:cBhvr>
                                        <p:cTn id="10" dur="1" fill="hold">
                                          <p:stCondLst>
                                            <p:cond delay="0"/>
                                          </p:stCondLst>
                                        </p:cTn>
                                        <p:tgtEl>
                                          <p:spTgt spid="11267">
                                            <p:txEl>
                                              <p:pRg st="0" end="0"/>
                                            </p:txEl>
                                          </p:spTgt>
                                        </p:tgtEl>
                                        <p:attrNameLst>
                                          <p:attrName>style.visibility</p:attrName>
                                        </p:attrNameLst>
                                      </p:cBhvr>
                                      <p:to>
                                        <p:strVal val="visible"/>
                                      </p:to>
                                    </p:set>
                                    <p:animEffect transition="in" filter="checkerboard(across)">
                                      <p:cBhvr>
                                        <p:cTn id="11" dur="2000"/>
                                        <p:tgtEl>
                                          <p:spTgt spid="11267">
                                            <p:txEl>
                                              <p:pRg st="0" end="0"/>
                                            </p:txEl>
                                          </p:spTgt>
                                        </p:tgtEl>
                                      </p:cBhvr>
                                    </p:animEffect>
                                  </p:childTnLst>
                                </p:cTn>
                              </p:par>
                            </p:childTnLst>
                          </p:cTn>
                        </p:par>
                        <p:par>
                          <p:cTn id="12" fill="hold">
                            <p:stCondLst>
                              <p:cond delay="4000"/>
                            </p:stCondLst>
                            <p:childTnLst>
                              <p:par>
                                <p:cTn id="13" presetID="5" presetClass="entr" presetSubtype="10" fill="hold" grpId="0" nodeType="afterEffect">
                                  <p:stCondLst>
                                    <p:cond delay="0"/>
                                  </p:stCondLst>
                                  <p:childTnLst>
                                    <p:set>
                                      <p:cBhvr>
                                        <p:cTn id="14" dur="1" fill="hold">
                                          <p:stCondLst>
                                            <p:cond delay="0"/>
                                          </p:stCondLst>
                                        </p:cTn>
                                        <p:tgtEl>
                                          <p:spTgt spid="11267">
                                            <p:txEl>
                                              <p:pRg st="1" end="1"/>
                                            </p:txEl>
                                          </p:spTgt>
                                        </p:tgtEl>
                                        <p:attrNameLst>
                                          <p:attrName>style.visibility</p:attrName>
                                        </p:attrNameLst>
                                      </p:cBhvr>
                                      <p:to>
                                        <p:strVal val="visible"/>
                                      </p:to>
                                    </p:set>
                                    <p:animEffect transition="in" filter="checkerboard(across)">
                                      <p:cBhvr>
                                        <p:cTn id="15" dur="2000"/>
                                        <p:tgtEl>
                                          <p:spTgt spid="112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p:txBody>
          <a:bodyPr/>
          <a:lstStyle/>
          <a:p>
            <a:r>
              <a:rPr lang="tr-TR" altLang="tr-TR"/>
              <a:t>Örnekler</a:t>
            </a:r>
          </a:p>
        </p:txBody>
      </p:sp>
      <p:sp>
        <p:nvSpPr>
          <p:cNvPr id="12291" name="Rectangle 3"/>
          <p:cNvSpPr>
            <a:spLocks noGrp="1" noChangeArrowheads="1"/>
          </p:cNvSpPr>
          <p:nvPr>
            <p:ph sz="half" idx="1"/>
          </p:nvPr>
        </p:nvSpPr>
        <p:spPr/>
        <p:txBody>
          <a:bodyPr>
            <a:normAutofit/>
          </a:bodyPr>
          <a:lstStyle/>
          <a:p>
            <a:pPr>
              <a:lnSpc>
                <a:spcPct val="80000"/>
              </a:lnSpc>
            </a:pPr>
            <a:r>
              <a:rPr lang="tr-TR" altLang="tr-TR" sz="2400" b="1" dirty="0" err="1" smtClean="0"/>
              <a:t>öğ</a:t>
            </a:r>
            <a:r>
              <a:rPr lang="tr-TR" altLang="tr-TR" sz="2400" b="1" dirty="0" smtClean="0"/>
              <a:t>-ret-men</a:t>
            </a:r>
            <a:endParaRPr lang="tr-TR" altLang="tr-TR" sz="2400" b="1" dirty="0"/>
          </a:p>
          <a:p>
            <a:pPr>
              <a:lnSpc>
                <a:spcPct val="80000"/>
              </a:lnSpc>
              <a:buFont typeface="Wingdings" pitchFamily="2" charset="2"/>
              <a:buNone/>
            </a:pPr>
            <a:r>
              <a:rPr lang="tr-TR" altLang="tr-TR" sz="2400" dirty="0"/>
              <a:t>     </a:t>
            </a:r>
            <a:r>
              <a:rPr lang="tr-TR" altLang="tr-TR" sz="2400" dirty="0" smtClean="0"/>
              <a:t>ö:Yuvarlak      </a:t>
            </a:r>
            <a:endParaRPr lang="tr-TR" altLang="tr-TR" sz="2400" dirty="0"/>
          </a:p>
          <a:p>
            <a:pPr>
              <a:lnSpc>
                <a:spcPct val="80000"/>
              </a:lnSpc>
              <a:buFont typeface="Wingdings" pitchFamily="2" charset="2"/>
              <a:buNone/>
            </a:pPr>
            <a:r>
              <a:rPr lang="tr-TR" altLang="tr-TR" sz="2400" dirty="0"/>
              <a:t>     </a:t>
            </a:r>
            <a:r>
              <a:rPr lang="tr-TR" altLang="tr-TR" sz="2400" dirty="0" smtClean="0"/>
              <a:t>e:Düz-Geniş</a:t>
            </a:r>
            <a:endParaRPr lang="tr-TR" altLang="tr-TR" sz="2400" dirty="0"/>
          </a:p>
          <a:p>
            <a:pPr>
              <a:lnSpc>
                <a:spcPct val="80000"/>
              </a:lnSpc>
              <a:buFont typeface="Wingdings" pitchFamily="2" charset="2"/>
              <a:buNone/>
            </a:pPr>
            <a:r>
              <a:rPr lang="tr-TR" altLang="tr-TR" sz="2400" dirty="0"/>
              <a:t>     e:Düz</a:t>
            </a:r>
          </a:p>
          <a:p>
            <a:pPr>
              <a:lnSpc>
                <a:spcPct val="80000"/>
              </a:lnSpc>
              <a:buFont typeface="Wingdings" pitchFamily="2" charset="2"/>
              <a:buNone/>
            </a:pPr>
            <a:r>
              <a:rPr lang="tr-TR" altLang="tr-TR" sz="2400" dirty="0"/>
              <a:t>     e:Düz</a:t>
            </a:r>
          </a:p>
          <a:p>
            <a:pPr>
              <a:lnSpc>
                <a:spcPct val="80000"/>
              </a:lnSpc>
              <a:buFont typeface="Wingdings" pitchFamily="2" charset="2"/>
              <a:buNone/>
            </a:pPr>
            <a:r>
              <a:rPr lang="tr-TR" altLang="tr-TR" sz="2400" dirty="0"/>
              <a:t>Uyar</a:t>
            </a:r>
          </a:p>
          <a:p>
            <a:pPr>
              <a:lnSpc>
                <a:spcPct val="80000"/>
              </a:lnSpc>
              <a:buFont typeface="Wingdings" pitchFamily="2" charset="2"/>
              <a:buNone/>
            </a:pPr>
            <a:r>
              <a:rPr lang="tr-TR" altLang="tr-TR" sz="2400" b="1" dirty="0" smtClean="0"/>
              <a:t>----------------</a:t>
            </a:r>
          </a:p>
          <a:p>
            <a:pPr>
              <a:lnSpc>
                <a:spcPct val="80000"/>
              </a:lnSpc>
              <a:buFont typeface="Wingdings" pitchFamily="2" charset="2"/>
              <a:buNone/>
            </a:pPr>
            <a:r>
              <a:rPr lang="tr-TR" altLang="tr-TR" sz="2400" b="1" dirty="0" err="1" smtClean="0"/>
              <a:t>ko</a:t>
            </a:r>
            <a:r>
              <a:rPr lang="tr-TR" altLang="tr-TR" sz="2400" b="1" dirty="0" smtClean="0"/>
              <a:t>-</a:t>
            </a:r>
            <a:r>
              <a:rPr lang="tr-TR" altLang="tr-TR" sz="2400" b="1" dirty="0" err="1" smtClean="0"/>
              <a:t>lon</a:t>
            </a:r>
            <a:r>
              <a:rPr lang="tr-TR" altLang="tr-TR" sz="2400" b="1" dirty="0" smtClean="0"/>
              <a:t>-ya</a:t>
            </a:r>
            <a:endParaRPr lang="tr-TR" altLang="tr-TR" sz="2400" b="1" dirty="0"/>
          </a:p>
          <a:p>
            <a:pPr>
              <a:lnSpc>
                <a:spcPct val="80000"/>
              </a:lnSpc>
              <a:buFont typeface="Wingdings" pitchFamily="2" charset="2"/>
              <a:buNone/>
            </a:pPr>
            <a:r>
              <a:rPr lang="tr-TR" altLang="tr-TR" sz="2400" dirty="0"/>
              <a:t>o: Yuvarlak</a:t>
            </a:r>
          </a:p>
          <a:p>
            <a:pPr>
              <a:lnSpc>
                <a:spcPct val="80000"/>
              </a:lnSpc>
              <a:buFont typeface="Wingdings" pitchFamily="2" charset="2"/>
              <a:buNone/>
            </a:pPr>
            <a:r>
              <a:rPr lang="tr-TR" altLang="tr-TR" sz="2400" dirty="0"/>
              <a:t>o: </a:t>
            </a:r>
            <a:r>
              <a:rPr lang="tr-TR" altLang="tr-TR" sz="2400" dirty="0" smtClean="0"/>
              <a:t>Yuvarlak</a:t>
            </a:r>
          </a:p>
          <a:p>
            <a:pPr>
              <a:lnSpc>
                <a:spcPct val="80000"/>
              </a:lnSpc>
              <a:buFont typeface="Wingdings" pitchFamily="2" charset="2"/>
              <a:buNone/>
            </a:pPr>
            <a:r>
              <a:rPr lang="tr-TR" altLang="tr-TR" sz="2400" dirty="0" smtClean="0"/>
              <a:t>a: Düz</a:t>
            </a:r>
            <a:endParaRPr lang="tr-TR" altLang="tr-TR" sz="2400" dirty="0"/>
          </a:p>
          <a:p>
            <a:pPr>
              <a:lnSpc>
                <a:spcPct val="80000"/>
              </a:lnSpc>
              <a:buFont typeface="Wingdings" pitchFamily="2" charset="2"/>
              <a:buNone/>
            </a:pPr>
            <a:r>
              <a:rPr lang="tr-TR" altLang="tr-TR" sz="2400" dirty="0"/>
              <a:t>Uymaz</a:t>
            </a:r>
          </a:p>
        </p:txBody>
      </p:sp>
      <p:sp>
        <p:nvSpPr>
          <p:cNvPr id="12292" name="Rectangle 4"/>
          <p:cNvSpPr>
            <a:spLocks noGrp="1" noChangeArrowheads="1"/>
          </p:cNvSpPr>
          <p:nvPr>
            <p:ph sz="half" idx="2"/>
          </p:nvPr>
        </p:nvSpPr>
        <p:spPr/>
        <p:txBody>
          <a:bodyPr>
            <a:normAutofit/>
          </a:bodyPr>
          <a:lstStyle/>
          <a:p>
            <a:pPr>
              <a:lnSpc>
                <a:spcPct val="80000"/>
              </a:lnSpc>
            </a:pPr>
            <a:r>
              <a:rPr lang="tr-TR" altLang="tr-TR" sz="2400" b="1" dirty="0" smtClean="0"/>
              <a:t>ar-</a:t>
            </a:r>
            <a:r>
              <a:rPr lang="tr-TR" altLang="tr-TR" sz="2400" b="1" dirty="0" err="1" smtClean="0"/>
              <a:t>ka</a:t>
            </a:r>
            <a:r>
              <a:rPr lang="tr-TR" altLang="tr-TR" sz="2400" b="1" dirty="0" smtClean="0"/>
              <a:t>-</a:t>
            </a:r>
            <a:r>
              <a:rPr lang="tr-TR" altLang="tr-TR" sz="2400" b="1" dirty="0" err="1" smtClean="0"/>
              <a:t>daş-lık</a:t>
            </a:r>
            <a:endParaRPr lang="tr-TR" altLang="tr-TR" sz="2400" b="1" dirty="0"/>
          </a:p>
          <a:p>
            <a:pPr>
              <a:lnSpc>
                <a:spcPct val="80000"/>
              </a:lnSpc>
              <a:buFont typeface="Wingdings" pitchFamily="2" charset="2"/>
              <a:buNone/>
            </a:pPr>
            <a:r>
              <a:rPr lang="tr-TR" altLang="tr-TR" sz="2400" dirty="0"/>
              <a:t>   a:Düz</a:t>
            </a:r>
          </a:p>
          <a:p>
            <a:pPr>
              <a:lnSpc>
                <a:spcPct val="80000"/>
              </a:lnSpc>
              <a:buFont typeface="Wingdings" pitchFamily="2" charset="2"/>
              <a:buNone/>
            </a:pPr>
            <a:r>
              <a:rPr lang="tr-TR" altLang="tr-TR" sz="2400" dirty="0"/>
              <a:t>   a:Düz</a:t>
            </a:r>
          </a:p>
          <a:p>
            <a:pPr>
              <a:lnSpc>
                <a:spcPct val="80000"/>
              </a:lnSpc>
              <a:buFont typeface="Wingdings" pitchFamily="2" charset="2"/>
              <a:buNone/>
            </a:pPr>
            <a:r>
              <a:rPr lang="tr-TR" altLang="tr-TR" sz="2400" dirty="0"/>
              <a:t>   </a:t>
            </a:r>
            <a:r>
              <a:rPr lang="tr-TR" altLang="tr-TR" sz="2400" dirty="0" smtClean="0"/>
              <a:t>a:Düz</a:t>
            </a:r>
            <a:endParaRPr lang="tr-TR" altLang="tr-TR" sz="2400" dirty="0"/>
          </a:p>
          <a:p>
            <a:pPr>
              <a:lnSpc>
                <a:spcPct val="80000"/>
              </a:lnSpc>
              <a:buFont typeface="Wingdings" pitchFamily="2" charset="2"/>
              <a:buNone/>
            </a:pPr>
            <a:r>
              <a:rPr lang="tr-TR" altLang="tr-TR" sz="2400" dirty="0" smtClean="0"/>
              <a:t>    ı:Düz </a:t>
            </a:r>
            <a:endParaRPr lang="tr-TR" altLang="tr-TR" sz="2400" dirty="0"/>
          </a:p>
          <a:p>
            <a:pPr>
              <a:lnSpc>
                <a:spcPct val="80000"/>
              </a:lnSpc>
              <a:buFont typeface="Wingdings" pitchFamily="2" charset="2"/>
              <a:buNone/>
            </a:pPr>
            <a:r>
              <a:rPr lang="tr-TR" altLang="tr-TR" sz="2400" dirty="0"/>
              <a:t>Uyar</a:t>
            </a:r>
            <a:r>
              <a:rPr lang="tr-TR" altLang="tr-TR" sz="2400" dirty="0" smtClean="0"/>
              <a:t>.</a:t>
            </a:r>
          </a:p>
          <a:p>
            <a:pPr>
              <a:lnSpc>
                <a:spcPct val="80000"/>
              </a:lnSpc>
              <a:buFont typeface="Wingdings" pitchFamily="2" charset="2"/>
              <a:buNone/>
            </a:pPr>
            <a:r>
              <a:rPr lang="tr-TR" altLang="tr-TR" sz="2400" dirty="0" smtClean="0"/>
              <a:t>----------------</a:t>
            </a:r>
            <a:endParaRPr lang="tr-TR" altLang="tr-TR" sz="2400" dirty="0"/>
          </a:p>
          <a:p>
            <a:pPr>
              <a:lnSpc>
                <a:spcPct val="80000"/>
              </a:lnSpc>
              <a:buFont typeface="Wingdings" pitchFamily="2" charset="2"/>
              <a:buNone/>
            </a:pPr>
            <a:r>
              <a:rPr lang="tr-TR" altLang="tr-TR" sz="2400" b="1" dirty="0" smtClean="0">
                <a:solidFill>
                  <a:srgbClr val="FF0000"/>
                </a:solidFill>
              </a:rPr>
              <a:t>Uyarı!</a:t>
            </a:r>
            <a:r>
              <a:rPr lang="tr-TR" altLang="tr-TR" sz="2400" dirty="0" smtClean="0"/>
              <a:t> «yağmur</a:t>
            </a:r>
            <a:r>
              <a:rPr lang="tr-TR" altLang="tr-TR" sz="2400" dirty="0"/>
              <a:t>, çamur, </a:t>
            </a:r>
            <a:r>
              <a:rPr lang="tr-TR" altLang="tr-TR" sz="2400" dirty="0" smtClean="0"/>
              <a:t>kavun» </a:t>
            </a:r>
            <a:r>
              <a:rPr lang="tr-TR" altLang="tr-TR" sz="2400" dirty="0"/>
              <a:t>gibi kelimeler Türkçe olduğu halde küçük ünlü uyumuna </a:t>
            </a:r>
            <a:r>
              <a:rPr lang="tr-TR" altLang="tr-TR" sz="2400" u="sng" dirty="0" smtClean="0"/>
              <a:t>uymaz</a:t>
            </a:r>
            <a:r>
              <a:rPr lang="tr-TR" altLang="tr-TR" sz="2400" dirty="0" smtClean="0"/>
              <a:t>.</a:t>
            </a:r>
            <a:endParaRPr lang="tr-TR" altLang="tr-TR" sz="2400" dirty="0"/>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2290"/>
                                        </p:tgtEl>
                                        <p:attrNameLst>
                                          <p:attrName>style.visibility</p:attrName>
                                        </p:attrNameLst>
                                      </p:cBhvr>
                                      <p:to>
                                        <p:strVal val="visible"/>
                                      </p:to>
                                    </p:set>
                                    <p:anim by="(-#ppt_w*2)" calcmode="lin" valueType="num">
                                      <p:cBhvr rctx="PPT">
                                        <p:cTn id="7" dur="500" autoRev="1" fill="hold">
                                          <p:stCondLst>
                                            <p:cond delay="0"/>
                                          </p:stCondLst>
                                        </p:cTn>
                                        <p:tgtEl>
                                          <p:spTgt spid="12290"/>
                                        </p:tgtEl>
                                        <p:attrNameLst>
                                          <p:attrName>ppt_w</p:attrName>
                                        </p:attrNameLst>
                                      </p:cBhvr>
                                    </p:anim>
                                    <p:anim by="(#ppt_w*0.50)" calcmode="lin" valueType="num">
                                      <p:cBhvr>
                                        <p:cTn id="8" dur="500" decel="50000" autoRev="1" fill="hold">
                                          <p:stCondLst>
                                            <p:cond delay="0"/>
                                          </p:stCondLst>
                                        </p:cTn>
                                        <p:tgtEl>
                                          <p:spTgt spid="12290"/>
                                        </p:tgtEl>
                                        <p:attrNameLst>
                                          <p:attrName>ppt_x</p:attrName>
                                        </p:attrNameLst>
                                      </p:cBhvr>
                                    </p:anim>
                                    <p:anim from="(-#ppt_h/2)" to="(#ppt_y)" calcmode="lin" valueType="num">
                                      <p:cBhvr>
                                        <p:cTn id="9" dur="1000" fill="hold">
                                          <p:stCondLst>
                                            <p:cond delay="0"/>
                                          </p:stCondLst>
                                        </p:cTn>
                                        <p:tgtEl>
                                          <p:spTgt spid="12290"/>
                                        </p:tgtEl>
                                        <p:attrNameLst>
                                          <p:attrName>ppt_y</p:attrName>
                                        </p:attrNameLst>
                                      </p:cBhvr>
                                    </p:anim>
                                    <p:animRot by="21600000">
                                      <p:cBhvr>
                                        <p:cTn id="10" dur="1000" fill="hold">
                                          <p:stCondLst>
                                            <p:cond delay="0"/>
                                          </p:stCondLst>
                                        </p:cTn>
                                        <p:tgtEl>
                                          <p:spTgt spid="12290"/>
                                        </p:tgtEl>
                                        <p:attrNameLst>
                                          <p:attrName>r</p:attrName>
                                        </p:attrNameLst>
                                      </p:cBhvr>
                                    </p:animRot>
                                  </p:childTnLst>
                                </p:cTn>
                              </p:par>
                            </p:childTnLst>
                          </p:cTn>
                        </p:par>
                        <p:par>
                          <p:cTn id="11" fill="hold" nodeType="afterGroup">
                            <p:stCondLst>
                              <p:cond delay="1700"/>
                            </p:stCondLst>
                            <p:childTnLst>
                              <p:par>
                                <p:cTn id="12" presetID="5" presetClass="entr" presetSubtype="10" fill="hold" grpId="0" nodeType="after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Effect transition="in" filter="checkerboard(across)">
                                      <p:cBhvr>
                                        <p:cTn id="14" dur="500"/>
                                        <p:tgtEl>
                                          <p:spTgt spid="12291">
                                            <p:txEl>
                                              <p:pRg st="0" end="0"/>
                                            </p:txEl>
                                          </p:spTgt>
                                        </p:tgtEl>
                                      </p:cBhvr>
                                    </p:animEffect>
                                  </p:childTnLst>
                                </p:cTn>
                              </p:par>
                            </p:childTnLst>
                          </p:cTn>
                        </p:par>
                        <p:par>
                          <p:cTn id="15" fill="hold" nodeType="afterGroup">
                            <p:stCondLst>
                              <p:cond delay="2200"/>
                            </p:stCondLst>
                            <p:childTnLst>
                              <p:par>
                                <p:cTn id="16" presetID="5" presetClass="entr" presetSubtype="10" fill="hold" grpId="0" nodeType="afterEffect">
                                  <p:stCondLst>
                                    <p:cond delay="0"/>
                                  </p:stCondLst>
                                  <p:childTnLst>
                                    <p:set>
                                      <p:cBhvr>
                                        <p:cTn id="17" dur="1" fill="hold">
                                          <p:stCondLst>
                                            <p:cond delay="0"/>
                                          </p:stCondLst>
                                        </p:cTn>
                                        <p:tgtEl>
                                          <p:spTgt spid="12291">
                                            <p:txEl>
                                              <p:pRg st="1" end="1"/>
                                            </p:txEl>
                                          </p:spTgt>
                                        </p:tgtEl>
                                        <p:attrNameLst>
                                          <p:attrName>style.visibility</p:attrName>
                                        </p:attrNameLst>
                                      </p:cBhvr>
                                      <p:to>
                                        <p:strVal val="visible"/>
                                      </p:to>
                                    </p:set>
                                    <p:animEffect transition="in" filter="checkerboard(across)">
                                      <p:cBhvr>
                                        <p:cTn id="18" dur="500"/>
                                        <p:tgtEl>
                                          <p:spTgt spid="12291">
                                            <p:txEl>
                                              <p:pRg st="1" end="1"/>
                                            </p:txEl>
                                          </p:spTgt>
                                        </p:tgtEl>
                                      </p:cBhvr>
                                    </p:animEffect>
                                  </p:childTnLst>
                                </p:cTn>
                              </p:par>
                            </p:childTnLst>
                          </p:cTn>
                        </p:par>
                        <p:par>
                          <p:cTn id="19" fill="hold" nodeType="afterGroup">
                            <p:stCondLst>
                              <p:cond delay="2700"/>
                            </p:stCondLst>
                            <p:childTnLst>
                              <p:par>
                                <p:cTn id="20" presetID="5" presetClass="entr" presetSubtype="10" fill="hold" grpId="0" nodeType="afterEffect">
                                  <p:stCondLst>
                                    <p:cond delay="0"/>
                                  </p:stCondLst>
                                  <p:childTnLst>
                                    <p:set>
                                      <p:cBhvr>
                                        <p:cTn id="21" dur="1" fill="hold">
                                          <p:stCondLst>
                                            <p:cond delay="0"/>
                                          </p:stCondLst>
                                        </p:cTn>
                                        <p:tgtEl>
                                          <p:spTgt spid="12291">
                                            <p:txEl>
                                              <p:pRg st="2" end="2"/>
                                            </p:txEl>
                                          </p:spTgt>
                                        </p:tgtEl>
                                        <p:attrNameLst>
                                          <p:attrName>style.visibility</p:attrName>
                                        </p:attrNameLst>
                                      </p:cBhvr>
                                      <p:to>
                                        <p:strVal val="visible"/>
                                      </p:to>
                                    </p:set>
                                    <p:animEffect transition="in" filter="checkerboard(across)">
                                      <p:cBhvr>
                                        <p:cTn id="22" dur="500"/>
                                        <p:tgtEl>
                                          <p:spTgt spid="12291">
                                            <p:txEl>
                                              <p:pRg st="2" end="2"/>
                                            </p:txEl>
                                          </p:spTgt>
                                        </p:tgtEl>
                                      </p:cBhvr>
                                    </p:animEffect>
                                  </p:childTnLst>
                                </p:cTn>
                              </p:par>
                            </p:childTnLst>
                          </p:cTn>
                        </p:par>
                        <p:par>
                          <p:cTn id="23" fill="hold" nodeType="afterGroup">
                            <p:stCondLst>
                              <p:cond delay="3200"/>
                            </p:stCondLst>
                            <p:childTnLst>
                              <p:par>
                                <p:cTn id="24" presetID="5" presetClass="entr" presetSubtype="10" fill="hold" grpId="0" nodeType="afterEffect">
                                  <p:stCondLst>
                                    <p:cond delay="0"/>
                                  </p:stCondLst>
                                  <p:childTnLst>
                                    <p:set>
                                      <p:cBhvr>
                                        <p:cTn id="25" dur="1" fill="hold">
                                          <p:stCondLst>
                                            <p:cond delay="0"/>
                                          </p:stCondLst>
                                        </p:cTn>
                                        <p:tgtEl>
                                          <p:spTgt spid="12291">
                                            <p:txEl>
                                              <p:pRg st="3" end="3"/>
                                            </p:txEl>
                                          </p:spTgt>
                                        </p:tgtEl>
                                        <p:attrNameLst>
                                          <p:attrName>style.visibility</p:attrName>
                                        </p:attrNameLst>
                                      </p:cBhvr>
                                      <p:to>
                                        <p:strVal val="visible"/>
                                      </p:to>
                                    </p:set>
                                    <p:animEffect transition="in" filter="checkerboard(across)">
                                      <p:cBhvr>
                                        <p:cTn id="26" dur="500"/>
                                        <p:tgtEl>
                                          <p:spTgt spid="12291">
                                            <p:txEl>
                                              <p:pRg st="3" end="3"/>
                                            </p:txEl>
                                          </p:spTgt>
                                        </p:tgtEl>
                                      </p:cBhvr>
                                    </p:animEffect>
                                  </p:childTnLst>
                                </p:cTn>
                              </p:par>
                            </p:childTnLst>
                          </p:cTn>
                        </p:par>
                        <p:par>
                          <p:cTn id="27" fill="hold" nodeType="afterGroup">
                            <p:stCondLst>
                              <p:cond delay="3700"/>
                            </p:stCondLst>
                            <p:childTnLst>
                              <p:par>
                                <p:cTn id="28" presetID="5" presetClass="entr" presetSubtype="10" fill="hold" grpId="0" nodeType="afterEffect">
                                  <p:stCondLst>
                                    <p:cond delay="0"/>
                                  </p:stCondLst>
                                  <p:childTnLst>
                                    <p:set>
                                      <p:cBhvr>
                                        <p:cTn id="29" dur="1" fill="hold">
                                          <p:stCondLst>
                                            <p:cond delay="0"/>
                                          </p:stCondLst>
                                        </p:cTn>
                                        <p:tgtEl>
                                          <p:spTgt spid="12291">
                                            <p:txEl>
                                              <p:pRg st="4" end="4"/>
                                            </p:txEl>
                                          </p:spTgt>
                                        </p:tgtEl>
                                        <p:attrNameLst>
                                          <p:attrName>style.visibility</p:attrName>
                                        </p:attrNameLst>
                                      </p:cBhvr>
                                      <p:to>
                                        <p:strVal val="visible"/>
                                      </p:to>
                                    </p:set>
                                    <p:animEffect transition="in" filter="checkerboard(across)">
                                      <p:cBhvr>
                                        <p:cTn id="30" dur="500"/>
                                        <p:tgtEl>
                                          <p:spTgt spid="12291">
                                            <p:txEl>
                                              <p:pRg st="4" end="4"/>
                                            </p:txEl>
                                          </p:spTgt>
                                        </p:tgtEl>
                                      </p:cBhvr>
                                    </p:animEffect>
                                  </p:childTnLst>
                                </p:cTn>
                              </p:par>
                            </p:childTnLst>
                          </p:cTn>
                        </p:par>
                        <p:par>
                          <p:cTn id="31" fill="hold" nodeType="afterGroup">
                            <p:stCondLst>
                              <p:cond delay="4200"/>
                            </p:stCondLst>
                            <p:childTnLst>
                              <p:par>
                                <p:cTn id="32" presetID="5" presetClass="entr" presetSubtype="10" fill="hold" grpId="0" nodeType="afterEffect">
                                  <p:stCondLst>
                                    <p:cond delay="0"/>
                                  </p:stCondLst>
                                  <p:childTnLst>
                                    <p:set>
                                      <p:cBhvr>
                                        <p:cTn id="33" dur="1" fill="hold">
                                          <p:stCondLst>
                                            <p:cond delay="0"/>
                                          </p:stCondLst>
                                        </p:cTn>
                                        <p:tgtEl>
                                          <p:spTgt spid="12291">
                                            <p:txEl>
                                              <p:pRg st="5" end="5"/>
                                            </p:txEl>
                                          </p:spTgt>
                                        </p:tgtEl>
                                        <p:attrNameLst>
                                          <p:attrName>style.visibility</p:attrName>
                                        </p:attrNameLst>
                                      </p:cBhvr>
                                      <p:to>
                                        <p:strVal val="visible"/>
                                      </p:to>
                                    </p:set>
                                    <p:animEffect transition="in" filter="checkerboard(across)">
                                      <p:cBhvr>
                                        <p:cTn id="34" dur="500"/>
                                        <p:tgtEl>
                                          <p:spTgt spid="12291">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12291">
                                            <p:txEl>
                                              <p:pRg st="6" end="6"/>
                                            </p:txEl>
                                          </p:spTgt>
                                        </p:tgtEl>
                                        <p:attrNameLst>
                                          <p:attrName>style.visibility</p:attrName>
                                        </p:attrNameLst>
                                      </p:cBhvr>
                                      <p:to>
                                        <p:strVal val="visible"/>
                                      </p:to>
                                    </p:set>
                                    <p:animEffect transition="in" filter="checkerboard(across)">
                                      <p:cBhvr>
                                        <p:cTn id="39" dur="500"/>
                                        <p:tgtEl>
                                          <p:spTgt spid="12291">
                                            <p:txEl>
                                              <p:pRg st="6" end="6"/>
                                            </p:txEl>
                                          </p:spTgt>
                                        </p:tgtEl>
                                      </p:cBhvr>
                                    </p:animEffect>
                                  </p:childTnLst>
                                </p:cTn>
                              </p:par>
                            </p:childTnLst>
                          </p:cTn>
                        </p:par>
                        <p:par>
                          <p:cTn id="40" fill="hold">
                            <p:stCondLst>
                              <p:cond delay="500"/>
                            </p:stCondLst>
                            <p:childTnLst>
                              <p:par>
                                <p:cTn id="41" presetID="5" presetClass="entr" presetSubtype="10" fill="hold" grpId="0" nodeType="afterEffect">
                                  <p:stCondLst>
                                    <p:cond delay="0"/>
                                  </p:stCondLst>
                                  <p:childTnLst>
                                    <p:set>
                                      <p:cBhvr>
                                        <p:cTn id="42" dur="1" fill="hold">
                                          <p:stCondLst>
                                            <p:cond delay="0"/>
                                          </p:stCondLst>
                                        </p:cTn>
                                        <p:tgtEl>
                                          <p:spTgt spid="12291">
                                            <p:txEl>
                                              <p:pRg st="7" end="7"/>
                                            </p:txEl>
                                          </p:spTgt>
                                        </p:tgtEl>
                                        <p:attrNameLst>
                                          <p:attrName>style.visibility</p:attrName>
                                        </p:attrNameLst>
                                      </p:cBhvr>
                                      <p:to>
                                        <p:strVal val="visible"/>
                                      </p:to>
                                    </p:set>
                                    <p:animEffect transition="in" filter="checkerboard(across)">
                                      <p:cBhvr>
                                        <p:cTn id="43" dur="500"/>
                                        <p:tgtEl>
                                          <p:spTgt spid="12291">
                                            <p:txEl>
                                              <p:pRg st="7" end="7"/>
                                            </p:txEl>
                                          </p:spTgt>
                                        </p:tgtEl>
                                      </p:cBhvr>
                                    </p:animEffect>
                                  </p:childTnLst>
                                </p:cTn>
                              </p:par>
                            </p:childTnLst>
                          </p:cTn>
                        </p:par>
                        <p:par>
                          <p:cTn id="44" fill="hold" nodeType="afterGroup">
                            <p:stCondLst>
                              <p:cond delay="1000"/>
                            </p:stCondLst>
                            <p:childTnLst>
                              <p:par>
                                <p:cTn id="45" presetID="5" presetClass="entr" presetSubtype="10" fill="hold" grpId="0" nodeType="afterEffect">
                                  <p:stCondLst>
                                    <p:cond delay="0"/>
                                  </p:stCondLst>
                                  <p:childTnLst>
                                    <p:set>
                                      <p:cBhvr>
                                        <p:cTn id="46" dur="1" fill="hold">
                                          <p:stCondLst>
                                            <p:cond delay="0"/>
                                          </p:stCondLst>
                                        </p:cTn>
                                        <p:tgtEl>
                                          <p:spTgt spid="12291">
                                            <p:txEl>
                                              <p:pRg st="8" end="8"/>
                                            </p:txEl>
                                          </p:spTgt>
                                        </p:tgtEl>
                                        <p:attrNameLst>
                                          <p:attrName>style.visibility</p:attrName>
                                        </p:attrNameLst>
                                      </p:cBhvr>
                                      <p:to>
                                        <p:strVal val="visible"/>
                                      </p:to>
                                    </p:set>
                                    <p:animEffect transition="in" filter="checkerboard(across)">
                                      <p:cBhvr>
                                        <p:cTn id="47" dur="500"/>
                                        <p:tgtEl>
                                          <p:spTgt spid="12291">
                                            <p:txEl>
                                              <p:pRg st="8" end="8"/>
                                            </p:txEl>
                                          </p:spTgt>
                                        </p:tgtEl>
                                      </p:cBhvr>
                                    </p:animEffect>
                                  </p:childTnLst>
                                </p:cTn>
                              </p:par>
                            </p:childTnLst>
                          </p:cTn>
                        </p:par>
                        <p:par>
                          <p:cTn id="48" fill="hold" nodeType="afterGroup">
                            <p:stCondLst>
                              <p:cond delay="1500"/>
                            </p:stCondLst>
                            <p:childTnLst>
                              <p:par>
                                <p:cTn id="49" presetID="5" presetClass="entr" presetSubtype="10" fill="hold" grpId="0" nodeType="afterEffect">
                                  <p:stCondLst>
                                    <p:cond delay="0"/>
                                  </p:stCondLst>
                                  <p:childTnLst>
                                    <p:set>
                                      <p:cBhvr>
                                        <p:cTn id="50" dur="1" fill="hold">
                                          <p:stCondLst>
                                            <p:cond delay="0"/>
                                          </p:stCondLst>
                                        </p:cTn>
                                        <p:tgtEl>
                                          <p:spTgt spid="12291">
                                            <p:txEl>
                                              <p:pRg st="9" end="9"/>
                                            </p:txEl>
                                          </p:spTgt>
                                        </p:tgtEl>
                                        <p:attrNameLst>
                                          <p:attrName>style.visibility</p:attrName>
                                        </p:attrNameLst>
                                      </p:cBhvr>
                                      <p:to>
                                        <p:strVal val="visible"/>
                                      </p:to>
                                    </p:set>
                                    <p:animEffect transition="in" filter="checkerboard(across)">
                                      <p:cBhvr>
                                        <p:cTn id="51" dur="500"/>
                                        <p:tgtEl>
                                          <p:spTgt spid="12291">
                                            <p:txEl>
                                              <p:pRg st="9" end="9"/>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 presetClass="entr" presetSubtype="10" fill="hold" grpId="0" nodeType="clickEffect">
                                  <p:stCondLst>
                                    <p:cond delay="0"/>
                                  </p:stCondLst>
                                  <p:childTnLst>
                                    <p:set>
                                      <p:cBhvr>
                                        <p:cTn id="55" dur="1" fill="hold">
                                          <p:stCondLst>
                                            <p:cond delay="0"/>
                                          </p:stCondLst>
                                        </p:cTn>
                                        <p:tgtEl>
                                          <p:spTgt spid="12291">
                                            <p:txEl>
                                              <p:pRg st="10" end="10"/>
                                            </p:txEl>
                                          </p:spTgt>
                                        </p:tgtEl>
                                        <p:attrNameLst>
                                          <p:attrName>style.visibility</p:attrName>
                                        </p:attrNameLst>
                                      </p:cBhvr>
                                      <p:to>
                                        <p:strVal val="visible"/>
                                      </p:to>
                                    </p:set>
                                    <p:animEffect transition="in" filter="checkerboard(across)">
                                      <p:cBhvr>
                                        <p:cTn id="56" dur="500"/>
                                        <p:tgtEl>
                                          <p:spTgt spid="12291">
                                            <p:txEl>
                                              <p:pRg st="10" end="10"/>
                                            </p:txEl>
                                          </p:spTgt>
                                        </p:tgtEl>
                                      </p:cBhvr>
                                    </p:animEffect>
                                  </p:childTnLst>
                                </p:cTn>
                              </p:par>
                            </p:childTnLst>
                          </p:cTn>
                        </p:par>
                        <p:par>
                          <p:cTn id="57" fill="hold" nodeType="afterGroup">
                            <p:stCondLst>
                              <p:cond delay="500"/>
                            </p:stCondLst>
                            <p:childTnLst>
                              <p:par>
                                <p:cTn id="58" presetID="5" presetClass="entr" presetSubtype="10" fill="hold" grpId="0" nodeType="afterEffect">
                                  <p:stCondLst>
                                    <p:cond delay="0"/>
                                  </p:stCondLst>
                                  <p:childTnLst>
                                    <p:set>
                                      <p:cBhvr>
                                        <p:cTn id="59" dur="1" fill="hold">
                                          <p:stCondLst>
                                            <p:cond delay="0"/>
                                          </p:stCondLst>
                                        </p:cTn>
                                        <p:tgtEl>
                                          <p:spTgt spid="12291">
                                            <p:txEl>
                                              <p:pRg st="11" end="11"/>
                                            </p:txEl>
                                          </p:spTgt>
                                        </p:tgtEl>
                                        <p:attrNameLst>
                                          <p:attrName>style.visibility</p:attrName>
                                        </p:attrNameLst>
                                      </p:cBhvr>
                                      <p:to>
                                        <p:strVal val="visible"/>
                                      </p:to>
                                    </p:set>
                                    <p:animEffect transition="in" filter="checkerboard(across)">
                                      <p:cBhvr>
                                        <p:cTn id="60" dur="500"/>
                                        <p:tgtEl>
                                          <p:spTgt spid="12291">
                                            <p:txEl>
                                              <p:pRg st="11" end="11"/>
                                            </p:txEl>
                                          </p:spTgt>
                                        </p:tgtEl>
                                      </p:cBhvr>
                                    </p:animEffect>
                                  </p:childTnLst>
                                </p:cTn>
                              </p:par>
                            </p:childTnLst>
                          </p:cTn>
                        </p:par>
                        <p:par>
                          <p:cTn id="61" fill="hold" nodeType="afterGroup">
                            <p:stCondLst>
                              <p:cond delay="1000"/>
                            </p:stCondLst>
                            <p:childTnLst>
                              <p:par>
                                <p:cTn id="62" presetID="5" presetClass="entr" presetSubtype="10" fill="hold" grpId="0" nodeType="afterEffect">
                                  <p:stCondLst>
                                    <p:cond delay="0"/>
                                  </p:stCondLst>
                                  <p:childTnLst>
                                    <p:set>
                                      <p:cBhvr>
                                        <p:cTn id="63" dur="1" fill="hold">
                                          <p:stCondLst>
                                            <p:cond delay="0"/>
                                          </p:stCondLst>
                                        </p:cTn>
                                        <p:tgtEl>
                                          <p:spTgt spid="12292">
                                            <p:txEl>
                                              <p:pRg st="0" end="0"/>
                                            </p:txEl>
                                          </p:spTgt>
                                        </p:tgtEl>
                                        <p:attrNameLst>
                                          <p:attrName>style.visibility</p:attrName>
                                        </p:attrNameLst>
                                      </p:cBhvr>
                                      <p:to>
                                        <p:strVal val="visible"/>
                                      </p:to>
                                    </p:set>
                                    <p:animEffect transition="in" filter="checkerboard(across)">
                                      <p:cBhvr>
                                        <p:cTn id="64" dur="500"/>
                                        <p:tgtEl>
                                          <p:spTgt spid="12292">
                                            <p:txEl>
                                              <p:pRg st="0" end="0"/>
                                            </p:txEl>
                                          </p:spTgt>
                                        </p:tgtEl>
                                      </p:cBhvr>
                                    </p:animEffect>
                                  </p:childTnLst>
                                </p:cTn>
                              </p:par>
                            </p:childTnLst>
                          </p:cTn>
                        </p:par>
                        <p:par>
                          <p:cTn id="65" fill="hold" nodeType="afterGroup">
                            <p:stCondLst>
                              <p:cond delay="1500"/>
                            </p:stCondLst>
                            <p:childTnLst>
                              <p:par>
                                <p:cTn id="66" presetID="5" presetClass="entr" presetSubtype="10" fill="hold" grpId="0" nodeType="afterEffect">
                                  <p:stCondLst>
                                    <p:cond delay="0"/>
                                  </p:stCondLst>
                                  <p:childTnLst>
                                    <p:set>
                                      <p:cBhvr>
                                        <p:cTn id="67" dur="1" fill="hold">
                                          <p:stCondLst>
                                            <p:cond delay="0"/>
                                          </p:stCondLst>
                                        </p:cTn>
                                        <p:tgtEl>
                                          <p:spTgt spid="12292">
                                            <p:txEl>
                                              <p:pRg st="1" end="1"/>
                                            </p:txEl>
                                          </p:spTgt>
                                        </p:tgtEl>
                                        <p:attrNameLst>
                                          <p:attrName>style.visibility</p:attrName>
                                        </p:attrNameLst>
                                      </p:cBhvr>
                                      <p:to>
                                        <p:strVal val="visible"/>
                                      </p:to>
                                    </p:set>
                                    <p:animEffect transition="in" filter="checkerboard(across)">
                                      <p:cBhvr>
                                        <p:cTn id="68" dur="500"/>
                                        <p:tgtEl>
                                          <p:spTgt spid="12292">
                                            <p:txEl>
                                              <p:pRg st="1" end="1"/>
                                            </p:txEl>
                                          </p:spTgt>
                                        </p:tgtEl>
                                      </p:cBhvr>
                                    </p:animEffect>
                                  </p:childTnLst>
                                </p:cTn>
                              </p:par>
                            </p:childTnLst>
                          </p:cTn>
                        </p:par>
                        <p:par>
                          <p:cTn id="69" fill="hold" nodeType="afterGroup">
                            <p:stCondLst>
                              <p:cond delay="2000"/>
                            </p:stCondLst>
                            <p:childTnLst>
                              <p:par>
                                <p:cTn id="70" presetID="5" presetClass="entr" presetSubtype="10" fill="hold" grpId="0" nodeType="afterEffect">
                                  <p:stCondLst>
                                    <p:cond delay="0"/>
                                  </p:stCondLst>
                                  <p:childTnLst>
                                    <p:set>
                                      <p:cBhvr>
                                        <p:cTn id="71" dur="1" fill="hold">
                                          <p:stCondLst>
                                            <p:cond delay="0"/>
                                          </p:stCondLst>
                                        </p:cTn>
                                        <p:tgtEl>
                                          <p:spTgt spid="12292">
                                            <p:txEl>
                                              <p:pRg st="2" end="2"/>
                                            </p:txEl>
                                          </p:spTgt>
                                        </p:tgtEl>
                                        <p:attrNameLst>
                                          <p:attrName>style.visibility</p:attrName>
                                        </p:attrNameLst>
                                      </p:cBhvr>
                                      <p:to>
                                        <p:strVal val="visible"/>
                                      </p:to>
                                    </p:set>
                                    <p:animEffect transition="in" filter="checkerboard(across)">
                                      <p:cBhvr>
                                        <p:cTn id="72" dur="500"/>
                                        <p:tgtEl>
                                          <p:spTgt spid="12292">
                                            <p:txEl>
                                              <p:pRg st="2" end="2"/>
                                            </p:txEl>
                                          </p:spTgt>
                                        </p:tgtEl>
                                      </p:cBhvr>
                                    </p:animEffect>
                                  </p:childTnLst>
                                </p:cTn>
                              </p:par>
                            </p:childTnLst>
                          </p:cTn>
                        </p:par>
                        <p:par>
                          <p:cTn id="73" fill="hold" nodeType="afterGroup">
                            <p:stCondLst>
                              <p:cond delay="2500"/>
                            </p:stCondLst>
                            <p:childTnLst>
                              <p:par>
                                <p:cTn id="74" presetID="5" presetClass="entr" presetSubtype="10" fill="hold" grpId="0" nodeType="afterEffect">
                                  <p:stCondLst>
                                    <p:cond delay="0"/>
                                  </p:stCondLst>
                                  <p:childTnLst>
                                    <p:set>
                                      <p:cBhvr>
                                        <p:cTn id="75" dur="1" fill="hold">
                                          <p:stCondLst>
                                            <p:cond delay="0"/>
                                          </p:stCondLst>
                                        </p:cTn>
                                        <p:tgtEl>
                                          <p:spTgt spid="12292">
                                            <p:txEl>
                                              <p:pRg st="3" end="3"/>
                                            </p:txEl>
                                          </p:spTgt>
                                        </p:tgtEl>
                                        <p:attrNameLst>
                                          <p:attrName>style.visibility</p:attrName>
                                        </p:attrNameLst>
                                      </p:cBhvr>
                                      <p:to>
                                        <p:strVal val="visible"/>
                                      </p:to>
                                    </p:set>
                                    <p:animEffect transition="in" filter="checkerboard(across)">
                                      <p:cBhvr>
                                        <p:cTn id="76" dur="500"/>
                                        <p:tgtEl>
                                          <p:spTgt spid="12292">
                                            <p:txEl>
                                              <p:pRg st="3" end="3"/>
                                            </p:txEl>
                                          </p:spTgt>
                                        </p:tgtEl>
                                      </p:cBhvr>
                                    </p:animEffect>
                                  </p:childTnLst>
                                </p:cTn>
                              </p:par>
                            </p:childTnLst>
                          </p:cTn>
                        </p:par>
                        <p:par>
                          <p:cTn id="77" fill="hold" nodeType="afterGroup">
                            <p:stCondLst>
                              <p:cond delay="3000"/>
                            </p:stCondLst>
                            <p:childTnLst>
                              <p:par>
                                <p:cTn id="78" presetID="5" presetClass="entr" presetSubtype="10" fill="hold" grpId="0" nodeType="afterEffect">
                                  <p:stCondLst>
                                    <p:cond delay="0"/>
                                  </p:stCondLst>
                                  <p:childTnLst>
                                    <p:set>
                                      <p:cBhvr>
                                        <p:cTn id="79" dur="1" fill="hold">
                                          <p:stCondLst>
                                            <p:cond delay="0"/>
                                          </p:stCondLst>
                                        </p:cTn>
                                        <p:tgtEl>
                                          <p:spTgt spid="12292">
                                            <p:txEl>
                                              <p:pRg st="4" end="4"/>
                                            </p:txEl>
                                          </p:spTgt>
                                        </p:tgtEl>
                                        <p:attrNameLst>
                                          <p:attrName>style.visibility</p:attrName>
                                        </p:attrNameLst>
                                      </p:cBhvr>
                                      <p:to>
                                        <p:strVal val="visible"/>
                                      </p:to>
                                    </p:set>
                                    <p:animEffect transition="in" filter="checkerboard(across)">
                                      <p:cBhvr>
                                        <p:cTn id="80" dur="500"/>
                                        <p:tgtEl>
                                          <p:spTgt spid="12292">
                                            <p:txEl>
                                              <p:pRg st="4" end="4"/>
                                            </p:txEl>
                                          </p:spTgt>
                                        </p:tgtEl>
                                      </p:cBhvr>
                                    </p:animEffect>
                                  </p:childTnLst>
                                </p:cTn>
                              </p:par>
                            </p:childTnLst>
                          </p:cTn>
                        </p:par>
                        <p:par>
                          <p:cTn id="81" fill="hold" nodeType="afterGroup">
                            <p:stCondLst>
                              <p:cond delay="3500"/>
                            </p:stCondLst>
                            <p:childTnLst>
                              <p:par>
                                <p:cTn id="82" presetID="5" presetClass="entr" presetSubtype="10" fill="hold" grpId="0" nodeType="afterEffect">
                                  <p:stCondLst>
                                    <p:cond delay="0"/>
                                  </p:stCondLst>
                                  <p:childTnLst>
                                    <p:set>
                                      <p:cBhvr>
                                        <p:cTn id="83" dur="1" fill="hold">
                                          <p:stCondLst>
                                            <p:cond delay="0"/>
                                          </p:stCondLst>
                                        </p:cTn>
                                        <p:tgtEl>
                                          <p:spTgt spid="12292">
                                            <p:txEl>
                                              <p:pRg st="5" end="5"/>
                                            </p:txEl>
                                          </p:spTgt>
                                        </p:tgtEl>
                                        <p:attrNameLst>
                                          <p:attrName>style.visibility</p:attrName>
                                        </p:attrNameLst>
                                      </p:cBhvr>
                                      <p:to>
                                        <p:strVal val="visible"/>
                                      </p:to>
                                    </p:set>
                                    <p:animEffect transition="in" filter="checkerboard(across)">
                                      <p:cBhvr>
                                        <p:cTn id="84" dur="500"/>
                                        <p:tgtEl>
                                          <p:spTgt spid="12292">
                                            <p:txEl>
                                              <p:pRg st="5" end="5"/>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5" presetClass="entr" presetSubtype="10" fill="hold" grpId="0" nodeType="clickEffect">
                                  <p:stCondLst>
                                    <p:cond delay="0"/>
                                  </p:stCondLst>
                                  <p:childTnLst>
                                    <p:set>
                                      <p:cBhvr>
                                        <p:cTn id="88" dur="1" fill="hold">
                                          <p:stCondLst>
                                            <p:cond delay="0"/>
                                          </p:stCondLst>
                                        </p:cTn>
                                        <p:tgtEl>
                                          <p:spTgt spid="12292">
                                            <p:txEl>
                                              <p:pRg st="6" end="6"/>
                                            </p:txEl>
                                          </p:spTgt>
                                        </p:tgtEl>
                                        <p:attrNameLst>
                                          <p:attrName>style.visibility</p:attrName>
                                        </p:attrNameLst>
                                      </p:cBhvr>
                                      <p:to>
                                        <p:strVal val="visible"/>
                                      </p:to>
                                    </p:set>
                                    <p:animEffect transition="in" filter="checkerboard(across)">
                                      <p:cBhvr>
                                        <p:cTn id="89" dur="500"/>
                                        <p:tgtEl>
                                          <p:spTgt spid="12292">
                                            <p:txEl>
                                              <p:pRg st="6" end="6"/>
                                            </p:txEl>
                                          </p:spTgt>
                                        </p:tgtEl>
                                      </p:cBhvr>
                                    </p:animEffect>
                                  </p:childTnLst>
                                </p:cTn>
                              </p:par>
                            </p:childTnLst>
                          </p:cTn>
                        </p:par>
                        <p:par>
                          <p:cTn id="90" fill="hold" nodeType="afterGroup">
                            <p:stCondLst>
                              <p:cond delay="500"/>
                            </p:stCondLst>
                            <p:childTnLst>
                              <p:par>
                                <p:cTn id="91" presetID="5" presetClass="entr" presetSubtype="10" fill="hold" grpId="0" nodeType="afterEffect">
                                  <p:stCondLst>
                                    <p:cond delay="0"/>
                                  </p:stCondLst>
                                  <p:childTnLst>
                                    <p:set>
                                      <p:cBhvr>
                                        <p:cTn id="92" dur="1" fill="hold">
                                          <p:stCondLst>
                                            <p:cond delay="0"/>
                                          </p:stCondLst>
                                        </p:cTn>
                                        <p:tgtEl>
                                          <p:spTgt spid="12292">
                                            <p:txEl>
                                              <p:pRg st="7" end="7"/>
                                            </p:txEl>
                                          </p:spTgt>
                                        </p:tgtEl>
                                        <p:attrNameLst>
                                          <p:attrName>style.visibility</p:attrName>
                                        </p:attrNameLst>
                                      </p:cBhvr>
                                      <p:to>
                                        <p:strVal val="visible"/>
                                      </p:to>
                                    </p:set>
                                    <p:animEffect transition="in" filter="checkerboard(across)">
                                      <p:cBhvr>
                                        <p:cTn id="93" dur="500"/>
                                        <p:tgtEl>
                                          <p:spTgt spid="1229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build="p"/>
      <p:bldP spid="1229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p:txBody>
          <a:bodyPr/>
          <a:lstStyle/>
          <a:p>
            <a:pPr algn="ctr"/>
            <a:r>
              <a:rPr lang="tr-TR" altLang="tr-TR" b="1" dirty="0"/>
              <a:t>ÜNLÜ DÜŞMESİ</a:t>
            </a:r>
          </a:p>
        </p:txBody>
      </p:sp>
      <p:sp>
        <p:nvSpPr>
          <p:cNvPr id="15363" name="Rectangle 3"/>
          <p:cNvSpPr>
            <a:spLocks noGrp="1" noChangeArrowheads="1"/>
          </p:cNvSpPr>
          <p:nvPr>
            <p:ph idx="1"/>
          </p:nvPr>
        </p:nvSpPr>
        <p:spPr>
          <a:xfrm>
            <a:off x="457200" y="1935480"/>
            <a:ext cx="8382000" cy="4389120"/>
          </a:xfrm>
        </p:spPr>
        <p:txBody>
          <a:bodyPr>
            <a:normAutofit fontScale="92500"/>
          </a:bodyPr>
          <a:lstStyle/>
          <a:p>
            <a:pPr>
              <a:lnSpc>
                <a:spcPct val="80000"/>
              </a:lnSpc>
            </a:pPr>
            <a:r>
              <a:rPr lang="tr-TR" altLang="tr-TR" sz="2400" dirty="0"/>
              <a:t>İki heceli kimi kelimeler ünlüyle başlayan bir ek alınca, kelimenin ikinci hecesindeki dar ünlü düşer. Buna </a:t>
            </a:r>
            <a:r>
              <a:rPr lang="tr-TR" altLang="tr-TR" sz="2400" b="1" dirty="0"/>
              <a:t>hece düşmesi </a:t>
            </a:r>
            <a:r>
              <a:rPr lang="tr-TR" altLang="tr-TR" sz="2400" dirty="0"/>
              <a:t>denir.</a:t>
            </a:r>
          </a:p>
          <a:p>
            <a:pPr>
              <a:lnSpc>
                <a:spcPct val="80000"/>
              </a:lnSpc>
              <a:buFont typeface="Wingdings" pitchFamily="2" charset="2"/>
              <a:buNone/>
            </a:pPr>
            <a:r>
              <a:rPr lang="tr-TR" altLang="tr-TR" sz="2400" dirty="0">
                <a:cs typeface="Arial" charset="0"/>
              </a:rPr>
              <a:t>    </a:t>
            </a:r>
            <a:r>
              <a:rPr lang="tr-TR" altLang="tr-TR" sz="2400" dirty="0"/>
              <a:t>Omuz-u </a:t>
            </a:r>
            <a:r>
              <a:rPr lang="tr-TR" altLang="tr-TR" sz="2400" dirty="0">
                <a:cs typeface="Arial" charset="0"/>
              </a:rPr>
              <a:t>→ omzu   ağız-ı → ağzı </a:t>
            </a:r>
          </a:p>
          <a:p>
            <a:pPr>
              <a:lnSpc>
                <a:spcPct val="80000"/>
              </a:lnSpc>
              <a:buFont typeface="Wingdings" pitchFamily="2" charset="2"/>
              <a:buChar char="q"/>
            </a:pPr>
            <a:r>
              <a:rPr lang="tr-TR" altLang="tr-TR" sz="2400" b="1" dirty="0" smtClean="0">
                <a:cs typeface="Arial" charset="0"/>
              </a:rPr>
              <a:t> Yapım </a:t>
            </a:r>
            <a:r>
              <a:rPr lang="tr-TR" altLang="tr-TR" sz="2400" b="1" dirty="0">
                <a:cs typeface="Arial" charset="0"/>
              </a:rPr>
              <a:t>eki almış bazı kelimelerde de ünlü düşmesi görülür.</a:t>
            </a:r>
          </a:p>
          <a:p>
            <a:pPr>
              <a:lnSpc>
                <a:spcPct val="80000"/>
              </a:lnSpc>
              <a:buFont typeface="Wingdings" pitchFamily="2" charset="2"/>
              <a:buNone/>
            </a:pPr>
            <a:r>
              <a:rPr lang="tr-TR" altLang="tr-TR" sz="2400" dirty="0">
                <a:cs typeface="Arial" charset="0"/>
              </a:rPr>
              <a:t>     sarı-ar-</a:t>
            </a:r>
            <a:r>
              <a:rPr lang="tr-TR" altLang="tr-TR" sz="2400" dirty="0" err="1">
                <a:cs typeface="Arial" charset="0"/>
              </a:rPr>
              <a:t>mak</a:t>
            </a:r>
            <a:r>
              <a:rPr lang="tr-TR" altLang="tr-TR" sz="2400" dirty="0">
                <a:cs typeface="Arial" charset="0"/>
              </a:rPr>
              <a:t> → sararmak    </a:t>
            </a:r>
            <a:r>
              <a:rPr lang="tr-TR" altLang="tr-TR" sz="2400" dirty="0" smtClean="0">
                <a:cs typeface="Arial" charset="0"/>
              </a:rPr>
              <a:t>         devir-</a:t>
            </a:r>
            <a:r>
              <a:rPr lang="tr-TR" altLang="tr-TR" sz="2400" dirty="0" err="1" smtClean="0">
                <a:cs typeface="Arial" charset="0"/>
              </a:rPr>
              <a:t>ik</a:t>
            </a:r>
            <a:r>
              <a:rPr lang="tr-TR" altLang="tr-TR" sz="2400" dirty="0" smtClean="0">
                <a:cs typeface="Arial" charset="0"/>
              </a:rPr>
              <a:t> </a:t>
            </a:r>
            <a:r>
              <a:rPr lang="tr-TR" altLang="tr-TR" sz="2400" dirty="0">
                <a:cs typeface="Arial" charset="0"/>
              </a:rPr>
              <a:t>→devrik</a:t>
            </a:r>
          </a:p>
          <a:p>
            <a:pPr>
              <a:lnSpc>
                <a:spcPct val="80000"/>
              </a:lnSpc>
              <a:buFont typeface="Wingdings" pitchFamily="2" charset="2"/>
              <a:buNone/>
            </a:pPr>
            <a:r>
              <a:rPr lang="tr-TR" altLang="tr-TR" sz="2400" dirty="0">
                <a:cs typeface="Arial" charset="0"/>
              </a:rPr>
              <a:t>     </a:t>
            </a:r>
            <a:r>
              <a:rPr lang="tr-TR" altLang="tr-TR" sz="2400" dirty="0" smtClean="0">
                <a:cs typeface="Arial" charset="0"/>
              </a:rPr>
              <a:t>koku-la-</a:t>
            </a:r>
            <a:r>
              <a:rPr lang="tr-TR" altLang="tr-TR" sz="2400" dirty="0" err="1" smtClean="0">
                <a:cs typeface="Arial" charset="0"/>
              </a:rPr>
              <a:t>mak</a:t>
            </a:r>
            <a:r>
              <a:rPr lang="tr-TR" altLang="tr-TR" sz="2400" dirty="0" smtClean="0">
                <a:cs typeface="Arial" charset="0"/>
              </a:rPr>
              <a:t> →koklamak           yanıl-</a:t>
            </a:r>
            <a:r>
              <a:rPr lang="tr-TR" altLang="tr-TR" sz="2400" dirty="0" err="1" smtClean="0">
                <a:cs typeface="Arial" charset="0"/>
              </a:rPr>
              <a:t>ış</a:t>
            </a:r>
            <a:r>
              <a:rPr lang="tr-TR" altLang="tr-TR" sz="2400" dirty="0" smtClean="0">
                <a:cs typeface="Arial" charset="0"/>
              </a:rPr>
              <a:t> </a:t>
            </a:r>
            <a:r>
              <a:rPr lang="tr-TR" altLang="tr-TR" sz="2400" dirty="0">
                <a:cs typeface="Arial" charset="0"/>
              </a:rPr>
              <a:t>→Yanlış</a:t>
            </a:r>
          </a:p>
          <a:p>
            <a:pPr>
              <a:lnSpc>
                <a:spcPct val="80000"/>
              </a:lnSpc>
              <a:buFont typeface="Wingdings" pitchFamily="2" charset="2"/>
              <a:buChar char="q"/>
            </a:pPr>
            <a:r>
              <a:rPr lang="tr-TR" altLang="tr-TR" sz="2400" b="1" dirty="0">
                <a:cs typeface="Arial" charset="0"/>
              </a:rPr>
              <a:t> </a:t>
            </a:r>
            <a:r>
              <a:rPr lang="tr-TR" altLang="tr-TR" sz="2400" b="1" dirty="0" smtClean="0">
                <a:cs typeface="Arial" charset="0"/>
              </a:rPr>
              <a:t>Bazı </a:t>
            </a:r>
            <a:r>
              <a:rPr lang="tr-TR" altLang="tr-TR" sz="2400" b="1" dirty="0">
                <a:cs typeface="Arial" charset="0"/>
              </a:rPr>
              <a:t>birleşik kelimelerin oluşumu sırasında ünlü düşmesi görülür. </a:t>
            </a:r>
          </a:p>
          <a:p>
            <a:pPr>
              <a:lnSpc>
                <a:spcPct val="80000"/>
              </a:lnSpc>
              <a:buFont typeface="Wingdings" pitchFamily="2" charset="2"/>
              <a:buNone/>
            </a:pPr>
            <a:r>
              <a:rPr lang="tr-TR" altLang="tr-TR" sz="2400" dirty="0" smtClean="0">
                <a:cs typeface="Arial" charset="0"/>
              </a:rPr>
              <a:t>kayıp </a:t>
            </a:r>
            <a:r>
              <a:rPr lang="tr-TR" altLang="tr-TR" sz="2400" dirty="0">
                <a:cs typeface="Arial" charset="0"/>
              </a:rPr>
              <a:t>etmek →kaybetmek  ne için →niçin </a:t>
            </a:r>
            <a:r>
              <a:rPr lang="tr-TR" altLang="tr-TR" sz="2400" dirty="0" smtClean="0">
                <a:cs typeface="Arial" charset="0"/>
              </a:rPr>
              <a:t>    </a:t>
            </a:r>
            <a:r>
              <a:rPr lang="tr-TR" altLang="tr-TR" sz="2400" dirty="0" err="1" smtClean="0">
                <a:cs typeface="Arial" charset="0"/>
              </a:rPr>
              <a:t>kahve+altı</a:t>
            </a:r>
            <a:r>
              <a:rPr lang="tr-TR" altLang="tr-TR" sz="2400" dirty="0" smtClean="0">
                <a:cs typeface="Arial" charset="0"/>
              </a:rPr>
              <a:t> </a:t>
            </a:r>
            <a:r>
              <a:rPr lang="tr-TR" altLang="tr-TR" sz="2400" dirty="0">
                <a:cs typeface="Arial" charset="0"/>
              </a:rPr>
              <a:t>→kahvaltı</a:t>
            </a:r>
          </a:p>
          <a:p>
            <a:pPr>
              <a:lnSpc>
                <a:spcPct val="80000"/>
              </a:lnSpc>
              <a:buFont typeface="Wingdings" pitchFamily="2" charset="2"/>
              <a:buChar char="q"/>
            </a:pPr>
            <a:r>
              <a:rPr lang="tr-TR" altLang="tr-TR" sz="2400" b="1" dirty="0" smtClean="0">
                <a:cs typeface="Arial" charset="0"/>
              </a:rPr>
              <a:t> İki </a:t>
            </a:r>
            <a:r>
              <a:rPr lang="tr-TR" altLang="tr-TR" sz="2400" b="1" dirty="0">
                <a:cs typeface="Arial" charset="0"/>
              </a:rPr>
              <a:t>heceli kimi yabancı kökenli kelimelerde de ünlü düşmesi görülür.</a:t>
            </a:r>
          </a:p>
          <a:p>
            <a:pPr>
              <a:lnSpc>
                <a:spcPct val="80000"/>
              </a:lnSpc>
              <a:buFont typeface="Wingdings" pitchFamily="2" charset="2"/>
              <a:buNone/>
            </a:pPr>
            <a:r>
              <a:rPr lang="tr-TR" altLang="tr-TR" sz="2400" dirty="0">
                <a:cs typeface="Arial" charset="0"/>
              </a:rPr>
              <a:t>    şehir-i →şehri   hüküm-ü →hükmü</a:t>
            </a:r>
          </a:p>
          <a:p>
            <a:pPr>
              <a:lnSpc>
                <a:spcPct val="80000"/>
              </a:lnSpc>
              <a:buFont typeface="Wingdings" pitchFamily="2" charset="2"/>
              <a:buNone/>
            </a:pPr>
            <a:endParaRPr lang="tr-TR" altLang="tr-TR" sz="2400" dirty="0">
              <a:cs typeface="Arial" charset="0"/>
            </a:endParaRPr>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additive="base">
                                        <p:cTn id="7" dur="2000" fill="hold"/>
                                        <p:tgtEl>
                                          <p:spTgt spid="15362"/>
                                        </p:tgtEl>
                                        <p:attrNameLst>
                                          <p:attrName>ppt_x</p:attrName>
                                        </p:attrNameLst>
                                      </p:cBhvr>
                                      <p:tavLst>
                                        <p:tav tm="0">
                                          <p:val>
                                            <p:strVal val="#ppt_x"/>
                                          </p:val>
                                        </p:tav>
                                        <p:tav tm="100000">
                                          <p:val>
                                            <p:strVal val="#ppt_x"/>
                                          </p:val>
                                        </p:tav>
                                      </p:tavLst>
                                    </p:anim>
                                    <p:anim calcmode="lin" valueType="num">
                                      <p:cBhvr additive="base">
                                        <p:cTn id="8" dur="2000" fill="hold"/>
                                        <p:tgtEl>
                                          <p:spTgt spid="1536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 calcmode="lin" valueType="num">
                                      <p:cBhvr additive="base">
                                        <p:cTn id="12" dur="5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5363">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2500"/>
                            </p:stCondLst>
                            <p:childTnLst>
                              <p:par>
                                <p:cTn id="15" presetID="2" presetClass="entr" presetSubtype="4" fill="hold" grpId="0" nodeType="afterEffect">
                                  <p:stCondLst>
                                    <p:cond delay="0"/>
                                  </p:stCondLst>
                                  <p:childTnLst>
                                    <p:set>
                                      <p:cBhvr>
                                        <p:cTn id="16" dur="1" fill="hold">
                                          <p:stCondLst>
                                            <p:cond delay="0"/>
                                          </p:stCondLst>
                                        </p:cTn>
                                        <p:tgtEl>
                                          <p:spTgt spid="15363">
                                            <p:txEl>
                                              <p:pRg st="1" end="1"/>
                                            </p:txEl>
                                          </p:spTgt>
                                        </p:tgtEl>
                                        <p:attrNameLst>
                                          <p:attrName>style.visibility</p:attrName>
                                        </p:attrNameLst>
                                      </p:cBhvr>
                                      <p:to>
                                        <p:strVal val="visible"/>
                                      </p:to>
                                    </p:set>
                                    <p:anim calcmode="lin" valueType="num">
                                      <p:cBhvr additive="base">
                                        <p:cTn id="17"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5363">
                                            <p:txEl>
                                              <p:pRg st="1" end="1"/>
                                            </p:txEl>
                                          </p:spTgt>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15363">
                                            <p:txEl>
                                              <p:pRg st="2" end="2"/>
                                            </p:txEl>
                                          </p:spTgt>
                                        </p:tgtEl>
                                        <p:attrNameLst>
                                          <p:attrName>style.visibility</p:attrName>
                                        </p:attrNameLst>
                                      </p:cBhvr>
                                      <p:to>
                                        <p:strVal val="visible"/>
                                      </p:to>
                                    </p:set>
                                    <p:anim calcmode="lin" valueType="num">
                                      <p:cBhvr additive="base">
                                        <p:cTn id="22"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5363">
                                            <p:txEl>
                                              <p:pRg st="2" end="2"/>
                                            </p:txEl>
                                          </p:spTgt>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3500"/>
                            </p:stCondLst>
                            <p:childTnLst>
                              <p:par>
                                <p:cTn id="25" presetID="2" presetClass="entr" presetSubtype="4" fill="hold" grpId="0" nodeType="afterEffect">
                                  <p:stCondLst>
                                    <p:cond delay="0"/>
                                  </p:stCondLst>
                                  <p:childTnLst>
                                    <p:set>
                                      <p:cBhvr>
                                        <p:cTn id="26" dur="1" fill="hold">
                                          <p:stCondLst>
                                            <p:cond delay="0"/>
                                          </p:stCondLst>
                                        </p:cTn>
                                        <p:tgtEl>
                                          <p:spTgt spid="15363">
                                            <p:txEl>
                                              <p:pRg st="3" end="3"/>
                                            </p:txEl>
                                          </p:spTgt>
                                        </p:tgtEl>
                                        <p:attrNameLst>
                                          <p:attrName>style.visibility</p:attrName>
                                        </p:attrNameLst>
                                      </p:cBhvr>
                                      <p:to>
                                        <p:strVal val="visible"/>
                                      </p:to>
                                    </p:set>
                                    <p:anim calcmode="lin" valueType="num">
                                      <p:cBhvr additive="base">
                                        <p:cTn id="27" dur="500" fill="hold"/>
                                        <p:tgtEl>
                                          <p:spTgt spid="1536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5363">
                                            <p:txEl>
                                              <p:pRg st="3" end="3"/>
                                            </p:txEl>
                                          </p:spTgt>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4000"/>
                            </p:stCondLst>
                            <p:childTnLst>
                              <p:par>
                                <p:cTn id="30" presetID="2" presetClass="entr" presetSubtype="4" fill="hold" grpId="0" nodeType="afterEffect">
                                  <p:stCondLst>
                                    <p:cond delay="0"/>
                                  </p:stCondLst>
                                  <p:childTnLst>
                                    <p:set>
                                      <p:cBhvr>
                                        <p:cTn id="31" dur="1" fill="hold">
                                          <p:stCondLst>
                                            <p:cond delay="0"/>
                                          </p:stCondLst>
                                        </p:cTn>
                                        <p:tgtEl>
                                          <p:spTgt spid="15363">
                                            <p:txEl>
                                              <p:pRg st="4" end="4"/>
                                            </p:txEl>
                                          </p:spTgt>
                                        </p:tgtEl>
                                        <p:attrNameLst>
                                          <p:attrName>style.visibility</p:attrName>
                                        </p:attrNameLst>
                                      </p:cBhvr>
                                      <p:to>
                                        <p:strVal val="visible"/>
                                      </p:to>
                                    </p:set>
                                    <p:anim calcmode="lin" valueType="num">
                                      <p:cBhvr additive="base">
                                        <p:cTn id="32" dur="500" fill="hold"/>
                                        <p:tgtEl>
                                          <p:spTgt spid="1536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5363">
                                            <p:txEl>
                                              <p:pRg st="4" end="4"/>
                                            </p:txEl>
                                          </p:spTgt>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4500"/>
                            </p:stCondLst>
                            <p:childTnLst>
                              <p:par>
                                <p:cTn id="35" presetID="2" presetClass="entr" presetSubtype="4" fill="hold" grpId="0" nodeType="afterEffect">
                                  <p:stCondLst>
                                    <p:cond delay="0"/>
                                  </p:stCondLst>
                                  <p:childTnLst>
                                    <p:set>
                                      <p:cBhvr>
                                        <p:cTn id="36" dur="1" fill="hold">
                                          <p:stCondLst>
                                            <p:cond delay="0"/>
                                          </p:stCondLst>
                                        </p:cTn>
                                        <p:tgtEl>
                                          <p:spTgt spid="15363">
                                            <p:txEl>
                                              <p:pRg st="5" end="5"/>
                                            </p:txEl>
                                          </p:spTgt>
                                        </p:tgtEl>
                                        <p:attrNameLst>
                                          <p:attrName>style.visibility</p:attrName>
                                        </p:attrNameLst>
                                      </p:cBhvr>
                                      <p:to>
                                        <p:strVal val="visible"/>
                                      </p:to>
                                    </p:set>
                                    <p:anim calcmode="lin" valueType="num">
                                      <p:cBhvr additive="base">
                                        <p:cTn id="37" dur="500" fill="hold"/>
                                        <p:tgtEl>
                                          <p:spTgt spid="1536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5363">
                                            <p:txEl>
                                              <p:pRg st="5" end="5"/>
                                            </p:txEl>
                                          </p:spTgt>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5000"/>
                            </p:stCondLst>
                            <p:childTnLst>
                              <p:par>
                                <p:cTn id="40" presetID="2" presetClass="entr" presetSubtype="4" fill="hold" grpId="0" nodeType="afterEffect">
                                  <p:stCondLst>
                                    <p:cond delay="0"/>
                                  </p:stCondLst>
                                  <p:childTnLst>
                                    <p:set>
                                      <p:cBhvr>
                                        <p:cTn id="41" dur="1" fill="hold">
                                          <p:stCondLst>
                                            <p:cond delay="0"/>
                                          </p:stCondLst>
                                        </p:cTn>
                                        <p:tgtEl>
                                          <p:spTgt spid="15363">
                                            <p:txEl>
                                              <p:pRg st="6" end="6"/>
                                            </p:txEl>
                                          </p:spTgt>
                                        </p:tgtEl>
                                        <p:attrNameLst>
                                          <p:attrName>style.visibility</p:attrName>
                                        </p:attrNameLst>
                                      </p:cBhvr>
                                      <p:to>
                                        <p:strVal val="visible"/>
                                      </p:to>
                                    </p:set>
                                    <p:anim calcmode="lin" valueType="num">
                                      <p:cBhvr additive="base">
                                        <p:cTn id="42" dur="500" fill="hold"/>
                                        <p:tgtEl>
                                          <p:spTgt spid="1536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5363">
                                            <p:txEl>
                                              <p:pRg st="6" end="6"/>
                                            </p:txEl>
                                          </p:spTgt>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5500"/>
                            </p:stCondLst>
                            <p:childTnLst>
                              <p:par>
                                <p:cTn id="45" presetID="2" presetClass="entr" presetSubtype="4" fill="hold" grpId="0" nodeType="afterEffect">
                                  <p:stCondLst>
                                    <p:cond delay="0"/>
                                  </p:stCondLst>
                                  <p:childTnLst>
                                    <p:set>
                                      <p:cBhvr>
                                        <p:cTn id="46" dur="1" fill="hold">
                                          <p:stCondLst>
                                            <p:cond delay="0"/>
                                          </p:stCondLst>
                                        </p:cTn>
                                        <p:tgtEl>
                                          <p:spTgt spid="15363">
                                            <p:txEl>
                                              <p:pRg st="7" end="7"/>
                                            </p:txEl>
                                          </p:spTgt>
                                        </p:tgtEl>
                                        <p:attrNameLst>
                                          <p:attrName>style.visibility</p:attrName>
                                        </p:attrNameLst>
                                      </p:cBhvr>
                                      <p:to>
                                        <p:strVal val="visible"/>
                                      </p:to>
                                    </p:set>
                                    <p:anim calcmode="lin" valueType="num">
                                      <p:cBhvr additive="base">
                                        <p:cTn id="47" dur="500" fill="hold"/>
                                        <p:tgtEl>
                                          <p:spTgt spid="1536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5363">
                                            <p:txEl>
                                              <p:pRg st="7" end="7"/>
                                            </p:txEl>
                                          </p:spTgt>
                                        </p:tgtEl>
                                        <p:attrNameLst>
                                          <p:attrName>ppt_y</p:attrName>
                                        </p:attrNameLst>
                                      </p:cBhvr>
                                      <p:tavLst>
                                        <p:tav tm="0">
                                          <p:val>
                                            <p:strVal val="1+#ppt_h/2"/>
                                          </p:val>
                                        </p:tav>
                                        <p:tav tm="100000">
                                          <p:val>
                                            <p:strVal val="#ppt_y"/>
                                          </p:val>
                                        </p:tav>
                                      </p:tavLst>
                                    </p:anim>
                                  </p:childTnLst>
                                </p:cTn>
                              </p:par>
                            </p:childTnLst>
                          </p:cTn>
                        </p:par>
                        <p:par>
                          <p:cTn id="49" fill="hold" nodeType="afterGroup">
                            <p:stCondLst>
                              <p:cond delay="6000"/>
                            </p:stCondLst>
                            <p:childTnLst>
                              <p:par>
                                <p:cTn id="50" presetID="2" presetClass="entr" presetSubtype="4" fill="hold" grpId="0" nodeType="afterEffect">
                                  <p:stCondLst>
                                    <p:cond delay="0"/>
                                  </p:stCondLst>
                                  <p:childTnLst>
                                    <p:set>
                                      <p:cBhvr>
                                        <p:cTn id="51" dur="1" fill="hold">
                                          <p:stCondLst>
                                            <p:cond delay="0"/>
                                          </p:stCondLst>
                                        </p:cTn>
                                        <p:tgtEl>
                                          <p:spTgt spid="15363">
                                            <p:txEl>
                                              <p:pRg st="8" end="8"/>
                                            </p:txEl>
                                          </p:spTgt>
                                        </p:tgtEl>
                                        <p:attrNameLst>
                                          <p:attrName>style.visibility</p:attrName>
                                        </p:attrNameLst>
                                      </p:cBhvr>
                                      <p:to>
                                        <p:strVal val="visible"/>
                                      </p:to>
                                    </p:set>
                                    <p:anim calcmode="lin" valueType="num">
                                      <p:cBhvr additive="base">
                                        <p:cTn id="52" dur="500" fill="hold"/>
                                        <p:tgtEl>
                                          <p:spTgt spid="15363">
                                            <p:txEl>
                                              <p:pRg st="8" end="8"/>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1536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p:txBody>
          <a:bodyPr/>
          <a:lstStyle/>
          <a:p>
            <a:pPr algn="ctr"/>
            <a:r>
              <a:rPr lang="tr-TR" altLang="tr-TR" b="1" dirty="0"/>
              <a:t>ÜNLÜ AŞINMASI</a:t>
            </a:r>
          </a:p>
        </p:txBody>
      </p:sp>
      <p:sp>
        <p:nvSpPr>
          <p:cNvPr id="17411" name="Rectangle 3"/>
          <p:cNvSpPr>
            <a:spLocks noGrp="1" noChangeArrowheads="1"/>
          </p:cNvSpPr>
          <p:nvPr>
            <p:ph idx="1"/>
          </p:nvPr>
        </p:nvSpPr>
        <p:spPr/>
        <p:txBody>
          <a:bodyPr/>
          <a:lstStyle/>
          <a:p>
            <a:r>
              <a:rPr lang="tr-TR" altLang="tr-TR"/>
              <a:t>Yer bildiren bazı Türkçe kelimelere ünsüzle başlayan bir ek gelince, kelimenin son hecesindeki ünlü düşer.</a:t>
            </a:r>
          </a:p>
          <a:p>
            <a:pPr>
              <a:buFont typeface="Wingdings" pitchFamily="2" charset="2"/>
              <a:buNone/>
            </a:pPr>
            <a:r>
              <a:rPr lang="tr-TR" altLang="tr-TR"/>
              <a:t>   ileri-de </a:t>
            </a:r>
            <a:r>
              <a:rPr lang="tr-TR" altLang="tr-TR">
                <a:cs typeface="Arial" charset="0"/>
              </a:rPr>
              <a:t>→ ilerde    bura-da → burda</a:t>
            </a:r>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diamond(in)">
                                      <p:cBhvr>
                                        <p:cTn id="7" dur="2000"/>
                                        <p:tgtEl>
                                          <p:spTgt spid="17410"/>
                                        </p:tgtEl>
                                      </p:cBhvr>
                                    </p:animEffect>
                                  </p:childTnLst>
                                </p:cTn>
                              </p:par>
                            </p:childTnLst>
                          </p:cTn>
                        </p:par>
                        <p:par>
                          <p:cTn id="8" fill="hold" nodeType="afterGroup">
                            <p:stCondLst>
                              <p:cond delay="2000"/>
                            </p:stCondLst>
                            <p:childTnLst>
                              <p:par>
                                <p:cTn id="9" presetID="4" presetClass="entr" presetSubtype="16" fill="hold" grpId="0" nodeType="afterEffect">
                                  <p:stCondLst>
                                    <p:cond delay="0"/>
                                  </p:stCondLst>
                                  <p:childTnLst>
                                    <p:set>
                                      <p:cBhvr>
                                        <p:cTn id="10" dur="1" fill="hold">
                                          <p:stCondLst>
                                            <p:cond delay="0"/>
                                          </p:stCondLst>
                                        </p:cTn>
                                        <p:tgtEl>
                                          <p:spTgt spid="17411">
                                            <p:txEl>
                                              <p:pRg st="0" end="0"/>
                                            </p:txEl>
                                          </p:spTgt>
                                        </p:tgtEl>
                                        <p:attrNameLst>
                                          <p:attrName>style.visibility</p:attrName>
                                        </p:attrNameLst>
                                      </p:cBhvr>
                                      <p:to>
                                        <p:strVal val="visible"/>
                                      </p:to>
                                    </p:set>
                                    <p:animEffect transition="in" filter="box(in)">
                                      <p:cBhvr>
                                        <p:cTn id="11" dur="2000"/>
                                        <p:tgtEl>
                                          <p:spTgt spid="17411">
                                            <p:txEl>
                                              <p:pRg st="0" end="0"/>
                                            </p:txEl>
                                          </p:spTgt>
                                        </p:tgtEl>
                                      </p:cBhvr>
                                    </p:animEffect>
                                  </p:childTnLst>
                                </p:cTn>
                              </p:par>
                            </p:childTnLst>
                          </p:cTn>
                        </p:par>
                        <p:par>
                          <p:cTn id="12" fill="hold" nodeType="afterGroup">
                            <p:stCondLst>
                              <p:cond delay="4000"/>
                            </p:stCondLst>
                            <p:childTnLst>
                              <p:par>
                                <p:cTn id="13" presetID="4" presetClass="entr" presetSubtype="16" fill="hold" grpId="0" nodeType="afterEffect">
                                  <p:stCondLst>
                                    <p:cond delay="0"/>
                                  </p:stCondLst>
                                  <p:childTnLst>
                                    <p:set>
                                      <p:cBhvr>
                                        <p:cTn id="14" dur="1" fill="hold">
                                          <p:stCondLst>
                                            <p:cond delay="0"/>
                                          </p:stCondLst>
                                        </p:cTn>
                                        <p:tgtEl>
                                          <p:spTgt spid="17411">
                                            <p:txEl>
                                              <p:pRg st="1" end="1"/>
                                            </p:txEl>
                                          </p:spTgt>
                                        </p:tgtEl>
                                        <p:attrNameLst>
                                          <p:attrName>style.visibility</p:attrName>
                                        </p:attrNameLst>
                                      </p:cBhvr>
                                      <p:to>
                                        <p:strVal val="visible"/>
                                      </p:to>
                                    </p:set>
                                    <p:animEffect transition="in" filter="box(in)">
                                      <p:cBhvr>
                                        <p:cTn id="15" dur="2000"/>
                                        <p:tgtEl>
                                          <p:spTgt spid="174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p:txBody>
          <a:bodyPr/>
          <a:lstStyle/>
          <a:p>
            <a:pPr algn="ctr"/>
            <a:r>
              <a:rPr lang="tr-TR" altLang="tr-TR" sz="4000" b="1" dirty="0"/>
              <a:t>Ünlü Türemesi ve Ünlü Daralması</a:t>
            </a:r>
          </a:p>
        </p:txBody>
      </p:sp>
      <p:sp>
        <p:nvSpPr>
          <p:cNvPr id="20484" name="Rectangle 4"/>
          <p:cNvSpPr>
            <a:spLocks noGrp="1" noChangeArrowheads="1"/>
          </p:cNvSpPr>
          <p:nvPr>
            <p:ph sz="half" idx="1"/>
          </p:nvPr>
        </p:nvSpPr>
        <p:spPr/>
        <p:txBody>
          <a:bodyPr>
            <a:normAutofit/>
          </a:bodyPr>
          <a:lstStyle/>
          <a:p>
            <a:r>
              <a:rPr lang="tr-TR" altLang="tr-TR"/>
              <a:t>Bazı Türkçe kelimeler sonlarına –cik/-cık ekini aldıklarında bir ünlü türemesi olur.</a:t>
            </a:r>
          </a:p>
          <a:p>
            <a:pPr>
              <a:buFont typeface="Wingdings" pitchFamily="2" charset="2"/>
              <a:buNone/>
            </a:pPr>
            <a:r>
              <a:rPr lang="tr-TR" altLang="tr-TR"/>
              <a:t>   bir-cik </a:t>
            </a:r>
            <a:r>
              <a:rPr lang="tr-TR" altLang="tr-TR">
                <a:cs typeface="Arial" charset="0"/>
              </a:rPr>
              <a:t>→ biricik</a:t>
            </a:r>
          </a:p>
          <a:p>
            <a:pPr>
              <a:buFont typeface="Wingdings" pitchFamily="2" charset="2"/>
              <a:buNone/>
            </a:pPr>
            <a:r>
              <a:rPr lang="tr-TR" altLang="tr-TR">
                <a:cs typeface="Arial" charset="0"/>
              </a:rPr>
              <a:t>   dar-cık →daracık</a:t>
            </a:r>
          </a:p>
          <a:p>
            <a:pPr>
              <a:buFont typeface="Wingdings" pitchFamily="2" charset="2"/>
              <a:buNone/>
            </a:pPr>
            <a:r>
              <a:rPr lang="tr-TR" altLang="tr-TR">
                <a:cs typeface="Arial" charset="0"/>
              </a:rPr>
              <a:t>   genç-cik → gencecik</a:t>
            </a:r>
          </a:p>
        </p:txBody>
      </p:sp>
      <p:sp>
        <p:nvSpPr>
          <p:cNvPr id="20485" name="Rectangle 5"/>
          <p:cNvSpPr>
            <a:spLocks noGrp="1" noChangeArrowheads="1"/>
          </p:cNvSpPr>
          <p:nvPr>
            <p:ph sz="half" idx="2"/>
          </p:nvPr>
        </p:nvSpPr>
        <p:spPr/>
        <p:txBody>
          <a:bodyPr>
            <a:normAutofit/>
          </a:bodyPr>
          <a:lstStyle/>
          <a:p>
            <a:r>
              <a:rPr lang="tr-TR" altLang="tr-TR"/>
              <a:t>“a” “e” ünlüleriyle biten fiillerden sonra –yor eki gelirse fiilin son ünlüsünde daralma olur.</a:t>
            </a:r>
          </a:p>
          <a:p>
            <a:pPr>
              <a:buFont typeface="Wingdings" pitchFamily="2" charset="2"/>
              <a:buNone/>
            </a:pPr>
            <a:r>
              <a:rPr lang="tr-TR" altLang="tr-TR"/>
              <a:t>  başla-yor </a:t>
            </a:r>
            <a:r>
              <a:rPr lang="tr-TR" altLang="tr-TR">
                <a:cs typeface="Arial" charset="0"/>
              </a:rPr>
              <a:t>→ başlıyor</a:t>
            </a:r>
          </a:p>
          <a:p>
            <a:pPr>
              <a:buFont typeface="Wingdings" pitchFamily="2" charset="2"/>
              <a:buNone/>
            </a:pPr>
            <a:r>
              <a:rPr lang="tr-TR" altLang="tr-TR">
                <a:cs typeface="Arial" charset="0"/>
              </a:rPr>
              <a:t>  gelme-yor → gelmiyor</a:t>
            </a:r>
          </a:p>
        </p:txBody>
      </p:sp>
      <p:sp>
        <p:nvSpPr>
          <p:cNvPr id="3" name="Altbilgi Yer Tutucusu 2"/>
          <p:cNvSpPr>
            <a:spLocks noGrp="1"/>
          </p:cNvSpPr>
          <p:nvPr>
            <p:ph type="ftr" sz="quarter" idx="11"/>
          </p:nvPr>
        </p:nvSpPr>
        <p:spPr/>
        <p:txBody>
          <a:bodyPr/>
          <a:lstStyle/>
          <a:p>
            <a:r>
              <a:rPr lang="tr-TR" altLang="tr-TR" smtClean="0"/>
              <a:t>Turkedebiyati.org</a:t>
            </a:r>
            <a:endParaRPr lang="tr-TR" altLang="tr-T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dissolve">
                                      <p:cBhvr>
                                        <p:cTn id="7" dur="500"/>
                                        <p:tgtEl>
                                          <p:spTgt spid="20482"/>
                                        </p:tgtEl>
                                      </p:cBhvr>
                                    </p:animEffect>
                                  </p:childTnLst>
                                </p:cTn>
                              </p:par>
                            </p:childTnLst>
                          </p:cTn>
                        </p:par>
                        <p:par>
                          <p:cTn id="8" fill="hold" nodeType="afterGroup">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20484">
                                            <p:txEl>
                                              <p:pRg st="0" end="0"/>
                                            </p:txEl>
                                          </p:spTgt>
                                        </p:tgtEl>
                                        <p:attrNameLst>
                                          <p:attrName>style.visibility</p:attrName>
                                        </p:attrNameLst>
                                      </p:cBhvr>
                                      <p:to>
                                        <p:strVal val="visible"/>
                                      </p:to>
                                    </p:set>
                                    <p:animEffect transition="in" filter="wheel(4)">
                                      <p:cBhvr>
                                        <p:cTn id="11" dur="2000"/>
                                        <p:tgtEl>
                                          <p:spTgt spid="20484">
                                            <p:txEl>
                                              <p:pRg st="0" end="0"/>
                                            </p:txEl>
                                          </p:spTgt>
                                        </p:tgtEl>
                                      </p:cBhvr>
                                    </p:animEffect>
                                  </p:childTnLst>
                                </p:cTn>
                              </p:par>
                            </p:childTnLst>
                          </p:cTn>
                        </p:par>
                        <p:par>
                          <p:cTn id="12" fill="hold" nodeType="afterGroup">
                            <p:stCondLst>
                              <p:cond delay="2500"/>
                            </p:stCondLst>
                            <p:childTnLst>
                              <p:par>
                                <p:cTn id="13" presetID="21" presetClass="entr" presetSubtype="4" fill="hold" grpId="0" nodeType="afterEffect">
                                  <p:stCondLst>
                                    <p:cond delay="0"/>
                                  </p:stCondLst>
                                  <p:childTnLst>
                                    <p:set>
                                      <p:cBhvr>
                                        <p:cTn id="14" dur="1" fill="hold">
                                          <p:stCondLst>
                                            <p:cond delay="0"/>
                                          </p:stCondLst>
                                        </p:cTn>
                                        <p:tgtEl>
                                          <p:spTgt spid="20484">
                                            <p:txEl>
                                              <p:pRg st="1" end="1"/>
                                            </p:txEl>
                                          </p:spTgt>
                                        </p:tgtEl>
                                        <p:attrNameLst>
                                          <p:attrName>style.visibility</p:attrName>
                                        </p:attrNameLst>
                                      </p:cBhvr>
                                      <p:to>
                                        <p:strVal val="visible"/>
                                      </p:to>
                                    </p:set>
                                    <p:animEffect transition="in" filter="wheel(4)">
                                      <p:cBhvr>
                                        <p:cTn id="15" dur="2000"/>
                                        <p:tgtEl>
                                          <p:spTgt spid="20484">
                                            <p:txEl>
                                              <p:pRg st="1" end="1"/>
                                            </p:txEl>
                                          </p:spTgt>
                                        </p:tgtEl>
                                      </p:cBhvr>
                                    </p:animEffect>
                                  </p:childTnLst>
                                </p:cTn>
                              </p:par>
                            </p:childTnLst>
                          </p:cTn>
                        </p:par>
                        <p:par>
                          <p:cTn id="16" fill="hold" nodeType="afterGroup">
                            <p:stCondLst>
                              <p:cond delay="4500"/>
                            </p:stCondLst>
                            <p:childTnLst>
                              <p:par>
                                <p:cTn id="17" presetID="21" presetClass="entr" presetSubtype="4" fill="hold" grpId="0" nodeType="afterEffect">
                                  <p:stCondLst>
                                    <p:cond delay="0"/>
                                  </p:stCondLst>
                                  <p:childTnLst>
                                    <p:set>
                                      <p:cBhvr>
                                        <p:cTn id="18" dur="1" fill="hold">
                                          <p:stCondLst>
                                            <p:cond delay="0"/>
                                          </p:stCondLst>
                                        </p:cTn>
                                        <p:tgtEl>
                                          <p:spTgt spid="20484">
                                            <p:txEl>
                                              <p:pRg st="2" end="2"/>
                                            </p:txEl>
                                          </p:spTgt>
                                        </p:tgtEl>
                                        <p:attrNameLst>
                                          <p:attrName>style.visibility</p:attrName>
                                        </p:attrNameLst>
                                      </p:cBhvr>
                                      <p:to>
                                        <p:strVal val="visible"/>
                                      </p:to>
                                    </p:set>
                                    <p:animEffect transition="in" filter="wheel(4)">
                                      <p:cBhvr>
                                        <p:cTn id="19" dur="2000"/>
                                        <p:tgtEl>
                                          <p:spTgt spid="20484">
                                            <p:txEl>
                                              <p:pRg st="2" end="2"/>
                                            </p:txEl>
                                          </p:spTgt>
                                        </p:tgtEl>
                                      </p:cBhvr>
                                    </p:animEffect>
                                  </p:childTnLst>
                                </p:cTn>
                              </p:par>
                            </p:childTnLst>
                          </p:cTn>
                        </p:par>
                        <p:par>
                          <p:cTn id="20" fill="hold" nodeType="afterGroup">
                            <p:stCondLst>
                              <p:cond delay="6500"/>
                            </p:stCondLst>
                            <p:childTnLst>
                              <p:par>
                                <p:cTn id="21" presetID="21" presetClass="entr" presetSubtype="4" fill="hold" grpId="0" nodeType="afterEffect">
                                  <p:stCondLst>
                                    <p:cond delay="0"/>
                                  </p:stCondLst>
                                  <p:childTnLst>
                                    <p:set>
                                      <p:cBhvr>
                                        <p:cTn id="22" dur="1" fill="hold">
                                          <p:stCondLst>
                                            <p:cond delay="0"/>
                                          </p:stCondLst>
                                        </p:cTn>
                                        <p:tgtEl>
                                          <p:spTgt spid="20484">
                                            <p:txEl>
                                              <p:pRg st="3" end="3"/>
                                            </p:txEl>
                                          </p:spTgt>
                                        </p:tgtEl>
                                        <p:attrNameLst>
                                          <p:attrName>style.visibility</p:attrName>
                                        </p:attrNameLst>
                                      </p:cBhvr>
                                      <p:to>
                                        <p:strVal val="visible"/>
                                      </p:to>
                                    </p:set>
                                    <p:animEffect transition="in" filter="wheel(4)">
                                      <p:cBhvr>
                                        <p:cTn id="23" dur="2000"/>
                                        <p:tgtEl>
                                          <p:spTgt spid="20484">
                                            <p:txEl>
                                              <p:pRg st="3" end="3"/>
                                            </p:txEl>
                                          </p:spTgt>
                                        </p:tgtEl>
                                      </p:cBhvr>
                                    </p:animEffect>
                                  </p:childTnLst>
                                </p:cTn>
                              </p:par>
                            </p:childTnLst>
                          </p:cTn>
                        </p:par>
                        <p:par>
                          <p:cTn id="24" fill="hold" nodeType="afterGroup">
                            <p:stCondLst>
                              <p:cond delay="8500"/>
                            </p:stCondLst>
                            <p:childTnLst>
                              <p:par>
                                <p:cTn id="25" presetID="21" presetClass="entr" presetSubtype="4" fill="hold" grpId="0" nodeType="afterEffect">
                                  <p:stCondLst>
                                    <p:cond delay="0"/>
                                  </p:stCondLst>
                                  <p:childTnLst>
                                    <p:set>
                                      <p:cBhvr>
                                        <p:cTn id="26" dur="1" fill="hold">
                                          <p:stCondLst>
                                            <p:cond delay="0"/>
                                          </p:stCondLst>
                                        </p:cTn>
                                        <p:tgtEl>
                                          <p:spTgt spid="20485">
                                            <p:txEl>
                                              <p:pRg st="0" end="0"/>
                                            </p:txEl>
                                          </p:spTgt>
                                        </p:tgtEl>
                                        <p:attrNameLst>
                                          <p:attrName>style.visibility</p:attrName>
                                        </p:attrNameLst>
                                      </p:cBhvr>
                                      <p:to>
                                        <p:strVal val="visible"/>
                                      </p:to>
                                    </p:set>
                                    <p:animEffect transition="in" filter="wheel(4)">
                                      <p:cBhvr>
                                        <p:cTn id="27" dur="2000"/>
                                        <p:tgtEl>
                                          <p:spTgt spid="20485">
                                            <p:txEl>
                                              <p:pRg st="0" end="0"/>
                                            </p:txEl>
                                          </p:spTgt>
                                        </p:tgtEl>
                                      </p:cBhvr>
                                    </p:animEffect>
                                  </p:childTnLst>
                                </p:cTn>
                              </p:par>
                            </p:childTnLst>
                          </p:cTn>
                        </p:par>
                        <p:par>
                          <p:cTn id="28" fill="hold" nodeType="afterGroup">
                            <p:stCondLst>
                              <p:cond delay="10500"/>
                            </p:stCondLst>
                            <p:childTnLst>
                              <p:par>
                                <p:cTn id="29" presetID="21" presetClass="entr" presetSubtype="4" fill="hold" grpId="0" nodeType="afterEffect">
                                  <p:stCondLst>
                                    <p:cond delay="0"/>
                                  </p:stCondLst>
                                  <p:childTnLst>
                                    <p:set>
                                      <p:cBhvr>
                                        <p:cTn id="30" dur="1" fill="hold">
                                          <p:stCondLst>
                                            <p:cond delay="0"/>
                                          </p:stCondLst>
                                        </p:cTn>
                                        <p:tgtEl>
                                          <p:spTgt spid="20485">
                                            <p:txEl>
                                              <p:pRg st="1" end="1"/>
                                            </p:txEl>
                                          </p:spTgt>
                                        </p:tgtEl>
                                        <p:attrNameLst>
                                          <p:attrName>style.visibility</p:attrName>
                                        </p:attrNameLst>
                                      </p:cBhvr>
                                      <p:to>
                                        <p:strVal val="visible"/>
                                      </p:to>
                                    </p:set>
                                    <p:animEffect transition="in" filter="wheel(4)">
                                      <p:cBhvr>
                                        <p:cTn id="31" dur="2000"/>
                                        <p:tgtEl>
                                          <p:spTgt spid="20485">
                                            <p:txEl>
                                              <p:pRg st="1" end="1"/>
                                            </p:txEl>
                                          </p:spTgt>
                                        </p:tgtEl>
                                      </p:cBhvr>
                                    </p:animEffect>
                                  </p:childTnLst>
                                </p:cTn>
                              </p:par>
                            </p:childTnLst>
                          </p:cTn>
                        </p:par>
                        <p:par>
                          <p:cTn id="32" fill="hold" nodeType="afterGroup">
                            <p:stCondLst>
                              <p:cond delay="12500"/>
                            </p:stCondLst>
                            <p:childTnLst>
                              <p:par>
                                <p:cTn id="33" presetID="21" presetClass="entr" presetSubtype="4" fill="hold" grpId="0" nodeType="afterEffect">
                                  <p:stCondLst>
                                    <p:cond delay="0"/>
                                  </p:stCondLst>
                                  <p:childTnLst>
                                    <p:set>
                                      <p:cBhvr>
                                        <p:cTn id="34" dur="1" fill="hold">
                                          <p:stCondLst>
                                            <p:cond delay="0"/>
                                          </p:stCondLst>
                                        </p:cTn>
                                        <p:tgtEl>
                                          <p:spTgt spid="20485">
                                            <p:txEl>
                                              <p:pRg st="2" end="2"/>
                                            </p:txEl>
                                          </p:spTgt>
                                        </p:tgtEl>
                                        <p:attrNameLst>
                                          <p:attrName>style.visibility</p:attrName>
                                        </p:attrNameLst>
                                      </p:cBhvr>
                                      <p:to>
                                        <p:strVal val="visible"/>
                                      </p:to>
                                    </p:set>
                                    <p:animEffect transition="in" filter="wheel(4)">
                                      <p:cBhvr>
                                        <p:cTn id="35" dur="2000"/>
                                        <p:tgtEl>
                                          <p:spTgt spid="2048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4" grpId="0" build="p"/>
      <p:bldP spid="20485"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kış">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is Teması">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204</TotalTime>
  <Words>898</Words>
  <Application>Microsoft Office PowerPoint</Application>
  <PresentationFormat>Ekran Gösterisi (4:3)</PresentationFormat>
  <Paragraphs>131</Paragraphs>
  <Slides>15</Slides>
  <Notes>2</Notes>
  <HiddenSlides>0</HiddenSlides>
  <MMClips>0</MMClips>
  <ScaleCrop>false</ScaleCrop>
  <HeadingPairs>
    <vt:vector size="4" baseType="variant">
      <vt:variant>
        <vt:lpstr>Tema</vt:lpstr>
      </vt:variant>
      <vt:variant>
        <vt:i4>1</vt:i4>
      </vt:variant>
      <vt:variant>
        <vt:lpstr>Slayt Başlıkları</vt:lpstr>
      </vt:variant>
      <vt:variant>
        <vt:i4>15</vt:i4>
      </vt:variant>
    </vt:vector>
  </HeadingPairs>
  <TitlesOfParts>
    <vt:vector size="16" baseType="lpstr">
      <vt:lpstr>Akış</vt:lpstr>
      <vt:lpstr>SES BİLGİSİ</vt:lpstr>
      <vt:lpstr>ÜNLÜ (SESLİ) HARFLER VE ÖZELLİKLERİ</vt:lpstr>
      <vt:lpstr>BÜYÜK ÜNLÜ UYUMU (Kalınlık-İncelik Uyumu)</vt:lpstr>
      <vt:lpstr>Küçük Ünlü Uyumu </vt:lpstr>
      <vt:lpstr>Küçük Ünlü Uyumu </vt:lpstr>
      <vt:lpstr>Örnekler</vt:lpstr>
      <vt:lpstr>ÜNLÜ DÜŞMESİ</vt:lpstr>
      <vt:lpstr>ÜNLÜ AŞINMASI</vt:lpstr>
      <vt:lpstr>Ünlü Türemesi ve Ünlü Daralması</vt:lpstr>
      <vt:lpstr>Kaynaştırma ve Ulama</vt:lpstr>
      <vt:lpstr>ÜNSÜZLERLE İLGİLİ ÖZELLİKLER</vt:lpstr>
      <vt:lpstr>Sert Sessiz Benzeşmesi (Sertleşme)</vt:lpstr>
      <vt:lpstr>Sert ünsüz Yumuşaması (Yumuşama)</vt:lpstr>
      <vt:lpstr>Ünsüz Düşmesi</vt:lpstr>
      <vt:lpstr>Ünsüz Türemesi ve Göçüşme</vt:lpstr>
    </vt:vector>
  </TitlesOfParts>
  <Manager>www.turkedebiyati.org</Manager>
  <Company>www.turkedebiyati.org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www.turkedebiyati.org</dc:title>
  <dc:subject>www.turkedebiyati.org</dc:subject>
  <dc:creator>www.turkedebiyati.org</dc:creator>
  <cp:keywords>www.turkedebiyati.org</cp:keywords>
  <dc:description>www.turkedebiyati.org</dc:description>
  <cp:lastModifiedBy>WIN11TR1</cp:lastModifiedBy>
  <cp:revision>18</cp:revision>
  <cp:lastPrinted>1601-01-01T00:00:00Z</cp:lastPrinted>
  <dcterms:created xsi:type="dcterms:W3CDTF">1601-01-01T00:00:00Z</dcterms:created>
  <dcterms:modified xsi:type="dcterms:W3CDTF">2024-07-08T16:25:00Z</dcterms:modified>
  <cp:category>www.turkedebiyati.org</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