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sldIdLst>
    <p:sldId id="321" r:id="rId2"/>
    <p:sldId id="322"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Lst>
  <p:sldSz cx="9144000" cy="6858000" type="screen4x3"/>
  <p:notesSz cx="6858000" cy="9144000"/>
  <p:defaultTextStyle>
    <a:defPPr>
      <a:defRPr lang="tr-TR"/>
    </a:defPPr>
    <a:lvl1pPr algn="l" rtl="0" eaLnBrk="0" fontAlgn="base" hangingPunct="0">
      <a:spcBef>
        <a:spcPct val="0"/>
      </a:spcBef>
      <a:spcAft>
        <a:spcPct val="0"/>
      </a:spcAft>
      <a:defRPr sz="5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5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5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5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5400" kern="1200">
        <a:solidFill>
          <a:schemeClr val="tx1"/>
        </a:solidFill>
        <a:latin typeface="Times New Roman" pitchFamily="18" charset="0"/>
        <a:ea typeface="+mn-ea"/>
        <a:cs typeface="+mn-cs"/>
      </a:defRPr>
    </a:lvl5pPr>
    <a:lvl6pPr marL="2286000" algn="l" defTabSz="914400" rtl="0" eaLnBrk="1" latinLnBrk="0" hangingPunct="1">
      <a:defRPr sz="5400" kern="1200">
        <a:solidFill>
          <a:schemeClr val="tx1"/>
        </a:solidFill>
        <a:latin typeface="Times New Roman" pitchFamily="18" charset="0"/>
        <a:ea typeface="+mn-ea"/>
        <a:cs typeface="+mn-cs"/>
      </a:defRPr>
    </a:lvl6pPr>
    <a:lvl7pPr marL="2743200" algn="l" defTabSz="914400" rtl="0" eaLnBrk="1" latinLnBrk="0" hangingPunct="1">
      <a:defRPr sz="5400" kern="1200">
        <a:solidFill>
          <a:schemeClr val="tx1"/>
        </a:solidFill>
        <a:latin typeface="Times New Roman" pitchFamily="18" charset="0"/>
        <a:ea typeface="+mn-ea"/>
        <a:cs typeface="+mn-cs"/>
      </a:defRPr>
    </a:lvl7pPr>
    <a:lvl8pPr marL="3200400" algn="l" defTabSz="914400" rtl="0" eaLnBrk="1" latinLnBrk="0" hangingPunct="1">
      <a:defRPr sz="5400" kern="1200">
        <a:solidFill>
          <a:schemeClr val="tx1"/>
        </a:solidFill>
        <a:latin typeface="Times New Roman" pitchFamily="18" charset="0"/>
        <a:ea typeface="+mn-ea"/>
        <a:cs typeface="+mn-cs"/>
      </a:defRPr>
    </a:lvl8pPr>
    <a:lvl9pPr marL="3657600" algn="l" defTabSz="914400" rtl="0" eaLnBrk="1" latinLnBrk="0" hangingPunct="1">
      <a:defRPr sz="5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FFFF"/>
    <a:srgbClr val="FF99FF"/>
    <a:srgbClr val="009900"/>
    <a:srgbClr val="FF66CC"/>
    <a:srgbClr val="49F984"/>
    <a:srgbClr val="C0C0C0"/>
    <a:srgbClr val="9966FF"/>
    <a:srgbClr val="71E1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p:scale>
          <a:sx n="88" d="100"/>
          <a:sy n="88" d="100"/>
        </p:scale>
        <p:origin x="-134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tr-TR" altLang="tr-TR"/>
          </a:p>
        </p:txBody>
      </p:sp>
      <p:sp>
        <p:nvSpPr>
          <p:cNvPr id="1433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tr-TR" altLang="tr-TR"/>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biçemleri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434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tr-TR" altLang="tr-TR"/>
          </a:p>
        </p:txBody>
      </p:sp>
      <p:sp>
        <p:nvSpPr>
          <p:cNvPr id="1434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5EFC9F4-169B-4A8C-8B3F-A0F3E3163FC3}" type="slidenum">
              <a:rPr lang="tr-TR" altLang="tr-TR"/>
              <a:pPr/>
              <a:t>‹#›</a:t>
            </a:fld>
            <a:endParaRPr lang="tr-TR" altLang="tr-TR"/>
          </a:p>
        </p:txBody>
      </p:sp>
    </p:spTree>
    <p:extLst>
      <p:ext uri="{BB962C8B-B14F-4D97-AF65-F5344CB8AC3E}">
        <p14:creationId xmlns:p14="http://schemas.microsoft.com/office/powerpoint/2010/main" val="42838497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urkedebiyati.or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ctr">
              <a:spcAft>
                <a:spcPts val="0"/>
              </a:spcAft>
            </a:pPr>
            <a:r>
              <a:rPr lang="tr-TR" sz="1200" b="1" u="sng" dirty="0" smtClean="0">
                <a:solidFill>
                  <a:srgbClr val="0000FF"/>
                </a:solidFill>
                <a:effectLst/>
                <a:latin typeface="Calibri"/>
                <a:ea typeface="Calibri"/>
                <a:cs typeface="Times New Roman"/>
                <a:hlinkClick r:id="rId3"/>
              </a:rPr>
              <a:t>www.turkedebiyati.org</a:t>
            </a:r>
            <a:br>
              <a:rPr lang="tr-TR" sz="1200" b="1" u="sng" dirty="0" smtClean="0">
                <a:solidFill>
                  <a:srgbClr val="0000FF"/>
                </a:solidFill>
                <a:effectLst/>
                <a:latin typeface="Calibri"/>
                <a:ea typeface="Calibri"/>
                <a:cs typeface="Times New Roman"/>
                <a:hlinkClick r:id="rId3"/>
              </a:rPr>
            </a:br>
            <a:r>
              <a:rPr lang="tr-TR" sz="1200" b="1" dirty="0" smtClean="0">
                <a:solidFill>
                  <a:srgbClr val="FF3300"/>
                </a:solidFill>
                <a:effectLst/>
                <a:latin typeface="Calibri"/>
                <a:ea typeface="Calibri"/>
                <a:cs typeface="Times New Roman"/>
              </a:rPr>
              <a:t>Türk Dili ve Edebiyatı Kaynak Eğitim Sitesi</a:t>
            </a:r>
            <a:endParaRPr lang="tr-TR" dirty="0"/>
          </a:p>
        </p:txBody>
      </p:sp>
      <p:sp>
        <p:nvSpPr>
          <p:cNvPr id="4" name="Slayt Numarası Yer Tutucusu 3"/>
          <p:cNvSpPr>
            <a:spLocks noGrp="1"/>
          </p:cNvSpPr>
          <p:nvPr>
            <p:ph type="sldNum" sz="quarter" idx="10"/>
          </p:nvPr>
        </p:nvSpPr>
        <p:spPr/>
        <p:txBody>
          <a:bodyPr/>
          <a:lstStyle/>
          <a:p>
            <a:fld id="{F5EFC9F4-169B-4A8C-8B3F-A0F3E3163FC3}" type="slidenum">
              <a:rPr lang="tr-TR" altLang="tr-TR" smtClean="0"/>
              <a:pPr/>
              <a:t>1</a:t>
            </a:fld>
            <a:endParaRPr lang="tr-TR" altLang="tr-TR"/>
          </a:p>
        </p:txBody>
      </p:sp>
    </p:spTree>
    <p:extLst>
      <p:ext uri="{BB962C8B-B14F-4D97-AF65-F5344CB8AC3E}">
        <p14:creationId xmlns:p14="http://schemas.microsoft.com/office/powerpoint/2010/main" val="1365583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61ED4025-C5F0-48CC-9DE0-4C23D771872C}" type="slidenum">
              <a:rPr lang="tr-TR" altLang="tr-TR"/>
              <a:pPr/>
              <a:t>‹#›</a:t>
            </a:fld>
            <a:endParaRPr lang="tr-TR" altLang="tr-TR"/>
          </a:p>
        </p:txBody>
      </p:sp>
    </p:spTree>
    <p:extLst>
      <p:ext uri="{BB962C8B-B14F-4D97-AF65-F5344CB8AC3E}">
        <p14:creationId xmlns:p14="http://schemas.microsoft.com/office/powerpoint/2010/main" val="787117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3BAA480A-5084-45FE-8494-D34802948A01}" type="slidenum">
              <a:rPr lang="tr-TR" altLang="tr-TR"/>
              <a:pPr/>
              <a:t>‹#›</a:t>
            </a:fld>
            <a:endParaRPr lang="tr-TR" altLang="tr-TR"/>
          </a:p>
        </p:txBody>
      </p:sp>
    </p:spTree>
    <p:extLst>
      <p:ext uri="{BB962C8B-B14F-4D97-AF65-F5344CB8AC3E}">
        <p14:creationId xmlns:p14="http://schemas.microsoft.com/office/powerpoint/2010/main" val="3002044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15100" y="609600"/>
            <a:ext cx="1943100" cy="5486400"/>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85800" y="609600"/>
            <a:ext cx="56769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F9312C0D-FBD5-41E9-9AEB-59B4820F23AE}" type="slidenum">
              <a:rPr lang="tr-TR" altLang="tr-TR"/>
              <a:pPr/>
              <a:t>‹#›</a:t>
            </a:fld>
            <a:endParaRPr lang="tr-TR" altLang="tr-TR"/>
          </a:p>
        </p:txBody>
      </p:sp>
    </p:spTree>
    <p:extLst>
      <p:ext uri="{BB962C8B-B14F-4D97-AF65-F5344CB8AC3E}">
        <p14:creationId xmlns:p14="http://schemas.microsoft.com/office/powerpoint/2010/main" val="3271453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640C179C-D11D-433D-AE57-F9456EED9F2F}" type="slidenum">
              <a:rPr lang="tr-TR" altLang="tr-TR"/>
              <a:pPr/>
              <a:t>‹#›</a:t>
            </a:fld>
            <a:endParaRPr lang="tr-TR" altLang="tr-TR"/>
          </a:p>
        </p:txBody>
      </p:sp>
    </p:spTree>
    <p:extLst>
      <p:ext uri="{BB962C8B-B14F-4D97-AF65-F5344CB8AC3E}">
        <p14:creationId xmlns:p14="http://schemas.microsoft.com/office/powerpoint/2010/main" val="2824055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6" name="Slayt Numarası Yer Tutucusu 5"/>
          <p:cNvSpPr>
            <a:spLocks noGrp="1"/>
          </p:cNvSpPr>
          <p:nvPr>
            <p:ph type="sldNum" sz="quarter" idx="12"/>
          </p:nvPr>
        </p:nvSpPr>
        <p:spPr/>
        <p:txBody>
          <a:bodyPr/>
          <a:lstStyle>
            <a:lvl1pPr>
              <a:defRPr/>
            </a:lvl1pPr>
          </a:lstStyle>
          <a:p>
            <a:fld id="{C78940ED-18E7-4A82-973C-7064ACBE064B}" type="slidenum">
              <a:rPr lang="tr-TR" altLang="tr-TR"/>
              <a:pPr/>
              <a:t>‹#›</a:t>
            </a:fld>
            <a:endParaRPr lang="tr-TR" altLang="tr-TR"/>
          </a:p>
        </p:txBody>
      </p:sp>
    </p:spTree>
    <p:extLst>
      <p:ext uri="{BB962C8B-B14F-4D97-AF65-F5344CB8AC3E}">
        <p14:creationId xmlns:p14="http://schemas.microsoft.com/office/powerpoint/2010/main" val="201558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DDF99027-F514-473B-8385-2128AB8DE513}" type="slidenum">
              <a:rPr lang="tr-TR" altLang="tr-TR"/>
              <a:pPr/>
              <a:t>‹#›</a:t>
            </a:fld>
            <a:endParaRPr lang="tr-TR" altLang="tr-TR"/>
          </a:p>
        </p:txBody>
      </p:sp>
    </p:spTree>
    <p:extLst>
      <p:ext uri="{BB962C8B-B14F-4D97-AF65-F5344CB8AC3E}">
        <p14:creationId xmlns:p14="http://schemas.microsoft.com/office/powerpoint/2010/main" val="175989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9" name="Slayt Numarası Yer Tutucusu 8"/>
          <p:cNvSpPr>
            <a:spLocks noGrp="1"/>
          </p:cNvSpPr>
          <p:nvPr>
            <p:ph type="sldNum" sz="quarter" idx="12"/>
          </p:nvPr>
        </p:nvSpPr>
        <p:spPr/>
        <p:txBody>
          <a:bodyPr/>
          <a:lstStyle>
            <a:lvl1pPr>
              <a:defRPr/>
            </a:lvl1pPr>
          </a:lstStyle>
          <a:p>
            <a:fld id="{982ADF3B-361F-4B49-9BBA-972E7160CAAE}" type="slidenum">
              <a:rPr lang="tr-TR" altLang="tr-TR"/>
              <a:pPr/>
              <a:t>‹#›</a:t>
            </a:fld>
            <a:endParaRPr lang="tr-TR" altLang="tr-TR"/>
          </a:p>
        </p:txBody>
      </p:sp>
    </p:spTree>
    <p:extLst>
      <p:ext uri="{BB962C8B-B14F-4D97-AF65-F5344CB8AC3E}">
        <p14:creationId xmlns:p14="http://schemas.microsoft.com/office/powerpoint/2010/main" val="1700887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5" name="Slayt Numarası Yer Tutucusu 4"/>
          <p:cNvSpPr>
            <a:spLocks noGrp="1"/>
          </p:cNvSpPr>
          <p:nvPr>
            <p:ph type="sldNum" sz="quarter" idx="12"/>
          </p:nvPr>
        </p:nvSpPr>
        <p:spPr/>
        <p:txBody>
          <a:bodyPr/>
          <a:lstStyle>
            <a:lvl1pPr>
              <a:defRPr/>
            </a:lvl1pPr>
          </a:lstStyle>
          <a:p>
            <a:fld id="{D025B494-A7FB-4B27-AE83-73710A9D4DF5}" type="slidenum">
              <a:rPr lang="tr-TR" altLang="tr-TR"/>
              <a:pPr/>
              <a:t>‹#›</a:t>
            </a:fld>
            <a:endParaRPr lang="tr-TR" altLang="tr-TR"/>
          </a:p>
        </p:txBody>
      </p:sp>
    </p:spTree>
    <p:extLst>
      <p:ext uri="{BB962C8B-B14F-4D97-AF65-F5344CB8AC3E}">
        <p14:creationId xmlns:p14="http://schemas.microsoft.com/office/powerpoint/2010/main" val="3602238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4" name="Slayt Numarası Yer Tutucusu 3"/>
          <p:cNvSpPr>
            <a:spLocks noGrp="1"/>
          </p:cNvSpPr>
          <p:nvPr>
            <p:ph type="sldNum" sz="quarter" idx="12"/>
          </p:nvPr>
        </p:nvSpPr>
        <p:spPr/>
        <p:txBody>
          <a:bodyPr/>
          <a:lstStyle>
            <a:lvl1pPr>
              <a:defRPr/>
            </a:lvl1pPr>
          </a:lstStyle>
          <a:p>
            <a:fld id="{A7778981-7FFF-4B2F-8610-B612742ACDB0}" type="slidenum">
              <a:rPr lang="tr-TR" altLang="tr-TR"/>
              <a:pPr/>
              <a:t>‹#›</a:t>
            </a:fld>
            <a:endParaRPr lang="tr-TR" altLang="tr-TR"/>
          </a:p>
        </p:txBody>
      </p:sp>
    </p:spTree>
    <p:extLst>
      <p:ext uri="{BB962C8B-B14F-4D97-AF65-F5344CB8AC3E}">
        <p14:creationId xmlns:p14="http://schemas.microsoft.com/office/powerpoint/2010/main" val="2422162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56758C50-A6C2-4987-B923-2F55E98695D9}" type="slidenum">
              <a:rPr lang="tr-TR" altLang="tr-TR"/>
              <a:pPr/>
              <a:t>‹#›</a:t>
            </a:fld>
            <a:endParaRPr lang="tr-TR" altLang="tr-TR"/>
          </a:p>
        </p:txBody>
      </p:sp>
    </p:spTree>
    <p:extLst>
      <p:ext uri="{BB962C8B-B14F-4D97-AF65-F5344CB8AC3E}">
        <p14:creationId xmlns:p14="http://schemas.microsoft.com/office/powerpoint/2010/main" val="2267256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r>
              <a:rPr lang="tr-TR" altLang="tr-TR" smtClean="0"/>
              <a:t>Turkedebiyati.org</a:t>
            </a:r>
            <a:endParaRPr lang="tr-TR" altLang="tr-TR"/>
          </a:p>
        </p:txBody>
      </p:sp>
      <p:sp>
        <p:nvSpPr>
          <p:cNvPr id="7" name="Slayt Numarası Yer Tutucusu 6"/>
          <p:cNvSpPr>
            <a:spLocks noGrp="1"/>
          </p:cNvSpPr>
          <p:nvPr>
            <p:ph type="sldNum" sz="quarter" idx="12"/>
          </p:nvPr>
        </p:nvSpPr>
        <p:spPr/>
        <p:txBody>
          <a:bodyPr/>
          <a:lstStyle>
            <a:lvl1pPr>
              <a:defRPr/>
            </a:lvl1pPr>
          </a:lstStyle>
          <a:p>
            <a:fld id="{61769ABA-C067-4755-9613-36DD078E832D}" type="slidenum">
              <a:rPr lang="tr-TR" altLang="tr-TR"/>
              <a:pPr/>
              <a:t>‹#›</a:t>
            </a:fld>
            <a:endParaRPr lang="tr-TR" altLang="tr-TR"/>
          </a:p>
        </p:txBody>
      </p:sp>
    </p:spTree>
    <p:extLst>
      <p:ext uri="{BB962C8B-B14F-4D97-AF65-F5344CB8AC3E}">
        <p14:creationId xmlns:p14="http://schemas.microsoft.com/office/powerpoint/2010/main" val="2053154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biçemi için tıklatın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biçemleri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tr-TR" altLang="tr-TR" smtClean="0"/>
              <a:t>Turkedebiyati.org</a:t>
            </a:r>
            <a:endParaRPr lang="tr-TR" altLang="tr-T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EEBA9FA-5FA6-4E4D-894E-025B78F9FCB6}"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FFCC"/>
            </a:gs>
            <a:gs pos="100000">
              <a:srgbClr val="FFFFCC">
                <a:gamma/>
                <a:shade val="46275"/>
                <a:invGamma/>
              </a:srgbClr>
            </a:gs>
          </a:gsLst>
          <a:lin ang="5400000" scaled="1"/>
        </a:gradFill>
        <a:effectLst/>
      </p:bgPr>
    </p:bg>
    <p:spTree>
      <p:nvGrpSpPr>
        <p:cNvPr id="1" name=""/>
        <p:cNvGrpSpPr/>
        <p:nvPr/>
      </p:nvGrpSpPr>
      <p:grpSpPr>
        <a:xfrm>
          <a:off x="0" y="0"/>
          <a:ext cx="0" cy="0"/>
          <a:chOff x="0" y="0"/>
          <a:chExt cx="0" cy="0"/>
        </a:xfrm>
      </p:grpSpPr>
      <p:sp>
        <p:nvSpPr>
          <p:cNvPr id="86019" name="Rectangle 3"/>
          <p:cNvSpPr>
            <a:spLocks noGrp="1" noChangeArrowheads="1"/>
          </p:cNvSpPr>
          <p:nvPr>
            <p:ph type="subTitle" idx="1"/>
          </p:nvPr>
        </p:nvSpPr>
        <p:spPr>
          <a:xfrm>
            <a:off x="685800" y="1484784"/>
            <a:ext cx="7848600" cy="4536504"/>
          </a:xfrm>
        </p:spPr>
        <p:txBody>
          <a:bodyPr/>
          <a:lstStyle/>
          <a:p>
            <a:pPr algn="just"/>
            <a:r>
              <a:rPr lang="tr-TR" altLang="tr-TR" sz="2200" dirty="0"/>
              <a:t>Yazıda karışıklıkların önüne geçmek, yanlış okumayı önlemek, okumayı ve anlamayı kolaylaştırmak, cümlenin yapısını ve duraklama yerlerini belirlemek, sözün vurgu ve ton gibi özelliklerini belirtmek için kullanılan işaretlere </a:t>
            </a:r>
            <a:r>
              <a:rPr lang="tr-TR" altLang="tr-TR" sz="2200" b="1" dirty="0"/>
              <a:t>noktalama işaretleri </a:t>
            </a:r>
            <a:r>
              <a:rPr lang="tr-TR" altLang="tr-TR" sz="2200" dirty="0"/>
              <a:t>denir.</a:t>
            </a:r>
          </a:p>
          <a:p>
            <a:pPr algn="just"/>
            <a:endParaRPr lang="tr-TR" altLang="tr-TR" sz="2200" dirty="0"/>
          </a:p>
          <a:p>
            <a:pPr algn="just"/>
            <a:r>
              <a:rPr lang="tr-TR" altLang="tr-TR" sz="2200" dirty="0"/>
              <a:t>Noktalama işaretlerinden nokta, virgül, noktalı virgül, iki nokta, üç nokta, soru, ünlem, tırnak işaretleri, ayraç ve kesme ait oldukları kelimelere bitişik olarak yazılır ve kesme dışındaki işaretlerden sonra bir harf boşluğu ara verilir</a:t>
            </a:r>
            <a:r>
              <a:rPr lang="tr-TR" altLang="tr-TR" sz="2200" dirty="0" smtClean="0"/>
              <a:t>.</a:t>
            </a:r>
          </a:p>
          <a:p>
            <a:pPr algn="just"/>
            <a:endParaRPr lang="tr-TR" altLang="tr-TR" sz="2200" dirty="0"/>
          </a:p>
          <a:p>
            <a:pPr algn="just"/>
            <a:r>
              <a:rPr lang="tr-TR" altLang="tr-TR" sz="2200" dirty="0" smtClean="0"/>
              <a:t>Belli </a:t>
            </a:r>
            <a:r>
              <a:rPr lang="tr-TR" altLang="tr-TR" sz="2200" dirty="0"/>
              <a:t>başlı noktalama işaretlerini ve kullanıldıkları yerleri örneklerle inceleyelim.</a:t>
            </a:r>
          </a:p>
          <a:p>
            <a:r>
              <a:rPr lang="tr-TR" altLang="tr-TR" sz="2200" dirty="0"/>
              <a:t> </a:t>
            </a:r>
          </a:p>
          <a:p>
            <a:endParaRPr lang="tr-TR" altLang="tr-TR" sz="2200" dirty="0"/>
          </a:p>
        </p:txBody>
      </p:sp>
      <p:sp>
        <p:nvSpPr>
          <p:cNvPr id="3" name="Başlık 2"/>
          <p:cNvSpPr>
            <a:spLocks noGrp="1"/>
          </p:cNvSpPr>
          <p:nvPr>
            <p:ph type="ctrTitle"/>
          </p:nvPr>
        </p:nvSpPr>
        <p:spPr>
          <a:xfrm>
            <a:off x="611560" y="260648"/>
            <a:ext cx="7772400" cy="1470025"/>
          </a:xfrm>
        </p:spPr>
        <p:txBody>
          <a:bodyPr/>
          <a:lstStyle/>
          <a:p>
            <a:r>
              <a:rPr lang="tr-TR" b="1" dirty="0" smtClean="0">
                <a:solidFill>
                  <a:srgbClr val="C00000"/>
                </a:solidFill>
              </a:rPr>
              <a:t>NOKTALAMA İŞARETLERİ</a:t>
            </a:r>
            <a:endParaRPr lang="tr-TR" b="1" dirty="0">
              <a:solidFill>
                <a:srgbClr val="C00000"/>
              </a:solidFill>
            </a:endParaRPr>
          </a:p>
        </p:txBody>
      </p:sp>
      <p:sp>
        <p:nvSpPr>
          <p:cNvPr id="2" name="Altbilgi Yer Tutucusu 1"/>
          <p:cNvSpPr>
            <a:spLocks noGrp="1"/>
          </p:cNvSpPr>
          <p:nvPr>
            <p:ph type="ftr" sz="quarter" idx="11"/>
          </p:nvPr>
        </p:nvSpPr>
        <p:spPr/>
        <p:txBody>
          <a:bodyPr/>
          <a:lstStyle/>
          <a:p>
            <a:r>
              <a:rPr lang="tr-TR" altLang="tr-TR" dirty="0" smtClean="0"/>
              <a:t>Turkedebiyati.org</a:t>
            </a:r>
            <a:endParaRPr lang="tr-TR" altLang="tr-TR"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6019">
                                            <p:txEl>
                                              <p:pRg st="2" end="2"/>
                                            </p:txEl>
                                          </p:spTgt>
                                        </p:tgtEl>
                                        <p:attrNameLst>
                                          <p:attrName>style.visibility</p:attrName>
                                        </p:attrNameLst>
                                      </p:cBhvr>
                                      <p:to>
                                        <p:strVal val="visible"/>
                                      </p:to>
                                    </p:set>
                                    <p:anim calcmode="lin" valueType="num">
                                      <p:cBhvr additive="base">
                                        <p:cTn id="13" dur="500" fill="hold"/>
                                        <p:tgtEl>
                                          <p:spTgt spid="8601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60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6019">
                                            <p:txEl>
                                              <p:pRg st="4" end="4"/>
                                            </p:txEl>
                                          </p:spTgt>
                                        </p:tgtEl>
                                        <p:attrNameLst>
                                          <p:attrName>style.visibility</p:attrName>
                                        </p:attrNameLst>
                                      </p:cBhvr>
                                      <p:to>
                                        <p:strVal val="visible"/>
                                      </p:to>
                                    </p:set>
                                    <p:anim calcmode="lin" valueType="num">
                                      <p:cBhvr additive="base">
                                        <p:cTn id="19" dur="500" fill="hold"/>
                                        <p:tgtEl>
                                          <p:spTgt spid="8601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60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6019">
                                            <p:txEl>
                                              <p:pRg st="5" end="5"/>
                                            </p:txEl>
                                          </p:spTgt>
                                        </p:tgtEl>
                                        <p:attrNameLst>
                                          <p:attrName>style.visibility</p:attrName>
                                        </p:attrNameLst>
                                      </p:cBhvr>
                                      <p:to>
                                        <p:strVal val="visible"/>
                                      </p:to>
                                    </p:set>
                                    <p:anim calcmode="lin" valueType="num">
                                      <p:cBhvr additive="base">
                                        <p:cTn id="25" dur="500" fill="hold"/>
                                        <p:tgtEl>
                                          <p:spTgt spid="86019">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601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228600"/>
            <a:ext cx="8229600" cy="6096000"/>
          </a:xfrm>
        </p:spPr>
        <p:txBody>
          <a:bodyPr/>
          <a:lstStyle/>
          <a:p>
            <a:pPr algn="l"/>
            <a:r>
              <a:rPr lang="tr-TR" altLang="tr-TR" sz="8800" dirty="0"/>
              <a:t>,</a:t>
            </a:r>
            <a:r>
              <a:rPr lang="tr-TR" altLang="tr-TR" sz="2000" b="1" dirty="0"/>
              <a:t>Sıralı  cümleleri birbirinden ayırmak için kullanılır.</a:t>
            </a:r>
            <a:r>
              <a:rPr lang="tr-TR" altLang="tr-TR" sz="2000" dirty="0"/>
              <a:t/>
            </a:r>
            <a:br>
              <a:rPr lang="tr-TR" altLang="tr-TR" sz="2000" dirty="0"/>
            </a:br>
            <a:r>
              <a:rPr lang="tr-TR" altLang="tr-TR" sz="2000" dirty="0"/>
              <a:t/>
            </a:r>
            <a:br>
              <a:rPr lang="tr-TR" altLang="tr-TR" sz="2000" dirty="0"/>
            </a:br>
            <a:r>
              <a:rPr lang="tr-TR" altLang="tr-TR" sz="2000" b="1" dirty="0"/>
              <a:t>Örnekler:</a:t>
            </a:r>
            <a:br>
              <a:rPr lang="tr-TR" altLang="tr-TR" sz="2000" b="1" dirty="0"/>
            </a:br>
            <a:r>
              <a:rPr lang="tr-TR" altLang="tr-TR" sz="2000" dirty="0"/>
              <a:t/>
            </a:r>
            <a:br>
              <a:rPr lang="tr-TR" altLang="tr-TR" sz="2000" dirty="0"/>
            </a:br>
            <a:r>
              <a:rPr lang="tr-TR" altLang="tr-TR" sz="2000" dirty="0"/>
              <a:t>1- Atlar </a:t>
            </a:r>
            <a:r>
              <a:rPr lang="tr-TR" altLang="tr-TR" sz="2000" dirty="0" err="1"/>
              <a:t>soluyor,terliyor,dört</a:t>
            </a:r>
            <a:r>
              <a:rPr lang="tr-TR" altLang="tr-TR" sz="2000" dirty="0"/>
              <a:t> nala koşuyordu.</a:t>
            </a:r>
            <a:br>
              <a:rPr lang="tr-TR" altLang="tr-TR" sz="2000" dirty="0"/>
            </a:br>
            <a:r>
              <a:rPr lang="tr-TR" altLang="tr-TR" sz="2000" dirty="0"/>
              <a:t/>
            </a:r>
            <a:br>
              <a:rPr lang="tr-TR" altLang="tr-TR" sz="2000" dirty="0"/>
            </a:br>
            <a:r>
              <a:rPr lang="tr-TR" altLang="tr-TR" sz="2000" dirty="0"/>
              <a:t>2-Fakat yol otomobillerle yasak olduğundan oda herkes gibi tramvaya biner, kimse kendisine   dikkat etmez.</a:t>
            </a:r>
            <a:br>
              <a:rPr lang="tr-TR" altLang="tr-TR" sz="2000" dirty="0"/>
            </a:br>
            <a:r>
              <a:rPr lang="tr-TR" altLang="tr-TR" sz="2000" dirty="0"/>
              <a:t/>
            </a:r>
            <a:br>
              <a:rPr lang="tr-TR" altLang="tr-TR" sz="2000" dirty="0"/>
            </a:br>
            <a:r>
              <a:rPr lang="tr-TR" altLang="tr-TR" sz="2000" dirty="0"/>
              <a:t>				Falih Rıfkı ATAY, Denizaşırı</a:t>
            </a:r>
            <a:br>
              <a:rPr lang="tr-TR" altLang="tr-TR" sz="2000" dirty="0"/>
            </a:br>
            <a:r>
              <a:rPr lang="tr-TR" altLang="tr-TR" sz="2000" dirty="0"/>
              <a:t/>
            </a:r>
            <a:br>
              <a:rPr lang="tr-TR" altLang="tr-TR" sz="2000" dirty="0"/>
            </a:br>
            <a:r>
              <a:rPr lang="tr-TR" altLang="tr-TR" sz="2000" dirty="0"/>
              <a:t>3- Gel demesi kolay, git demesi zordur.</a:t>
            </a:r>
            <a:br>
              <a:rPr lang="tr-TR" altLang="tr-TR" sz="2000" dirty="0"/>
            </a:br>
            <a:r>
              <a:rPr lang="tr-TR" altLang="tr-TR" sz="2000" dirty="0"/>
              <a:t/>
            </a:r>
            <a:br>
              <a:rPr lang="tr-TR" altLang="tr-TR" sz="2000" dirty="0"/>
            </a:br>
            <a:r>
              <a:rPr lang="tr-TR" altLang="tr-TR" sz="2000" dirty="0"/>
              <a:t>4-Yaşlar kurur, iniltiler durur, çukurlar dolardı.</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500" fill="hold"/>
                                        <p:tgtEl>
                                          <p:spTgt spid="27650"/>
                                        </p:tgtEl>
                                        <p:attrNameLst>
                                          <p:attrName>ppt_x</p:attrName>
                                        </p:attrNameLst>
                                      </p:cBhvr>
                                      <p:tavLst>
                                        <p:tav tm="0">
                                          <p:val>
                                            <p:strVal val="#ppt_x-#ppt_w/2"/>
                                          </p:val>
                                        </p:tav>
                                        <p:tav tm="100000">
                                          <p:val>
                                            <p:strVal val="#ppt_x"/>
                                          </p:val>
                                        </p:tav>
                                      </p:tavLst>
                                    </p:anim>
                                    <p:anim calcmode="lin" valueType="num">
                                      <p:cBhvr>
                                        <p:cTn id="8" dur="500" fill="hold"/>
                                        <p:tgtEl>
                                          <p:spTgt spid="27650"/>
                                        </p:tgtEl>
                                        <p:attrNameLst>
                                          <p:attrName>ppt_y</p:attrName>
                                        </p:attrNameLst>
                                      </p:cBhvr>
                                      <p:tavLst>
                                        <p:tav tm="0">
                                          <p:val>
                                            <p:strVal val="#ppt_y"/>
                                          </p:val>
                                        </p:tav>
                                        <p:tav tm="100000">
                                          <p:val>
                                            <p:strVal val="#ppt_y"/>
                                          </p:val>
                                        </p:tav>
                                      </p:tavLst>
                                    </p:anim>
                                    <p:anim calcmode="lin" valueType="num">
                                      <p:cBhvr>
                                        <p:cTn id="9" dur="500" fill="hold"/>
                                        <p:tgtEl>
                                          <p:spTgt spid="27650"/>
                                        </p:tgtEl>
                                        <p:attrNameLst>
                                          <p:attrName>ppt_w</p:attrName>
                                        </p:attrNameLst>
                                      </p:cBhvr>
                                      <p:tavLst>
                                        <p:tav tm="0">
                                          <p:val>
                                            <p:fltVal val="0"/>
                                          </p:val>
                                        </p:tav>
                                        <p:tav tm="100000">
                                          <p:val>
                                            <p:strVal val="#ppt_w"/>
                                          </p:val>
                                        </p:tav>
                                      </p:tavLst>
                                    </p:anim>
                                    <p:anim calcmode="lin" valueType="num">
                                      <p:cBhvr>
                                        <p:cTn id="10" dur="500" fill="hold"/>
                                        <p:tgtEl>
                                          <p:spTgt spid="276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533400"/>
            <a:ext cx="7772400" cy="5562600"/>
          </a:xfrm>
        </p:spPr>
        <p:txBody>
          <a:bodyPr/>
          <a:lstStyle/>
          <a:p>
            <a:pPr algn="l"/>
            <a:r>
              <a:rPr lang="tr-TR" altLang="tr-TR" sz="8800" dirty="0"/>
              <a:t>,</a:t>
            </a:r>
            <a:r>
              <a:rPr lang="tr-TR" altLang="tr-TR" sz="2400" b="1" dirty="0"/>
              <a:t>Art arda gelen iki kelime arasında çıkabilecek anlam karışıklığını önlemek amacı ile bunların arasına konur</a:t>
            </a:r>
            <a:r>
              <a:rPr lang="tr-TR" altLang="tr-TR" sz="2400" dirty="0"/>
              <a:t>.</a:t>
            </a:r>
            <a:br>
              <a:rPr lang="tr-TR" altLang="tr-TR" sz="2400" dirty="0"/>
            </a:br>
            <a:r>
              <a:rPr lang="tr-TR" altLang="tr-TR" sz="2400" b="1" dirty="0"/>
              <a:t>Örnekler:</a:t>
            </a:r>
            <a:r>
              <a:rPr lang="tr-TR" altLang="tr-TR" sz="2400" dirty="0"/>
              <a:t> </a:t>
            </a:r>
            <a:br>
              <a:rPr lang="tr-TR" altLang="tr-TR" sz="2400" dirty="0"/>
            </a:br>
            <a:r>
              <a:rPr lang="tr-TR" altLang="tr-TR" sz="2400" dirty="0"/>
              <a:t/>
            </a:r>
            <a:br>
              <a:rPr lang="tr-TR" altLang="tr-TR" sz="2400" dirty="0"/>
            </a:br>
            <a:r>
              <a:rPr lang="tr-TR" altLang="tr-TR" sz="2400" dirty="0"/>
              <a:t>1- İhtiyar, bekçiyi </a:t>
            </a:r>
            <a:r>
              <a:rPr lang="tr-TR" altLang="tr-TR" sz="2400" dirty="0" err="1"/>
              <a:t>çağırdı.Öteki</a:t>
            </a:r>
            <a:r>
              <a:rPr lang="tr-TR" altLang="tr-TR" sz="2400" dirty="0"/>
              <a:t>, elini sakladı.</a:t>
            </a:r>
            <a:br>
              <a:rPr lang="tr-TR" altLang="tr-TR" sz="2400" dirty="0"/>
            </a:br>
            <a:r>
              <a:rPr lang="tr-TR" altLang="tr-TR" sz="2400" dirty="0"/>
              <a:t/>
            </a:r>
            <a:br>
              <a:rPr lang="tr-TR" altLang="tr-TR" sz="2400" dirty="0"/>
            </a:br>
            <a:r>
              <a:rPr lang="tr-TR" altLang="tr-TR" sz="2400" dirty="0"/>
              <a:t>2- Hırsız, kardeşini dövdü. </a:t>
            </a:r>
            <a:r>
              <a:rPr lang="tr-TR" altLang="tr-TR" sz="2400" dirty="0" err="1"/>
              <a:t>Garson,çocuğu</a:t>
            </a:r>
            <a:r>
              <a:rPr lang="tr-TR" altLang="tr-TR" sz="2400" dirty="0"/>
              <a:t> çağırdı. </a:t>
            </a:r>
            <a:br>
              <a:rPr lang="tr-TR" altLang="tr-TR" sz="2400" dirty="0"/>
            </a:br>
            <a:r>
              <a:rPr lang="tr-TR" altLang="tr-TR" sz="2400" dirty="0"/>
              <a:t/>
            </a:r>
            <a:br>
              <a:rPr lang="tr-TR" altLang="tr-TR" sz="2400" dirty="0"/>
            </a:br>
            <a:r>
              <a:rPr lang="tr-TR" altLang="tr-TR" sz="2400" dirty="0"/>
              <a:t>3-İhtiyar, ağaca </a:t>
            </a:r>
            <a:r>
              <a:rPr lang="tr-TR" altLang="tr-TR" sz="2400" dirty="0" err="1"/>
              <a:t>yaslandı.Küçük</a:t>
            </a:r>
            <a:r>
              <a:rPr lang="tr-TR" altLang="tr-TR" sz="2400" dirty="0"/>
              <a:t>, elmaları kopardı.</a:t>
            </a:r>
            <a:br>
              <a:rPr lang="tr-TR" altLang="tr-TR" sz="2400" dirty="0"/>
            </a:br>
            <a:r>
              <a:rPr lang="tr-TR" altLang="tr-TR" sz="2400" dirty="0"/>
              <a:t/>
            </a:r>
            <a:br>
              <a:rPr lang="tr-TR" altLang="tr-TR" sz="2400" dirty="0"/>
            </a:br>
            <a:r>
              <a:rPr lang="tr-TR" altLang="tr-TR" sz="2000" dirty="0"/>
              <a:t/>
            </a:r>
            <a:br>
              <a:rPr lang="tr-TR" altLang="tr-TR" sz="2000" dirty="0"/>
            </a:br>
            <a:endParaRPr lang="tr-TR" altLang="tr-TR" sz="2000"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500" fill="hold"/>
                                        <p:tgtEl>
                                          <p:spTgt spid="28674"/>
                                        </p:tgtEl>
                                        <p:attrNameLst>
                                          <p:attrName>ppt_x</p:attrName>
                                        </p:attrNameLst>
                                      </p:cBhvr>
                                      <p:tavLst>
                                        <p:tav tm="0">
                                          <p:val>
                                            <p:strVal val="#ppt_x+#ppt_w/2"/>
                                          </p:val>
                                        </p:tav>
                                        <p:tav tm="100000">
                                          <p:val>
                                            <p:strVal val="#ppt_x"/>
                                          </p:val>
                                        </p:tav>
                                      </p:tavLst>
                                    </p:anim>
                                    <p:anim calcmode="lin" valueType="num">
                                      <p:cBhvr>
                                        <p:cTn id="8" dur="500" fill="hold"/>
                                        <p:tgtEl>
                                          <p:spTgt spid="28674"/>
                                        </p:tgtEl>
                                        <p:attrNameLst>
                                          <p:attrName>ppt_y</p:attrName>
                                        </p:attrNameLst>
                                      </p:cBhvr>
                                      <p:tavLst>
                                        <p:tav tm="0">
                                          <p:val>
                                            <p:strVal val="#ppt_y"/>
                                          </p:val>
                                        </p:tav>
                                        <p:tav tm="100000">
                                          <p:val>
                                            <p:strVal val="#ppt_y"/>
                                          </p:val>
                                        </p:tav>
                                      </p:tavLst>
                                    </p:anim>
                                    <p:anim calcmode="lin" valueType="num">
                                      <p:cBhvr>
                                        <p:cTn id="9" dur="500" fill="hold"/>
                                        <p:tgtEl>
                                          <p:spTgt spid="28674"/>
                                        </p:tgtEl>
                                        <p:attrNameLst>
                                          <p:attrName>ppt_w</p:attrName>
                                        </p:attrNameLst>
                                      </p:cBhvr>
                                      <p:tavLst>
                                        <p:tav tm="0">
                                          <p:val>
                                            <p:fltVal val="0"/>
                                          </p:val>
                                        </p:tav>
                                        <p:tav tm="100000">
                                          <p:val>
                                            <p:strVal val="#ppt_w"/>
                                          </p:val>
                                        </p:tav>
                                      </p:tavLst>
                                    </p:anim>
                                    <p:anim calcmode="lin" valueType="num">
                                      <p:cBhvr>
                                        <p:cTn id="10" dur="500" fill="hold"/>
                                        <p:tgtEl>
                                          <p:spTgt spid="2867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95536" y="332656"/>
            <a:ext cx="8280920" cy="5805264"/>
          </a:xfrm>
        </p:spPr>
        <p:txBody>
          <a:bodyPr/>
          <a:lstStyle/>
          <a:p>
            <a:pPr marL="342900" indent="-342900" algn="l">
              <a:buFont typeface="Wingdings" panose="05000000000000000000" pitchFamily="2" charset="2"/>
              <a:buChar char="v"/>
            </a:pPr>
            <a:r>
              <a:rPr lang="tr-TR" altLang="tr-TR" sz="2400" b="1" dirty="0" smtClean="0"/>
              <a:t>Uzun </a:t>
            </a:r>
            <a:r>
              <a:rPr lang="tr-TR" altLang="tr-TR" sz="2400" b="1" dirty="0"/>
              <a:t>cümlelerde yüklemden uzak düşmüş olan ögeleri belirtmek için konur.</a:t>
            </a:r>
            <a:r>
              <a:rPr lang="tr-TR" altLang="tr-TR" sz="2400" dirty="0"/>
              <a:t/>
            </a:r>
            <a:br>
              <a:rPr lang="tr-TR" altLang="tr-TR" sz="2400" dirty="0"/>
            </a:br>
            <a:r>
              <a:rPr lang="tr-TR" altLang="tr-TR" sz="2400" dirty="0" smtClean="0"/>
              <a:t/>
            </a:r>
            <a:br>
              <a:rPr lang="tr-TR" altLang="tr-TR" sz="2400" dirty="0" smtClean="0"/>
            </a:br>
            <a:r>
              <a:rPr lang="tr-TR" altLang="tr-TR" sz="2400" b="1" dirty="0" smtClean="0"/>
              <a:t>Örnekler</a:t>
            </a:r>
            <a:r>
              <a:rPr lang="tr-TR" altLang="tr-TR" sz="2400" b="1" dirty="0"/>
              <a:t>:</a:t>
            </a:r>
            <a:br>
              <a:rPr lang="tr-TR" altLang="tr-TR" sz="2400" b="1" dirty="0"/>
            </a:br>
            <a:r>
              <a:rPr lang="tr-TR" altLang="tr-TR" sz="2400" dirty="0" smtClean="0"/>
              <a:t/>
            </a:r>
            <a:br>
              <a:rPr lang="tr-TR" altLang="tr-TR" sz="2400" dirty="0" smtClean="0"/>
            </a:br>
            <a:r>
              <a:rPr lang="tr-TR" altLang="tr-TR" sz="2400" dirty="0" smtClean="0"/>
              <a:t>1-</a:t>
            </a:r>
            <a:r>
              <a:rPr lang="tr-TR" altLang="tr-TR" sz="2400" u="sng" dirty="0" smtClean="0"/>
              <a:t>Kumandan</a:t>
            </a:r>
            <a:r>
              <a:rPr lang="tr-TR" altLang="tr-TR" sz="2400" u="sng" dirty="0"/>
              <a:t>,</a:t>
            </a:r>
            <a:r>
              <a:rPr lang="tr-TR" altLang="tr-TR" sz="2400" dirty="0"/>
              <a:t> atını şahlandırarak ‘’hurra, hurra’’ diye kendisini alkışlayan keyifli halka boyun kırarak kabarıyordu.</a:t>
            </a:r>
            <a:br>
              <a:rPr lang="tr-TR" altLang="tr-TR" sz="2400" dirty="0"/>
            </a:br>
            <a:r>
              <a:rPr lang="tr-TR" altLang="tr-TR" sz="2400" dirty="0"/>
              <a:t/>
            </a:r>
            <a:br>
              <a:rPr lang="tr-TR" altLang="tr-TR" sz="2400" dirty="0"/>
            </a:br>
            <a:r>
              <a:rPr lang="tr-TR" altLang="tr-TR" sz="2400" dirty="0"/>
              <a:t>2- </a:t>
            </a:r>
            <a:r>
              <a:rPr lang="tr-TR" altLang="tr-TR" sz="2400" u="sng" dirty="0"/>
              <a:t>Burası,</a:t>
            </a:r>
            <a:r>
              <a:rPr lang="tr-TR" altLang="tr-TR" sz="2400" dirty="0"/>
              <a:t> uzaklardan engin bir boşluk görünen karanlık  uçurumları ile uğursuz bir geçitti.</a:t>
            </a:r>
            <a:br>
              <a:rPr lang="tr-TR" altLang="tr-TR" sz="2400" dirty="0"/>
            </a:br>
            <a:r>
              <a:rPr lang="tr-TR" altLang="tr-TR" sz="2400" dirty="0"/>
              <a:t/>
            </a:r>
            <a:br>
              <a:rPr lang="tr-TR" altLang="tr-TR" sz="2400" dirty="0"/>
            </a:br>
            <a:r>
              <a:rPr lang="tr-TR" altLang="tr-TR" sz="2400" dirty="0"/>
              <a:t>3-Saniye Hanımefendi, merdivenlerde oğlunun ayak seslerini duyar duymaz, hasretlisini karşılamaya atılan bir genç kadın gibi, koltuğundan fırlamış ve ona kapıyı kendi eliyle açmaya gelmişti.</a:t>
            </a:r>
            <a:br>
              <a:rPr lang="tr-TR" altLang="tr-TR" sz="2400" dirty="0"/>
            </a:br>
            <a:r>
              <a:rPr lang="tr-TR" altLang="tr-TR" sz="2400" dirty="0"/>
              <a:t>		</a:t>
            </a:r>
            <a:r>
              <a:rPr lang="tr-TR" altLang="tr-TR" sz="2400" dirty="0" smtClean="0"/>
              <a:t>(</a:t>
            </a:r>
            <a:r>
              <a:rPr lang="tr-TR" altLang="tr-TR" sz="2400" dirty="0"/>
              <a:t>Yakup Kadri KARAOSMANOĞLU, Panorama)</a:t>
            </a:r>
            <a:br>
              <a:rPr lang="tr-TR" altLang="tr-TR" sz="2400" dirty="0"/>
            </a:br>
            <a:r>
              <a:rPr lang="tr-TR" altLang="tr-TR" sz="2400" u="sng" dirty="0"/>
              <a:t> </a:t>
            </a:r>
            <a:endParaRPr lang="tr-TR" altLang="tr-TR" sz="2400"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 calcmode="lin" valueType="num">
                                      <p:cBhvr>
                                        <p:cTn id="7" dur="500" fill="hold"/>
                                        <p:tgtEl>
                                          <p:spTgt spid="29698"/>
                                        </p:tgtEl>
                                        <p:attrNameLst>
                                          <p:attrName>ppt_x</p:attrName>
                                        </p:attrNameLst>
                                      </p:cBhvr>
                                      <p:tavLst>
                                        <p:tav tm="0">
                                          <p:val>
                                            <p:strVal val="#ppt_x-#ppt_w/2"/>
                                          </p:val>
                                        </p:tav>
                                        <p:tav tm="100000">
                                          <p:val>
                                            <p:strVal val="#ppt_x"/>
                                          </p:val>
                                        </p:tav>
                                      </p:tavLst>
                                    </p:anim>
                                    <p:anim calcmode="lin" valueType="num">
                                      <p:cBhvr>
                                        <p:cTn id="8" dur="500" fill="hold"/>
                                        <p:tgtEl>
                                          <p:spTgt spid="29698"/>
                                        </p:tgtEl>
                                        <p:attrNameLst>
                                          <p:attrName>ppt_y</p:attrName>
                                        </p:attrNameLst>
                                      </p:cBhvr>
                                      <p:tavLst>
                                        <p:tav tm="0">
                                          <p:val>
                                            <p:strVal val="#ppt_y"/>
                                          </p:val>
                                        </p:tav>
                                        <p:tav tm="100000">
                                          <p:val>
                                            <p:strVal val="#ppt_y"/>
                                          </p:val>
                                        </p:tav>
                                      </p:tavLst>
                                    </p:anim>
                                    <p:anim calcmode="lin" valueType="num">
                                      <p:cBhvr>
                                        <p:cTn id="9" dur="500" fill="hold"/>
                                        <p:tgtEl>
                                          <p:spTgt spid="29698"/>
                                        </p:tgtEl>
                                        <p:attrNameLst>
                                          <p:attrName>ppt_w</p:attrName>
                                        </p:attrNameLst>
                                      </p:cBhvr>
                                      <p:tavLst>
                                        <p:tav tm="0">
                                          <p:val>
                                            <p:fltVal val="0"/>
                                          </p:val>
                                        </p:tav>
                                        <p:tav tm="100000">
                                          <p:val>
                                            <p:strVal val="#ppt_w"/>
                                          </p:val>
                                        </p:tav>
                                      </p:tavLst>
                                    </p:anim>
                                    <p:anim calcmode="lin" valueType="num">
                                      <p:cBhvr>
                                        <p:cTn id="10" dur="500" fill="hold"/>
                                        <p:tgtEl>
                                          <p:spTgt spid="296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51520" y="304800"/>
            <a:ext cx="8712968" cy="5867400"/>
          </a:xfrm>
        </p:spPr>
        <p:txBody>
          <a:bodyPr/>
          <a:lstStyle/>
          <a:p>
            <a:pPr algn="l"/>
            <a:r>
              <a:rPr lang="tr-TR" altLang="tr-TR" sz="8800" dirty="0"/>
              <a:t>,</a:t>
            </a:r>
            <a:r>
              <a:rPr lang="tr-TR" altLang="tr-TR" sz="2400" b="1" dirty="0"/>
              <a:t>Cümle içinde ara sözleri ve ara cümleleri ayırmak için konur.</a:t>
            </a:r>
            <a:r>
              <a:rPr lang="tr-TR" altLang="tr-TR" sz="2400" dirty="0"/>
              <a:t/>
            </a:r>
            <a:br>
              <a:rPr lang="tr-TR" altLang="tr-TR" sz="2400" dirty="0"/>
            </a:br>
            <a:r>
              <a:rPr lang="tr-TR" altLang="tr-TR" sz="2400" b="1" dirty="0"/>
              <a:t>Örnekler:</a:t>
            </a:r>
            <a:r>
              <a:rPr lang="tr-TR" altLang="tr-TR" sz="2400" dirty="0"/>
              <a:t/>
            </a:r>
            <a:br>
              <a:rPr lang="tr-TR" altLang="tr-TR" sz="2400" dirty="0"/>
            </a:br>
            <a:r>
              <a:rPr lang="tr-TR" altLang="tr-TR" sz="2400" dirty="0"/>
              <a:t/>
            </a:r>
            <a:br>
              <a:rPr lang="tr-TR" altLang="tr-TR" sz="2400" dirty="0"/>
            </a:br>
            <a:r>
              <a:rPr lang="tr-TR" altLang="tr-TR" sz="2400" dirty="0"/>
              <a:t>1- Uzun süredir o şehre, </a:t>
            </a:r>
            <a:r>
              <a:rPr lang="tr-TR" altLang="tr-TR" sz="2400" u="sng" dirty="0"/>
              <a:t>Bursa’ya</a:t>
            </a:r>
            <a:r>
              <a:rPr lang="tr-TR" altLang="tr-TR" sz="2400" dirty="0"/>
              <a:t> gidememiştim.</a:t>
            </a:r>
            <a:br>
              <a:rPr lang="tr-TR" altLang="tr-TR" sz="2400" dirty="0"/>
            </a:br>
            <a:r>
              <a:rPr lang="tr-TR" altLang="tr-TR" sz="2400" dirty="0"/>
              <a:t/>
            </a:r>
            <a:br>
              <a:rPr lang="tr-TR" altLang="tr-TR" sz="2400" dirty="0"/>
            </a:br>
            <a:r>
              <a:rPr lang="tr-TR" altLang="tr-TR" sz="2400" dirty="0"/>
              <a:t>2- Annesini, </a:t>
            </a:r>
            <a:r>
              <a:rPr lang="tr-TR" altLang="tr-TR" sz="2400" u="sng" dirty="0"/>
              <a:t>canından çok sevdiği o aziz varlığı,</a:t>
            </a:r>
            <a:r>
              <a:rPr lang="tr-TR" altLang="tr-TR" sz="2400" dirty="0"/>
              <a:t> çok özlemişti.</a:t>
            </a:r>
            <a:r>
              <a:rPr lang="tr-TR" altLang="tr-TR" sz="2400" u="sng" dirty="0"/>
              <a:t/>
            </a:r>
            <a:br>
              <a:rPr lang="tr-TR" altLang="tr-TR" sz="2400" u="sng" dirty="0"/>
            </a:br>
            <a:r>
              <a:rPr lang="tr-TR" altLang="tr-TR" sz="2400" u="sng" dirty="0"/>
              <a:t/>
            </a:r>
            <a:br>
              <a:rPr lang="tr-TR" altLang="tr-TR" sz="2400" u="sng" dirty="0"/>
            </a:br>
            <a:r>
              <a:rPr lang="tr-TR" altLang="tr-TR" sz="2400" dirty="0"/>
              <a:t>3-</a:t>
            </a:r>
            <a:r>
              <a:rPr lang="tr-TR" altLang="tr-TR" sz="2400" u="sng" dirty="0"/>
              <a:t> </a:t>
            </a:r>
            <a:r>
              <a:rPr lang="tr-TR" altLang="tr-TR" sz="2400" dirty="0"/>
              <a:t>Örnek olsun diye</a:t>
            </a:r>
            <a:r>
              <a:rPr lang="tr-TR" altLang="tr-TR" sz="2400" u="sng" dirty="0"/>
              <a:t>, örnek istemez ya,</a:t>
            </a:r>
            <a:r>
              <a:rPr lang="tr-TR" altLang="tr-TR" sz="2400" dirty="0"/>
              <a:t> söylüyorum.</a:t>
            </a:r>
            <a:br>
              <a:rPr lang="tr-TR" altLang="tr-TR" sz="2400" dirty="0"/>
            </a:br>
            <a:r>
              <a:rPr lang="tr-TR" altLang="tr-TR" sz="2400" dirty="0"/>
              <a:t>  Şimdi, efendiler, müsaade buyurursanız, size bir sual sorayım.</a:t>
            </a:r>
            <a:br>
              <a:rPr lang="tr-TR" altLang="tr-TR" sz="2400" dirty="0"/>
            </a:br>
            <a:r>
              <a:rPr lang="tr-TR" altLang="tr-TR" sz="2400" dirty="0"/>
              <a:t>				(</a:t>
            </a:r>
            <a:r>
              <a:rPr lang="tr-TR" altLang="tr-TR" sz="2400" dirty="0" err="1"/>
              <a:t>M.Kemal</a:t>
            </a:r>
            <a:r>
              <a:rPr lang="tr-TR" altLang="tr-TR" sz="2400" dirty="0"/>
              <a:t> ATATÜRK)</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p:cTn id="7" dur="500" fill="hold"/>
                                        <p:tgtEl>
                                          <p:spTgt spid="30722"/>
                                        </p:tgtEl>
                                        <p:attrNameLst>
                                          <p:attrName>ppt_x</p:attrName>
                                        </p:attrNameLst>
                                      </p:cBhvr>
                                      <p:tavLst>
                                        <p:tav tm="0">
                                          <p:val>
                                            <p:strVal val="#ppt_x+#ppt_w/2"/>
                                          </p:val>
                                        </p:tav>
                                        <p:tav tm="100000">
                                          <p:val>
                                            <p:strVal val="#ppt_x"/>
                                          </p:val>
                                        </p:tav>
                                      </p:tavLst>
                                    </p:anim>
                                    <p:anim calcmode="lin" valueType="num">
                                      <p:cBhvr>
                                        <p:cTn id="8" dur="500" fill="hold"/>
                                        <p:tgtEl>
                                          <p:spTgt spid="30722"/>
                                        </p:tgtEl>
                                        <p:attrNameLst>
                                          <p:attrName>ppt_y</p:attrName>
                                        </p:attrNameLst>
                                      </p:cBhvr>
                                      <p:tavLst>
                                        <p:tav tm="0">
                                          <p:val>
                                            <p:strVal val="#ppt_y"/>
                                          </p:val>
                                        </p:tav>
                                        <p:tav tm="100000">
                                          <p:val>
                                            <p:strVal val="#ppt_y"/>
                                          </p:val>
                                        </p:tav>
                                      </p:tavLst>
                                    </p:anim>
                                    <p:anim calcmode="lin" valueType="num">
                                      <p:cBhvr>
                                        <p:cTn id="9" dur="500" fill="hold"/>
                                        <p:tgtEl>
                                          <p:spTgt spid="30722"/>
                                        </p:tgtEl>
                                        <p:attrNameLst>
                                          <p:attrName>ppt_w</p:attrName>
                                        </p:attrNameLst>
                                      </p:cBhvr>
                                      <p:tavLst>
                                        <p:tav tm="0">
                                          <p:val>
                                            <p:fltVal val="0"/>
                                          </p:val>
                                        </p:tav>
                                        <p:tav tm="100000">
                                          <p:val>
                                            <p:strVal val="#ppt_w"/>
                                          </p:val>
                                        </p:tav>
                                      </p:tavLst>
                                    </p:anim>
                                    <p:anim calcmode="lin" valueType="num">
                                      <p:cBhvr>
                                        <p:cTn id="10" dur="500" fill="hold"/>
                                        <p:tgtEl>
                                          <p:spTgt spid="307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04800"/>
            <a:ext cx="8507288" cy="6019800"/>
          </a:xfrm>
        </p:spPr>
        <p:txBody>
          <a:bodyPr/>
          <a:lstStyle/>
          <a:p>
            <a:pPr algn="l"/>
            <a:r>
              <a:rPr lang="tr-TR" altLang="tr-TR" sz="8800" b="1" dirty="0"/>
              <a:t>,</a:t>
            </a:r>
            <a:r>
              <a:rPr lang="tr-TR" altLang="tr-TR" sz="2000" b="1" dirty="0"/>
              <a:t>Anlama güç kazandırmak, anlamı pekiştirmek için tekrarlanan </a:t>
            </a:r>
            <a:r>
              <a:rPr lang="tr-TR" altLang="tr-TR" sz="2000" b="1" dirty="0" smtClean="0"/>
              <a:t>kelimeler arasına </a:t>
            </a:r>
            <a:r>
              <a:rPr lang="tr-TR" altLang="tr-TR" sz="2000" b="1" dirty="0"/>
              <a:t>konur</a:t>
            </a:r>
            <a:r>
              <a:rPr lang="tr-TR" altLang="tr-TR" sz="2000" b="1" dirty="0" smtClean="0"/>
              <a:t>.</a:t>
            </a:r>
            <a:br>
              <a:rPr lang="tr-TR" altLang="tr-TR" sz="2000" b="1" dirty="0" smtClean="0"/>
            </a:br>
            <a:r>
              <a:rPr lang="tr-TR" altLang="tr-TR" sz="2000" dirty="0"/>
              <a:t/>
            </a:r>
            <a:br>
              <a:rPr lang="tr-TR" altLang="tr-TR" sz="2000" dirty="0"/>
            </a:br>
            <a:r>
              <a:rPr lang="tr-TR" altLang="tr-TR" sz="2000" b="1" dirty="0"/>
              <a:t>Örnekler:</a:t>
            </a:r>
            <a:r>
              <a:rPr lang="tr-TR" altLang="tr-TR" sz="2000" dirty="0"/>
              <a:t/>
            </a:r>
            <a:br>
              <a:rPr lang="tr-TR" altLang="tr-TR" sz="2000" dirty="0"/>
            </a:br>
            <a:r>
              <a:rPr lang="tr-TR" altLang="tr-TR" sz="2000" dirty="0"/>
              <a:t>1-Akşam, yine akşam, yine akşam.</a:t>
            </a:r>
            <a:br>
              <a:rPr lang="tr-TR" altLang="tr-TR" sz="2000" dirty="0"/>
            </a:br>
            <a:r>
              <a:rPr lang="tr-TR" altLang="tr-TR" sz="2000" dirty="0"/>
              <a:t>   Göllerde bu dem kamış olsam!</a:t>
            </a:r>
            <a:br>
              <a:rPr lang="tr-TR" altLang="tr-TR" sz="2000" dirty="0"/>
            </a:br>
            <a:r>
              <a:rPr lang="tr-TR" altLang="tr-TR" sz="2000" dirty="0"/>
              <a:t>		</a:t>
            </a:r>
            <a:br>
              <a:rPr lang="tr-TR" altLang="tr-TR" sz="2000" dirty="0"/>
            </a:br>
            <a:r>
              <a:rPr lang="tr-TR" altLang="tr-TR" sz="2000" dirty="0"/>
              <a:t>			(Ahmet HAŞİM)</a:t>
            </a:r>
            <a:br>
              <a:rPr lang="tr-TR" altLang="tr-TR" sz="2000" dirty="0"/>
            </a:br>
            <a:r>
              <a:rPr lang="tr-TR" altLang="tr-TR" sz="2000" dirty="0"/>
              <a:t>2-Kopar sonbahar tellerinden</a:t>
            </a:r>
            <a:br>
              <a:rPr lang="tr-TR" altLang="tr-TR" sz="2000" dirty="0"/>
            </a:br>
            <a:r>
              <a:rPr lang="tr-TR" altLang="tr-TR" sz="2000" dirty="0"/>
              <a:t>   Derinden, derinden, derinden.</a:t>
            </a:r>
            <a:br>
              <a:rPr lang="tr-TR" altLang="tr-TR" sz="2000" dirty="0"/>
            </a:br>
            <a:r>
              <a:rPr lang="tr-TR" altLang="tr-TR" sz="2000" dirty="0"/>
              <a:t>Biten yazla başlar keder musikisi</a:t>
            </a:r>
            <a:br>
              <a:rPr lang="tr-TR" altLang="tr-TR" sz="2000" dirty="0"/>
            </a:br>
            <a:r>
              <a:rPr lang="tr-TR" altLang="tr-TR" sz="2000" dirty="0"/>
              <a:t/>
            </a:r>
            <a:br>
              <a:rPr lang="tr-TR" altLang="tr-TR" sz="2000" dirty="0"/>
            </a:br>
            <a:r>
              <a:rPr lang="tr-TR" altLang="tr-TR" sz="2000" dirty="0"/>
              <a:t>			(Yahya Kemal BEYATLI)</a:t>
            </a:r>
            <a:br>
              <a:rPr lang="tr-TR" altLang="tr-TR" sz="2000" dirty="0"/>
            </a:br>
            <a:r>
              <a:rPr lang="tr-TR" altLang="tr-TR" sz="2000" u="sng" dirty="0"/>
              <a:t/>
            </a:r>
            <a:br>
              <a:rPr lang="tr-TR" altLang="tr-TR" sz="2000" u="sng" dirty="0"/>
            </a:br>
            <a:r>
              <a:rPr lang="tr-TR" altLang="tr-TR" sz="2000" b="1" u="sng" dirty="0"/>
              <a:t>Uyarı:</a:t>
            </a:r>
            <a:r>
              <a:rPr lang="tr-TR" altLang="tr-TR" sz="2000" u="sng" dirty="0"/>
              <a:t/>
            </a:r>
            <a:br>
              <a:rPr lang="tr-TR" altLang="tr-TR" sz="2000" u="sng" dirty="0"/>
            </a:br>
            <a:r>
              <a:rPr lang="tr-TR" altLang="tr-TR" sz="2000" u="sng" dirty="0"/>
              <a:t>Ancak ikilemelerde kelimeler arasına virgül konmaz. </a:t>
            </a:r>
            <a:r>
              <a:rPr lang="tr-TR" altLang="tr-TR" sz="2000" dirty="0"/>
              <a:t>Akşam akşam, yavaş</a:t>
            </a:r>
            <a:r>
              <a:rPr lang="tr-TR" altLang="tr-TR" sz="2000" u="sng" dirty="0"/>
              <a:t> </a:t>
            </a:r>
            <a:r>
              <a:rPr lang="tr-TR" altLang="tr-TR" sz="2000" dirty="0"/>
              <a:t>yavaş</a:t>
            </a:r>
            <a:endParaRPr lang="tr-TR" altLang="tr-TR" sz="8800"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500" fill="hold"/>
                                        <p:tgtEl>
                                          <p:spTgt spid="32770"/>
                                        </p:tgtEl>
                                        <p:attrNameLst>
                                          <p:attrName>ppt_x</p:attrName>
                                        </p:attrNameLst>
                                      </p:cBhvr>
                                      <p:tavLst>
                                        <p:tav tm="0">
                                          <p:val>
                                            <p:strVal val="#ppt_x-#ppt_w/2"/>
                                          </p:val>
                                        </p:tav>
                                        <p:tav tm="100000">
                                          <p:val>
                                            <p:strVal val="#ppt_x"/>
                                          </p:val>
                                        </p:tav>
                                      </p:tavLst>
                                    </p:anim>
                                    <p:anim calcmode="lin" valueType="num">
                                      <p:cBhvr>
                                        <p:cTn id="8" dur="500" fill="hold"/>
                                        <p:tgtEl>
                                          <p:spTgt spid="32770"/>
                                        </p:tgtEl>
                                        <p:attrNameLst>
                                          <p:attrName>ppt_y</p:attrName>
                                        </p:attrNameLst>
                                      </p:cBhvr>
                                      <p:tavLst>
                                        <p:tav tm="0">
                                          <p:val>
                                            <p:strVal val="#ppt_y"/>
                                          </p:val>
                                        </p:tav>
                                        <p:tav tm="100000">
                                          <p:val>
                                            <p:strVal val="#ppt_y"/>
                                          </p:val>
                                        </p:tav>
                                      </p:tavLst>
                                    </p:anim>
                                    <p:anim calcmode="lin" valueType="num">
                                      <p:cBhvr>
                                        <p:cTn id="9" dur="500" fill="hold"/>
                                        <p:tgtEl>
                                          <p:spTgt spid="32770"/>
                                        </p:tgtEl>
                                        <p:attrNameLst>
                                          <p:attrName>ppt_w</p:attrName>
                                        </p:attrNameLst>
                                      </p:cBhvr>
                                      <p:tavLst>
                                        <p:tav tm="0">
                                          <p:val>
                                            <p:fltVal val="0"/>
                                          </p:val>
                                        </p:tav>
                                        <p:tav tm="100000">
                                          <p:val>
                                            <p:strVal val="#ppt_w"/>
                                          </p:val>
                                        </p:tav>
                                      </p:tavLst>
                                    </p:anim>
                                    <p:anim calcmode="lin" valueType="num">
                                      <p:cBhvr>
                                        <p:cTn id="10" dur="500" fill="hold"/>
                                        <p:tgtEl>
                                          <p:spTgt spid="327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0"/>
            <a:ext cx="8153400" cy="6629400"/>
          </a:xfrm>
        </p:spPr>
        <p:txBody>
          <a:bodyPr/>
          <a:lstStyle/>
          <a:p>
            <a:pPr algn="l"/>
            <a:r>
              <a:rPr lang="tr-TR" altLang="tr-TR" sz="8800"/>
              <a:t>,</a:t>
            </a:r>
            <a:r>
              <a:rPr lang="tr-TR" altLang="tr-TR" sz="2400"/>
              <a:t>Hitaplardan sonra kullanılır.</a:t>
            </a:r>
            <a:br>
              <a:rPr lang="tr-TR" altLang="tr-TR" sz="2400"/>
            </a:br>
            <a:r>
              <a:rPr lang="tr-TR" altLang="tr-TR" sz="2400" b="1"/>
              <a:t>Örnekler:</a:t>
            </a:r>
            <a:br>
              <a:rPr lang="tr-TR" altLang="tr-TR" sz="2400" b="1"/>
            </a:br>
            <a:r>
              <a:rPr lang="tr-TR" altLang="tr-TR" sz="2400"/>
              <a:t>1- Kıymetli Abiciğim,</a:t>
            </a:r>
            <a:br>
              <a:rPr lang="tr-TR" altLang="tr-TR" sz="2400"/>
            </a:br>
            <a:r>
              <a:rPr lang="tr-TR" altLang="tr-TR" sz="2400"/>
              <a:t/>
            </a:r>
            <a:br>
              <a:rPr lang="tr-TR" altLang="tr-TR" sz="2400"/>
            </a:br>
            <a:r>
              <a:rPr lang="tr-TR" altLang="tr-TR" sz="2400"/>
              <a:t>2-Sevgili Anneciğim,</a:t>
            </a:r>
            <a:br>
              <a:rPr lang="tr-TR" altLang="tr-TR" sz="2400"/>
            </a:br>
            <a:r>
              <a:rPr lang="tr-TR" altLang="tr-TR" sz="2400"/>
              <a:t/>
            </a:r>
            <a:br>
              <a:rPr lang="tr-TR" altLang="tr-TR" sz="2400"/>
            </a:br>
            <a:r>
              <a:rPr lang="tr-TR" altLang="tr-TR" sz="2400"/>
              <a:t>3-Değerli Kardeşim,</a:t>
            </a:r>
            <a:br>
              <a:rPr lang="tr-TR" altLang="tr-TR" sz="2400"/>
            </a:br>
            <a:r>
              <a:rPr lang="tr-TR" altLang="tr-TR" sz="2400"/>
              <a:t/>
            </a:r>
            <a:br>
              <a:rPr lang="tr-TR" altLang="tr-TR" sz="2400"/>
            </a:br>
            <a:r>
              <a:rPr lang="tr-TR" altLang="tr-TR" sz="2400"/>
              <a:t>4-Sayın Başkan,</a:t>
            </a:r>
            <a:br>
              <a:rPr lang="tr-TR" altLang="tr-TR" sz="2400"/>
            </a:br>
            <a:r>
              <a:rPr lang="tr-TR" altLang="tr-TR" sz="2400"/>
              <a:t/>
            </a:r>
            <a:br>
              <a:rPr lang="tr-TR" altLang="tr-TR" sz="2400"/>
            </a:br>
            <a:r>
              <a:rPr lang="tr-TR" altLang="tr-TR" sz="2400"/>
              <a:t>5-Kıymetli öğretmenim,</a:t>
            </a:r>
            <a:br>
              <a:rPr lang="tr-TR" altLang="tr-TR" sz="2400"/>
            </a:br>
            <a:endParaRPr lang="tr-TR" altLang="tr-TR" sz="880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ppt_x</p:attrName>
                                        </p:attrNameLst>
                                      </p:cBhvr>
                                      <p:tavLst>
                                        <p:tav tm="0">
                                          <p:val>
                                            <p:strVal val="#ppt_x+#ppt_w/2"/>
                                          </p:val>
                                        </p:tav>
                                        <p:tav tm="100000">
                                          <p:val>
                                            <p:strVal val="#ppt_x"/>
                                          </p:val>
                                        </p:tav>
                                      </p:tavLst>
                                    </p:anim>
                                    <p:anim calcmode="lin" valueType="num">
                                      <p:cBhvr>
                                        <p:cTn id="8" dur="500" fill="hold"/>
                                        <p:tgtEl>
                                          <p:spTgt spid="33794"/>
                                        </p:tgtEl>
                                        <p:attrNameLst>
                                          <p:attrName>ppt_y</p:attrName>
                                        </p:attrNameLst>
                                      </p:cBhvr>
                                      <p:tavLst>
                                        <p:tav tm="0">
                                          <p:val>
                                            <p:strVal val="#ppt_y"/>
                                          </p:val>
                                        </p:tav>
                                        <p:tav tm="100000">
                                          <p:val>
                                            <p:strVal val="#ppt_y"/>
                                          </p:val>
                                        </p:tav>
                                      </p:tavLst>
                                    </p:anim>
                                    <p:anim calcmode="lin" valueType="num">
                                      <p:cBhvr>
                                        <p:cTn id="9" dur="500" fill="hold"/>
                                        <p:tgtEl>
                                          <p:spTgt spid="33794"/>
                                        </p:tgtEl>
                                        <p:attrNameLst>
                                          <p:attrName>ppt_w</p:attrName>
                                        </p:attrNameLst>
                                      </p:cBhvr>
                                      <p:tavLst>
                                        <p:tav tm="0">
                                          <p:val>
                                            <p:fltVal val="0"/>
                                          </p:val>
                                        </p:tav>
                                        <p:tav tm="100000">
                                          <p:val>
                                            <p:strVal val="#ppt_w"/>
                                          </p:val>
                                        </p:tav>
                                      </p:tavLst>
                                    </p:anim>
                                    <p:anim calcmode="lin" valueType="num">
                                      <p:cBhvr>
                                        <p:cTn id="10" dur="500" fill="hold"/>
                                        <p:tgtEl>
                                          <p:spTgt spid="3379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99592" y="3140968"/>
            <a:ext cx="7920880" cy="457200"/>
          </a:xfrm>
        </p:spPr>
        <p:txBody>
          <a:bodyPr/>
          <a:lstStyle/>
          <a:p>
            <a:pPr algn="l"/>
            <a:r>
              <a:rPr lang="tr-TR" altLang="tr-TR" sz="8800" dirty="0"/>
              <a:t>,</a:t>
            </a:r>
            <a:r>
              <a:rPr lang="tr-TR" altLang="tr-TR" sz="2400" b="1" dirty="0"/>
              <a:t>Sayıların yazımında ondalık bölümleri ayırmak için kullanılır. </a:t>
            </a:r>
            <a:r>
              <a:rPr lang="tr-TR" altLang="tr-TR" sz="2400" dirty="0"/>
              <a:t/>
            </a:r>
            <a:br>
              <a:rPr lang="tr-TR" altLang="tr-TR" sz="2400" dirty="0"/>
            </a:br>
            <a:r>
              <a:rPr lang="tr-TR" altLang="tr-TR" sz="2400" b="1" dirty="0"/>
              <a:t>Örnekler:</a:t>
            </a:r>
            <a:br>
              <a:rPr lang="tr-TR" altLang="tr-TR" sz="2400" b="1" dirty="0"/>
            </a:br>
            <a:r>
              <a:rPr lang="tr-TR" altLang="tr-TR" sz="2400" dirty="0"/>
              <a:t>1- 20,7</a:t>
            </a:r>
            <a:br>
              <a:rPr lang="tr-TR" altLang="tr-TR" sz="2400" dirty="0"/>
            </a:br>
            <a:r>
              <a:rPr lang="tr-TR" altLang="tr-TR" sz="2400" dirty="0"/>
              <a:t/>
            </a:r>
            <a:br>
              <a:rPr lang="tr-TR" altLang="tr-TR" sz="2400" dirty="0"/>
            </a:br>
            <a:r>
              <a:rPr lang="tr-TR" altLang="tr-TR" sz="2400" dirty="0"/>
              <a:t>2-30,85</a:t>
            </a:r>
            <a:br>
              <a:rPr lang="tr-TR" altLang="tr-TR" sz="2400" dirty="0"/>
            </a:br>
            <a:r>
              <a:rPr lang="tr-TR" altLang="tr-TR" sz="2400" dirty="0"/>
              <a:t/>
            </a:r>
            <a:br>
              <a:rPr lang="tr-TR" altLang="tr-TR" sz="2400" dirty="0"/>
            </a:br>
            <a:r>
              <a:rPr lang="tr-TR" altLang="tr-TR" sz="2400" dirty="0"/>
              <a:t>3-48,36</a:t>
            </a:r>
            <a:br>
              <a:rPr lang="tr-TR" altLang="tr-TR" sz="2400" dirty="0"/>
            </a:br>
            <a:r>
              <a:rPr lang="tr-TR" altLang="tr-TR" sz="2400" dirty="0" smtClean="0"/>
              <a:t>«ve</a:t>
            </a:r>
            <a:r>
              <a:rPr lang="tr-TR" altLang="tr-TR" sz="2400" dirty="0"/>
              <a:t>, </a:t>
            </a:r>
            <a:r>
              <a:rPr lang="tr-TR" altLang="tr-TR" sz="2400" dirty="0" smtClean="0"/>
              <a:t>veya» gibi </a:t>
            </a:r>
            <a:r>
              <a:rPr lang="tr-TR" altLang="tr-TR" sz="2400" dirty="0"/>
              <a:t>bağlaçlarından önce ve sonra virgül </a:t>
            </a:r>
            <a:r>
              <a:rPr lang="tr-TR" altLang="tr-TR" sz="2400" u="sng" dirty="0"/>
              <a:t>kullanılmaz.</a:t>
            </a:r>
            <a:br>
              <a:rPr lang="tr-TR" altLang="tr-TR" sz="2400" u="sng" dirty="0"/>
            </a:br>
            <a:r>
              <a:rPr lang="tr-TR" altLang="tr-TR" sz="2400" b="1" dirty="0"/>
              <a:t>Örnekler:</a:t>
            </a:r>
            <a:br>
              <a:rPr lang="tr-TR" altLang="tr-TR" sz="2400" b="1" dirty="0"/>
            </a:br>
            <a:r>
              <a:rPr lang="tr-TR" altLang="tr-TR" sz="2400" dirty="0"/>
              <a:t>1-Öğretmen sınıfa girdi ve konuşmaya başladı.</a:t>
            </a:r>
            <a:br>
              <a:rPr lang="tr-TR" altLang="tr-TR" sz="2400" dirty="0"/>
            </a:br>
            <a:r>
              <a:rPr lang="tr-TR" altLang="tr-TR" sz="2400" dirty="0"/>
              <a:t/>
            </a:r>
            <a:br>
              <a:rPr lang="tr-TR" altLang="tr-TR" sz="2400" dirty="0"/>
            </a:br>
            <a:r>
              <a:rPr lang="tr-TR" altLang="tr-TR" sz="2400" dirty="0"/>
              <a:t>2-Radyoyu açalım veya kapatalım.</a:t>
            </a:r>
            <a:br>
              <a:rPr lang="tr-TR" altLang="tr-TR" sz="2400" dirty="0"/>
            </a:br>
            <a:r>
              <a:rPr lang="tr-TR" altLang="tr-TR" sz="2400" dirty="0"/>
              <a:t/>
            </a:r>
            <a:br>
              <a:rPr lang="tr-TR" altLang="tr-TR" sz="2400" dirty="0"/>
            </a:br>
            <a:r>
              <a:rPr lang="tr-TR" altLang="tr-TR" sz="2400" dirty="0"/>
              <a:t> </a:t>
            </a:r>
            <a:endParaRPr lang="tr-TR" altLang="tr-TR" sz="8800"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500" fill="hold"/>
                                        <p:tgtEl>
                                          <p:spTgt spid="34818"/>
                                        </p:tgtEl>
                                        <p:attrNameLst>
                                          <p:attrName>ppt_x</p:attrName>
                                        </p:attrNameLst>
                                      </p:cBhvr>
                                      <p:tavLst>
                                        <p:tav tm="0">
                                          <p:val>
                                            <p:strVal val="#ppt_x-#ppt_w/2"/>
                                          </p:val>
                                        </p:tav>
                                        <p:tav tm="100000">
                                          <p:val>
                                            <p:strVal val="#ppt_x"/>
                                          </p:val>
                                        </p:tav>
                                      </p:tavLst>
                                    </p:anim>
                                    <p:anim calcmode="lin" valueType="num">
                                      <p:cBhvr>
                                        <p:cTn id="8" dur="500" fill="hold"/>
                                        <p:tgtEl>
                                          <p:spTgt spid="34818"/>
                                        </p:tgtEl>
                                        <p:attrNameLst>
                                          <p:attrName>ppt_y</p:attrName>
                                        </p:attrNameLst>
                                      </p:cBhvr>
                                      <p:tavLst>
                                        <p:tav tm="0">
                                          <p:val>
                                            <p:strVal val="#ppt_y"/>
                                          </p:val>
                                        </p:tav>
                                        <p:tav tm="100000">
                                          <p:val>
                                            <p:strVal val="#ppt_y"/>
                                          </p:val>
                                        </p:tav>
                                      </p:tavLst>
                                    </p:anim>
                                    <p:anim calcmode="lin" valueType="num">
                                      <p:cBhvr>
                                        <p:cTn id="9" dur="500" fill="hold"/>
                                        <p:tgtEl>
                                          <p:spTgt spid="34818"/>
                                        </p:tgtEl>
                                        <p:attrNameLst>
                                          <p:attrName>ppt_w</p:attrName>
                                        </p:attrNameLst>
                                      </p:cBhvr>
                                      <p:tavLst>
                                        <p:tav tm="0">
                                          <p:val>
                                            <p:fltVal val="0"/>
                                          </p:val>
                                        </p:tav>
                                        <p:tav tm="100000">
                                          <p:val>
                                            <p:strVal val="#ppt_w"/>
                                          </p:val>
                                        </p:tav>
                                      </p:tavLst>
                                    </p:anim>
                                    <p:anim calcmode="lin" valueType="num">
                                      <p:cBhvr>
                                        <p:cTn id="10" dur="500" fill="hold"/>
                                        <p:tgtEl>
                                          <p:spTgt spid="348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rgbClr val="CCFFFF"/>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838200" y="457200"/>
            <a:ext cx="7620000" cy="914400"/>
          </a:xfrm>
        </p:spPr>
        <p:txBody>
          <a:bodyPr/>
          <a:lstStyle/>
          <a:p>
            <a:r>
              <a:rPr lang="tr-TR" altLang="tr-TR" sz="6000" b="1" dirty="0">
                <a:effectLst>
                  <a:outerShdw blurRad="38100" dist="38100" dir="2700000" algn="tl">
                    <a:srgbClr val="FFFFFF"/>
                  </a:outerShdw>
                </a:effectLst>
              </a:rPr>
              <a:t>(</a:t>
            </a:r>
            <a:r>
              <a:rPr lang="tr-TR" altLang="tr-TR" sz="8000" b="1" dirty="0">
                <a:effectLst>
                  <a:outerShdw blurRad="38100" dist="38100" dir="2700000" algn="tl">
                    <a:srgbClr val="FFFFFF"/>
                  </a:outerShdw>
                </a:effectLst>
              </a:rPr>
              <a:t>;</a:t>
            </a:r>
            <a:r>
              <a:rPr lang="tr-TR" altLang="tr-TR" sz="6000" b="1" dirty="0">
                <a:effectLst>
                  <a:outerShdw blurRad="38100" dist="38100" dir="2700000" algn="tl">
                    <a:srgbClr val="FFFFFF"/>
                  </a:outerShdw>
                </a:effectLst>
              </a:rPr>
              <a:t>)</a:t>
            </a:r>
            <a:r>
              <a:rPr lang="tr-TR" altLang="tr-TR" sz="4000" b="1" u="sng" dirty="0">
                <a:effectLst>
                  <a:outerShdw blurRad="38100" dist="38100" dir="2700000" algn="tl">
                    <a:srgbClr val="FFFFFF"/>
                  </a:outerShdw>
                </a:effectLst>
              </a:rPr>
              <a:t>N O K T A L I V İ R G Ü L</a:t>
            </a:r>
            <a:endParaRPr lang="tr-TR" altLang="tr-TR" b="1" dirty="0"/>
          </a:p>
        </p:txBody>
      </p:sp>
      <p:sp>
        <p:nvSpPr>
          <p:cNvPr id="36867" name="Rectangle 3"/>
          <p:cNvSpPr>
            <a:spLocks noGrp="1" noChangeArrowheads="1"/>
          </p:cNvSpPr>
          <p:nvPr>
            <p:ph type="subTitle" idx="1"/>
          </p:nvPr>
        </p:nvSpPr>
        <p:spPr>
          <a:xfrm>
            <a:off x="1524000" y="1371600"/>
            <a:ext cx="6477000" cy="1752600"/>
          </a:xfrm>
        </p:spPr>
        <p:txBody>
          <a:bodyPr/>
          <a:lstStyle/>
          <a:p>
            <a:pPr algn="l"/>
            <a:r>
              <a:rPr lang="tr-TR" altLang="tr-TR" sz="6000" dirty="0"/>
              <a:t>;</a:t>
            </a:r>
            <a:r>
              <a:rPr lang="tr-TR" altLang="tr-TR" sz="2400" dirty="0"/>
              <a:t>Cümle içinde virgülle ayrılmış tür veya grupları birbirinden ayırmak için konur.</a:t>
            </a:r>
          </a:p>
          <a:p>
            <a:pPr algn="l"/>
            <a:r>
              <a:rPr lang="tr-TR" altLang="tr-TR" sz="2400" b="1" dirty="0"/>
              <a:t>Örnekler:</a:t>
            </a:r>
          </a:p>
          <a:p>
            <a:pPr algn="l"/>
            <a:r>
              <a:rPr lang="tr-TR" altLang="tr-TR" sz="2400" dirty="0"/>
              <a:t>1-Pazardan elma</a:t>
            </a:r>
            <a:r>
              <a:rPr lang="tr-TR" altLang="tr-TR" sz="2400" dirty="0" smtClean="0"/>
              <a:t>, armut, muz; ıspanak, kabak, patlıcan </a:t>
            </a:r>
            <a:r>
              <a:rPr lang="tr-TR" altLang="tr-TR" sz="2400" dirty="0"/>
              <a:t>aldım.</a:t>
            </a:r>
          </a:p>
          <a:p>
            <a:pPr algn="l"/>
            <a:endParaRPr lang="tr-TR" altLang="tr-TR" sz="2400" dirty="0"/>
          </a:p>
          <a:p>
            <a:pPr algn="l"/>
            <a:r>
              <a:rPr lang="tr-TR" altLang="tr-TR" sz="2400" dirty="0"/>
              <a:t>2-Erkek çocuklara Doğan</a:t>
            </a:r>
            <a:r>
              <a:rPr lang="tr-TR" altLang="tr-TR" sz="2400" dirty="0" smtClean="0"/>
              <a:t>, Mustafa, Orhan </a:t>
            </a:r>
            <a:r>
              <a:rPr lang="tr-TR" altLang="tr-TR" sz="2400" dirty="0"/>
              <a:t>kız çocuklara ise Selcan, Burcu, Yonca gibi isimler verilir. </a:t>
            </a:r>
            <a:endParaRPr lang="tr-TR" altLang="tr-TR" sz="6000"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iterate type="lt">
                                    <p:tmPct val="100000"/>
                                  </p:iterate>
                                  <p:childTnLst>
                                    <p:set>
                                      <p:cBhvr>
                                        <p:cTn id="6" dur="1" fill="hold">
                                          <p:stCondLst>
                                            <p:cond delay="0"/>
                                          </p:stCondLst>
                                        </p:cTn>
                                        <p:tgtEl>
                                          <p:spTgt spid="36866"/>
                                        </p:tgtEl>
                                        <p:attrNameLst>
                                          <p:attrName>style.visibility</p:attrName>
                                        </p:attrNameLst>
                                      </p:cBhvr>
                                      <p:to>
                                        <p:strVal val="visible"/>
                                      </p:to>
                                    </p:set>
                                    <p:anim calcmode="lin" valueType="num">
                                      <p:cBhvr>
                                        <p:cTn id="7" dur="500" fill="hold"/>
                                        <p:tgtEl>
                                          <p:spTgt spid="36866"/>
                                        </p:tgtEl>
                                        <p:attrNameLst>
                                          <p:attrName>ppt_w</p:attrName>
                                        </p:attrNameLst>
                                      </p:cBhvr>
                                      <p:tavLst>
                                        <p:tav tm="0">
                                          <p:val>
                                            <p:fltVal val="0"/>
                                          </p:val>
                                        </p:tav>
                                        <p:tav tm="100000">
                                          <p:val>
                                            <p:strVal val="#ppt_w"/>
                                          </p:val>
                                        </p:tav>
                                      </p:tavLst>
                                    </p:anim>
                                    <p:anim calcmode="lin" valueType="num">
                                      <p:cBhvr>
                                        <p:cTn id="8" dur="500" fill="hold"/>
                                        <p:tgtEl>
                                          <p:spTgt spid="36866"/>
                                        </p:tgtEl>
                                        <p:attrNameLst>
                                          <p:attrName>ppt_h</p:attrName>
                                        </p:attrNameLst>
                                      </p:cBhvr>
                                      <p:tavLst>
                                        <p:tav tm="0">
                                          <p:val>
                                            <p:fltVal val="0"/>
                                          </p:val>
                                        </p:tav>
                                        <p:tav tm="100000">
                                          <p:val>
                                            <p:strVal val="#ppt_h"/>
                                          </p:val>
                                        </p:tav>
                                      </p:tavLst>
                                    </p:anim>
                                    <p:anim calcmode="lin" valueType="num">
                                      <p:cBhvr>
                                        <p:cTn id="9" dur="500" fill="hold"/>
                                        <p:tgtEl>
                                          <p:spTgt spid="36866"/>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3686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36867">
                                            <p:txEl>
                                              <p:pRg st="0" end="0"/>
                                            </p:txEl>
                                          </p:spTgt>
                                        </p:tgtEl>
                                        <p:attrNameLst>
                                          <p:attrName>style.visibility</p:attrName>
                                        </p:attrNameLst>
                                      </p:cBhvr>
                                      <p:to>
                                        <p:strVal val="visible"/>
                                      </p:to>
                                    </p:set>
                                    <p:anim calcmode="lin" valueType="num">
                                      <p:cBhvr>
                                        <p:cTn id="15" dur="500" fill="hold"/>
                                        <p:tgtEl>
                                          <p:spTgt spid="36867">
                                            <p:txEl>
                                              <p:pRg st="0" end="0"/>
                                            </p:txEl>
                                          </p:spTgt>
                                        </p:tgtEl>
                                        <p:attrNameLst>
                                          <p:attrName>ppt_x</p:attrName>
                                        </p:attrNameLst>
                                      </p:cBhvr>
                                      <p:tavLst>
                                        <p:tav tm="0">
                                          <p:val>
                                            <p:strVal val="#ppt_x+#ppt_w/2"/>
                                          </p:val>
                                        </p:tav>
                                        <p:tav tm="100000">
                                          <p:val>
                                            <p:strVal val="#ppt_x"/>
                                          </p:val>
                                        </p:tav>
                                      </p:tavLst>
                                    </p:anim>
                                    <p:anim calcmode="lin" valueType="num">
                                      <p:cBhvr>
                                        <p:cTn id="16" dur="500" fill="hold"/>
                                        <p:tgtEl>
                                          <p:spTgt spid="36867">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36867">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3686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2" fill="hold" grpId="0" nodeType="clickEffect">
                                  <p:stCondLst>
                                    <p:cond delay="0"/>
                                  </p:stCondLst>
                                  <p:childTnLst>
                                    <p:set>
                                      <p:cBhvr>
                                        <p:cTn id="22" dur="1" fill="hold">
                                          <p:stCondLst>
                                            <p:cond delay="0"/>
                                          </p:stCondLst>
                                        </p:cTn>
                                        <p:tgtEl>
                                          <p:spTgt spid="36867">
                                            <p:txEl>
                                              <p:pRg st="1" end="1"/>
                                            </p:txEl>
                                          </p:spTgt>
                                        </p:tgtEl>
                                        <p:attrNameLst>
                                          <p:attrName>style.visibility</p:attrName>
                                        </p:attrNameLst>
                                      </p:cBhvr>
                                      <p:to>
                                        <p:strVal val="visible"/>
                                      </p:to>
                                    </p:set>
                                    <p:anim calcmode="lin" valueType="num">
                                      <p:cBhvr>
                                        <p:cTn id="23" dur="500" fill="hold"/>
                                        <p:tgtEl>
                                          <p:spTgt spid="36867">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36867">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36867">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686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2" fill="hold" grpId="0" nodeType="clickEffect">
                                  <p:stCondLst>
                                    <p:cond delay="0"/>
                                  </p:stCondLst>
                                  <p:childTnLst>
                                    <p:set>
                                      <p:cBhvr>
                                        <p:cTn id="30" dur="1" fill="hold">
                                          <p:stCondLst>
                                            <p:cond delay="0"/>
                                          </p:stCondLst>
                                        </p:cTn>
                                        <p:tgtEl>
                                          <p:spTgt spid="36867">
                                            <p:txEl>
                                              <p:pRg st="2" end="2"/>
                                            </p:txEl>
                                          </p:spTgt>
                                        </p:tgtEl>
                                        <p:attrNameLst>
                                          <p:attrName>style.visibility</p:attrName>
                                        </p:attrNameLst>
                                      </p:cBhvr>
                                      <p:to>
                                        <p:strVal val="visible"/>
                                      </p:to>
                                    </p:set>
                                    <p:anim calcmode="lin" valueType="num">
                                      <p:cBhvr>
                                        <p:cTn id="31" dur="500" fill="hold"/>
                                        <p:tgtEl>
                                          <p:spTgt spid="36867">
                                            <p:txEl>
                                              <p:pRg st="2" end="2"/>
                                            </p:txEl>
                                          </p:spTgt>
                                        </p:tgtEl>
                                        <p:attrNameLst>
                                          <p:attrName>ppt_x</p:attrName>
                                        </p:attrNameLst>
                                      </p:cBhvr>
                                      <p:tavLst>
                                        <p:tav tm="0">
                                          <p:val>
                                            <p:strVal val="#ppt_x+#ppt_w/2"/>
                                          </p:val>
                                        </p:tav>
                                        <p:tav tm="100000">
                                          <p:val>
                                            <p:strVal val="#ppt_x"/>
                                          </p:val>
                                        </p:tav>
                                      </p:tavLst>
                                    </p:anim>
                                    <p:anim calcmode="lin" valueType="num">
                                      <p:cBhvr>
                                        <p:cTn id="32" dur="500" fill="hold"/>
                                        <p:tgtEl>
                                          <p:spTgt spid="36867">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36867">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686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2" fill="hold" grpId="0" nodeType="clickEffect">
                                  <p:stCondLst>
                                    <p:cond delay="0"/>
                                  </p:stCondLst>
                                  <p:childTnLst>
                                    <p:set>
                                      <p:cBhvr>
                                        <p:cTn id="38" dur="1" fill="hold">
                                          <p:stCondLst>
                                            <p:cond delay="0"/>
                                          </p:stCondLst>
                                        </p:cTn>
                                        <p:tgtEl>
                                          <p:spTgt spid="36867">
                                            <p:txEl>
                                              <p:pRg st="4" end="4"/>
                                            </p:txEl>
                                          </p:spTgt>
                                        </p:tgtEl>
                                        <p:attrNameLst>
                                          <p:attrName>style.visibility</p:attrName>
                                        </p:attrNameLst>
                                      </p:cBhvr>
                                      <p:to>
                                        <p:strVal val="visible"/>
                                      </p:to>
                                    </p:set>
                                    <p:anim calcmode="lin" valueType="num">
                                      <p:cBhvr>
                                        <p:cTn id="39" dur="500" fill="hold"/>
                                        <p:tgtEl>
                                          <p:spTgt spid="36867">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36867">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36867">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6867">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utoUpdateAnimBg="0"/>
      <p:bldP spid="3686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rgbClr val="CCFFFF"/>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09600" y="0"/>
            <a:ext cx="7848600" cy="6248400"/>
          </a:xfrm>
        </p:spPr>
        <p:txBody>
          <a:bodyPr/>
          <a:lstStyle/>
          <a:p>
            <a:pPr algn="l"/>
            <a:r>
              <a:rPr lang="tr-TR" altLang="tr-TR" sz="6000"/>
              <a:t>;</a:t>
            </a:r>
            <a:r>
              <a:rPr lang="tr-TR" altLang="tr-TR" sz="2400"/>
              <a:t>Kendinden önceki cümleyle ilgi kuran ancak, yalnız, fakat,  lakin,çünkü vb bağlaçlardan önce konur.</a:t>
            </a:r>
            <a:br>
              <a:rPr lang="tr-TR" altLang="tr-TR" sz="2400"/>
            </a:br>
            <a:r>
              <a:rPr lang="tr-TR" altLang="tr-TR" sz="2400" b="1"/>
              <a:t>Örnekler:</a:t>
            </a:r>
            <a:br>
              <a:rPr lang="tr-TR" altLang="tr-TR" sz="2400" b="1"/>
            </a:br>
            <a:r>
              <a:rPr lang="tr-TR" altLang="tr-TR" sz="2400"/>
              <a:t>1-Çok çalışıyor;fakat başarılı olamıyor.</a:t>
            </a:r>
            <a:br>
              <a:rPr lang="tr-TR" altLang="tr-TR" sz="2400"/>
            </a:br>
            <a:r>
              <a:rPr lang="tr-TR" altLang="tr-TR" sz="2400"/>
              <a:t/>
            </a:r>
            <a:br>
              <a:rPr lang="tr-TR" altLang="tr-TR" sz="2400"/>
            </a:br>
            <a:r>
              <a:rPr lang="tr-TR" altLang="tr-TR" sz="2400"/>
              <a:t>2-Halis bir şiir fena okunabilir;lakin sahte bir şiir iyi okunamaz.</a:t>
            </a:r>
            <a:br>
              <a:rPr lang="tr-TR" altLang="tr-TR" sz="2400"/>
            </a:br>
            <a:r>
              <a:rPr lang="tr-TR" altLang="tr-TR" sz="2400"/>
              <a:t>                                                    (Yahya Kemal BEYATLI)</a:t>
            </a:r>
            <a:br>
              <a:rPr lang="tr-TR" altLang="tr-TR" sz="2400"/>
            </a:br>
            <a:r>
              <a:rPr lang="tr-TR" altLang="tr-TR" sz="2400"/>
              <a:t/>
            </a:r>
            <a:br>
              <a:rPr lang="tr-TR" altLang="tr-TR" sz="2400"/>
            </a:br>
            <a:r>
              <a:rPr lang="tr-TR" altLang="tr-TR" sz="2400"/>
              <a:t>3-Bir millet ordusunu kaybedebilir,bağımsızlığını da kaybedebilir;fakat dilini sakladıkça o millet yaşıyor demektir.</a:t>
            </a:r>
            <a:br>
              <a:rPr lang="tr-TR" altLang="tr-TR" sz="2400"/>
            </a:br>
            <a:r>
              <a:rPr lang="tr-TR" altLang="tr-TR" sz="2400"/>
              <a:t>                                         (Nihal ATSIZ,Türk Ülküsü)</a:t>
            </a:r>
            <a:endParaRPr lang="tr-TR" altLang="tr-TR" sz="600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500" fill="hold"/>
                                        <p:tgtEl>
                                          <p:spTgt spid="37890"/>
                                        </p:tgtEl>
                                        <p:attrNameLst>
                                          <p:attrName>ppt_x</p:attrName>
                                        </p:attrNameLst>
                                      </p:cBhvr>
                                      <p:tavLst>
                                        <p:tav tm="0">
                                          <p:val>
                                            <p:strVal val="#ppt_x+#ppt_w/2"/>
                                          </p:val>
                                        </p:tav>
                                        <p:tav tm="100000">
                                          <p:val>
                                            <p:strVal val="#ppt_x"/>
                                          </p:val>
                                        </p:tav>
                                      </p:tavLst>
                                    </p:anim>
                                    <p:anim calcmode="lin" valueType="num">
                                      <p:cBhvr>
                                        <p:cTn id="8" dur="500" fill="hold"/>
                                        <p:tgtEl>
                                          <p:spTgt spid="37890"/>
                                        </p:tgtEl>
                                        <p:attrNameLst>
                                          <p:attrName>ppt_y</p:attrName>
                                        </p:attrNameLst>
                                      </p:cBhvr>
                                      <p:tavLst>
                                        <p:tav tm="0">
                                          <p:val>
                                            <p:strVal val="#ppt_y"/>
                                          </p:val>
                                        </p:tav>
                                        <p:tav tm="100000">
                                          <p:val>
                                            <p:strVal val="#ppt_y"/>
                                          </p:val>
                                        </p:tav>
                                      </p:tavLst>
                                    </p:anim>
                                    <p:anim calcmode="lin" valueType="num">
                                      <p:cBhvr>
                                        <p:cTn id="9" dur="500" fill="hold"/>
                                        <p:tgtEl>
                                          <p:spTgt spid="37890"/>
                                        </p:tgtEl>
                                        <p:attrNameLst>
                                          <p:attrName>ppt_w</p:attrName>
                                        </p:attrNameLst>
                                      </p:cBhvr>
                                      <p:tavLst>
                                        <p:tav tm="0">
                                          <p:val>
                                            <p:fltVal val="0"/>
                                          </p:val>
                                        </p:tav>
                                        <p:tav tm="100000">
                                          <p:val>
                                            <p:strVal val="#ppt_w"/>
                                          </p:val>
                                        </p:tav>
                                      </p:tavLst>
                                    </p:anim>
                                    <p:anim calcmode="lin" valueType="num">
                                      <p:cBhvr>
                                        <p:cTn id="10" dur="500" fill="hold"/>
                                        <p:tgtEl>
                                          <p:spTgt spid="3789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rgbClr val="CCFFFF"/>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609600"/>
            <a:ext cx="8001000" cy="5029200"/>
          </a:xfrm>
        </p:spPr>
        <p:txBody>
          <a:bodyPr/>
          <a:lstStyle/>
          <a:p>
            <a:pPr algn="l"/>
            <a:r>
              <a:rPr lang="tr-TR" altLang="tr-TR" sz="6000"/>
              <a:t>(;) </a:t>
            </a:r>
            <a:r>
              <a:rPr lang="tr-TR" altLang="tr-TR" sz="2400"/>
              <a:t>Ögeleri arasında virgül bulunan sıralı cümleleri birbirinden ayırmak için konur.</a:t>
            </a:r>
            <a:br>
              <a:rPr lang="tr-TR" altLang="tr-TR" sz="2400"/>
            </a:br>
            <a:r>
              <a:rPr lang="tr-TR" altLang="tr-TR" sz="2400" b="1"/>
              <a:t>Örnekler:</a:t>
            </a:r>
            <a:br>
              <a:rPr lang="tr-TR" altLang="tr-TR" sz="2400" b="1"/>
            </a:br>
            <a:r>
              <a:rPr lang="tr-TR" altLang="tr-TR" sz="2400"/>
              <a:t>1-Sevinçten, heyecandan içim içime sığmıyor; bağırmak, kahkalar atmak ağlamak istiyorum.</a:t>
            </a:r>
            <a:br>
              <a:rPr lang="tr-TR" altLang="tr-TR" sz="2400"/>
            </a:br>
            <a:r>
              <a:rPr lang="tr-TR" altLang="tr-TR" sz="2400"/>
              <a:t/>
            </a:r>
            <a:br>
              <a:rPr lang="tr-TR" altLang="tr-TR" sz="2400"/>
            </a:br>
            <a:r>
              <a:rPr lang="tr-TR" altLang="tr-TR" sz="2400"/>
              <a:t>2-Sabahtan beri bekliyorum ;ne gelen var, ne giden.</a:t>
            </a:r>
            <a:br>
              <a:rPr lang="tr-TR" altLang="tr-TR" sz="2400"/>
            </a:br>
            <a:r>
              <a:rPr lang="tr-TR" altLang="tr-TR" sz="2400"/>
              <a:t/>
            </a:r>
            <a:br>
              <a:rPr lang="tr-TR" altLang="tr-TR" sz="2400"/>
            </a:br>
            <a:r>
              <a:rPr lang="tr-TR" altLang="tr-TR" sz="2400"/>
              <a:t>3-İş işten geçti; artık gelse de olur.gelmese de.</a:t>
            </a:r>
            <a:br>
              <a:rPr lang="tr-TR" altLang="tr-TR" sz="2400"/>
            </a:br>
            <a:r>
              <a:rPr lang="tr-TR" altLang="tr-TR" sz="2400"/>
              <a:t/>
            </a:r>
            <a:br>
              <a:rPr lang="tr-TR" altLang="tr-TR" sz="2400"/>
            </a:br>
            <a:r>
              <a:rPr lang="tr-TR" altLang="tr-TR" sz="2400"/>
              <a:t>4-Eşek ölür,semeri;insan ölür,eseri kalır.</a:t>
            </a:r>
            <a:br>
              <a:rPr lang="tr-TR" altLang="tr-TR" sz="2400"/>
            </a:br>
            <a:r>
              <a:rPr lang="tr-TR" altLang="tr-TR" sz="2400"/>
              <a:t/>
            </a:r>
            <a:br>
              <a:rPr lang="tr-TR" altLang="tr-TR" sz="2400"/>
            </a:br>
            <a:r>
              <a:rPr lang="tr-TR" altLang="tr-TR" sz="2400" b="1" u="sng"/>
              <a:t>UYARI:</a:t>
            </a:r>
            <a:r>
              <a:rPr lang="tr-TR" altLang="tr-TR" sz="2400" u="sng"/>
              <a:t>Noktalı virgülden sonra başlayan cümlelerin ilk harfi küçük yazılır.</a:t>
            </a:r>
            <a:endParaRPr lang="tr-TR" altLang="tr-TR" sz="600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 calcmode="lin" valueType="num">
                                      <p:cBhvr>
                                        <p:cTn id="7" dur="500" fill="hold"/>
                                        <p:tgtEl>
                                          <p:spTgt spid="38914"/>
                                        </p:tgtEl>
                                        <p:attrNameLst>
                                          <p:attrName>ppt_x</p:attrName>
                                        </p:attrNameLst>
                                      </p:cBhvr>
                                      <p:tavLst>
                                        <p:tav tm="0">
                                          <p:val>
                                            <p:strVal val="#ppt_x-#ppt_w/2"/>
                                          </p:val>
                                        </p:tav>
                                        <p:tav tm="100000">
                                          <p:val>
                                            <p:strVal val="#ppt_x"/>
                                          </p:val>
                                        </p:tav>
                                      </p:tavLst>
                                    </p:anim>
                                    <p:anim calcmode="lin" valueType="num">
                                      <p:cBhvr>
                                        <p:cTn id="8" dur="500" fill="hold"/>
                                        <p:tgtEl>
                                          <p:spTgt spid="38914"/>
                                        </p:tgtEl>
                                        <p:attrNameLst>
                                          <p:attrName>ppt_y</p:attrName>
                                        </p:attrNameLst>
                                      </p:cBhvr>
                                      <p:tavLst>
                                        <p:tav tm="0">
                                          <p:val>
                                            <p:strVal val="#ppt_y"/>
                                          </p:val>
                                        </p:tav>
                                        <p:tav tm="100000">
                                          <p:val>
                                            <p:strVal val="#ppt_y"/>
                                          </p:val>
                                        </p:tav>
                                      </p:tavLst>
                                    </p:anim>
                                    <p:anim calcmode="lin" valueType="num">
                                      <p:cBhvr>
                                        <p:cTn id="9" dur="500" fill="hold"/>
                                        <p:tgtEl>
                                          <p:spTgt spid="38914"/>
                                        </p:tgtEl>
                                        <p:attrNameLst>
                                          <p:attrName>ppt_w</p:attrName>
                                        </p:attrNameLst>
                                      </p:cBhvr>
                                      <p:tavLst>
                                        <p:tav tm="0">
                                          <p:val>
                                            <p:fltVal val="0"/>
                                          </p:val>
                                        </p:tav>
                                        <p:tav tm="100000">
                                          <p:val>
                                            <p:strVal val="#ppt_w"/>
                                          </p:val>
                                        </p:tav>
                                      </p:tavLst>
                                    </p:anim>
                                    <p:anim calcmode="lin" valueType="num">
                                      <p:cBhvr>
                                        <p:cTn id="10" dur="500" fill="hold"/>
                                        <p:tgtEl>
                                          <p:spTgt spid="389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3"/>
          <p:cNvSpPr>
            <a:spLocks noGrp="1"/>
          </p:cNvSpPr>
          <p:nvPr>
            <p:ph type="ftr" sz="quarter" idx="11"/>
          </p:nvPr>
        </p:nvSpPr>
        <p:spPr/>
        <p:txBody>
          <a:bodyPr/>
          <a:lstStyle/>
          <a:p>
            <a:r>
              <a:rPr lang="tr-TR" altLang="tr-TR" smtClean="0"/>
              <a:t>Turkedebiyati.org</a:t>
            </a:r>
            <a:endParaRPr lang="tr-TR" altLang="tr-TR"/>
          </a:p>
        </p:txBody>
      </p:sp>
      <p:sp>
        <p:nvSpPr>
          <p:cNvPr id="5" name="Dikdörtgen 4"/>
          <p:cNvSpPr/>
          <p:nvPr/>
        </p:nvSpPr>
        <p:spPr>
          <a:xfrm>
            <a:off x="323528" y="476672"/>
            <a:ext cx="8676456" cy="6247864"/>
          </a:xfrm>
          <a:prstGeom prst="rect">
            <a:avLst/>
          </a:prstGeom>
        </p:spPr>
        <p:txBody>
          <a:bodyPr wrap="square">
            <a:spAutoFit/>
          </a:bodyPr>
          <a:lstStyle/>
          <a:p>
            <a:pPr algn="ctr"/>
            <a:r>
              <a:rPr lang="tr-TR" sz="2000" b="1" dirty="0">
                <a:solidFill>
                  <a:srgbClr val="C00000"/>
                </a:solidFill>
                <a:latin typeface="roboto"/>
              </a:rPr>
              <a:t>Yazıdaki trafik işaretleri olarak da tanımlayabileceğimiz </a:t>
            </a:r>
            <a:endParaRPr lang="tr-TR" sz="2000" b="1" dirty="0" smtClean="0">
              <a:solidFill>
                <a:srgbClr val="C00000"/>
              </a:solidFill>
              <a:latin typeface="roboto"/>
            </a:endParaRPr>
          </a:p>
          <a:p>
            <a:pPr algn="ctr"/>
            <a:r>
              <a:rPr lang="tr-TR" sz="2000" b="1" dirty="0" smtClean="0">
                <a:solidFill>
                  <a:srgbClr val="C00000"/>
                </a:solidFill>
                <a:latin typeface="roboto"/>
              </a:rPr>
              <a:t>noktalama </a:t>
            </a:r>
            <a:r>
              <a:rPr lang="tr-TR" sz="2000" b="1" dirty="0">
                <a:solidFill>
                  <a:srgbClr val="C00000"/>
                </a:solidFill>
                <a:latin typeface="roboto"/>
              </a:rPr>
              <a:t>işaretleri şunlardır</a:t>
            </a:r>
            <a:r>
              <a:rPr lang="tr-TR" sz="2000" b="1" dirty="0" smtClean="0">
                <a:solidFill>
                  <a:srgbClr val="C00000"/>
                </a:solidFill>
                <a:latin typeface="roboto"/>
              </a:rPr>
              <a:t>:</a:t>
            </a:r>
          </a:p>
          <a:p>
            <a:pPr marL="342900" indent="-342900">
              <a:buFont typeface="Arial" panose="020B0604020202020204" pitchFamily="34" charset="0"/>
              <a:buChar char="•"/>
            </a:pPr>
            <a:r>
              <a:rPr lang="tr-TR" sz="2000" b="1" dirty="0">
                <a:solidFill>
                  <a:srgbClr val="555555"/>
                </a:solidFill>
                <a:latin typeface="roboto"/>
              </a:rPr>
              <a:t>Nokta ( . )</a:t>
            </a:r>
          </a:p>
          <a:p>
            <a:pPr marL="342900" indent="-342900">
              <a:buFont typeface="Arial" panose="020B0604020202020204" pitchFamily="34" charset="0"/>
              <a:buChar char="•"/>
            </a:pPr>
            <a:r>
              <a:rPr lang="tr-TR" sz="2000" b="1" dirty="0">
                <a:solidFill>
                  <a:srgbClr val="555555"/>
                </a:solidFill>
                <a:latin typeface="roboto"/>
              </a:rPr>
              <a:t>Virgül ( , )</a:t>
            </a:r>
          </a:p>
          <a:p>
            <a:pPr marL="342900" indent="-342900">
              <a:buFont typeface="Arial" panose="020B0604020202020204" pitchFamily="34" charset="0"/>
              <a:buChar char="•"/>
            </a:pPr>
            <a:r>
              <a:rPr lang="tr-TR" sz="2000" b="1" dirty="0">
                <a:solidFill>
                  <a:srgbClr val="555555"/>
                </a:solidFill>
                <a:latin typeface="roboto"/>
              </a:rPr>
              <a:t>Noktalı Virgül ( ; )</a:t>
            </a:r>
          </a:p>
          <a:p>
            <a:pPr marL="342900" indent="-342900">
              <a:buFont typeface="Arial" panose="020B0604020202020204" pitchFamily="34" charset="0"/>
              <a:buChar char="•"/>
            </a:pPr>
            <a:r>
              <a:rPr lang="tr-TR" sz="2000" b="1" dirty="0">
                <a:solidFill>
                  <a:srgbClr val="555555"/>
                </a:solidFill>
                <a:latin typeface="roboto"/>
              </a:rPr>
              <a:t>İki Nokta İşareti ( : )</a:t>
            </a:r>
          </a:p>
          <a:p>
            <a:pPr marL="342900" indent="-342900">
              <a:buFont typeface="Arial" panose="020B0604020202020204" pitchFamily="34" charset="0"/>
              <a:buChar char="•"/>
            </a:pPr>
            <a:r>
              <a:rPr lang="tr-TR" sz="2000" b="1" dirty="0">
                <a:solidFill>
                  <a:srgbClr val="555555"/>
                </a:solidFill>
                <a:latin typeface="roboto"/>
              </a:rPr>
              <a:t>Üç Nokta İşareti ( ... )</a:t>
            </a:r>
          </a:p>
          <a:p>
            <a:pPr marL="342900" indent="-342900">
              <a:buFont typeface="Arial" panose="020B0604020202020204" pitchFamily="34" charset="0"/>
              <a:buChar char="•"/>
            </a:pPr>
            <a:r>
              <a:rPr lang="tr-TR" sz="2000" b="1" dirty="0">
                <a:solidFill>
                  <a:srgbClr val="555555"/>
                </a:solidFill>
                <a:latin typeface="roboto"/>
              </a:rPr>
              <a:t>Soru İşareti ( ? )</a:t>
            </a:r>
          </a:p>
          <a:p>
            <a:pPr marL="342900" indent="-342900">
              <a:buFont typeface="Arial" panose="020B0604020202020204" pitchFamily="34" charset="0"/>
              <a:buChar char="•"/>
            </a:pPr>
            <a:r>
              <a:rPr lang="tr-TR" sz="2000" b="1" dirty="0">
                <a:solidFill>
                  <a:srgbClr val="555555"/>
                </a:solidFill>
                <a:latin typeface="roboto"/>
              </a:rPr>
              <a:t>Kesme İşareti ( ' )</a:t>
            </a:r>
          </a:p>
          <a:p>
            <a:pPr marL="342900" indent="-342900">
              <a:buFont typeface="Arial" panose="020B0604020202020204" pitchFamily="34" charset="0"/>
              <a:buChar char="•"/>
            </a:pPr>
            <a:r>
              <a:rPr lang="tr-TR" sz="2000" b="1" dirty="0">
                <a:solidFill>
                  <a:srgbClr val="555555"/>
                </a:solidFill>
                <a:latin typeface="roboto"/>
              </a:rPr>
              <a:t>Tırnak İşareti ( " " )</a:t>
            </a:r>
          </a:p>
          <a:p>
            <a:pPr marL="342900" indent="-342900">
              <a:buFont typeface="Arial" panose="020B0604020202020204" pitchFamily="34" charset="0"/>
              <a:buChar char="•"/>
            </a:pPr>
            <a:r>
              <a:rPr lang="tr-TR" sz="2000" b="1" dirty="0">
                <a:solidFill>
                  <a:srgbClr val="555555"/>
                </a:solidFill>
                <a:latin typeface="roboto"/>
              </a:rPr>
              <a:t>Tek Tırnak İşareti ( ' )</a:t>
            </a:r>
          </a:p>
          <a:p>
            <a:pPr marL="342900" indent="-342900">
              <a:buFont typeface="Arial" panose="020B0604020202020204" pitchFamily="34" charset="0"/>
              <a:buChar char="•"/>
            </a:pPr>
            <a:r>
              <a:rPr lang="tr-TR" sz="2000" b="1" dirty="0">
                <a:solidFill>
                  <a:srgbClr val="555555"/>
                </a:solidFill>
                <a:latin typeface="roboto"/>
              </a:rPr>
              <a:t>Parantez İşareti [ (  ) ]</a:t>
            </a:r>
          </a:p>
          <a:p>
            <a:pPr marL="342900" indent="-342900">
              <a:buFont typeface="Arial" panose="020B0604020202020204" pitchFamily="34" charset="0"/>
              <a:buChar char="•"/>
            </a:pPr>
            <a:r>
              <a:rPr lang="tr-TR" sz="2000" b="1" dirty="0">
                <a:solidFill>
                  <a:srgbClr val="555555"/>
                </a:solidFill>
                <a:latin typeface="roboto"/>
              </a:rPr>
              <a:t>Ünlem İşareti ( ! )</a:t>
            </a:r>
          </a:p>
          <a:p>
            <a:pPr marL="342900" indent="-342900">
              <a:buFont typeface="Arial" panose="020B0604020202020204" pitchFamily="34" charset="0"/>
              <a:buChar char="•"/>
            </a:pPr>
            <a:r>
              <a:rPr lang="tr-TR" sz="2000" b="1" dirty="0">
                <a:solidFill>
                  <a:srgbClr val="555555"/>
                </a:solidFill>
                <a:latin typeface="roboto"/>
              </a:rPr>
              <a:t>Kısa Çizgi ( - )</a:t>
            </a:r>
          </a:p>
          <a:p>
            <a:pPr marL="342900" indent="-342900">
              <a:buFont typeface="Arial" panose="020B0604020202020204" pitchFamily="34" charset="0"/>
              <a:buChar char="•"/>
            </a:pPr>
            <a:r>
              <a:rPr lang="tr-TR" sz="2000" b="1" dirty="0">
                <a:solidFill>
                  <a:srgbClr val="555555"/>
                </a:solidFill>
                <a:latin typeface="roboto"/>
              </a:rPr>
              <a:t>Köşeli Parantez [  ]</a:t>
            </a:r>
          </a:p>
          <a:p>
            <a:pPr marL="342900" indent="-342900">
              <a:buFont typeface="Arial" panose="020B0604020202020204" pitchFamily="34" charset="0"/>
              <a:buChar char="•"/>
            </a:pPr>
            <a:r>
              <a:rPr lang="tr-TR" sz="2000" b="1" dirty="0">
                <a:solidFill>
                  <a:srgbClr val="555555"/>
                </a:solidFill>
                <a:latin typeface="roboto"/>
              </a:rPr>
              <a:t>Uzun Çizgi ( __ )</a:t>
            </a:r>
          </a:p>
          <a:p>
            <a:pPr marL="342900" indent="-342900">
              <a:buFont typeface="Arial" panose="020B0604020202020204" pitchFamily="34" charset="0"/>
              <a:buChar char="•"/>
            </a:pPr>
            <a:r>
              <a:rPr lang="tr-TR" sz="2000" b="1" dirty="0">
                <a:solidFill>
                  <a:srgbClr val="555555"/>
                </a:solidFill>
                <a:latin typeface="roboto"/>
              </a:rPr>
              <a:t>Eğik Çizgi ( / )</a:t>
            </a:r>
          </a:p>
          <a:p>
            <a:pPr marL="342900" indent="-342900">
              <a:buFont typeface="Arial" panose="020B0604020202020204" pitchFamily="34" charset="0"/>
              <a:buChar char="•"/>
            </a:pPr>
            <a:r>
              <a:rPr lang="tr-TR" sz="2000" b="1" dirty="0">
                <a:solidFill>
                  <a:srgbClr val="555555"/>
                </a:solidFill>
                <a:latin typeface="roboto"/>
              </a:rPr>
              <a:t>Denden İşareti ( //)</a:t>
            </a:r>
          </a:p>
          <a:p>
            <a:pPr marL="342900" indent="-342900">
              <a:buFont typeface="Arial" panose="020B0604020202020204" pitchFamily="34" charset="0"/>
              <a:buChar char="•"/>
            </a:pPr>
            <a:r>
              <a:rPr lang="tr-TR" sz="2000" b="1" dirty="0">
                <a:solidFill>
                  <a:srgbClr val="555555"/>
                </a:solidFill>
                <a:latin typeface="roboto"/>
              </a:rPr>
              <a:t>Düzeltme (şapka) İşareti ( ^ )</a:t>
            </a:r>
          </a:p>
          <a:p>
            <a:endParaRPr lang="tr-TR" sz="2000" dirty="0">
              <a:solidFill>
                <a:srgbClr val="555555"/>
              </a:solidFill>
              <a:latin typeface="roboto"/>
            </a:endParaRPr>
          </a:p>
        </p:txBody>
      </p:sp>
    </p:spTree>
    <p:extLst>
      <p:ext uri="{BB962C8B-B14F-4D97-AF65-F5344CB8AC3E}">
        <p14:creationId xmlns:p14="http://schemas.microsoft.com/office/powerpoint/2010/main" val="3903907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762000" y="381000"/>
            <a:ext cx="7772400" cy="1143000"/>
          </a:xfrm>
        </p:spPr>
        <p:txBody>
          <a:bodyPr/>
          <a:lstStyle/>
          <a:p>
            <a:r>
              <a:rPr lang="tr-TR" altLang="tr-TR" sz="6000" dirty="0" smtClean="0">
                <a:effectLst>
                  <a:outerShdw blurRad="38100" dist="38100" dir="2700000" algn="tl">
                    <a:srgbClr val="000000">
                      <a:alpha val="43137"/>
                    </a:srgbClr>
                  </a:outerShdw>
                </a:effectLst>
              </a:rPr>
              <a:t>(</a:t>
            </a:r>
            <a:r>
              <a:rPr lang="tr-TR" altLang="tr-TR" sz="6600" dirty="0" smtClean="0">
                <a:effectLst>
                  <a:outerShdw blurRad="38100" dist="38100" dir="2700000" algn="tl">
                    <a:srgbClr val="000000">
                      <a:alpha val="43137"/>
                    </a:srgbClr>
                  </a:outerShdw>
                </a:effectLst>
              </a:rPr>
              <a:t>:</a:t>
            </a:r>
            <a:r>
              <a:rPr lang="tr-TR" altLang="tr-TR" sz="6000" dirty="0" smtClean="0">
                <a:effectLst>
                  <a:outerShdw blurRad="38100" dist="38100" dir="2700000" algn="tl">
                    <a:srgbClr val="000000">
                      <a:alpha val="43137"/>
                    </a:srgbClr>
                  </a:outerShdw>
                </a:effectLst>
              </a:rPr>
              <a:t>) </a:t>
            </a:r>
            <a:r>
              <a:rPr lang="tr-TR" altLang="tr-TR" b="1" u="sng" dirty="0" smtClean="0">
                <a:effectLst>
                  <a:outerShdw blurRad="38100" dist="38100" dir="2700000" algn="tl">
                    <a:srgbClr val="000000">
                      <a:alpha val="43137"/>
                    </a:srgbClr>
                  </a:outerShdw>
                </a:effectLst>
              </a:rPr>
              <a:t>İ K İ  N O K T A</a:t>
            </a:r>
            <a:endParaRPr lang="tr-TR" altLang="tr-TR" sz="2800" dirty="0">
              <a:effectLst>
                <a:outerShdw blurRad="38100" dist="38100" dir="2700000" algn="tl">
                  <a:srgbClr val="000000">
                    <a:alpha val="43137"/>
                  </a:srgbClr>
                </a:outerShdw>
              </a:effectLst>
            </a:endParaRPr>
          </a:p>
        </p:txBody>
      </p:sp>
      <p:sp>
        <p:nvSpPr>
          <p:cNvPr id="39939" name="Rectangle 3"/>
          <p:cNvSpPr>
            <a:spLocks noGrp="1" noChangeArrowheads="1"/>
          </p:cNvSpPr>
          <p:nvPr>
            <p:ph type="subTitle" idx="1"/>
          </p:nvPr>
        </p:nvSpPr>
        <p:spPr>
          <a:xfrm>
            <a:off x="228600" y="1484784"/>
            <a:ext cx="8686800" cy="4992216"/>
          </a:xfrm>
        </p:spPr>
        <p:txBody>
          <a:bodyPr/>
          <a:lstStyle/>
          <a:p>
            <a:pPr algn="l"/>
            <a:r>
              <a:rPr lang="tr-TR" altLang="tr-TR" sz="6000" dirty="0" smtClean="0"/>
              <a:t>:</a:t>
            </a:r>
            <a:r>
              <a:rPr lang="tr-TR" altLang="tr-TR" sz="2400" dirty="0" smtClean="0"/>
              <a:t>Kendisinden sonra örnek verilecek cümlenin sonuna konur.</a:t>
            </a:r>
          </a:p>
          <a:p>
            <a:pPr algn="l"/>
            <a:r>
              <a:rPr lang="tr-TR" altLang="tr-TR" sz="2400" b="1" dirty="0" smtClean="0"/>
              <a:t>Örnekler:</a:t>
            </a:r>
          </a:p>
          <a:p>
            <a:pPr algn="l"/>
            <a:r>
              <a:rPr lang="tr-TR" altLang="tr-TR" sz="2400" dirty="0" smtClean="0"/>
              <a:t>1-Peyami Safa’nın en önemli eserleri şunlardır: Yalnızız, Matmazel </a:t>
            </a:r>
            <a:r>
              <a:rPr lang="tr-TR" altLang="tr-TR" sz="2400" dirty="0" err="1" smtClean="0"/>
              <a:t>Noralya’nın</a:t>
            </a:r>
            <a:r>
              <a:rPr lang="tr-TR" altLang="tr-TR" sz="2400" dirty="0" smtClean="0"/>
              <a:t> Koltuğu, 9.Hariciye Koğuşu.</a:t>
            </a:r>
          </a:p>
          <a:p>
            <a:pPr algn="l"/>
            <a:endParaRPr lang="tr-TR" altLang="tr-TR" sz="2400" dirty="0" smtClean="0"/>
          </a:p>
          <a:p>
            <a:pPr algn="l"/>
            <a:r>
              <a:rPr lang="tr-TR" altLang="tr-TR" sz="2400" dirty="0" smtClean="0"/>
              <a:t>2-Yeni harfler alındıktan sonra </a:t>
            </a:r>
            <a:r>
              <a:rPr lang="tr-TR" altLang="tr-TR" sz="2400" dirty="0" err="1" smtClean="0"/>
              <a:t>sonra</a:t>
            </a:r>
            <a:r>
              <a:rPr lang="tr-TR" altLang="tr-TR" sz="2400" dirty="0" smtClean="0"/>
              <a:t> eski yazı ile bir tek kelime bile yazmayan iki kişi </a:t>
            </a:r>
            <a:r>
              <a:rPr lang="tr-TR" altLang="tr-TR" sz="2400" dirty="0" err="1" smtClean="0"/>
              <a:t>görmüşümdür:Atatürk</a:t>
            </a:r>
            <a:r>
              <a:rPr lang="tr-TR" altLang="tr-TR" sz="2400" dirty="0" smtClean="0"/>
              <a:t> ve İnönü!</a:t>
            </a:r>
          </a:p>
          <a:p>
            <a:pPr algn="l"/>
            <a:r>
              <a:rPr lang="tr-TR" altLang="tr-TR" sz="2400" dirty="0" smtClean="0"/>
              <a:t>                                                       (Falih Rıfkı </a:t>
            </a:r>
            <a:r>
              <a:rPr lang="tr-TR" altLang="tr-TR" sz="2400" dirty="0" err="1" smtClean="0"/>
              <a:t>ATAY,Çankaya</a:t>
            </a:r>
            <a:r>
              <a:rPr lang="tr-TR" altLang="tr-TR" sz="2400" dirty="0" smtClean="0"/>
              <a:t>)</a:t>
            </a:r>
          </a:p>
          <a:p>
            <a:pPr algn="l"/>
            <a:endParaRPr lang="tr-TR" altLang="tr-TR" sz="6000"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iterate type="lt">
                                    <p:tmPct val="100000"/>
                                  </p:iterate>
                                  <p:childTnLst>
                                    <p:set>
                                      <p:cBhvr>
                                        <p:cTn id="6" dur="1" fill="hold">
                                          <p:stCondLst>
                                            <p:cond delay="0"/>
                                          </p:stCondLst>
                                        </p:cTn>
                                        <p:tgtEl>
                                          <p:spTgt spid="39938"/>
                                        </p:tgtEl>
                                        <p:attrNameLst>
                                          <p:attrName>style.visibility</p:attrName>
                                        </p:attrNameLst>
                                      </p:cBhvr>
                                      <p:to>
                                        <p:strVal val="visible"/>
                                      </p:to>
                                    </p:set>
                                    <p:anim calcmode="lin" valueType="num">
                                      <p:cBhvr>
                                        <p:cTn id="7" dur="500" fill="hold"/>
                                        <p:tgtEl>
                                          <p:spTgt spid="39938"/>
                                        </p:tgtEl>
                                        <p:attrNameLst>
                                          <p:attrName>ppt_w</p:attrName>
                                        </p:attrNameLst>
                                      </p:cBhvr>
                                      <p:tavLst>
                                        <p:tav tm="0">
                                          <p:val>
                                            <p:fltVal val="0"/>
                                          </p:val>
                                        </p:tav>
                                        <p:tav tm="100000">
                                          <p:val>
                                            <p:strVal val="#ppt_w"/>
                                          </p:val>
                                        </p:tav>
                                      </p:tavLst>
                                    </p:anim>
                                    <p:anim calcmode="lin" valueType="num">
                                      <p:cBhvr>
                                        <p:cTn id="8" dur="500" fill="hold"/>
                                        <p:tgtEl>
                                          <p:spTgt spid="39938"/>
                                        </p:tgtEl>
                                        <p:attrNameLst>
                                          <p:attrName>ppt_h</p:attrName>
                                        </p:attrNameLst>
                                      </p:cBhvr>
                                      <p:tavLst>
                                        <p:tav tm="0">
                                          <p:val>
                                            <p:fltVal val="0"/>
                                          </p:val>
                                        </p:tav>
                                        <p:tav tm="100000">
                                          <p:val>
                                            <p:strVal val="#ppt_h"/>
                                          </p:val>
                                        </p:tav>
                                      </p:tavLst>
                                    </p:anim>
                                    <p:anim calcmode="lin" valueType="num">
                                      <p:cBhvr>
                                        <p:cTn id="9" dur="500" fill="hold"/>
                                        <p:tgtEl>
                                          <p:spTgt spid="39938"/>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3993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39939">
                                            <p:txEl>
                                              <p:pRg st="0" end="0"/>
                                            </p:txEl>
                                          </p:spTgt>
                                        </p:tgtEl>
                                        <p:attrNameLst>
                                          <p:attrName>style.visibility</p:attrName>
                                        </p:attrNameLst>
                                      </p:cBhvr>
                                      <p:to>
                                        <p:strVal val="visible"/>
                                      </p:to>
                                    </p:set>
                                    <p:anim calcmode="lin" valueType="num">
                                      <p:cBhvr>
                                        <p:cTn id="15" dur="500" fill="hold"/>
                                        <p:tgtEl>
                                          <p:spTgt spid="3993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993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39939">
                                            <p:txEl>
                                              <p:pRg st="1" end="1"/>
                                            </p:txEl>
                                          </p:spTgt>
                                        </p:tgtEl>
                                        <p:attrNameLst>
                                          <p:attrName>style.visibility</p:attrName>
                                        </p:attrNameLst>
                                      </p:cBhvr>
                                      <p:to>
                                        <p:strVal val="visible"/>
                                      </p:to>
                                    </p:set>
                                    <p:anim calcmode="lin" valueType="num">
                                      <p:cBhvr>
                                        <p:cTn id="21" dur="500" fill="hold"/>
                                        <p:tgtEl>
                                          <p:spTgt spid="39939">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993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7" presetClass="entr" presetSubtype="10" fill="hold" grpId="0" nodeType="clickEffect">
                                  <p:stCondLst>
                                    <p:cond delay="0"/>
                                  </p:stCondLst>
                                  <p:childTnLst>
                                    <p:set>
                                      <p:cBhvr>
                                        <p:cTn id="26" dur="1" fill="hold">
                                          <p:stCondLst>
                                            <p:cond delay="0"/>
                                          </p:stCondLst>
                                        </p:cTn>
                                        <p:tgtEl>
                                          <p:spTgt spid="39939">
                                            <p:txEl>
                                              <p:pRg st="2" end="2"/>
                                            </p:txEl>
                                          </p:spTgt>
                                        </p:tgtEl>
                                        <p:attrNameLst>
                                          <p:attrName>style.visibility</p:attrName>
                                        </p:attrNameLst>
                                      </p:cBhvr>
                                      <p:to>
                                        <p:strVal val="visible"/>
                                      </p:to>
                                    </p:set>
                                    <p:anim calcmode="lin" valueType="num">
                                      <p:cBhvr>
                                        <p:cTn id="27" dur="500" fill="hold"/>
                                        <p:tgtEl>
                                          <p:spTgt spid="39939">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993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39939">
                                            <p:txEl>
                                              <p:pRg st="4" end="4"/>
                                            </p:txEl>
                                          </p:spTgt>
                                        </p:tgtEl>
                                        <p:attrNameLst>
                                          <p:attrName>style.visibility</p:attrName>
                                        </p:attrNameLst>
                                      </p:cBhvr>
                                      <p:to>
                                        <p:strVal val="visible"/>
                                      </p:to>
                                    </p:set>
                                    <p:anim calcmode="lin" valueType="num">
                                      <p:cBhvr>
                                        <p:cTn id="33" dur="500" fill="hold"/>
                                        <p:tgtEl>
                                          <p:spTgt spid="39939">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993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10" fill="hold" grpId="0" nodeType="clickEffect">
                                  <p:stCondLst>
                                    <p:cond delay="0"/>
                                  </p:stCondLst>
                                  <p:childTnLst>
                                    <p:set>
                                      <p:cBhvr>
                                        <p:cTn id="38" dur="1" fill="hold">
                                          <p:stCondLst>
                                            <p:cond delay="0"/>
                                          </p:stCondLst>
                                        </p:cTn>
                                        <p:tgtEl>
                                          <p:spTgt spid="39939">
                                            <p:txEl>
                                              <p:pRg st="5" end="5"/>
                                            </p:txEl>
                                          </p:spTgt>
                                        </p:tgtEl>
                                        <p:attrNameLst>
                                          <p:attrName>style.visibility</p:attrName>
                                        </p:attrNameLst>
                                      </p:cBhvr>
                                      <p:to>
                                        <p:strVal val="visible"/>
                                      </p:to>
                                    </p:set>
                                    <p:anim calcmode="lin" valueType="num">
                                      <p:cBhvr>
                                        <p:cTn id="39" dur="500" fill="hold"/>
                                        <p:tgtEl>
                                          <p:spTgt spid="39939">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39939">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autoUpdateAnimBg="0"/>
      <p:bldP spid="3993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381000"/>
            <a:ext cx="8382000" cy="6019800"/>
          </a:xfrm>
        </p:spPr>
        <p:txBody>
          <a:bodyPr/>
          <a:lstStyle/>
          <a:p>
            <a:pPr algn="l"/>
            <a:r>
              <a:rPr lang="tr-TR" altLang="tr-TR" sz="2400" b="1" dirty="0" smtClean="0"/>
              <a:t>Kendisinden </a:t>
            </a:r>
            <a:r>
              <a:rPr lang="tr-TR" altLang="tr-TR" sz="2400" b="1" dirty="0"/>
              <a:t>sonra  açıklama yapılacak cümlenin sonuna konur</a:t>
            </a:r>
            <a:r>
              <a:rPr lang="tr-TR" altLang="tr-TR" sz="2400" b="1" dirty="0" smtClean="0"/>
              <a:t>.</a:t>
            </a:r>
            <a:r>
              <a:rPr lang="tr-TR" altLang="tr-TR" sz="2400" dirty="0" smtClean="0"/>
              <a:t/>
            </a:r>
            <a:br>
              <a:rPr lang="tr-TR" altLang="tr-TR" sz="2400" dirty="0" smtClean="0"/>
            </a:br>
            <a:r>
              <a:rPr lang="tr-TR" altLang="tr-TR" sz="2400" dirty="0"/>
              <a:t/>
            </a:r>
            <a:br>
              <a:rPr lang="tr-TR" altLang="tr-TR" sz="2400" dirty="0"/>
            </a:br>
            <a:r>
              <a:rPr lang="tr-TR" altLang="tr-TR" sz="2400" b="1" dirty="0"/>
              <a:t>Örnekler:</a:t>
            </a:r>
            <a:br>
              <a:rPr lang="tr-TR" altLang="tr-TR" sz="2400" b="1" dirty="0"/>
            </a:br>
            <a:r>
              <a:rPr lang="tr-TR" altLang="tr-TR" sz="2400" dirty="0"/>
              <a:t>1-Aklın ve ilmin üç büyük düşmanı vardır: Fenalık</a:t>
            </a:r>
            <a:r>
              <a:rPr lang="tr-TR" altLang="tr-TR" sz="2400" dirty="0" smtClean="0"/>
              <a:t>, cahillik </a:t>
            </a:r>
            <a:r>
              <a:rPr lang="tr-TR" altLang="tr-TR" sz="2400" dirty="0"/>
              <a:t>ve tembellik.</a:t>
            </a:r>
            <a:br>
              <a:rPr lang="tr-TR" altLang="tr-TR" sz="2400" dirty="0"/>
            </a:br>
            <a:r>
              <a:rPr lang="tr-TR" altLang="tr-TR" sz="2400" dirty="0"/>
              <a:t/>
            </a:r>
            <a:br>
              <a:rPr lang="tr-TR" altLang="tr-TR" sz="2400" dirty="0"/>
            </a:br>
            <a:r>
              <a:rPr lang="tr-TR" altLang="tr-TR" sz="2400" dirty="0"/>
              <a:t>2-Derler:İnsanda derin bir yaradır köksüzlük;</a:t>
            </a:r>
            <a:br>
              <a:rPr lang="tr-TR" altLang="tr-TR" sz="2400" dirty="0"/>
            </a:br>
            <a:r>
              <a:rPr lang="tr-TR" altLang="tr-TR" sz="2400" dirty="0"/>
              <a:t>  Budur alemde hudutsuz ve hazin öksüzlük</a:t>
            </a:r>
            <a:br>
              <a:rPr lang="tr-TR" altLang="tr-TR" sz="2400" dirty="0"/>
            </a:br>
            <a:r>
              <a:rPr lang="tr-TR" altLang="tr-TR" sz="2400" dirty="0"/>
              <a:t>                                   (Yahya Kemal BEYATLI) </a:t>
            </a:r>
            <a:br>
              <a:rPr lang="tr-TR" altLang="tr-TR" sz="2400" dirty="0"/>
            </a:br>
            <a:r>
              <a:rPr lang="tr-TR" altLang="tr-TR" sz="2400" dirty="0"/>
              <a:t/>
            </a:r>
            <a:br>
              <a:rPr lang="tr-TR" altLang="tr-TR" sz="2400" dirty="0"/>
            </a:br>
            <a:r>
              <a:rPr lang="tr-TR" altLang="tr-TR" sz="2400" dirty="0"/>
              <a:t>3-Cümlenin ögeleri üçe ayrılır: Özne</a:t>
            </a:r>
            <a:r>
              <a:rPr lang="tr-TR" altLang="tr-TR" sz="2400" dirty="0" smtClean="0"/>
              <a:t>, yüklem </a:t>
            </a:r>
            <a:r>
              <a:rPr lang="tr-TR" altLang="tr-TR" sz="2400" dirty="0"/>
              <a:t>ve tümleçler.</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p:cTn id="7" dur="500" fill="hold"/>
                                        <p:tgtEl>
                                          <p:spTgt spid="40962"/>
                                        </p:tgtEl>
                                        <p:attrNameLst>
                                          <p:attrName>ppt_x</p:attrName>
                                        </p:attrNameLst>
                                      </p:cBhvr>
                                      <p:tavLst>
                                        <p:tav tm="0">
                                          <p:val>
                                            <p:strVal val="#ppt_x-#ppt_w/2"/>
                                          </p:val>
                                        </p:tav>
                                        <p:tav tm="100000">
                                          <p:val>
                                            <p:strVal val="#ppt_x"/>
                                          </p:val>
                                        </p:tav>
                                      </p:tavLst>
                                    </p:anim>
                                    <p:anim calcmode="lin" valueType="num">
                                      <p:cBhvr>
                                        <p:cTn id="8" dur="500" fill="hold"/>
                                        <p:tgtEl>
                                          <p:spTgt spid="40962"/>
                                        </p:tgtEl>
                                        <p:attrNameLst>
                                          <p:attrName>ppt_y</p:attrName>
                                        </p:attrNameLst>
                                      </p:cBhvr>
                                      <p:tavLst>
                                        <p:tav tm="0">
                                          <p:val>
                                            <p:strVal val="#ppt_y"/>
                                          </p:val>
                                        </p:tav>
                                        <p:tav tm="100000">
                                          <p:val>
                                            <p:strVal val="#ppt_y"/>
                                          </p:val>
                                        </p:tav>
                                      </p:tavLst>
                                    </p:anim>
                                    <p:anim calcmode="lin" valueType="num">
                                      <p:cBhvr>
                                        <p:cTn id="9" dur="500" fill="hold"/>
                                        <p:tgtEl>
                                          <p:spTgt spid="40962"/>
                                        </p:tgtEl>
                                        <p:attrNameLst>
                                          <p:attrName>ppt_w</p:attrName>
                                        </p:attrNameLst>
                                      </p:cBhvr>
                                      <p:tavLst>
                                        <p:tav tm="0">
                                          <p:val>
                                            <p:fltVal val="0"/>
                                          </p:val>
                                        </p:tav>
                                        <p:tav tm="100000">
                                          <p:val>
                                            <p:strVal val="#ppt_w"/>
                                          </p:val>
                                        </p:tav>
                                      </p:tavLst>
                                    </p:anim>
                                    <p:anim calcmode="lin" valueType="num">
                                      <p:cBhvr>
                                        <p:cTn id="10" dur="500" fill="hold"/>
                                        <p:tgtEl>
                                          <p:spTgt spid="4096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609600"/>
            <a:ext cx="7772400" cy="5562600"/>
          </a:xfrm>
        </p:spPr>
        <p:txBody>
          <a:bodyPr/>
          <a:lstStyle/>
          <a:p>
            <a:pPr algn="l"/>
            <a:r>
              <a:rPr lang="tr-TR" altLang="tr-TR" sz="6000"/>
              <a:t>:</a:t>
            </a:r>
            <a:r>
              <a:rPr lang="tr-TR" altLang="tr-TR" sz="2400"/>
              <a:t>Kütüphanecilik alanında yazar adı ile eser başlığı arasına konur.</a:t>
            </a:r>
            <a:br>
              <a:rPr lang="tr-TR" altLang="tr-TR" sz="2400"/>
            </a:br>
            <a:r>
              <a:rPr lang="tr-TR" altLang="tr-TR" sz="2400" b="1"/>
              <a:t>Örnekler:</a:t>
            </a:r>
            <a:br>
              <a:rPr lang="tr-TR" altLang="tr-TR" sz="2400" b="1"/>
            </a:br>
            <a:r>
              <a:rPr lang="tr-TR" altLang="tr-TR" sz="2400"/>
              <a:t>1-Ali Çolak:Günlük Güneşlik Şarkılar</a:t>
            </a:r>
            <a:br>
              <a:rPr lang="tr-TR" altLang="tr-TR" sz="2400"/>
            </a:br>
            <a:r>
              <a:rPr lang="tr-TR" altLang="tr-TR" sz="2400"/>
              <a:t/>
            </a:r>
            <a:br>
              <a:rPr lang="tr-TR" altLang="tr-TR" sz="2400"/>
            </a:br>
            <a:r>
              <a:rPr lang="tr-TR" altLang="tr-TR" sz="2400"/>
              <a:t>2-Faruk Nafiz Çamlıbel:Çoban Çeşmesi</a:t>
            </a:r>
            <a:br>
              <a:rPr lang="tr-TR" altLang="tr-TR" sz="2400"/>
            </a:br>
            <a:r>
              <a:rPr lang="tr-TR" altLang="tr-TR" sz="2400"/>
              <a:t/>
            </a:r>
            <a:br>
              <a:rPr lang="tr-TR" altLang="tr-TR" sz="2400"/>
            </a:br>
            <a:r>
              <a:rPr lang="tr-TR" altLang="tr-TR" sz="2400"/>
              <a:t>3-Ahmet Turan Alkan:Altıncı Şehir</a:t>
            </a:r>
            <a:br>
              <a:rPr lang="tr-TR" altLang="tr-TR" sz="2400"/>
            </a:br>
            <a:r>
              <a:rPr lang="tr-TR" altLang="tr-TR" sz="2400"/>
              <a:t/>
            </a:r>
            <a:br>
              <a:rPr lang="tr-TR" altLang="tr-TR" sz="2400"/>
            </a:br>
            <a:r>
              <a:rPr lang="tr-TR" altLang="tr-TR" sz="2400"/>
              <a:t>4-Mithat Enç:Uzun Çarşının Uluları</a:t>
            </a:r>
            <a:br>
              <a:rPr lang="tr-TR" altLang="tr-TR" sz="2400"/>
            </a:br>
            <a:r>
              <a:rPr lang="tr-TR" altLang="tr-TR" sz="2400"/>
              <a:t/>
            </a:r>
            <a:br>
              <a:rPr lang="tr-TR" altLang="tr-TR" sz="2400"/>
            </a:br>
            <a:r>
              <a:rPr lang="tr-TR" altLang="tr-TR" sz="2400"/>
              <a:t>5-Yakup Kadri Karaosmanoğlu:Yaban</a:t>
            </a:r>
            <a:br>
              <a:rPr lang="tr-TR" altLang="tr-TR" sz="2400"/>
            </a:br>
            <a:endParaRPr lang="tr-TR" altLang="tr-TR" sz="600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p:cTn id="7" dur="500" fill="hold"/>
                                        <p:tgtEl>
                                          <p:spTgt spid="41986"/>
                                        </p:tgtEl>
                                        <p:attrNameLst>
                                          <p:attrName>ppt_x</p:attrName>
                                        </p:attrNameLst>
                                      </p:cBhvr>
                                      <p:tavLst>
                                        <p:tav tm="0">
                                          <p:val>
                                            <p:strVal val="#ppt_x-#ppt_w/2"/>
                                          </p:val>
                                        </p:tav>
                                        <p:tav tm="100000">
                                          <p:val>
                                            <p:strVal val="#ppt_x"/>
                                          </p:val>
                                        </p:tav>
                                      </p:tavLst>
                                    </p:anim>
                                    <p:anim calcmode="lin" valueType="num">
                                      <p:cBhvr>
                                        <p:cTn id="8" dur="500" fill="hold"/>
                                        <p:tgtEl>
                                          <p:spTgt spid="41986"/>
                                        </p:tgtEl>
                                        <p:attrNameLst>
                                          <p:attrName>ppt_y</p:attrName>
                                        </p:attrNameLst>
                                      </p:cBhvr>
                                      <p:tavLst>
                                        <p:tav tm="0">
                                          <p:val>
                                            <p:strVal val="#ppt_y"/>
                                          </p:val>
                                        </p:tav>
                                        <p:tav tm="100000">
                                          <p:val>
                                            <p:strVal val="#ppt_y"/>
                                          </p:val>
                                        </p:tav>
                                      </p:tavLst>
                                    </p:anim>
                                    <p:anim calcmode="lin" valueType="num">
                                      <p:cBhvr>
                                        <p:cTn id="9" dur="500" fill="hold"/>
                                        <p:tgtEl>
                                          <p:spTgt spid="41986"/>
                                        </p:tgtEl>
                                        <p:attrNameLst>
                                          <p:attrName>ppt_w</p:attrName>
                                        </p:attrNameLst>
                                      </p:cBhvr>
                                      <p:tavLst>
                                        <p:tav tm="0">
                                          <p:val>
                                            <p:fltVal val="0"/>
                                          </p:val>
                                        </p:tav>
                                        <p:tav tm="100000">
                                          <p:val>
                                            <p:strVal val="#ppt_w"/>
                                          </p:val>
                                        </p:tav>
                                      </p:tavLst>
                                    </p:anim>
                                    <p:anim calcmode="lin" valueType="num">
                                      <p:cBhvr>
                                        <p:cTn id="10" dur="500" fill="hold"/>
                                        <p:tgtEl>
                                          <p:spTgt spid="4198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09600" y="609600"/>
            <a:ext cx="7848600" cy="5867400"/>
          </a:xfrm>
        </p:spPr>
        <p:txBody>
          <a:bodyPr/>
          <a:lstStyle/>
          <a:p>
            <a:pPr algn="l"/>
            <a:r>
              <a:rPr lang="tr-TR" altLang="tr-TR" sz="6000"/>
              <a:t>:</a:t>
            </a:r>
            <a:r>
              <a:rPr lang="tr-TR" altLang="tr-TR" sz="2000"/>
              <a:t>Edebi</a:t>
            </a:r>
            <a:r>
              <a:rPr lang="tr-TR" altLang="tr-TR" sz="2400"/>
              <a:t> </a:t>
            </a:r>
            <a:r>
              <a:rPr lang="tr-TR" altLang="tr-TR" sz="2000"/>
              <a:t>eserlerdeki karşılıklı konuşmalarda,konuşan kişinin adından sonra konur.</a:t>
            </a:r>
            <a:br>
              <a:rPr lang="tr-TR" altLang="tr-TR" sz="2000"/>
            </a:br>
            <a:r>
              <a:rPr lang="tr-TR" altLang="tr-TR" sz="2000" b="1"/>
              <a:t>Örnekler:</a:t>
            </a:r>
            <a:br>
              <a:rPr lang="tr-TR" altLang="tr-TR" sz="2000" b="1"/>
            </a:br>
            <a:r>
              <a:rPr lang="tr-TR" altLang="tr-TR" sz="2000" b="1"/>
              <a:t/>
            </a:r>
            <a:br>
              <a:rPr lang="tr-TR" altLang="tr-TR" sz="2000" b="1"/>
            </a:br>
            <a:r>
              <a:rPr lang="tr-TR" altLang="tr-TR" sz="2000"/>
              <a:t>1-Bilge Kağan: 	Türklerim,işittim</a:t>
            </a:r>
            <a:br>
              <a:rPr lang="tr-TR" altLang="tr-TR" sz="2000"/>
            </a:br>
            <a:r>
              <a:rPr lang="tr-TR" altLang="tr-TR" sz="2000"/>
              <a:t>     			Üstten gök çökmedikçe</a:t>
            </a:r>
            <a:br>
              <a:rPr lang="tr-TR" altLang="tr-TR" sz="2000"/>
            </a:br>
            <a:r>
              <a:rPr lang="tr-TR" altLang="tr-TR" sz="2000"/>
              <a:t>			altan yer delinmedikçe </a:t>
            </a:r>
            <a:br>
              <a:rPr lang="tr-TR" altLang="tr-TR" sz="2000"/>
            </a:br>
            <a:r>
              <a:rPr lang="tr-TR" altLang="tr-TR" sz="2000"/>
              <a:t>			ülkenizi,törenizi kim bozabilir sizin?</a:t>
            </a:r>
            <a:br>
              <a:rPr lang="tr-TR" altLang="tr-TR" sz="2000"/>
            </a:br>
            <a:r>
              <a:rPr lang="tr-TR" altLang="tr-TR" sz="2000"/>
              <a:t>Koro:			Göğe erer başımız </a:t>
            </a:r>
            <a:br>
              <a:rPr lang="tr-TR" altLang="tr-TR" sz="2000"/>
            </a:br>
            <a:r>
              <a:rPr lang="tr-TR" altLang="tr-TR" sz="2000"/>
              <a:t>			Başınla senin!</a:t>
            </a:r>
            <a:br>
              <a:rPr lang="tr-TR" altLang="tr-TR" sz="2000"/>
            </a:br>
            <a:r>
              <a:rPr lang="tr-TR" altLang="tr-TR" sz="2000"/>
              <a:t>Bilge Kağan:		Ulusum birleşip yücelsin diye </a:t>
            </a:r>
            <a:br>
              <a:rPr lang="tr-TR" altLang="tr-TR" sz="2000"/>
            </a:br>
            <a:r>
              <a:rPr lang="tr-TR" altLang="tr-TR" sz="2000"/>
              <a:t>			Gece uyumadığım,gündüz oturmadım.</a:t>
            </a:r>
            <a:br>
              <a:rPr lang="tr-TR" altLang="tr-TR" sz="2000"/>
            </a:br>
            <a:r>
              <a:rPr lang="tr-TR" altLang="tr-TR" sz="2000"/>
              <a:t>			Türklerin Bilge Kağan der bana</a:t>
            </a:r>
            <a:br>
              <a:rPr lang="tr-TR" altLang="tr-TR" sz="2000"/>
            </a:br>
            <a:r>
              <a:rPr lang="tr-TR" altLang="tr-TR" sz="2000"/>
              <a:t>			Ben her şeyi onlar için bildim</a:t>
            </a:r>
            <a:br>
              <a:rPr lang="tr-TR" altLang="tr-TR" sz="2000"/>
            </a:br>
            <a:r>
              <a:rPr lang="tr-TR" altLang="tr-TR" sz="2000"/>
              <a:t>			Nöbetteyim!</a:t>
            </a:r>
            <a:br>
              <a:rPr lang="tr-TR" altLang="tr-TR" sz="2000"/>
            </a:br>
            <a:r>
              <a:rPr lang="tr-TR" altLang="tr-TR" sz="2000"/>
              <a:t>                                        (A.Turan Oflazoğlu, Anıtkabir)				</a:t>
            </a:r>
            <a:endParaRPr lang="tr-TR" altLang="tr-TR" sz="600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609600"/>
            <a:ext cx="7772400" cy="5334000"/>
          </a:xfrm>
        </p:spPr>
        <p:txBody>
          <a:bodyPr/>
          <a:lstStyle/>
          <a:p>
            <a:pPr algn="l"/>
            <a:r>
              <a:rPr lang="tr-TR" altLang="tr-TR" sz="8000"/>
              <a:t>(:)</a:t>
            </a:r>
            <a:r>
              <a:rPr lang="tr-TR" altLang="tr-TR" sz="2400"/>
              <a:t>Matematikte bölme işareti olarak kullanılır.</a:t>
            </a:r>
            <a:br>
              <a:rPr lang="tr-TR" altLang="tr-TR" sz="2400"/>
            </a:br>
            <a:r>
              <a:rPr lang="tr-TR" altLang="tr-TR" sz="2400" b="1"/>
              <a:t>Örnekler:</a:t>
            </a:r>
            <a:r>
              <a:rPr lang="tr-TR" altLang="tr-TR" sz="2400"/>
              <a:t/>
            </a:r>
            <a:br>
              <a:rPr lang="tr-TR" altLang="tr-TR" sz="2400"/>
            </a:br>
            <a:r>
              <a:rPr lang="tr-TR" altLang="tr-TR" sz="2400"/>
              <a:t/>
            </a:r>
            <a:br>
              <a:rPr lang="tr-TR" altLang="tr-TR" sz="2400"/>
            </a:br>
            <a:r>
              <a:rPr lang="tr-TR" altLang="tr-TR" sz="2400"/>
              <a:t>1- 40:5 = 8</a:t>
            </a:r>
            <a:br>
              <a:rPr lang="tr-TR" altLang="tr-TR" sz="2400"/>
            </a:br>
            <a:r>
              <a:rPr lang="tr-TR" altLang="tr-TR" sz="2400"/>
              <a:t/>
            </a:r>
            <a:br>
              <a:rPr lang="tr-TR" altLang="tr-TR" sz="2400"/>
            </a:br>
            <a:r>
              <a:rPr lang="tr-TR" altLang="tr-TR" sz="2400"/>
              <a:t>2- 150:2 = 75</a:t>
            </a:r>
            <a:br>
              <a:rPr lang="tr-TR" altLang="tr-TR" sz="2400"/>
            </a:br>
            <a:r>
              <a:rPr lang="tr-TR" altLang="tr-TR" sz="2400"/>
              <a:t/>
            </a:r>
            <a:br>
              <a:rPr lang="tr-TR" altLang="tr-TR" sz="2400"/>
            </a:br>
            <a:r>
              <a:rPr lang="tr-TR" altLang="tr-TR" sz="2400"/>
              <a:t>3- 60:2 = 30</a:t>
            </a:r>
            <a:br>
              <a:rPr lang="tr-TR" altLang="tr-TR" sz="2400"/>
            </a:br>
            <a:r>
              <a:rPr lang="tr-TR" altLang="tr-TR" sz="2400"/>
              <a:t/>
            </a:r>
            <a:br>
              <a:rPr lang="tr-TR" altLang="tr-TR" sz="2400"/>
            </a:br>
            <a:r>
              <a:rPr lang="tr-TR" altLang="tr-TR" sz="2400"/>
              <a:t>4- 60:10 = 6</a:t>
            </a:r>
            <a:br>
              <a:rPr lang="tr-TR" altLang="tr-TR" sz="2400"/>
            </a:br>
            <a:r>
              <a:rPr lang="tr-TR" altLang="tr-TR" sz="2400"/>
              <a:t/>
            </a:r>
            <a:br>
              <a:rPr lang="tr-TR" altLang="tr-TR" sz="2400"/>
            </a:br>
            <a:r>
              <a:rPr lang="tr-TR" altLang="tr-TR" sz="2400"/>
              <a:t>5- 24:8 = 3 </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p:cTn id="7" dur="500" fill="hold"/>
                                        <p:tgtEl>
                                          <p:spTgt spid="44034"/>
                                        </p:tgtEl>
                                        <p:attrNameLst>
                                          <p:attrName>ppt_x</p:attrName>
                                        </p:attrNameLst>
                                      </p:cBhvr>
                                      <p:tavLst>
                                        <p:tav tm="0">
                                          <p:val>
                                            <p:strVal val="#ppt_x+#ppt_w/2"/>
                                          </p:val>
                                        </p:tav>
                                        <p:tav tm="100000">
                                          <p:val>
                                            <p:strVal val="#ppt_x"/>
                                          </p:val>
                                        </p:tav>
                                      </p:tavLst>
                                    </p:anim>
                                    <p:anim calcmode="lin" valueType="num">
                                      <p:cBhvr>
                                        <p:cTn id="8" dur="500" fill="hold"/>
                                        <p:tgtEl>
                                          <p:spTgt spid="44034"/>
                                        </p:tgtEl>
                                        <p:attrNameLst>
                                          <p:attrName>ppt_y</p:attrName>
                                        </p:attrNameLst>
                                      </p:cBhvr>
                                      <p:tavLst>
                                        <p:tav tm="0">
                                          <p:val>
                                            <p:strVal val="#ppt_y"/>
                                          </p:val>
                                        </p:tav>
                                        <p:tav tm="100000">
                                          <p:val>
                                            <p:strVal val="#ppt_y"/>
                                          </p:val>
                                        </p:tav>
                                      </p:tavLst>
                                    </p:anim>
                                    <p:anim calcmode="lin" valueType="num">
                                      <p:cBhvr>
                                        <p:cTn id="9" dur="500" fill="hold"/>
                                        <p:tgtEl>
                                          <p:spTgt spid="44034"/>
                                        </p:tgtEl>
                                        <p:attrNameLst>
                                          <p:attrName>ppt_w</p:attrName>
                                        </p:attrNameLst>
                                      </p:cBhvr>
                                      <p:tavLst>
                                        <p:tav tm="0">
                                          <p:val>
                                            <p:fltVal val="0"/>
                                          </p:val>
                                        </p:tav>
                                        <p:tav tm="100000">
                                          <p:val>
                                            <p:strVal val="#ppt_w"/>
                                          </p:val>
                                        </p:tav>
                                      </p:tavLst>
                                    </p:anim>
                                    <p:anim calcmode="lin" valueType="num">
                                      <p:cBhvr>
                                        <p:cTn id="10" dur="500" fill="hold"/>
                                        <p:tgtEl>
                                          <p:spTgt spid="4403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685800" y="609600"/>
            <a:ext cx="7772400" cy="1143000"/>
          </a:xfrm>
        </p:spPr>
        <p:txBody>
          <a:bodyPr/>
          <a:lstStyle/>
          <a:p>
            <a:r>
              <a:rPr lang="tr-TR" altLang="tr-TR" sz="6600">
                <a:effectLst>
                  <a:outerShdw blurRad="38100" dist="38100" dir="2700000" algn="tl">
                    <a:srgbClr val="FFFFFF"/>
                  </a:outerShdw>
                </a:effectLst>
              </a:rPr>
              <a:t>(...) </a:t>
            </a:r>
            <a:r>
              <a:rPr lang="tr-TR" altLang="tr-TR" b="1" i="1" u="sng">
                <a:effectLst>
                  <a:outerShdw blurRad="38100" dist="38100" dir="2700000" algn="tl">
                    <a:srgbClr val="FFFFFF"/>
                  </a:outerShdw>
                </a:effectLst>
              </a:rPr>
              <a:t>Ü Ç   N O K T A</a:t>
            </a:r>
            <a:endParaRPr lang="tr-TR" altLang="tr-TR"/>
          </a:p>
        </p:txBody>
      </p:sp>
      <p:sp>
        <p:nvSpPr>
          <p:cNvPr id="45059" name="Rectangle 3"/>
          <p:cNvSpPr>
            <a:spLocks noGrp="1" noChangeArrowheads="1"/>
          </p:cNvSpPr>
          <p:nvPr>
            <p:ph type="subTitle" idx="1"/>
          </p:nvPr>
        </p:nvSpPr>
        <p:spPr>
          <a:xfrm>
            <a:off x="990600" y="1828800"/>
            <a:ext cx="7848600" cy="5029200"/>
          </a:xfrm>
        </p:spPr>
        <p:txBody>
          <a:bodyPr/>
          <a:lstStyle/>
          <a:p>
            <a:pPr algn="l"/>
            <a:r>
              <a:rPr lang="tr-TR" altLang="tr-TR" b="1"/>
              <a:t>(...)</a:t>
            </a:r>
            <a:r>
              <a:rPr lang="tr-TR" altLang="tr-TR" sz="2400" b="1"/>
              <a:t> </a:t>
            </a:r>
            <a:r>
              <a:rPr lang="tr-TR" altLang="tr-TR" sz="2400"/>
              <a:t>Tamamlanmamış cümlelerin sonuna konur.</a:t>
            </a:r>
          </a:p>
          <a:p>
            <a:pPr algn="l"/>
            <a:r>
              <a:rPr lang="tr-TR" altLang="tr-TR" sz="2400" b="1"/>
              <a:t>Örnekler:</a:t>
            </a:r>
            <a:endParaRPr lang="tr-TR" altLang="tr-TR" sz="2400"/>
          </a:p>
          <a:p>
            <a:pPr algn="l"/>
            <a:r>
              <a:rPr lang="tr-TR" altLang="tr-TR" sz="2400"/>
              <a:t>1- Ne çare ki, çirkinliği hemencecik ve herkes tarafından görülüveriyordu da bu yanı ... </a:t>
            </a:r>
          </a:p>
          <a:p>
            <a:pPr algn="l"/>
            <a:r>
              <a:rPr lang="tr-TR" altLang="tr-TR" sz="2400"/>
              <a:t>				(Tarık BUĞRA, Dönemeçte)</a:t>
            </a:r>
          </a:p>
          <a:p>
            <a:pPr algn="l"/>
            <a:r>
              <a:rPr lang="tr-TR" altLang="tr-TR" sz="2400"/>
              <a:t>2- Herkes savaşa gidiyordu:Gençler, yaşlılar, kadınlar ...</a:t>
            </a:r>
          </a:p>
          <a:p>
            <a:pPr algn="l"/>
            <a:endParaRPr lang="tr-TR" altLang="tr-TR" sz="2400"/>
          </a:p>
          <a:p>
            <a:pPr algn="l"/>
            <a:r>
              <a:rPr lang="tr-TR" altLang="tr-TR" sz="2400"/>
              <a:t>3- Yüzümüzü ağartan nice şairlerimiz var: Mevlana Yunus</a:t>
            </a:r>
          </a:p>
          <a:p>
            <a:pPr algn="l"/>
            <a:r>
              <a:rPr lang="tr-TR" altLang="tr-TR" sz="2400"/>
              <a:t>Fuzuli, Baki ....</a:t>
            </a:r>
          </a:p>
          <a:p>
            <a:pPr algn="l"/>
            <a:r>
              <a:rPr lang="tr-TR" altLang="tr-TR"/>
              <a:t>    </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iterate type="lt">
                                    <p:tmPct val="100000"/>
                                  </p:iterate>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75" fill="hold"/>
                                        <p:tgtEl>
                                          <p:spTgt spid="45058"/>
                                        </p:tgtEl>
                                        <p:attrNameLst>
                                          <p:attrName>ppt_x</p:attrName>
                                        </p:attrNameLst>
                                      </p:cBhvr>
                                      <p:tavLst>
                                        <p:tav tm="0">
                                          <p:val>
                                            <p:strVal val="1+#ppt_w/2"/>
                                          </p:val>
                                        </p:tav>
                                        <p:tav tm="100000">
                                          <p:val>
                                            <p:strVal val="#ppt_x"/>
                                          </p:val>
                                        </p:tav>
                                      </p:tavLst>
                                    </p:anim>
                                    <p:anim calcmode="lin" valueType="num">
                                      <p:cBhvr additive="base">
                                        <p:cTn id="8" dur="75" fill="hold"/>
                                        <p:tgtEl>
                                          <p:spTgt spid="4505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2" fill="hold" grpId="0" nodeType="clickEffect">
                                  <p:stCondLst>
                                    <p:cond delay="0"/>
                                  </p:stCondLst>
                                  <p:childTnLst>
                                    <p:set>
                                      <p:cBhvr>
                                        <p:cTn id="12" dur="1" fill="hold">
                                          <p:stCondLst>
                                            <p:cond delay="0"/>
                                          </p:stCondLst>
                                        </p:cTn>
                                        <p:tgtEl>
                                          <p:spTgt spid="45059">
                                            <p:txEl>
                                              <p:pRg st="0" end="0"/>
                                            </p:txEl>
                                          </p:spTgt>
                                        </p:tgtEl>
                                        <p:attrNameLst>
                                          <p:attrName>style.visibility</p:attrName>
                                        </p:attrNameLst>
                                      </p:cBhvr>
                                      <p:to>
                                        <p:strVal val="visible"/>
                                      </p:to>
                                    </p:set>
                                    <p:anim calcmode="lin" valueType="num">
                                      <p:cBhvr>
                                        <p:cTn id="13" dur="500" fill="hold"/>
                                        <p:tgtEl>
                                          <p:spTgt spid="45059">
                                            <p:txEl>
                                              <p:pRg st="0" end="0"/>
                                            </p:txEl>
                                          </p:spTgt>
                                        </p:tgtEl>
                                        <p:attrNameLst>
                                          <p:attrName>ppt_x</p:attrName>
                                        </p:attrNameLst>
                                      </p:cBhvr>
                                      <p:tavLst>
                                        <p:tav tm="0">
                                          <p:val>
                                            <p:strVal val="#ppt_x+#ppt_w/2"/>
                                          </p:val>
                                        </p:tav>
                                        <p:tav tm="100000">
                                          <p:val>
                                            <p:strVal val="#ppt_x"/>
                                          </p:val>
                                        </p:tav>
                                      </p:tavLst>
                                    </p:anim>
                                    <p:anim calcmode="lin" valueType="num">
                                      <p:cBhvr>
                                        <p:cTn id="14" dur="500" fill="hold"/>
                                        <p:tgtEl>
                                          <p:spTgt spid="45059">
                                            <p:txEl>
                                              <p:pRg st="0" end="0"/>
                                            </p:txEl>
                                          </p:spTgt>
                                        </p:tgtEl>
                                        <p:attrNameLst>
                                          <p:attrName>ppt_y</p:attrName>
                                        </p:attrNameLst>
                                      </p:cBhvr>
                                      <p:tavLst>
                                        <p:tav tm="0">
                                          <p:val>
                                            <p:strVal val="#ppt_y"/>
                                          </p:val>
                                        </p:tav>
                                        <p:tav tm="100000">
                                          <p:val>
                                            <p:strVal val="#ppt_y"/>
                                          </p:val>
                                        </p:tav>
                                      </p:tavLst>
                                    </p:anim>
                                    <p:anim calcmode="lin" valueType="num">
                                      <p:cBhvr>
                                        <p:cTn id="15" dur="500" fill="hold"/>
                                        <p:tgtEl>
                                          <p:spTgt spid="4505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505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2" fill="hold" grpId="0" nodeType="clickEffect">
                                  <p:stCondLst>
                                    <p:cond delay="0"/>
                                  </p:stCondLst>
                                  <p:childTnLst>
                                    <p:set>
                                      <p:cBhvr>
                                        <p:cTn id="20" dur="1" fill="hold">
                                          <p:stCondLst>
                                            <p:cond delay="0"/>
                                          </p:stCondLst>
                                        </p:cTn>
                                        <p:tgtEl>
                                          <p:spTgt spid="45059">
                                            <p:txEl>
                                              <p:pRg st="1" end="1"/>
                                            </p:txEl>
                                          </p:spTgt>
                                        </p:tgtEl>
                                        <p:attrNameLst>
                                          <p:attrName>style.visibility</p:attrName>
                                        </p:attrNameLst>
                                      </p:cBhvr>
                                      <p:to>
                                        <p:strVal val="visible"/>
                                      </p:to>
                                    </p:set>
                                    <p:anim calcmode="lin" valueType="num">
                                      <p:cBhvr>
                                        <p:cTn id="21" dur="500" fill="hold"/>
                                        <p:tgtEl>
                                          <p:spTgt spid="45059">
                                            <p:txEl>
                                              <p:pRg st="1" end="1"/>
                                            </p:txEl>
                                          </p:spTgt>
                                        </p:tgtEl>
                                        <p:attrNameLst>
                                          <p:attrName>ppt_x</p:attrName>
                                        </p:attrNameLst>
                                      </p:cBhvr>
                                      <p:tavLst>
                                        <p:tav tm="0">
                                          <p:val>
                                            <p:strVal val="#ppt_x+#ppt_w/2"/>
                                          </p:val>
                                        </p:tav>
                                        <p:tav tm="100000">
                                          <p:val>
                                            <p:strVal val="#ppt_x"/>
                                          </p:val>
                                        </p:tav>
                                      </p:tavLst>
                                    </p:anim>
                                    <p:anim calcmode="lin" valueType="num">
                                      <p:cBhvr>
                                        <p:cTn id="22" dur="500" fill="hold"/>
                                        <p:tgtEl>
                                          <p:spTgt spid="45059">
                                            <p:txEl>
                                              <p:pRg st="1" end="1"/>
                                            </p:txEl>
                                          </p:spTgt>
                                        </p:tgtEl>
                                        <p:attrNameLst>
                                          <p:attrName>ppt_y</p:attrName>
                                        </p:attrNameLst>
                                      </p:cBhvr>
                                      <p:tavLst>
                                        <p:tav tm="0">
                                          <p:val>
                                            <p:strVal val="#ppt_y"/>
                                          </p:val>
                                        </p:tav>
                                        <p:tav tm="100000">
                                          <p:val>
                                            <p:strVal val="#ppt_y"/>
                                          </p:val>
                                        </p:tav>
                                      </p:tavLst>
                                    </p:anim>
                                    <p:anim calcmode="lin" valueType="num">
                                      <p:cBhvr>
                                        <p:cTn id="23" dur="500" fill="hold"/>
                                        <p:tgtEl>
                                          <p:spTgt spid="4505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4505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7" presetClass="entr" presetSubtype="2" fill="hold" grpId="0" nodeType="clickEffect">
                                  <p:stCondLst>
                                    <p:cond delay="0"/>
                                  </p:stCondLst>
                                  <p:childTnLst>
                                    <p:set>
                                      <p:cBhvr>
                                        <p:cTn id="28" dur="1" fill="hold">
                                          <p:stCondLst>
                                            <p:cond delay="0"/>
                                          </p:stCondLst>
                                        </p:cTn>
                                        <p:tgtEl>
                                          <p:spTgt spid="45059">
                                            <p:txEl>
                                              <p:pRg st="2" end="2"/>
                                            </p:txEl>
                                          </p:spTgt>
                                        </p:tgtEl>
                                        <p:attrNameLst>
                                          <p:attrName>style.visibility</p:attrName>
                                        </p:attrNameLst>
                                      </p:cBhvr>
                                      <p:to>
                                        <p:strVal val="visible"/>
                                      </p:to>
                                    </p:set>
                                    <p:anim calcmode="lin" valueType="num">
                                      <p:cBhvr>
                                        <p:cTn id="29" dur="500" fill="hold"/>
                                        <p:tgtEl>
                                          <p:spTgt spid="45059">
                                            <p:txEl>
                                              <p:pRg st="2" end="2"/>
                                            </p:txEl>
                                          </p:spTgt>
                                        </p:tgtEl>
                                        <p:attrNameLst>
                                          <p:attrName>ppt_x</p:attrName>
                                        </p:attrNameLst>
                                      </p:cBhvr>
                                      <p:tavLst>
                                        <p:tav tm="0">
                                          <p:val>
                                            <p:strVal val="#ppt_x+#ppt_w/2"/>
                                          </p:val>
                                        </p:tav>
                                        <p:tav tm="100000">
                                          <p:val>
                                            <p:strVal val="#ppt_x"/>
                                          </p:val>
                                        </p:tav>
                                      </p:tavLst>
                                    </p:anim>
                                    <p:anim calcmode="lin" valueType="num">
                                      <p:cBhvr>
                                        <p:cTn id="30" dur="500" fill="hold"/>
                                        <p:tgtEl>
                                          <p:spTgt spid="45059">
                                            <p:txEl>
                                              <p:pRg st="2" end="2"/>
                                            </p:txEl>
                                          </p:spTgt>
                                        </p:tgtEl>
                                        <p:attrNameLst>
                                          <p:attrName>ppt_y</p:attrName>
                                        </p:attrNameLst>
                                      </p:cBhvr>
                                      <p:tavLst>
                                        <p:tav tm="0">
                                          <p:val>
                                            <p:strVal val="#ppt_y"/>
                                          </p:val>
                                        </p:tav>
                                        <p:tav tm="100000">
                                          <p:val>
                                            <p:strVal val="#ppt_y"/>
                                          </p:val>
                                        </p:tav>
                                      </p:tavLst>
                                    </p:anim>
                                    <p:anim calcmode="lin" valueType="num">
                                      <p:cBhvr>
                                        <p:cTn id="31" dur="500" fill="hold"/>
                                        <p:tgtEl>
                                          <p:spTgt spid="4505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4505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2" fill="hold" grpId="0" nodeType="clickEffect">
                                  <p:stCondLst>
                                    <p:cond delay="0"/>
                                  </p:stCondLst>
                                  <p:childTnLst>
                                    <p:set>
                                      <p:cBhvr>
                                        <p:cTn id="36" dur="1" fill="hold">
                                          <p:stCondLst>
                                            <p:cond delay="0"/>
                                          </p:stCondLst>
                                        </p:cTn>
                                        <p:tgtEl>
                                          <p:spTgt spid="45059">
                                            <p:txEl>
                                              <p:pRg st="3" end="3"/>
                                            </p:txEl>
                                          </p:spTgt>
                                        </p:tgtEl>
                                        <p:attrNameLst>
                                          <p:attrName>style.visibility</p:attrName>
                                        </p:attrNameLst>
                                      </p:cBhvr>
                                      <p:to>
                                        <p:strVal val="visible"/>
                                      </p:to>
                                    </p:set>
                                    <p:anim calcmode="lin" valueType="num">
                                      <p:cBhvr>
                                        <p:cTn id="37" dur="500" fill="hold"/>
                                        <p:tgtEl>
                                          <p:spTgt spid="45059">
                                            <p:txEl>
                                              <p:pRg st="3" end="3"/>
                                            </p:txEl>
                                          </p:spTgt>
                                        </p:tgtEl>
                                        <p:attrNameLst>
                                          <p:attrName>ppt_x</p:attrName>
                                        </p:attrNameLst>
                                      </p:cBhvr>
                                      <p:tavLst>
                                        <p:tav tm="0">
                                          <p:val>
                                            <p:strVal val="#ppt_x+#ppt_w/2"/>
                                          </p:val>
                                        </p:tav>
                                        <p:tav tm="100000">
                                          <p:val>
                                            <p:strVal val="#ppt_x"/>
                                          </p:val>
                                        </p:tav>
                                      </p:tavLst>
                                    </p:anim>
                                    <p:anim calcmode="lin" valueType="num">
                                      <p:cBhvr>
                                        <p:cTn id="38" dur="500" fill="hold"/>
                                        <p:tgtEl>
                                          <p:spTgt spid="45059">
                                            <p:txEl>
                                              <p:pRg st="3" end="3"/>
                                            </p:txEl>
                                          </p:spTgt>
                                        </p:tgtEl>
                                        <p:attrNameLst>
                                          <p:attrName>ppt_y</p:attrName>
                                        </p:attrNameLst>
                                      </p:cBhvr>
                                      <p:tavLst>
                                        <p:tav tm="0">
                                          <p:val>
                                            <p:strVal val="#ppt_y"/>
                                          </p:val>
                                        </p:tav>
                                        <p:tav tm="100000">
                                          <p:val>
                                            <p:strVal val="#ppt_y"/>
                                          </p:val>
                                        </p:tav>
                                      </p:tavLst>
                                    </p:anim>
                                    <p:anim calcmode="lin" valueType="num">
                                      <p:cBhvr>
                                        <p:cTn id="39" dur="500" fill="hold"/>
                                        <p:tgtEl>
                                          <p:spTgt spid="45059">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4505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7" presetClass="entr" presetSubtype="2" fill="hold" grpId="0" nodeType="clickEffect">
                                  <p:stCondLst>
                                    <p:cond delay="0"/>
                                  </p:stCondLst>
                                  <p:childTnLst>
                                    <p:set>
                                      <p:cBhvr>
                                        <p:cTn id="44" dur="1" fill="hold">
                                          <p:stCondLst>
                                            <p:cond delay="0"/>
                                          </p:stCondLst>
                                        </p:cTn>
                                        <p:tgtEl>
                                          <p:spTgt spid="45059">
                                            <p:txEl>
                                              <p:pRg st="4" end="4"/>
                                            </p:txEl>
                                          </p:spTgt>
                                        </p:tgtEl>
                                        <p:attrNameLst>
                                          <p:attrName>style.visibility</p:attrName>
                                        </p:attrNameLst>
                                      </p:cBhvr>
                                      <p:to>
                                        <p:strVal val="visible"/>
                                      </p:to>
                                    </p:set>
                                    <p:anim calcmode="lin" valueType="num">
                                      <p:cBhvr>
                                        <p:cTn id="45" dur="500" fill="hold"/>
                                        <p:tgtEl>
                                          <p:spTgt spid="45059">
                                            <p:txEl>
                                              <p:pRg st="4" end="4"/>
                                            </p:txEl>
                                          </p:spTgt>
                                        </p:tgtEl>
                                        <p:attrNameLst>
                                          <p:attrName>ppt_x</p:attrName>
                                        </p:attrNameLst>
                                      </p:cBhvr>
                                      <p:tavLst>
                                        <p:tav tm="0">
                                          <p:val>
                                            <p:strVal val="#ppt_x+#ppt_w/2"/>
                                          </p:val>
                                        </p:tav>
                                        <p:tav tm="100000">
                                          <p:val>
                                            <p:strVal val="#ppt_x"/>
                                          </p:val>
                                        </p:tav>
                                      </p:tavLst>
                                    </p:anim>
                                    <p:anim calcmode="lin" valueType="num">
                                      <p:cBhvr>
                                        <p:cTn id="46" dur="500" fill="hold"/>
                                        <p:tgtEl>
                                          <p:spTgt spid="45059">
                                            <p:txEl>
                                              <p:pRg st="4" end="4"/>
                                            </p:txEl>
                                          </p:spTgt>
                                        </p:tgtEl>
                                        <p:attrNameLst>
                                          <p:attrName>ppt_y</p:attrName>
                                        </p:attrNameLst>
                                      </p:cBhvr>
                                      <p:tavLst>
                                        <p:tav tm="0">
                                          <p:val>
                                            <p:strVal val="#ppt_y"/>
                                          </p:val>
                                        </p:tav>
                                        <p:tav tm="100000">
                                          <p:val>
                                            <p:strVal val="#ppt_y"/>
                                          </p:val>
                                        </p:tav>
                                      </p:tavLst>
                                    </p:anim>
                                    <p:anim calcmode="lin" valueType="num">
                                      <p:cBhvr>
                                        <p:cTn id="47" dur="500" fill="hold"/>
                                        <p:tgtEl>
                                          <p:spTgt spid="45059">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4505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17" presetClass="entr" presetSubtype="2" fill="hold" grpId="0" nodeType="clickEffect">
                                  <p:stCondLst>
                                    <p:cond delay="0"/>
                                  </p:stCondLst>
                                  <p:childTnLst>
                                    <p:set>
                                      <p:cBhvr>
                                        <p:cTn id="52" dur="1" fill="hold">
                                          <p:stCondLst>
                                            <p:cond delay="0"/>
                                          </p:stCondLst>
                                        </p:cTn>
                                        <p:tgtEl>
                                          <p:spTgt spid="45059">
                                            <p:txEl>
                                              <p:pRg st="6" end="6"/>
                                            </p:txEl>
                                          </p:spTgt>
                                        </p:tgtEl>
                                        <p:attrNameLst>
                                          <p:attrName>style.visibility</p:attrName>
                                        </p:attrNameLst>
                                      </p:cBhvr>
                                      <p:to>
                                        <p:strVal val="visible"/>
                                      </p:to>
                                    </p:set>
                                    <p:anim calcmode="lin" valueType="num">
                                      <p:cBhvr>
                                        <p:cTn id="53" dur="500" fill="hold"/>
                                        <p:tgtEl>
                                          <p:spTgt spid="45059">
                                            <p:txEl>
                                              <p:pRg st="6" end="6"/>
                                            </p:txEl>
                                          </p:spTgt>
                                        </p:tgtEl>
                                        <p:attrNameLst>
                                          <p:attrName>ppt_x</p:attrName>
                                        </p:attrNameLst>
                                      </p:cBhvr>
                                      <p:tavLst>
                                        <p:tav tm="0">
                                          <p:val>
                                            <p:strVal val="#ppt_x+#ppt_w/2"/>
                                          </p:val>
                                        </p:tav>
                                        <p:tav tm="100000">
                                          <p:val>
                                            <p:strVal val="#ppt_x"/>
                                          </p:val>
                                        </p:tav>
                                      </p:tavLst>
                                    </p:anim>
                                    <p:anim calcmode="lin" valueType="num">
                                      <p:cBhvr>
                                        <p:cTn id="54" dur="500" fill="hold"/>
                                        <p:tgtEl>
                                          <p:spTgt spid="45059">
                                            <p:txEl>
                                              <p:pRg st="6" end="6"/>
                                            </p:txEl>
                                          </p:spTgt>
                                        </p:tgtEl>
                                        <p:attrNameLst>
                                          <p:attrName>ppt_y</p:attrName>
                                        </p:attrNameLst>
                                      </p:cBhvr>
                                      <p:tavLst>
                                        <p:tav tm="0">
                                          <p:val>
                                            <p:strVal val="#ppt_y"/>
                                          </p:val>
                                        </p:tav>
                                        <p:tav tm="100000">
                                          <p:val>
                                            <p:strVal val="#ppt_y"/>
                                          </p:val>
                                        </p:tav>
                                      </p:tavLst>
                                    </p:anim>
                                    <p:anim calcmode="lin" valueType="num">
                                      <p:cBhvr>
                                        <p:cTn id="55" dur="500" fill="hold"/>
                                        <p:tgtEl>
                                          <p:spTgt spid="45059">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45059">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7" presetClass="entr" presetSubtype="2" fill="hold" grpId="0" nodeType="clickEffect">
                                  <p:stCondLst>
                                    <p:cond delay="0"/>
                                  </p:stCondLst>
                                  <p:childTnLst>
                                    <p:set>
                                      <p:cBhvr>
                                        <p:cTn id="60" dur="1" fill="hold">
                                          <p:stCondLst>
                                            <p:cond delay="0"/>
                                          </p:stCondLst>
                                        </p:cTn>
                                        <p:tgtEl>
                                          <p:spTgt spid="45059">
                                            <p:txEl>
                                              <p:pRg st="7" end="7"/>
                                            </p:txEl>
                                          </p:spTgt>
                                        </p:tgtEl>
                                        <p:attrNameLst>
                                          <p:attrName>style.visibility</p:attrName>
                                        </p:attrNameLst>
                                      </p:cBhvr>
                                      <p:to>
                                        <p:strVal val="visible"/>
                                      </p:to>
                                    </p:set>
                                    <p:anim calcmode="lin" valueType="num">
                                      <p:cBhvr>
                                        <p:cTn id="61" dur="500" fill="hold"/>
                                        <p:tgtEl>
                                          <p:spTgt spid="45059">
                                            <p:txEl>
                                              <p:pRg st="7" end="7"/>
                                            </p:txEl>
                                          </p:spTgt>
                                        </p:tgtEl>
                                        <p:attrNameLst>
                                          <p:attrName>ppt_x</p:attrName>
                                        </p:attrNameLst>
                                      </p:cBhvr>
                                      <p:tavLst>
                                        <p:tav tm="0">
                                          <p:val>
                                            <p:strVal val="#ppt_x+#ppt_w/2"/>
                                          </p:val>
                                        </p:tav>
                                        <p:tav tm="100000">
                                          <p:val>
                                            <p:strVal val="#ppt_x"/>
                                          </p:val>
                                        </p:tav>
                                      </p:tavLst>
                                    </p:anim>
                                    <p:anim calcmode="lin" valueType="num">
                                      <p:cBhvr>
                                        <p:cTn id="62" dur="500" fill="hold"/>
                                        <p:tgtEl>
                                          <p:spTgt spid="45059">
                                            <p:txEl>
                                              <p:pRg st="7" end="7"/>
                                            </p:txEl>
                                          </p:spTgt>
                                        </p:tgtEl>
                                        <p:attrNameLst>
                                          <p:attrName>ppt_y</p:attrName>
                                        </p:attrNameLst>
                                      </p:cBhvr>
                                      <p:tavLst>
                                        <p:tav tm="0">
                                          <p:val>
                                            <p:strVal val="#ppt_y"/>
                                          </p:val>
                                        </p:tav>
                                        <p:tav tm="100000">
                                          <p:val>
                                            <p:strVal val="#ppt_y"/>
                                          </p:val>
                                        </p:tav>
                                      </p:tavLst>
                                    </p:anim>
                                    <p:anim calcmode="lin" valueType="num">
                                      <p:cBhvr>
                                        <p:cTn id="63" dur="500" fill="hold"/>
                                        <p:tgtEl>
                                          <p:spTgt spid="45059">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45059">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17" presetClass="entr" presetSubtype="2" fill="hold" grpId="0" nodeType="clickEffect">
                                  <p:stCondLst>
                                    <p:cond delay="0"/>
                                  </p:stCondLst>
                                  <p:childTnLst>
                                    <p:set>
                                      <p:cBhvr>
                                        <p:cTn id="68" dur="1" fill="hold">
                                          <p:stCondLst>
                                            <p:cond delay="0"/>
                                          </p:stCondLst>
                                        </p:cTn>
                                        <p:tgtEl>
                                          <p:spTgt spid="45059">
                                            <p:txEl>
                                              <p:pRg st="8" end="8"/>
                                            </p:txEl>
                                          </p:spTgt>
                                        </p:tgtEl>
                                        <p:attrNameLst>
                                          <p:attrName>style.visibility</p:attrName>
                                        </p:attrNameLst>
                                      </p:cBhvr>
                                      <p:to>
                                        <p:strVal val="visible"/>
                                      </p:to>
                                    </p:set>
                                    <p:anim calcmode="lin" valueType="num">
                                      <p:cBhvr>
                                        <p:cTn id="69" dur="500" fill="hold"/>
                                        <p:tgtEl>
                                          <p:spTgt spid="45059">
                                            <p:txEl>
                                              <p:pRg st="8" end="8"/>
                                            </p:txEl>
                                          </p:spTgt>
                                        </p:tgtEl>
                                        <p:attrNameLst>
                                          <p:attrName>ppt_x</p:attrName>
                                        </p:attrNameLst>
                                      </p:cBhvr>
                                      <p:tavLst>
                                        <p:tav tm="0">
                                          <p:val>
                                            <p:strVal val="#ppt_x+#ppt_w/2"/>
                                          </p:val>
                                        </p:tav>
                                        <p:tav tm="100000">
                                          <p:val>
                                            <p:strVal val="#ppt_x"/>
                                          </p:val>
                                        </p:tav>
                                      </p:tavLst>
                                    </p:anim>
                                    <p:anim calcmode="lin" valueType="num">
                                      <p:cBhvr>
                                        <p:cTn id="70" dur="500" fill="hold"/>
                                        <p:tgtEl>
                                          <p:spTgt spid="45059">
                                            <p:txEl>
                                              <p:pRg st="8" end="8"/>
                                            </p:txEl>
                                          </p:spTgt>
                                        </p:tgtEl>
                                        <p:attrNameLst>
                                          <p:attrName>ppt_y</p:attrName>
                                        </p:attrNameLst>
                                      </p:cBhvr>
                                      <p:tavLst>
                                        <p:tav tm="0">
                                          <p:val>
                                            <p:strVal val="#ppt_y"/>
                                          </p:val>
                                        </p:tav>
                                        <p:tav tm="100000">
                                          <p:val>
                                            <p:strVal val="#ppt_y"/>
                                          </p:val>
                                        </p:tav>
                                      </p:tavLst>
                                    </p:anim>
                                    <p:anim calcmode="lin" valueType="num">
                                      <p:cBhvr>
                                        <p:cTn id="71" dur="500" fill="hold"/>
                                        <p:tgtEl>
                                          <p:spTgt spid="45059">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45059">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utoUpdateAnimBg="0"/>
      <p:bldP spid="4505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609600"/>
            <a:ext cx="7848600" cy="5715000"/>
          </a:xfrm>
        </p:spPr>
        <p:txBody>
          <a:bodyPr/>
          <a:lstStyle/>
          <a:p>
            <a:pPr algn="l"/>
            <a:r>
              <a:rPr lang="tr-TR" altLang="tr-TR" sz="6000"/>
              <a:t/>
            </a:r>
            <a:br>
              <a:rPr lang="tr-TR" altLang="tr-TR" sz="6000"/>
            </a:br>
            <a:r>
              <a:rPr lang="tr-TR" altLang="tr-TR" sz="6000"/>
              <a:t>(...) </a:t>
            </a:r>
            <a:r>
              <a:rPr lang="tr-TR" altLang="tr-TR" sz="2400"/>
              <a:t>Herhangi bir  sebeple bitmemiş cümlelerin sonuna gelerek, anlamı okuyucunun düşüncesine bırakmak amacı ile kullanılır.</a:t>
            </a:r>
            <a:br>
              <a:rPr lang="tr-TR" altLang="tr-TR" sz="2400"/>
            </a:br>
            <a:r>
              <a:rPr lang="tr-TR" altLang="tr-TR" sz="2400" b="1"/>
              <a:t>Örnekler:</a:t>
            </a:r>
            <a:r>
              <a:rPr lang="tr-TR" altLang="tr-TR" sz="2400"/>
              <a:t/>
            </a:r>
            <a:br>
              <a:rPr lang="tr-TR" altLang="tr-TR" sz="2400"/>
            </a:br>
            <a:r>
              <a:rPr lang="tr-TR" altLang="tr-TR" sz="2400"/>
              <a:t/>
            </a:r>
            <a:br>
              <a:rPr lang="tr-TR" altLang="tr-TR" sz="2400"/>
            </a:br>
            <a:r>
              <a:rPr lang="tr-TR" altLang="tr-TR" sz="2400"/>
              <a:t>1- Ona düşüncelerimi anlatabilsem ...</a:t>
            </a:r>
            <a:br>
              <a:rPr lang="tr-TR" altLang="tr-TR" sz="2400"/>
            </a:br>
            <a:r>
              <a:rPr lang="tr-TR" altLang="tr-TR" sz="2400"/>
              <a:t/>
            </a:r>
            <a:br>
              <a:rPr lang="tr-TR" altLang="tr-TR" sz="2400"/>
            </a:br>
            <a:r>
              <a:rPr lang="tr-TR" altLang="tr-TR" sz="2400"/>
              <a:t>2- Buraya öyle alıştım ki ...</a:t>
            </a:r>
            <a:br>
              <a:rPr lang="tr-TR" altLang="tr-TR" sz="2400"/>
            </a:br>
            <a:r>
              <a:rPr lang="tr-TR" altLang="tr-TR" sz="2400"/>
              <a:t/>
            </a:r>
            <a:br>
              <a:rPr lang="tr-TR" altLang="tr-TR" sz="2400"/>
            </a:br>
            <a:r>
              <a:rPr lang="tr-TR" altLang="tr-TR" sz="2400"/>
              <a:t>3- Onu öyle özledim ki ...</a:t>
            </a:r>
            <a:br>
              <a:rPr lang="tr-TR" altLang="tr-TR" sz="2400"/>
            </a:br>
            <a:r>
              <a:rPr lang="tr-TR" altLang="tr-TR" sz="2400"/>
              <a:t/>
            </a:r>
            <a:br>
              <a:rPr lang="tr-TR" altLang="tr-TR" sz="2400"/>
            </a:br>
            <a:r>
              <a:rPr lang="tr-TR" altLang="tr-TR" sz="2400"/>
              <a:t>4- Annemi bir görebilsem...</a:t>
            </a:r>
            <a:br>
              <a:rPr lang="tr-TR" altLang="tr-TR" sz="2400"/>
            </a:br>
            <a:r>
              <a:rPr lang="tr-TR" altLang="tr-TR" sz="6000"/>
              <a:t/>
            </a:r>
            <a:br>
              <a:rPr lang="tr-TR" altLang="tr-TR" sz="6000"/>
            </a:br>
            <a:endParaRPr lang="tr-TR" altLang="tr-TR" sz="600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500" fill="hold"/>
                                        <p:tgtEl>
                                          <p:spTgt spid="46082"/>
                                        </p:tgtEl>
                                        <p:attrNameLst>
                                          <p:attrName>ppt_x</p:attrName>
                                        </p:attrNameLst>
                                      </p:cBhvr>
                                      <p:tavLst>
                                        <p:tav tm="0">
                                          <p:val>
                                            <p:strVal val="#ppt_x+#ppt_w/2"/>
                                          </p:val>
                                        </p:tav>
                                        <p:tav tm="100000">
                                          <p:val>
                                            <p:strVal val="#ppt_x"/>
                                          </p:val>
                                        </p:tav>
                                      </p:tavLst>
                                    </p:anim>
                                    <p:anim calcmode="lin" valueType="num">
                                      <p:cBhvr>
                                        <p:cTn id="8" dur="500" fill="hold"/>
                                        <p:tgtEl>
                                          <p:spTgt spid="46082"/>
                                        </p:tgtEl>
                                        <p:attrNameLst>
                                          <p:attrName>ppt_y</p:attrName>
                                        </p:attrNameLst>
                                      </p:cBhvr>
                                      <p:tavLst>
                                        <p:tav tm="0">
                                          <p:val>
                                            <p:strVal val="#ppt_y"/>
                                          </p:val>
                                        </p:tav>
                                        <p:tav tm="100000">
                                          <p:val>
                                            <p:strVal val="#ppt_y"/>
                                          </p:val>
                                        </p:tav>
                                      </p:tavLst>
                                    </p:anim>
                                    <p:anim calcmode="lin" valueType="num">
                                      <p:cBhvr>
                                        <p:cTn id="9" dur="500" fill="hold"/>
                                        <p:tgtEl>
                                          <p:spTgt spid="46082"/>
                                        </p:tgtEl>
                                        <p:attrNameLst>
                                          <p:attrName>ppt_w</p:attrName>
                                        </p:attrNameLst>
                                      </p:cBhvr>
                                      <p:tavLst>
                                        <p:tav tm="0">
                                          <p:val>
                                            <p:fltVal val="0"/>
                                          </p:val>
                                        </p:tav>
                                        <p:tav tm="100000">
                                          <p:val>
                                            <p:strVal val="#ppt_w"/>
                                          </p:val>
                                        </p:tav>
                                      </p:tavLst>
                                    </p:anim>
                                    <p:anim calcmode="lin" valueType="num">
                                      <p:cBhvr>
                                        <p:cTn id="10" dur="500" fill="hold"/>
                                        <p:tgtEl>
                                          <p:spTgt spid="4608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609600"/>
            <a:ext cx="8001000" cy="5715000"/>
          </a:xfrm>
        </p:spPr>
        <p:txBody>
          <a:bodyPr/>
          <a:lstStyle/>
          <a:p>
            <a:pPr algn="l"/>
            <a:r>
              <a:rPr lang="tr-TR" altLang="tr-TR" sz="5400"/>
              <a:t>(...)</a:t>
            </a:r>
            <a:r>
              <a:rPr lang="tr-TR" altLang="tr-TR" sz="2400"/>
              <a:t> Söylenmek istenmeyen, söylenmesi uygunsuz veya ayıp kaçan sözlerin yerine kullanılır.</a:t>
            </a:r>
            <a:br>
              <a:rPr lang="tr-TR" altLang="tr-TR" sz="2400"/>
            </a:br>
            <a:r>
              <a:rPr lang="tr-TR" altLang="tr-TR" sz="2400" b="1"/>
              <a:t>Örnekler:</a:t>
            </a:r>
            <a:r>
              <a:rPr lang="tr-TR" altLang="tr-TR" sz="2400"/>
              <a:t/>
            </a:r>
            <a:br>
              <a:rPr lang="tr-TR" altLang="tr-TR" sz="2400"/>
            </a:br>
            <a:r>
              <a:rPr lang="tr-TR" altLang="tr-TR" sz="2400"/>
              <a:t>1- O h... Bana ne dedi biliyor musun?</a:t>
            </a:r>
            <a:br>
              <a:rPr lang="tr-TR" altLang="tr-TR" sz="2400"/>
            </a:br>
            <a:r>
              <a:rPr lang="tr-TR" altLang="tr-TR" sz="2400"/>
              <a:t/>
            </a:r>
            <a:br>
              <a:rPr lang="tr-TR" altLang="tr-TR" sz="2400"/>
            </a:br>
            <a:r>
              <a:rPr lang="tr-TR" altLang="tr-TR" sz="2400"/>
              <a:t>2- Olayı ... Bilmedi.</a:t>
            </a:r>
            <a:br>
              <a:rPr lang="tr-TR" altLang="tr-TR" sz="2400"/>
            </a:br>
            <a:r>
              <a:rPr lang="tr-TR" altLang="tr-TR" sz="2400"/>
              <a:t/>
            </a:r>
            <a:br>
              <a:rPr lang="tr-TR" altLang="tr-TR" sz="2400"/>
            </a:br>
            <a:r>
              <a:rPr lang="tr-TR" altLang="tr-TR" sz="2400"/>
              <a:t>3- Arabacı B ... ‘a yaklaştığını söylüyor, iki de bir fırsat bularak arabanın içine doğru başını çeviriyordu.</a:t>
            </a:r>
            <a:br>
              <a:rPr lang="tr-TR" altLang="tr-TR" sz="2400"/>
            </a:br>
            <a:r>
              <a:rPr lang="tr-TR" altLang="tr-TR" sz="2400"/>
              <a:t>				(Ahmet Hamdi TANPINAR)</a:t>
            </a:r>
            <a:br>
              <a:rPr lang="tr-TR" altLang="tr-TR" sz="2400"/>
            </a:br>
            <a:r>
              <a:rPr lang="tr-TR" altLang="tr-TR" sz="2400"/>
              <a:t/>
            </a:r>
            <a:br>
              <a:rPr lang="tr-TR" altLang="tr-TR" sz="2400"/>
            </a:br>
            <a:endParaRPr lang="tr-TR" altLang="tr-TR" sz="600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p:cTn id="7" dur="500" fill="hold"/>
                                        <p:tgtEl>
                                          <p:spTgt spid="47106"/>
                                        </p:tgtEl>
                                        <p:attrNameLst>
                                          <p:attrName>ppt_x</p:attrName>
                                        </p:attrNameLst>
                                      </p:cBhvr>
                                      <p:tavLst>
                                        <p:tav tm="0">
                                          <p:val>
                                            <p:strVal val="#ppt_x-#ppt_w/2"/>
                                          </p:val>
                                        </p:tav>
                                        <p:tav tm="100000">
                                          <p:val>
                                            <p:strVal val="#ppt_x"/>
                                          </p:val>
                                        </p:tav>
                                      </p:tavLst>
                                    </p:anim>
                                    <p:anim calcmode="lin" valueType="num">
                                      <p:cBhvr>
                                        <p:cTn id="8" dur="500" fill="hold"/>
                                        <p:tgtEl>
                                          <p:spTgt spid="47106"/>
                                        </p:tgtEl>
                                        <p:attrNameLst>
                                          <p:attrName>ppt_y</p:attrName>
                                        </p:attrNameLst>
                                      </p:cBhvr>
                                      <p:tavLst>
                                        <p:tav tm="0">
                                          <p:val>
                                            <p:strVal val="#ppt_y"/>
                                          </p:val>
                                        </p:tav>
                                        <p:tav tm="100000">
                                          <p:val>
                                            <p:strVal val="#ppt_y"/>
                                          </p:val>
                                        </p:tav>
                                      </p:tavLst>
                                    </p:anim>
                                    <p:anim calcmode="lin" valueType="num">
                                      <p:cBhvr>
                                        <p:cTn id="9" dur="500" fill="hold"/>
                                        <p:tgtEl>
                                          <p:spTgt spid="47106"/>
                                        </p:tgtEl>
                                        <p:attrNameLst>
                                          <p:attrName>ppt_w</p:attrName>
                                        </p:attrNameLst>
                                      </p:cBhvr>
                                      <p:tavLst>
                                        <p:tav tm="0">
                                          <p:val>
                                            <p:fltVal val="0"/>
                                          </p:val>
                                        </p:tav>
                                        <p:tav tm="100000">
                                          <p:val>
                                            <p:strVal val="#ppt_w"/>
                                          </p:val>
                                        </p:tav>
                                      </p:tavLst>
                                    </p:anim>
                                    <p:anim calcmode="lin" valueType="num">
                                      <p:cBhvr>
                                        <p:cTn id="10" dur="500" fill="hold"/>
                                        <p:tgtEl>
                                          <p:spTgt spid="4710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685800"/>
            <a:ext cx="7772400" cy="5410200"/>
          </a:xfrm>
        </p:spPr>
        <p:txBody>
          <a:bodyPr/>
          <a:lstStyle/>
          <a:p>
            <a:pPr algn="l"/>
            <a:r>
              <a:rPr lang="tr-TR" altLang="tr-TR"/>
              <a:t>(...) </a:t>
            </a:r>
            <a:r>
              <a:rPr lang="tr-TR" altLang="tr-TR" sz="2400"/>
              <a:t>Alıntılarda; başta ortada ve sonda alınmayan kelime ve bölümlerin yerine konur.</a:t>
            </a:r>
            <a:br>
              <a:rPr lang="tr-TR" altLang="tr-TR" sz="2400"/>
            </a:br>
            <a:r>
              <a:rPr lang="tr-TR" altLang="tr-TR" sz="2400" b="1"/>
              <a:t>Örnekler:</a:t>
            </a:r>
            <a:br>
              <a:rPr lang="tr-TR" altLang="tr-TR" sz="2400" b="1"/>
            </a:br>
            <a:r>
              <a:rPr lang="tr-TR" altLang="tr-TR" sz="2400"/>
              <a:t>1- ... Türkçe’nin çekilmediği yer vatandır, ancak çekildiği yerler vatanlıktan çıkar.</a:t>
            </a:r>
            <a:br>
              <a:rPr lang="tr-TR" altLang="tr-TR" sz="2400"/>
            </a:br>
            <a:r>
              <a:rPr lang="tr-TR" altLang="tr-TR" sz="2400"/>
              <a:t/>
            </a:r>
            <a:br>
              <a:rPr lang="tr-TR" altLang="tr-TR" sz="2400"/>
            </a:br>
            <a:r>
              <a:rPr lang="tr-TR" altLang="tr-TR" sz="2400"/>
              <a:t>2- Mümtaz, bu dükkana bakarken hiç farkında olmadan </a:t>
            </a:r>
            <a:br>
              <a:rPr lang="tr-TR" altLang="tr-TR" sz="2400"/>
            </a:br>
            <a:r>
              <a:rPr lang="tr-TR" altLang="tr-TR" sz="2400"/>
              <a:t>Mallarme’nin  mısrasını hatırladı:’’ Meçhul bir felaketten buraya düşmüş.</a:t>
            </a:r>
            <a:br>
              <a:rPr lang="tr-TR" altLang="tr-TR" sz="2400"/>
            </a:br>
            <a:r>
              <a:rPr lang="tr-TR" altLang="tr-TR" sz="2400"/>
              <a:t>			(Ahmet Hamdi TANPINAR,Huzur)</a:t>
            </a:r>
            <a:br>
              <a:rPr lang="tr-TR" altLang="tr-TR" sz="2400"/>
            </a:br>
            <a:r>
              <a:rPr lang="tr-TR" altLang="tr-TR" sz="2400" b="1" u="sng"/>
              <a:t>Uyarı:</a:t>
            </a:r>
            <a:r>
              <a:rPr lang="tr-TR" altLang="tr-TR" sz="2400" u="sng"/>
              <a:t/>
            </a:r>
            <a:br>
              <a:rPr lang="tr-TR" altLang="tr-TR" sz="2400" u="sng"/>
            </a:br>
            <a:r>
              <a:rPr lang="tr-TR" altLang="tr-TR" sz="2400" u="sng"/>
              <a:t>Alınmayan kelime ve bölümlerin yerine yay ayraç içinde  üç nokta konması da mümkündür.</a:t>
            </a:r>
            <a:r>
              <a:rPr lang="tr-TR" altLang="tr-TR" sz="2400"/>
              <a:t/>
            </a:r>
            <a:br>
              <a:rPr lang="tr-TR" altLang="tr-TR" sz="2400"/>
            </a:b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ppt_x</p:attrName>
                                        </p:attrNameLst>
                                      </p:cBhvr>
                                      <p:tavLst>
                                        <p:tav tm="0">
                                          <p:val>
                                            <p:strVal val="#ppt_x+#ppt_w/2"/>
                                          </p:val>
                                        </p:tav>
                                        <p:tav tm="100000">
                                          <p:val>
                                            <p:strVal val="#ppt_x"/>
                                          </p:val>
                                        </p:tav>
                                      </p:tavLst>
                                    </p:anim>
                                    <p:anim calcmode="lin" valueType="num">
                                      <p:cBhvr>
                                        <p:cTn id="8" dur="500" fill="hold"/>
                                        <p:tgtEl>
                                          <p:spTgt spid="48130"/>
                                        </p:tgtEl>
                                        <p:attrNameLst>
                                          <p:attrName>ppt_y</p:attrName>
                                        </p:attrNameLst>
                                      </p:cBhvr>
                                      <p:tavLst>
                                        <p:tav tm="0">
                                          <p:val>
                                            <p:strVal val="#ppt_y"/>
                                          </p:val>
                                        </p:tav>
                                        <p:tav tm="100000">
                                          <p:val>
                                            <p:strVal val="#ppt_y"/>
                                          </p:val>
                                        </p:tav>
                                      </p:tavLst>
                                    </p:anim>
                                    <p:anim calcmode="lin" valueType="num">
                                      <p:cBhvr>
                                        <p:cTn id="9" dur="500" fill="hold"/>
                                        <p:tgtEl>
                                          <p:spTgt spid="48130"/>
                                        </p:tgtEl>
                                        <p:attrNameLst>
                                          <p:attrName>ppt_w</p:attrName>
                                        </p:attrNameLst>
                                      </p:cBhvr>
                                      <p:tavLst>
                                        <p:tav tm="0">
                                          <p:val>
                                            <p:fltVal val="0"/>
                                          </p:val>
                                        </p:tav>
                                        <p:tav tm="100000">
                                          <p:val>
                                            <p:strVal val="#ppt_w"/>
                                          </p:val>
                                        </p:tav>
                                      </p:tavLst>
                                    </p:anim>
                                    <p:anim calcmode="lin" valueType="num">
                                      <p:cBhvr>
                                        <p:cTn id="10" dur="500" fill="hold"/>
                                        <p:tgtEl>
                                          <p:spTgt spid="481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09600"/>
            <a:ext cx="7924800" cy="5181600"/>
          </a:xfrm>
        </p:spPr>
        <p:txBody>
          <a:bodyPr/>
          <a:lstStyle/>
          <a:p>
            <a:pPr algn="l"/>
            <a:r>
              <a:rPr lang="tr-TR" altLang="tr-TR"/>
              <a:t>(...) </a:t>
            </a:r>
            <a:r>
              <a:rPr lang="tr-TR" altLang="tr-TR" sz="2400"/>
              <a:t>Cevap vermeyişi, suskunluğu belirtmek için üç nokta veya sıra noktalar kullanılır.</a:t>
            </a:r>
            <a:br>
              <a:rPr lang="tr-TR" altLang="tr-TR" sz="2400"/>
            </a:br>
            <a:r>
              <a:rPr lang="tr-TR" altLang="tr-TR" sz="2400" b="1"/>
              <a:t>Örnekler:</a:t>
            </a:r>
            <a:br>
              <a:rPr lang="tr-TR" altLang="tr-TR" sz="2400" b="1"/>
            </a:br>
            <a:r>
              <a:rPr lang="tr-TR" altLang="tr-TR" sz="2400" b="1"/>
              <a:t/>
            </a:r>
            <a:br>
              <a:rPr lang="tr-TR" altLang="tr-TR" sz="2400" b="1"/>
            </a:br>
            <a:r>
              <a:rPr lang="tr-TR" altLang="tr-TR" sz="2400"/>
              <a:t>1- Bana kırgın mısın?</a:t>
            </a:r>
            <a:br>
              <a:rPr lang="tr-TR" altLang="tr-TR" sz="2400"/>
            </a:br>
            <a:r>
              <a:rPr lang="tr-TR" altLang="tr-TR" sz="2400"/>
              <a:t>    </a:t>
            </a:r>
            <a:r>
              <a:rPr lang="tr-TR" altLang="tr-TR" sz="2400" b="1"/>
              <a:t>.............................</a:t>
            </a:r>
            <a:br>
              <a:rPr lang="tr-TR" altLang="tr-TR" sz="2400" b="1"/>
            </a:br>
            <a:r>
              <a:rPr lang="tr-TR" altLang="tr-TR" sz="2400"/>
              <a:t/>
            </a:r>
            <a:br>
              <a:rPr lang="tr-TR" altLang="tr-TR" sz="2400"/>
            </a:br>
            <a:r>
              <a:rPr lang="tr-TR" altLang="tr-TR" sz="2400"/>
              <a:t>2- Beni özledin mi?</a:t>
            </a:r>
            <a:br>
              <a:rPr lang="tr-TR" altLang="tr-TR" sz="2400"/>
            </a:br>
            <a:r>
              <a:rPr lang="tr-TR" altLang="tr-TR" sz="2400"/>
              <a:t>  </a:t>
            </a:r>
            <a:r>
              <a:rPr lang="tr-TR" altLang="tr-TR" sz="2400" b="1"/>
              <a:t>  ...</a:t>
            </a:r>
            <a:r>
              <a:rPr lang="tr-TR" altLang="tr-TR" sz="2400"/>
              <a:t/>
            </a:r>
            <a:br>
              <a:rPr lang="tr-TR" altLang="tr-TR" sz="2400"/>
            </a:br>
            <a:r>
              <a:rPr lang="tr-TR" altLang="tr-TR" sz="2400"/>
              <a:t/>
            </a:r>
            <a:br>
              <a:rPr lang="tr-TR" altLang="tr-TR" sz="2400"/>
            </a:br>
            <a:r>
              <a:rPr lang="tr-TR" altLang="tr-TR" sz="2400"/>
              <a:t>3-Beni hiç aradın mı?</a:t>
            </a:r>
            <a:br>
              <a:rPr lang="tr-TR" altLang="tr-TR" sz="2400"/>
            </a:br>
            <a:r>
              <a:rPr lang="tr-TR" altLang="tr-TR" sz="2400"/>
              <a:t>   </a:t>
            </a:r>
            <a:r>
              <a:rPr lang="tr-TR" altLang="tr-TR" sz="2400" b="1"/>
              <a:t>...</a:t>
            </a: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 calcmode="lin" valueType="num">
                                      <p:cBhvr>
                                        <p:cTn id="7" dur="500" fill="hold"/>
                                        <p:tgtEl>
                                          <p:spTgt spid="49154"/>
                                        </p:tgtEl>
                                        <p:attrNameLst>
                                          <p:attrName>ppt_x</p:attrName>
                                        </p:attrNameLst>
                                      </p:cBhvr>
                                      <p:tavLst>
                                        <p:tav tm="0">
                                          <p:val>
                                            <p:strVal val="#ppt_x+#ppt_w/2"/>
                                          </p:val>
                                        </p:tav>
                                        <p:tav tm="100000">
                                          <p:val>
                                            <p:strVal val="#ppt_x"/>
                                          </p:val>
                                        </p:tav>
                                      </p:tavLst>
                                    </p:anim>
                                    <p:anim calcmode="lin" valueType="num">
                                      <p:cBhvr>
                                        <p:cTn id="8" dur="500" fill="hold"/>
                                        <p:tgtEl>
                                          <p:spTgt spid="49154"/>
                                        </p:tgtEl>
                                        <p:attrNameLst>
                                          <p:attrName>ppt_y</p:attrName>
                                        </p:attrNameLst>
                                      </p:cBhvr>
                                      <p:tavLst>
                                        <p:tav tm="0">
                                          <p:val>
                                            <p:strVal val="#ppt_y"/>
                                          </p:val>
                                        </p:tav>
                                        <p:tav tm="100000">
                                          <p:val>
                                            <p:strVal val="#ppt_y"/>
                                          </p:val>
                                        </p:tav>
                                      </p:tavLst>
                                    </p:anim>
                                    <p:anim calcmode="lin" valueType="num">
                                      <p:cBhvr>
                                        <p:cTn id="9" dur="500" fill="hold"/>
                                        <p:tgtEl>
                                          <p:spTgt spid="49154"/>
                                        </p:tgtEl>
                                        <p:attrNameLst>
                                          <p:attrName>ppt_w</p:attrName>
                                        </p:attrNameLst>
                                      </p:cBhvr>
                                      <p:tavLst>
                                        <p:tav tm="0">
                                          <p:val>
                                            <p:fltVal val="0"/>
                                          </p:val>
                                        </p:tav>
                                        <p:tav tm="100000">
                                          <p:val>
                                            <p:strVal val="#ppt_w"/>
                                          </p:val>
                                        </p:tav>
                                      </p:tavLst>
                                    </p:anim>
                                    <p:anim calcmode="lin" valueType="num">
                                      <p:cBhvr>
                                        <p:cTn id="10" dur="500" fill="hold"/>
                                        <p:tgtEl>
                                          <p:spTgt spid="4915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a:srcRect/>
          <a:tile tx="0" ty="0" sx="100000" sy="100000" flip="none" algn="tl"/>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5800" y="304800"/>
            <a:ext cx="7772400" cy="1143000"/>
          </a:xfrm>
        </p:spPr>
        <p:txBody>
          <a:bodyPr/>
          <a:lstStyle/>
          <a:p>
            <a:r>
              <a:rPr lang="tr-TR" altLang="tr-TR" dirty="0"/>
              <a:t>  </a:t>
            </a:r>
            <a:r>
              <a:rPr lang="tr-TR" altLang="tr-TR" sz="4800" b="1" u="sng" dirty="0" smtClean="0">
                <a:solidFill>
                  <a:srgbClr val="000000"/>
                </a:solidFill>
                <a:effectLst>
                  <a:outerShdw blurRad="38100" dist="38100" dir="2700000" algn="tl">
                    <a:srgbClr val="FFFFFF"/>
                  </a:outerShdw>
                </a:effectLst>
              </a:rPr>
              <a:t>(.) </a:t>
            </a:r>
            <a:r>
              <a:rPr lang="tr-TR" altLang="tr-TR" sz="4800" b="1" u="sng" dirty="0" smtClean="0">
                <a:effectLst>
                  <a:outerShdw blurRad="38100" dist="38100" dir="2700000" algn="tl">
                    <a:srgbClr val="FFFFFF"/>
                  </a:outerShdw>
                </a:effectLst>
              </a:rPr>
              <a:t>N </a:t>
            </a:r>
            <a:r>
              <a:rPr lang="tr-TR" altLang="tr-TR" sz="4800" b="1" u="sng" dirty="0">
                <a:effectLst>
                  <a:outerShdw blurRad="38100" dist="38100" dir="2700000" algn="tl">
                    <a:srgbClr val="FFFFFF"/>
                  </a:outerShdw>
                </a:effectLst>
              </a:rPr>
              <a:t>O K T </a:t>
            </a:r>
            <a:r>
              <a:rPr lang="tr-TR" altLang="tr-TR" sz="4800" b="1" u="sng" dirty="0" smtClean="0">
                <a:effectLst>
                  <a:outerShdw blurRad="38100" dist="38100" dir="2700000" algn="tl">
                    <a:srgbClr val="FFFFFF"/>
                  </a:outerShdw>
                </a:effectLst>
              </a:rPr>
              <a:t>A</a:t>
            </a:r>
            <a:endParaRPr lang="tr-TR" altLang="tr-TR" sz="4800" b="1" u="sng" dirty="0"/>
          </a:p>
        </p:txBody>
      </p:sp>
      <p:sp>
        <p:nvSpPr>
          <p:cNvPr id="12291" name="Rectangle 3"/>
          <p:cNvSpPr>
            <a:spLocks noGrp="1" noChangeArrowheads="1"/>
          </p:cNvSpPr>
          <p:nvPr>
            <p:ph type="subTitle" idx="1"/>
          </p:nvPr>
        </p:nvSpPr>
        <p:spPr>
          <a:xfrm>
            <a:off x="1143000" y="1219200"/>
            <a:ext cx="7543800" cy="2209800"/>
          </a:xfrm>
        </p:spPr>
        <p:txBody>
          <a:bodyPr/>
          <a:lstStyle/>
          <a:p>
            <a:pPr algn="l"/>
            <a:r>
              <a:rPr lang="tr-TR" altLang="tr-TR" sz="2400" b="1" dirty="0"/>
              <a:t>&amp; Cümlenin sonuna konur.</a:t>
            </a:r>
          </a:p>
          <a:p>
            <a:pPr algn="l"/>
            <a:r>
              <a:rPr lang="tr-TR" altLang="tr-TR" sz="2000" b="1" dirty="0"/>
              <a:t>Örnekler:</a:t>
            </a:r>
          </a:p>
          <a:p>
            <a:pPr algn="l"/>
            <a:r>
              <a:rPr lang="tr-TR" altLang="tr-TR" sz="2000" dirty="0"/>
              <a:t>1</a:t>
            </a:r>
            <a:r>
              <a:rPr lang="tr-TR" altLang="tr-TR" sz="1800" dirty="0"/>
              <a:t>- Saatler geçtikçe yollara daha mahzun bir ıssızlık çöküyordu. </a:t>
            </a:r>
          </a:p>
          <a:p>
            <a:pPr algn="l"/>
            <a:r>
              <a:rPr lang="tr-TR" altLang="tr-TR" sz="1800" dirty="0"/>
              <a:t>				(Reşat Nuri GÜNTEKİN, Çalıkuşu)</a:t>
            </a:r>
          </a:p>
          <a:p>
            <a:pPr algn="l"/>
            <a:endParaRPr lang="tr-TR" altLang="tr-TR" sz="1800" dirty="0"/>
          </a:p>
          <a:p>
            <a:pPr algn="l"/>
            <a:r>
              <a:rPr lang="tr-TR" altLang="tr-TR" sz="1800" dirty="0"/>
              <a:t>2- Bu gece eğlenceleri içlerine sinmedi.</a:t>
            </a:r>
          </a:p>
          <a:p>
            <a:pPr algn="l"/>
            <a:r>
              <a:rPr lang="tr-TR" altLang="tr-TR" sz="1800" dirty="0"/>
              <a:t>			(Reşat Nuri GÜNTEKİN, Bir Kadın Düşmanı)</a:t>
            </a:r>
          </a:p>
          <a:p>
            <a:pPr algn="l"/>
            <a:endParaRPr lang="tr-TR" altLang="tr-TR" sz="1800" dirty="0"/>
          </a:p>
          <a:p>
            <a:pPr algn="l"/>
            <a:r>
              <a:rPr lang="tr-TR" altLang="tr-TR" sz="1800" dirty="0"/>
              <a:t>3- Bugünün gençleri Dar Kapı’ </a:t>
            </a:r>
            <a:r>
              <a:rPr lang="tr-TR" altLang="tr-TR" sz="1800" dirty="0" err="1"/>
              <a:t>yı</a:t>
            </a:r>
            <a:r>
              <a:rPr lang="tr-TR" altLang="tr-TR" sz="1800" dirty="0"/>
              <a:t>  okumalıdırlar.</a:t>
            </a:r>
          </a:p>
          <a:p>
            <a:pPr algn="l"/>
            <a:r>
              <a:rPr lang="tr-TR" altLang="tr-TR" sz="1800" dirty="0"/>
              <a:t>			(Ahmet 	Hamdi TANPINAR)</a:t>
            </a:r>
          </a:p>
          <a:p>
            <a:pPr algn="l"/>
            <a:r>
              <a:rPr lang="tr-TR" altLang="tr-TR" sz="1800" b="1" u="sng" dirty="0"/>
              <a:t>Uyarı:</a:t>
            </a:r>
            <a:endParaRPr lang="tr-TR" altLang="tr-TR" sz="1800" u="sng" dirty="0"/>
          </a:p>
          <a:p>
            <a:pPr algn="l"/>
            <a:r>
              <a:rPr lang="tr-TR" altLang="tr-TR" sz="1800" dirty="0"/>
              <a:t>Duraklamanın daha az yapıldığı sıralı cümlelerde nokta yerine virgül yada noktalı virgül konulabilir.  </a:t>
            </a:r>
          </a:p>
          <a:p>
            <a:pPr algn="l"/>
            <a:r>
              <a:rPr lang="tr-TR" altLang="tr-TR" sz="1800" b="1" dirty="0"/>
              <a:t>Örnek:</a:t>
            </a:r>
          </a:p>
          <a:p>
            <a:pPr algn="l"/>
            <a:r>
              <a:rPr lang="tr-TR" altLang="tr-TR" sz="1800" dirty="0"/>
              <a:t>At ölür, meydan kalır; yiğit ölür, şan kalır.</a:t>
            </a:r>
          </a:p>
          <a:p>
            <a:pPr algn="l"/>
            <a:endParaRPr lang="tr-TR" altLang="tr-TR" sz="1800" dirty="0"/>
          </a:p>
          <a:p>
            <a:endParaRPr lang="tr-TR" altLang="tr-TR" sz="1800"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iterate type="lt">
                                    <p:tmPct val="100000"/>
                                  </p:iterate>
                                  <p:childTnLst>
                                    <p:set>
                                      <p:cBhvr>
                                        <p:cTn id="6" dur="1" fill="hold">
                                          <p:stCondLst>
                                            <p:cond delay="0"/>
                                          </p:stCondLst>
                                        </p:cTn>
                                        <p:tgtEl>
                                          <p:spTgt spid="12290"/>
                                        </p:tgtEl>
                                        <p:attrNameLst>
                                          <p:attrName>style.visibility</p:attrName>
                                        </p:attrNameLst>
                                      </p:cBhvr>
                                      <p:to>
                                        <p:strVal val="visible"/>
                                      </p:to>
                                    </p:set>
                                    <p:anim calcmode="lin" valueType="num">
                                      <p:cBhvr>
                                        <p:cTn id="7" dur="500" fill="hold"/>
                                        <p:tgtEl>
                                          <p:spTgt spid="12290"/>
                                        </p:tgtEl>
                                        <p:attrNameLst>
                                          <p:attrName>ppt_w</p:attrName>
                                        </p:attrNameLst>
                                      </p:cBhvr>
                                      <p:tavLst>
                                        <p:tav tm="0">
                                          <p:val>
                                            <p:fltVal val="0"/>
                                          </p:val>
                                        </p:tav>
                                        <p:tav tm="100000">
                                          <p:val>
                                            <p:strVal val="#ppt_w"/>
                                          </p:val>
                                        </p:tav>
                                      </p:tavLst>
                                    </p:anim>
                                    <p:anim calcmode="lin" valueType="num">
                                      <p:cBhvr>
                                        <p:cTn id="8" dur="500" fill="hold"/>
                                        <p:tgtEl>
                                          <p:spTgt spid="12290"/>
                                        </p:tgtEl>
                                        <p:attrNameLst>
                                          <p:attrName>ppt_h</p:attrName>
                                        </p:attrNameLst>
                                      </p:cBhvr>
                                      <p:tavLst>
                                        <p:tav tm="0">
                                          <p:val>
                                            <p:fltVal val="0"/>
                                          </p:val>
                                        </p:tav>
                                        <p:tav tm="100000">
                                          <p:val>
                                            <p:strVal val="#ppt_h"/>
                                          </p:val>
                                        </p:tav>
                                      </p:tavLst>
                                    </p:anim>
                                    <p:anim calcmode="lin" valueType="num">
                                      <p:cBhvr>
                                        <p:cTn id="9" dur="500" fill="hold"/>
                                        <p:tgtEl>
                                          <p:spTgt spid="12290"/>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1229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12291">
                                            <p:txEl>
                                              <p:pRg st="0" end="0"/>
                                            </p:txEl>
                                          </p:spTgt>
                                        </p:tgtEl>
                                        <p:attrNameLst>
                                          <p:attrName>style.visibility</p:attrName>
                                        </p:attrNameLst>
                                      </p:cBhvr>
                                      <p:to>
                                        <p:strVal val="visible"/>
                                      </p:to>
                                    </p:set>
                                    <p:anim calcmode="lin" valueType="num">
                                      <p:cBhvr>
                                        <p:cTn id="15" dur="500" fill="hold"/>
                                        <p:tgtEl>
                                          <p:spTgt spid="12291">
                                            <p:txEl>
                                              <p:pRg st="0" end="0"/>
                                            </p:txEl>
                                          </p:spTgt>
                                        </p:tgtEl>
                                        <p:attrNameLst>
                                          <p:attrName>ppt_x</p:attrName>
                                        </p:attrNameLst>
                                      </p:cBhvr>
                                      <p:tavLst>
                                        <p:tav tm="0">
                                          <p:val>
                                            <p:strVal val="#ppt_x+#ppt_w/2"/>
                                          </p:val>
                                        </p:tav>
                                        <p:tav tm="100000">
                                          <p:val>
                                            <p:strVal val="#ppt_x"/>
                                          </p:val>
                                        </p:tav>
                                      </p:tavLst>
                                    </p:anim>
                                    <p:anim calcmode="lin" valueType="num">
                                      <p:cBhvr>
                                        <p:cTn id="16" dur="500" fill="hold"/>
                                        <p:tgtEl>
                                          <p:spTgt spid="12291">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2291">
                                            <p:txEl>
                                              <p:pRg st="0" end="0"/>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3"/>
                                            </p:cond>
                                          </p:stCondLst>
                                          <p:endCondLst>
                                            <p:cond evt="onStopAudio" delay="0">
                                              <p:tgtEl>
                                                <p:sldTgt/>
                                              </p:tgtEl>
                                            </p:cond>
                                          </p:endCondLst>
                                        </p:cTn>
                                        <p:tgtEl>
                                          <p:sndTgt r:embed="rId2" name="DAKTILO.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2" fill="hold" grpId="0" nodeType="clickEffect">
                                  <p:stCondLst>
                                    <p:cond delay="0"/>
                                  </p:stCondLst>
                                  <p:childTnLst>
                                    <p:set>
                                      <p:cBhvr>
                                        <p:cTn id="22" dur="1" fill="hold">
                                          <p:stCondLst>
                                            <p:cond delay="0"/>
                                          </p:stCondLst>
                                        </p:cTn>
                                        <p:tgtEl>
                                          <p:spTgt spid="12291">
                                            <p:txEl>
                                              <p:pRg st="1" end="1"/>
                                            </p:txEl>
                                          </p:spTgt>
                                        </p:tgtEl>
                                        <p:attrNameLst>
                                          <p:attrName>style.visibility</p:attrName>
                                        </p:attrNameLst>
                                      </p:cBhvr>
                                      <p:to>
                                        <p:strVal val="visible"/>
                                      </p:to>
                                    </p:set>
                                    <p:anim calcmode="lin" valueType="num">
                                      <p:cBhvr>
                                        <p:cTn id="23" dur="500" fill="hold"/>
                                        <p:tgtEl>
                                          <p:spTgt spid="12291">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12291">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2291">
                                            <p:txEl>
                                              <p:pRg st="1" end="1"/>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1"/>
                                            </p:cond>
                                          </p:stCondLst>
                                          <p:endCondLst>
                                            <p:cond evt="onStopAudio" delay="0">
                                              <p:tgtEl>
                                                <p:sldTgt/>
                                              </p:tgtEl>
                                            </p:cond>
                                          </p:endCondLst>
                                        </p:cTn>
                                        <p:tgtEl>
                                          <p:sndTgt r:embed="rId2" name="DAKTILO.WAV"/>
                                        </p:tgtEl>
                                      </p:cMediaNode>
                                    </p:audio>
                                  </p:sub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2" fill="hold" grpId="0" nodeType="clickEffect">
                                  <p:stCondLst>
                                    <p:cond delay="0"/>
                                  </p:stCondLst>
                                  <p:childTnLst>
                                    <p:set>
                                      <p:cBhvr>
                                        <p:cTn id="30" dur="1" fill="hold">
                                          <p:stCondLst>
                                            <p:cond delay="0"/>
                                          </p:stCondLst>
                                        </p:cTn>
                                        <p:tgtEl>
                                          <p:spTgt spid="12291">
                                            <p:txEl>
                                              <p:pRg st="2" end="2"/>
                                            </p:txEl>
                                          </p:spTgt>
                                        </p:tgtEl>
                                        <p:attrNameLst>
                                          <p:attrName>style.visibility</p:attrName>
                                        </p:attrNameLst>
                                      </p:cBhvr>
                                      <p:to>
                                        <p:strVal val="visible"/>
                                      </p:to>
                                    </p:set>
                                    <p:anim calcmode="lin" valueType="num">
                                      <p:cBhvr>
                                        <p:cTn id="31" dur="500" fill="hold"/>
                                        <p:tgtEl>
                                          <p:spTgt spid="12291">
                                            <p:txEl>
                                              <p:pRg st="2" end="2"/>
                                            </p:txEl>
                                          </p:spTgt>
                                        </p:tgtEl>
                                        <p:attrNameLst>
                                          <p:attrName>ppt_x</p:attrName>
                                        </p:attrNameLst>
                                      </p:cBhvr>
                                      <p:tavLst>
                                        <p:tav tm="0">
                                          <p:val>
                                            <p:strVal val="#ppt_x+#ppt_w/2"/>
                                          </p:val>
                                        </p:tav>
                                        <p:tav tm="100000">
                                          <p:val>
                                            <p:strVal val="#ppt_x"/>
                                          </p:val>
                                        </p:tav>
                                      </p:tavLst>
                                    </p:anim>
                                    <p:anim calcmode="lin" valueType="num">
                                      <p:cBhvr>
                                        <p:cTn id="32" dur="500" fill="hold"/>
                                        <p:tgtEl>
                                          <p:spTgt spid="12291">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12291">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12291">
                                            <p:txEl>
                                              <p:pRg st="2" end="2"/>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9"/>
                                            </p:cond>
                                          </p:stCondLst>
                                          <p:endCondLst>
                                            <p:cond evt="onStopAudio" delay="0">
                                              <p:tgtEl>
                                                <p:sldTgt/>
                                              </p:tgtEl>
                                            </p:cond>
                                          </p:endCondLst>
                                        </p:cTn>
                                        <p:tgtEl>
                                          <p:sndTgt r:embed="rId2" name="DAKTILO.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2" fill="hold" grpId="0" nodeType="clickEffect">
                                  <p:stCondLst>
                                    <p:cond delay="0"/>
                                  </p:stCondLst>
                                  <p:childTnLst>
                                    <p:set>
                                      <p:cBhvr>
                                        <p:cTn id="38" dur="1" fill="hold">
                                          <p:stCondLst>
                                            <p:cond delay="0"/>
                                          </p:stCondLst>
                                        </p:cTn>
                                        <p:tgtEl>
                                          <p:spTgt spid="12291">
                                            <p:txEl>
                                              <p:pRg st="3" end="3"/>
                                            </p:txEl>
                                          </p:spTgt>
                                        </p:tgtEl>
                                        <p:attrNameLst>
                                          <p:attrName>style.visibility</p:attrName>
                                        </p:attrNameLst>
                                      </p:cBhvr>
                                      <p:to>
                                        <p:strVal val="visible"/>
                                      </p:to>
                                    </p:set>
                                    <p:anim calcmode="lin" valueType="num">
                                      <p:cBhvr>
                                        <p:cTn id="39" dur="500" fill="hold"/>
                                        <p:tgtEl>
                                          <p:spTgt spid="12291">
                                            <p:txEl>
                                              <p:pRg st="3" end="3"/>
                                            </p:txEl>
                                          </p:spTgt>
                                        </p:tgtEl>
                                        <p:attrNameLst>
                                          <p:attrName>ppt_x</p:attrName>
                                        </p:attrNameLst>
                                      </p:cBhvr>
                                      <p:tavLst>
                                        <p:tav tm="0">
                                          <p:val>
                                            <p:strVal val="#ppt_x+#ppt_w/2"/>
                                          </p:val>
                                        </p:tav>
                                        <p:tav tm="100000">
                                          <p:val>
                                            <p:strVal val="#ppt_x"/>
                                          </p:val>
                                        </p:tav>
                                      </p:tavLst>
                                    </p:anim>
                                    <p:anim calcmode="lin" valueType="num">
                                      <p:cBhvr>
                                        <p:cTn id="40" dur="500" fill="hold"/>
                                        <p:tgtEl>
                                          <p:spTgt spid="12291">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12291">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12291">
                                            <p:txEl>
                                              <p:pRg st="3" end="3"/>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37"/>
                                            </p:cond>
                                          </p:stCondLst>
                                          <p:endCondLst>
                                            <p:cond evt="onStopAudio" delay="0">
                                              <p:tgtEl>
                                                <p:sldTgt/>
                                              </p:tgtEl>
                                            </p:cond>
                                          </p:endCondLst>
                                        </p:cTn>
                                        <p:tgtEl>
                                          <p:sndTgt r:embed="rId2" name="DAKTILO.WAV"/>
                                        </p:tgtEl>
                                      </p:cMediaNode>
                                    </p:audio>
                                  </p:sub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2" fill="hold" grpId="0" nodeType="clickEffect">
                                  <p:stCondLst>
                                    <p:cond delay="0"/>
                                  </p:stCondLst>
                                  <p:childTnLst>
                                    <p:set>
                                      <p:cBhvr>
                                        <p:cTn id="46" dur="1" fill="hold">
                                          <p:stCondLst>
                                            <p:cond delay="0"/>
                                          </p:stCondLst>
                                        </p:cTn>
                                        <p:tgtEl>
                                          <p:spTgt spid="12291">
                                            <p:txEl>
                                              <p:pRg st="5" end="5"/>
                                            </p:txEl>
                                          </p:spTgt>
                                        </p:tgtEl>
                                        <p:attrNameLst>
                                          <p:attrName>style.visibility</p:attrName>
                                        </p:attrNameLst>
                                      </p:cBhvr>
                                      <p:to>
                                        <p:strVal val="visible"/>
                                      </p:to>
                                    </p:set>
                                    <p:anim calcmode="lin" valueType="num">
                                      <p:cBhvr>
                                        <p:cTn id="47" dur="500" fill="hold"/>
                                        <p:tgtEl>
                                          <p:spTgt spid="12291">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2291">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2291">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2291">
                                            <p:txEl>
                                              <p:pRg st="5" end="5"/>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45"/>
                                            </p:cond>
                                          </p:stCondLst>
                                          <p:endCondLst>
                                            <p:cond evt="onStopAudio" delay="0">
                                              <p:tgtEl>
                                                <p:sldTgt/>
                                              </p:tgtEl>
                                            </p:cond>
                                          </p:endCondLst>
                                        </p:cTn>
                                        <p:tgtEl>
                                          <p:sndTgt r:embed="rId2" name="DAKTILO.WAV"/>
                                        </p:tgtEl>
                                      </p:cMediaNode>
                                    </p:audio>
                                  </p:sub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2" fill="hold" grpId="0" nodeType="clickEffect">
                                  <p:stCondLst>
                                    <p:cond delay="0"/>
                                  </p:stCondLst>
                                  <p:childTnLst>
                                    <p:set>
                                      <p:cBhvr>
                                        <p:cTn id="54" dur="1" fill="hold">
                                          <p:stCondLst>
                                            <p:cond delay="0"/>
                                          </p:stCondLst>
                                        </p:cTn>
                                        <p:tgtEl>
                                          <p:spTgt spid="12291">
                                            <p:txEl>
                                              <p:pRg st="6" end="6"/>
                                            </p:txEl>
                                          </p:spTgt>
                                        </p:tgtEl>
                                        <p:attrNameLst>
                                          <p:attrName>style.visibility</p:attrName>
                                        </p:attrNameLst>
                                      </p:cBhvr>
                                      <p:to>
                                        <p:strVal val="visible"/>
                                      </p:to>
                                    </p:set>
                                    <p:anim calcmode="lin" valueType="num">
                                      <p:cBhvr>
                                        <p:cTn id="55" dur="500" fill="hold"/>
                                        <p:tgtEl>
                                          <p:spTgt spid="12291">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12291">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12291">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12291">
                                            <p:txEl>
                                              <p:pRg st="6" end="6"/>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3"/>
                                            </p:cond>
                                          </p:stCondLst>
                                          <p:endCondLst>
                                            <p:cond evt="onStopAudio" delay="0">
                                              <p:tgtEl>
                                                <p:sldTgt/>
                                              </p:tgtEl>
                                            </p:cond>
                                          </p:endCondLst>
                                        </p:cTn>
                                        <p:tgtEl>
                                          <p:sndTgt r:embed="rId2" name="DAKTILO.WAV"/>
                                        </p:tgtEl>
                                      </p:cMediaNode>
                                    </p:audio>
                                  </p:sub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2" fill="hold" grpId="0" nodeType="clickEffect">
                                  <p:stCondLst>
                                    <p:cond delay="0"/>
                                  </p:stCondLst>
                                  <p:childTnLst>
                                    <p:set>
                                      <p:cBhvr>
                                        <p:cTn id="62" dur="1" fill="hold">
                                          <p:stCondLst>
                                            <p:cond delay="0"/>
                                          </p:stCondLst>
                                        </p:cTn>
                                        <p:tgtEl>
                                          <p:spTgt spid="12291">
                                            <p:txEl>
                                              <p:pRg st="8" end="8"/>
                                            </p:txEl>
                                          </p:spTgt>
                                        </p:tgtEl>
                                        <p:attrNameLst>
                                          <p:attrName>style.visibility</p:attrName>
                                        </p:attrNameLst>
                                      </p:cBhvr>
                                      <p:to>
                                        <p:strVal val="visible"/>
                                      </p:to>
                                    </p:set>
                                    <p:anim calcmode="lin" valueType="num">
                                      <p:cBhvr>
                                        <p:cTn id="63" dur="500" fill="hold"/>
                                        <p:tgtEl>
                                          <p:spTgt spid="12291">
                                            <p:txEl>
                                              <p:pRg st="8" end="8"/>
                                            </p:txEl>
                                          </p:spTgt>
                                        </p:tgtEl>
                                        <p:attrNameLst>
                                          <p:attrName>ppt_x</p:attrName>
                                        </p:attrNameLst>
                                      </p:cBhvr>
                                      <p:tavLst>
                                        <p:tav tm="0">
                                          <p:val>
                                            <p:strVal val="#ppt_x+#ppt_w/2"/>
                                          </p:val>
                                        </p:tav>
                                        <p:tav tm="100000">
                                          <p:val>
                                            <p:strVal val="#ppt_x"/>
                                          </p:val>
                                        </p:tav>
                                      </p:tavLst>
                                    </p:anim>
                                    <p:anim calcmode="lin" valueType="num">
                                      <p:cBhvr>
                                        <p:cTn id="64" dur="500" fill="hold"/>
                                        <p:tgtEl>
                                          <p:spTgt spid="12291">
                                            <p:txEl>
                                              <p:pRg st="8" end="8"/>
                                            </p:txEl>
                                          </p:spTgt>
                                        </p:tgtEl>
                                        <p:attrNameLst>
                                          <p:attrName>ppt_y</p:attrName>
                                        </p:attrNameLst>
                                      </p:cBhvr>
                                      <p:tavLst>
                                        <p:tav tm="0">
                                          <p:val>
                                            <p:strVal val="#ppt_y"/>
                                          </p:val>
                                        </p:tav>
                                        <p:tav tm="100000">
                                          <p:val>
                                            <p:strVal val="#ppt_y"/>
                                          </p:val>
                                        </p:tav>
                                      </p:tavLst>
                                    </p:anim>
                                    <p:anim calcmode="lin" valueType="num">
                                      <p:cBhvr>
                                        <p:cTn id="65" dur="500" fill="hold"/>
                                        <p:tgtEl>
                                          <p:spTgt spid="12291">
                                            <p:txEl>
                                              <p:pRg st="8" end="8"/>
                                            </p:txEl>
                                          </p:spTgt>
                                        </p:tgtEl>
                                        <p:attrNameLst>
                                          <p:attrName>ppt_w</p:attrName>
                                        </p:attrNameLst>
                                      </p:cBhvr>
                                      <p:tavLst>
                                        <p:tav tm="0">
                                          <p:val>
                                            <p:fltVal val="0"/>
                                          </p:val>
                                        </p:tav>
                                        <p:tav tm="100000">
                                          <p:val>
                                            <p:strVal val="#ppt_w"/>
                                          </p:val>
                                        </p:tav>
                                      </p:tavLst>
                                    </p:anim>
                                    <p:anim calcmode="lin" valueType="num">
                                      <p:cBhvr>
                                        <p:cTn id="66" dur="500" fill="hold"/>
                                        <p:tgtEl>
                                          <p:spTgt spid="12291">
                                            <p:txEl>
                                              <p:pRg st="8" end="8"/>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61"/>
                                            </p:cond>
                                          </p:stCondLst>
                                          <p:endCondLst>
                                            <p:cond evt="onStopAudio" delay="0">
                                              <p:tgtEl>
                                                <p:sldTgt/>
                                              </p:tgtEl>
                                            </p:cond>
                                          </p:endCondLst>
                                        </p:cTn>
                                        <p:tgtEl>
                                          <p:sndTgt r:embed="rId2" name="DAKTILO.WAV"/>
                                        </p:tgtEl>
                                      </p:cMediaNode>
                                    </p:audio>
                                  </p:subTnLst>
                                </p:cTn>
                              </p:par>
                            </p:childTnLst>
                          </p:cTn>
                        </p:par>
                      </p:childTnLst>
                    </p:cTn>
                  </p:par>
                  <p:par>
                    <p:cTn id="67" fill="hold" nodeType="clickPar">
                      <p:stCondLst>
                        <p:cond delay="indefinite"/>
                      </p:stCondLst>
                      <p:childTnLst>
                        <p:par>
                          <p:cTn id="68" fill="hold" nodeType="withGroup">
                            <p:stCondLst>
                              <p:cond delay="0"/>
                            </p:stCondLst>
                            <p:childTnLst>
                              <p:par>
                                <p:cTn id="69" presetID="17" presetClass="entr" presetSubtype="2" fill="hold" grpId="0" nodeType="clickEffect">
                                  <p:stCondLst>
                                    <p:cond delay="0"/>
                                  </p:stCondLst>
                                  <p:childTnLst>
                                    <p:set>
                                      <p:cBhvr>
                                        <p:cTn id="70" dur="1" fill="hold">
                                          <p:stCondLst>
                                            <p:cond delay="0"/>
                                          </p:stCondLst>
                                        </p:cTn>
                                        <p:tgtEl>
                                          <p:spTgt spid="12291">
                                            <p:txEl>
                                              <p:pRg st="9" end="9"/>
                                            </p:txEl>
                                          </p:spTgt>
                                        </p:tgtEl>
                                        <p:attrNameLst>
                                          <p:attrName>style.visibility</p:attrName>
                                        </p:attrNameLst>
                                      </p:cBhvr>
                                      <p:to>
                                        <p:strVal val="visible"/>
                                      </p:to>
                                    </p:set>
                                    <p:anim calcmode="lin" valueType="num">
                                      <p:cBhvr>
                                        <p:cTn id="71" dur="500" fill="hold"/>
                                        <p:tgtEl>
                                          <p:spTgt spid="12291">
                                            <p:txEl>
                                              <p:pRg st="9" end="9"/>
                                            </p:txEl>
                                          </p:spTgt>
                                        </p:tgtEl>
                                        <p:attrNameLst>
                                          <p:attrName>ppt_x</p:attrName>
                                        </p:attrNameLst>
                                      </p:cBhvr>
                                      <p:tavLst>
                                        <p:tav tm="0">
                                          <p:val>
                                            <p:strVal val="#ppt_x+#ppt_w/2"/>
                                          </p:val>
                                        </p:tav>
                                        <p:tav tm="100000">
                                          <p:val>
                                            <p:strVal val="#ppt_x"/>
                                          </p:val>
                                        </p:tav>
                                      </p:tavLst>
                                    </p:anim>
                                    <p:anim calcmode="lin" valueType="num">
                                      <p:cBhvr>
                                        <p:cTn id="72" dur="500" fill="hold"/>
                                        <p:tgtEl>
                                          <p:spTgt spid="12291">
                                            <p:txEl>
                                              <p:pRg st="9" end="9"/>
                                            </p:txEl>
                                          </p:spTgt>
                                        </p:tgtEl>
                                        <p:attrNameLst>
                                          <p:attrName>ppt_y</p:attrName>
                                        </p:attrNameLst>
                                      </p:cBhvr>
                                      <p:tavLst>
                                        <p:tav tm="0">
                                          <p:val>
                                            <p:strVal val="#ppt_y"/>
                                          </p:val>
                                        </p:tav>
                                        <p:tav tm="100000">
                                          <p:val>
                                            <p:strVal val="#ppt_y"/>
                                          </p:val>
                                        </p:tav>
                                      </p:tavLst>
                                    </p:anim>
                                    <p:anim calcmode="lin" valueType="num">
                                      <p:cBhvr>
                                        <p:cTn id="73" dur="500" fill="hold"/>
                                        <p:tgtEl>
                                          <p:spTgt spid="12291">
                                            <p:txEl>
                                              <p:pRg st="9" end="9"/>
                                            </p:txEl>
                                          </p:spTgt>
                                        </p:tgtEl>
                                        <p:attrNameLst>
                                          <p:attrName>ppt_w</p:attrName>
                                        </p:attrNameLst>
                                      </p:cBhvr>
                                      <p:tavLst>
                                        <p:tav tm="0">
                                          <p:val>
                                            <p:fltVal val="0"/>
                                          </p:val>
                                        </p:tav>
                                        <p:tav tm="100000">
                                          <p:val>
                                            <p:strVal val="#ppt_w"/>
                                          </p:val>
                                        </p:tav>
                                      </p:tavLst>
                                    </p:anim>
                                    <p:anim calcmode="lin" valueType="num">
                                      <p:cBhvr>
                                        <p:cTn id="74" dur="500" fill="hold"/>
                                        <p:tgtEl>
                                          <p:spTgt spid="12291">
                                            <p:txEl>
                                              <p:pRg st="9" end="9"/>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69"/>
                                            </p:cond>
                                          </p:stCondLst>
                                          <p:endCondLst>
                                            <p:cond evt="onStopAudio" delay="0">
                                              <p:tgtEl>
                                                <p:sldTgt/>
                                              </p:tgtEl>
                                            </p:cond>
                                          </p:endCondLst>
                                        </p:cTn>
                                        <p:tgtEl>
                                          <p:sndTgt r:embed="rId2" name="DAKTILO.WAV"/>
                                        </p:tgtEl>
                                      </p:cMediaNode>
                                    </p:audio>
                                  </p:subTnLst>
                                </p:cTn>
                              </p:par>
                            </p:childTnLst>
                          </p:cTn>
                        </p:par>
                      </p:childTnLst>
                    </p:cTn>
                  </p:par>
                  <p:par>
                    <p:cTn id="75" fill="hold" nodeType="clickPar">
                      <p:stCondLst>
                        <p:cond delay="indefinite"/>
                      </p:stCondLst>
                      <p:childTnLst>
                        <p:par>
                          <p:cTn id="76" fill="hold" nodeType="withGroup">
                            <p:stCondLst>
                              <p:cond delay="0"/>
                            </p:stCondLst>
                            <p:childTnLst>
                              <p:par>
                                <p:cTn id="77" presetID="17" presetClass="entr" presetSubtype="2" fill="hold" grpId="0" nodeType="clickEffect">
                                  <p:stCondLst>
                                    <p:cond delay="0"/>
                                  </p:stCondLst>
                                  <p:childTnLst>
                                    <p:set>
                                      <p:cBhvr>
                                        <p:cTn id="78" dur="1" fill="hold">
                                          <p:stCondLst>
                                            <p:cond delay="0"/>
                                          </p:stCondLst>
                                        </p:cTn>
                                        <p:tgtEl>
                                          <p:spTgt spid="12291">
                                            <p:txEl>
                                              <p:pRg st="10" end="10"/>
                                            </p:txEl>
                                          </p:spTgt>
                                        </p:tgtEl>
                                        <p:attrNameLst>
                                          <p:attrName>style.visibility</p:attrName>
                                        </p:attrNameLst>
                                      </p:cBhvr>
                                      <p:to>
                                        <p:strVal val="visible"/>
                                      </p:to>
                                    </p:set>
                                    <p:anim calcmode="lin" valueType="num">
                                      <p:cBhvr>
                                        <p:cTn id="79" dur="500" fill="hold"/>
                                        <p:tgtEl>
                                          <p:spTgt spid="12291">
                                            <p:txEl>
                                              <p:pRg st="10" end="10"/>
                                            </p:txEl>
                                          </p:spTgt>
                                        </p:tgtEl>
                                        <p:attrNameLst>
                                          <p:attrName>ppt_x</p:attrName>
                                        </p:attrNameLst>
                                      </p:cBhvr>
                                      <p:tavLst>
                                        <p:tav tm="0">
                                          <p:val>
                                            <p:strVal val="#ppt_x+#ppt_w/2"/>
                                          </p:val>
                                        </p:tav>
                                        <p:tav tm="100000">
                                          <p:val>
                                            <p:strVal val="#ppt_x"/>
                                          </p:val>
                                        </p:tav>
                                      </p:tavLst>
                                    </p:anim>
                                    <p:anim calcmode="lin" valueType="num">
                                      <p:cBhvr>
                                        <p:cTn id="80" dur="500" fill="hold"/>
                                        <p:tgtEl>
                                          <p:spTgt spid="12291">
                                            <p:txEl>
                                              <p:pRg st="10" end="10"/>
                                            </p:txEl>
                                          </p:spTgt>
                                        </p:tgtEl>
                                        <p:attrNameLst>
                                          <p:attrName>ppt_y</p:attrName>
                                        </p:attrNameLst>
                                      </p:cBhvr>
                                      <p:tavLst>
                                        <p:tav tm="0">
                                          <p:val>
                                            <p:strVal val="#ppt_y"/>
                                          </p:val>
                                        </p:tav>
                                        <p:tav tm="100000">
                                          <p:val>
                                            <p:strVal val="#ppt_y"/>
                                          </p:val>
                                        </p:tav>
                                      </p:tavLst>
                                    </p:anim>
                                    <p:anim calcmode="lin" valueType="num">
                                      <p:cBhvr>
                                        <p:cTn id="81" dur="500" fill="hold"/>
                                        <p:tgtEl>
                                          <p:spTgt spid="12291">
                                            <p:txEl>
                                              <p:pRg st="10" end="10"/>
                                            </p:txEl>
                                          </p:spTgt>
                                        </p:tgtEl>
                                        <p:attrNameLst>
                                          <p:attrName>ppt_w</p:attrName>
                                        </p:attrNameLst>
                                      </p:cBhvr>
                                      <p:tavLst>
                                        <p:tav tm="0">
                                          <p:val>
                                            <p:fltVal val="0"/>
                                          </p:val>
                                        </p:tav>
                                        <p:tav tm="100000">
                                          <p:val>
                                            <p:strVal val="#ppt_w"/>
                                          </p:val>
                                        </p:tav>
                                      </p:tavLst>
                                    </p:anim>
                                    <p:anim calcmode="lin" valueType="num">
                                      <p:cBhvr>
                                        <p:cTn id="82" dur="500" fill="hold"/>
                                        <p:tgtEl>
                                          <p:spTgt spid="12291">
                                            <p:txEl>
                                              <p:pRg st="10" end="10"/>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77"/>
                                            </p:cond>
                                          </p:stCondLst>
                                          <p:endCondLst>
                                            <p:cond evt="onStopAudio" delay="0">
                                              <p:tgtEl>
                                                <p:sldTgt/>
                                              </p:tgtEl>
                                            </p:cond>
                                          </p:endCondLst>
                                        </p:cTn>
                                        <p:tgtEl>
                                          <p:sndTgt r:embed="rId2" name="DAKTILO.WAV"/>
                                        </p:tgtEl>
                                      </p:cMediaNode>
                                    </p:audio>
                                  </p:subTnLst>
                                </p:cTn>
                              </p:par>
                            </p:childTnLst>
                          </p:cTn>
                        </p:par>
                      </p:childTnLst>
                    </p:cTn>
                  </p:par>
                  <p:par>
                    <p:cTn id="83" fill="hold" nodeType="clickPar">
                      <p:stCondLst>
                        <p:cond delay="indefinite"/>
                      </p:stCondLst>
                      <p:childTnLst>
                        <p:par>
                          <p:cTn id="84" fill="hold" nodeType="withGroup">
                            <p:stCondLst>
                              <p:cond delay="0"/>
                            </p:stCondLst>
                            <p:childTnLst>
                              <p:par>
                                <p:cTn id="85" presetID="17" presetClass="entr" presetSubtype="2" fill="hold" grpId="0" nodeType="clickEffect">
                                  <p:stCondLst>
                                    <p:cond delay="0"/>
                                  </p:stCondLst>
                                  <p:childTnLst>
                                    <p:set>
                                      <p:cBhvr>
                                        <p:cTn id="86" dur="1" fill="hold">
                                          <p:stCondLst>
                                            <p:cond delay="0"/>
                                          </p:stCondLst>
                                        </p:cTn>
                                        <p:tgtEl>
                                          <p:spTgt spid="12291">
                                            <p:txEl>
                                              <p:pRg st="11" end="11"/>
                                            </p:txEl>
                                          </p:spTgt>
                                        </p:tgtEl>
                                        <p:attrNameLst>
                                          <p:attrName>style.visibility</p:attrName>
                                        </p:attrNameLst>
                                      </p:cBhvr>
                                      <p:to>
                                        <p:strVal val="visible"/>
                                      </p:to>
                                    </p:set>
                                    <p:anim calcmode="lin" valueType="num">
                                      <p:cBhvr>
                                        <p:cTn id="87" dur="500" fill="hold"/>
                                        <p:tgtEl>
                                          <p:spTgt spid="12291">
                                            <p:txEl>
                                              <p:pRg st="11" end="11"/>
                                            </p:txEl>
                                          </p:spTgt>
                                        </p:tgtEl>
                                        <p:attrNameLst>
                                          <p:attrName>ppt_x</p:attrName>
                                        </p:attrNameLst>
                                      </p:cBhvr>
                                      <p:tavLst>
                                        <p:tav tm="0">
                                          <p:val>
                                            <p:strVal val="#ppt_x+#ppt_w/2"/>
                                          </p:val>
                                        </p:tav>
                                        <p:tav tm="100000">
                                          <p:val>
                                            <p:strVal val="#ppt_x"/>
                                          </p:val>
                                        </p:tav>
                                      </p:tavLst>
                                    </p:anim>
                                    <p:anim calcmode="lin" valueType="num">
                                      <p:cBhvr>
                                        <p:cTn id="88" dur="500" fill="hold"/>
                                        <p:tgtEl>
                                          <p:spTgt spid="12291">
                                            <p:txEl>
                                              <p:pRg st="11" end="11"/>
                                            </p:txEl>
                                          </p:spTgt>
                                        </p:tgtEl>
                                        <p:attrNameLst>
                                          <p:attrName>ppt_y</p:attrName>
                                        </p:attrNameLst>
                                      </p:cBhvr>
                                      <p:tavLst>
                                        <p:tav tm="0">
                                          <p:val>
                                            <p:strVal val="#ppt_y"/>
                                          </p:val>
                                        </p:tav>
                                        <p:tav tm="100000">
                                          <p:val>
                                            <p:strVal val="#ppt_y"/>
                                          </p:val>
                                        </p:tav>
                                      </p:tavLst>
                                    </p:anim>
                                    <p:anim calcmode="lin" valueType="num">
                                      <p:cBhvr>
                                        <p:cTn id="89" dur="500" fill="hold"/>
                                        <p:tgtEl>
                                          <p:spTgt spid="12291">
                                            <p:txEl>
                                              <p:pRg st="11" end="11"/>
                                            </p:txEl>
                                          </p:spTgt>
                                        </p:tgtEl>
                                        <p:attrNameLst>
                                          <p:attrName>ppt_w</p:attrName>
                                        </p:attrNameLst>
                                      </p:cBhvr>
                                      <p:tavLst>
                                        <p:tav tm="0">
                                          <p:val>
                                            <p:fltVal val="0"/>
                                          </p:val>
                                        </p:tav>
                                        <p:tav tm="100000">
                                          <p:val>
                                            <p:strVal val="#ppt_w"/>
                                          </p:val>
                                        </p:tav>
                                      </p:tavLst>
                                    </p:anim>
                                    <p:anim calcmode="lin" valueType="num">
                                      <p:cBhvr>
                                        <p:cTn id="90" dur="500" fill="hold"/>
                                        <p:tgtEl>
                                          <p:spTgt spid="12291">
                                            <p:txEl>
                                              <p:pRg st="11" end="11"/>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85"/>
                                            </p:cond>
                                          </p:stCondLst>
                                          <p:endCondLst>
                                            <p:cond evt="onStopAudio" delay="0">
                                              <p:tgtEl>
                                                <p:sldTgt/>
                                              </p:tgtEl>
                                            </p:cond>
                                          </p:endCondLst>
                                        </p:cTn>
                                        <p:tgtEl>
                                          <p:sndTgt r:embed="rId2" name="DAKTILO.WAV"/>
                                        </p:tgtEl>
                                      </p:cMediaNode>
                                    </p:audio>
                                  </p:subTnLst>
                                </p:cTn>
                              </p:par>
                            </p:childTnLst>
                          </p:cTn>
                        </p:par>
                      </p:childTnLst>
                    </p:cTn>
                  </p:par>
                  <p:par>
                    <p:cTn id="91" fill="hold" nodeType="clickPar">
                      <p:stCondLst>
                        <p:cond delay="indefinite"/>
                      </p:stCondLst>
                      <p:childTnLst>
                        <p:par>
                          <p:cTn id="92" fill="hold" nodeType="withGroup">
                            <p:stCondLst>
                              <p:cond delay="0"/>
                            </p:stCondLst>
                            <p:childTnLst>
                              <p:par>
                                <p:cTn id="93" presetID="17" presetClass="entr" presetSubtype="2" fill="hold" grpId="0" nodeType="clickEffect">
                                  <p:stCondLst>
                                    <p:cond delay="0"/>
                                  </p:stCondLst>
                                  <p:childTnLst>
                                    <p:set>
                                      <p:cBhvr>
                                        <p:cTn id="94" dur="1" fill="hold">
                                          <p:stCondLst>
                                            <p:cond delay="0"/>
                                          </p:stCondLst>
                                        </p:cTn>
                                        <p:tgtEl>
                                          <p:spTgt spid="12291">
                                            <p:txEl>
                                              <p:pRg st="12" end="12"/>
                                            </p:txEl>
                                          </p:spTgt>
                                        </p:tgtEl>
                                        <p:attrNameLst>
                                          <p:attrName>style.visibility</p:attrName>
                                        </p:attrNameLst>
                                      </p:cBhvr>
                                      <p:to>
                                        <p:strVal val="visible"/>
                                      </p:to>
                                    </p:set>
                                    <p:anim calcmode="lin" valueType="num">
                                      <p:cBhvr>
                                        <p:cTn id="95" dur="500" fill="hold"/>
                                        <p:tgtEl>
                                          <p:spTgt spid="12291">
                                            <p:txEl>
                                              <p:pRg st="12" end="12"/>
                                            </p:txEl>
                                          </p:spTgt>
                                        </p:tgtEl>
                                        <p:attrNameLst>
                                          <p:attrName>ppt_x</p:attrName>
                                        </p:attrNameLst>
                                      </p:cBhvr>
                                      <p:tavLst>
                                        <p:tav tm="0">
                                          <p:val>
                                            <p:strVal val="#ppt_x+#ppt_w/2"/>
                                          </p:val>
                                        </p:tav>
                                        <p:tav tm="100000">
                                          <p:val>
                                            <p:strVal val="#ppt_x"/>
                                          </p:val>
                                        </p:tav>
                                      </p:tavLst>
                                    </p:anim>
                                    <p:anim calcmode="lin" valueType="num">
                                      <p:cBhvr>
                                        <p:cTn id="96" dur="500" fill="hold"/>
                                        <p:tgtEl>
                                          <p:spTgt spid="12291">
                                            <p:txEl>
                                              <p:pRg st="12" end="12"/>
                                            </p:txEl>
                                          </p:spTgt>
                                        </p:tgtEl>
                                        <p:attrNameLst>
                                          <p:attrName>ppt_y</p:attrName>
                                        </p:attrNameLst>
                                      </p:cBhvr>
                                      <p:tavLst>
                                        <p:tav tm="0">
                                          <p:val>
                                            <p:strVal val="#ppt_y"/>
                                          </p:val>
                                        </p:tav>
                                        <p:tav tm="100000">
                                          <p:val>
                                            <p:strVal val="#ppt_y"/>
                                          </p:val>
                                        </p:tav>
                                      </p:tavLst>
                                    </p:anim>
                                    <p:anim calcmode="lin" valueType="num">
                                      <p:cBhvr>
                                        <p:cTn id="97" dur="500" fill="hold"/>
                                        <p:tgtEl>
                                          <p:spTgt spid="12291">
                                            <p:txEl>
                                              <p:pRg st="12" end="12"/>
                                            </p:txEl>
                                          </p:spTgt>
                                        </p:tgtEl>
                                        <p:attrNameLst>
                                          <p:attrName>ppt_w</p:attrName>
                                        </p:attrNameLst>
                                      </p:cBhvr>
                                      <p:tavLst>
                                        <p:tav tm="0">
                                          <p:val>
                                            <p:fltVal val="0"/>
                                          </p:val>
                                        </p:tav>
                                        <p:tav tm="100000">
                                          <p:val>
                                            <p:strVal val="#ppt_w"/>
                                          </p:val>
                                        </p:tav>
                                      </p:tavLst>
                                    </p:anim>
                                    <p:anim calcmode="lin" valueType="num">
                                      <p:cBhvr>
                                        <p:cTn id="98" dur="500" fill="hold"/>
                                        <p:tgtEl>
                                          <p:spTgt spid="12291">
                                            <p:txEl>
                                              <p:pRg st="12" end="12"/>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93"/>
                                            </p:cond>
                                          </p:stCondLst>
                                          <p:endCondLst>
                                            <p:cond evt="onStopAudio" delay="0">
                                              <p:tgtEl>
                                                <p:sldTgt/>
                                              </p:tgtEl>
                                            </p:cond>
                                          </p:endCondLst>
                                        </p:cTn>
                                        <p:tgtEl>
                                          <p:sndTgt r:embed="rId2" name="DAKTILO.WAV"/>
                                        </p:tgtEl>
                                      </p:cMediaNode>
                                    </p:audio>
                                  </p:subTnLst>
                                </p:cTn>
                              </p:par>
                            </p:childTnLst>
                          </p:cTn>
                        </p:par>
                      </p:childTnLst>
                    </p:cTn>
                  </p:par>
                  <p:par>
                    <p:cTn id="99" fill="hold" nodeType="clickPar">
                      <p:stCondLst>
                        <p:cond delay="indefinite"/>
                      </p:stCondLst>
                      <p:childTnLst>
                        <p:par>
                          <p:cTn id="100" fill="hold" nodeType="withGroup">
                            <p:stCondLst>
                              <p:cond delay="0"/>
                            </p:stCondLst>
                            <p:childTnLst>
                              <p:par>
                                <p:cTn id="101" presetID="17" presetClass="entr" presetSubtype="2" fill="hold" grpId="0" nodeType="clickEffect">
                                  <p:stCondLst>
                                    <p:cond delay="0"/>
                                  </p:stCondLst>
                                  <p:childTnLst>
                                    <p:set>
                                      <p:cBhvr>
                                        <p:cTn id="102" dur="1" fill="hold">
                                          <p:stCondLst>
                                            <p:cond delay="0"/>
                                          </p:stCondLst>
                                        </p:cTn>
                                        <p:tgtEl>
                                          <p:spTgt spid="12291">
                                            <p:txEl>
                                              <p:pRg st="13" end="13"/>
                                            </p:txEl>
                                          </p:spTgt>
                                        </p:tgtEl>
                                        <p:attrNameLst>
                                          <p:attrName>style.visibility</p:attrName>
                                        </p:attrNameLst>
                                      </p:cBhvr>
                                      <p:to>
                                        <p:strVal val="visible"/>
                                      </p:to>
                                    </p:set>
                                    <p:anim calcmode="lin" valueType="num">
                                      <p:cBhvr>
                                        <p:cTn id="103" dur="500" fill="hold"/>
                                        <p:tgtEl>
                                          <p:spTgt spid="12291">
                                            <p:txEl>
                                              <p:pRg st="13" end="13"/>
                                            </p:txEl>
                                          </p:spTgt>
                                        </p:tgtEl>
                                        <p:attrNameLst>
                                          <p:attrName>ppt_x</p:attrName>
                                        </p:attrNameLst>
                                      </p:cBhvr>
                                      <p:tavLst>
                                        <p:tav tm="0">
                                          <p:val>
                                            <p:strVal val="#ppt_x+#ppt_w/2"/>
                                          </p:val>
                                        </p:tav>
                                        <p:tav tm="100000">
                                          <p:val>
                                            <p:strVal val="#ppt_x"/>
                                          </p:val>
                                        </p:tav>
                                      </p:tavLst>
                                    </p:anim>
                                    <p:anim calcmode="lin" valueType="num">
                                      <p:cBhvr>
                                        <p:cTn id="104" dur="500" fill="hold"/>
                                        <p:tgtEl>
                                          <p:spTgt spid="12291">
                                            <p:txEl>
                                              <p:pRg st="13" end="13"/>
                                            </p:txEl>
                                          </p:spTgt>
                                        </p:tgtEl>
                                        <p:attrNameLst>
                                          <p:attrName>ppt_y</p:attrName>
                                        </p:attrNameLst>
                                      </p:cBhvr>
                                      <p:tavLst>
                                        <p:tav tm="0">
                                          <p:val>
                                            <p:strVal val="#ppt_y"/>
                                          </p:val>
                                        </p:tav>
                                        <p:tav tm="100000">
                                          <p:val>
                                            <p:strVal val="#ppt_y"/>
                                          </p:val>
                                        </p:tav>
                                      </p:tavLst>
                                    </p:anim>
                                    <p:anim calcmode="lin" valueType="num">
                                      <p:cBhvr>
                                        <p:cTn id="105" dur="500" fill="hold"/>
                                        <p:tgtEl>
                                          <p:spTgt spid="12291">
                                            <p:txEl>
                                              <p:pRg st="13" end="13"/>
                                            </p:txEl>
                                          </p:spTgt>
                                        </p:tgtEl>
                                        <p:attrNameLst>
                                          <p:attrName>ppt_w</p:attrName>
                                        </p:attrNameLst>
                                      </p:cBhvr>
                                      <p:tavLst>
                                        <p:tav tm="0">
                                          <p:val>
                                            <p:fltVal val="0"/>
                                          </p:val>
                                        </p:tav>
                                        <p:tav tm="100000">
                                          <p:val>
                                            <p:strVal val="#ppt_w"/>
                                          </p:val>
                                        </p:tav>
                                      </p:tavLst>
                                    </p:anim>
                                    <p:anim calcmode="lin" valueType="num">
                                      <p:cBhvr>
                                        <p:cTn id="106" dur="500" fill="hold"/>
                                        <p:tgtEl>
                                          <p:spTgt spid="12291">
                                            <p:txEl>
                                              <p:pRg st="13" end="13"/>
                                            </p:txEl>
                                          </p:spTgt>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01"/>
                                            </p:cond>
                                          </p:stCondLst>
                                          <p:endCondLst>
                                            <p:cond evt="onStopAudio" delay="0">
                                              <p:tgtEl>
                                                <p:sldTgt/>
                                              </p:tgtEl>
                                            </p:cond>
                                          </p:endCondLst>
                                        </p:cTn>
                                        <p:tgtEl>
                                          <p:sndTgt r:embed="rId2" name="DAKTILO.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304800"/>
            <a:ext cx="7696200" cy="6019800"/>
          </a:xfrm>
        </p:spPr>
        <p:txBody>
          <a:bodyPr/>
          <a:lstStyle/>
          <a:p>
            <a:pPr algn="l"/>
            <a:r>
              <a:rPr lang="tr-TR" altLang="tr-TR"/>
              <a:t>(...)</a:t>
            </a:r>
            <a:r>
              <a:rPr lang="tr-TR" altLang="tr-TR" sz="2400"/>
              <a:t>Sözün bir yerde kesilerek geri kalan bölümün okuyucunun muhayyilesini bırakıldığını göstermek ve ya ifadeye güç katmak için konur.</a:t>
            </a:r>
            <a:br>
              <a:rPr lang="tr-TR" altLang="tr-TR" sz="2400"/>
            </a:br>
            <a:r>
              <a:rPr lang="tr-TR" altLang="tr-TR" sz="2400"/>
              <a:t/>
            </a:r>
            <a:br>
              <a:rPr lang="tr-TR" altLang="tr-TR" sz="2400"/>
            </a:br>
            <a:r>
              <a:rPr lang="tr-TR" altLang="tr-TR" sz="2400" b="1"/>
              <a:t>Örnekler:</a:t>
            </a:r>
            <a:br>
              <a:rPr lang="tr-TR" altLang="tr-TR" sz="2400" b="1"/>
            </a:br>
            <a:r>
              <a:rPr lang="tr-TR" altLang="tr-TR" sz="2400"/>
              <a:t/>
            </a:r>
            <a:br>
              <a:rPr lang="tr-TR" altLang="tr-TR" sz="2400"/>
            </a:br>
            <a:r>
              <a:rPr lang="tr-TR" altLang="tr-TR" sz="2400"/>
              <a:t>1-Karşı sahilde mor,fark olunmaz sisler altındaki dağlar, korular, beyaz yalılar... Ve bütün bunların üzerinde bir esatir rüyasının havai hakikati gibi uçan martı sürüleri</a:t>
            </a:r>
            <a:br>
              <a:rPr lang="tr-TR" altLang="tr-TR" sz="2400"/>
            </a:br>
            <a:r>
              <a:rPr lang="tr-TR" altLang="tr-TR" sz="2400"/>
              <a:t>                          (Ömer SEYFETTİN,Bahar ve Kelebekler)</a:t>
            </a:r>
            <a:br>
              <a:rPr lang="tr-TR" altLang="tr-TR" sz="2400"/>
            </a:br>
            <a:r>
              <a:rPr lang="tr-TR" altLang="tr-TR" sz="2400"/>
              <a:t/>
            </a:r>
            <a:br>
              <a:rPr lang="tr-TR" altLang="tr-TR" sz="2400"/>
            </a:br>
            <a:r>
              <a:rPr lang="tr-TR" altLang="tr-TR" sz="2400"/>
              <a:t>2-Gök sarı,toprak sarı,çıplak ağaçlar sarı...</a:t>
            </a:r>
            <a:br>
              <a:rPr lang="tr-TR" altLang="tr-TR" sz="2400"/>
            </a:br>
            <a:r>
              <a:rPr lang="tr-TR" altLang="tr-TR" sz="2400"/>
              <a:t>                             (Faruk Nafiz ÇAMLIBEL,Han Duvarları)</a:t>
            </a: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p:cTn id="7" dur="500" fill="hold"/>
                                        <p:tgtEl>
                                          <p:spTgt spid="50178"/>
                                        </p:tgtEl>
                                        <p:attrNameLst>
                                          <p:attrName>ppt_x</p:attrName>
                                        </p:attrNameLst>
                                      </p:cBhvr>
                                      <p:tavLst>
                                        <p:tav tm="0">
                                          <p:val>
                                            <p:strVal val="#ppt_x+#ppt_w/2"/>
                                          </p:val>
                                        </p:tav>
                                        <p:tav tm="100000">
                                          <p:val>
                                            <p:strVal val="#ppt_x"/>
                                          </p:val>
                                        </p:tav>
                                      </p:tavLst>
                                    </p:anim>
                                    <p:anim calcmode="lin" valueType="num">
                                      <p:cBhvr>
                                        <p:cTn id="8" dur="500" fill="hold"/>
                                        <p:tgtEl>
                                          <p:spTgt spid="50178"/>
                                        </p:tgtEl>
                                        <p:attrNameLst>
                                          <p:attrName>ppt_y</p:attrName>
                                        </p:attrNameLst>
                                      </p:cBhvr>
                                      <p:tavLst>
                                        <p:tav tm="0">
                                          <p:val>
                                            <p:strVal val="#ppt_y"/>
                                          </p:val>
                                        </p:tav>
                                        <p:tav tm="100000">
                                          <p:val>
                                            <p:strVal val="#ppt_y"/>
                                          </p:val>
                                        </p:tav>
                                      </p:tavLst>
                                    </p:anim>
                                    <p:anim calcmode="lin" valueType="num">
                                      <p:cBhvr>
                                        <p:cTn id="9" dur="500" fill="hold"/>
                                        <p:tgtEl>
                                          <p:spTgt spid="50178"/>
                                        </p:tgtEl>
                                        <p:attrNameLst>
                                          <p:attrName>ppt_w</p:attrName>
                                        </p:attrNameLst>
                                      </p:cBhvr>
                                      <p:tavLst>
                                        <p:tav tm="0">
                                          <p:val>
                                            <p:fltVal val="0"/>
                                          </p:val>
                                        </p:tav>
                                        <p:tav tm="100000">
                                          <p:val>
                                            <p:strVal val="#ppt_w"/>
                                          </p:val>
                                        </p:tav>
                                      </p:tavLst>
                                    </p:anim>
                                    <p:anim calcmode="lin" valueType="num">
                                      <p:cBhvr>
                                        <p:cTn id="10" dur="500" fill="hold"/>
                                        <p:tgtEl>
                                          <p:spTgt spid="5017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33400" y="457200"/>
            <a:ext cx="7924800" cy="5638800"/>
          </a:xfrm>
        </p:spPr>
        <p:txBody>
          <a:bodyPr/>
          <a:lstStyle/>
          <a:p>
            <a:pPr algn="l"/>
            <a:r>
              <a:rPr lang="tr-TR" altLang="tr-TR"/>
              <a:t>(...)</a:t>
            </a:r>
            <a:r>
              <a:rPr lang="tr-TR" altLang="tr-TR" sz="2400"/>
              <a:t> Ünlem ve seslenmelerde anlatımı pekiştirmek için kullanılır.</a:t>
            </a:r>
            <a:br>
              <a:rPr lang="tr-TR" altLang="tr-TR" sz="2400"/>
            </a:br>
            <a:r>
              <a:rPr lang="tr-TR" altLang="tr-TR" sz="2400"/>
              <a:t/>
            </a:r>
            <a:br>
              <a:rPr lang="tr-TR" altLang="tr-TR" sz="2400"/>
            </a:br>
            <a:r>
              <a:rPr lang="tr-TR" altLang="tr-TR" sz="2400" b="1"/>
              <a:t>Örnekler:</a:t>
            </a:r>
            <a:br>
              <a:rPr lang="tr-TR" altLang="tr-TR" sz="2400" b="1"/>
            </a:br>
            <a:r>
              <a:rPr lang="tr-TR" altLang="tr-TR" sz="2400" b="1"/>
              <a:t/>
            </a:r>
            <a:br>
              <a:rPr lang="tr-TR" altLang="tr-TR" sz="2400" b="1"/>
            </a:br>
            <a:r>
              <a:rPr lang="tr-TR" altLang="tr-TR" sz="2400"/>
              <a:t>1- Koca Ali ... Koca Ali, be ...</a:t>
            </a:r>
            <a:br>
              <a:rPr lang="tr-TR" altLang="tr-TR" sz="2400"/>
            </a:br>
            <a:r>
              <a:rPr lang="tr-TR" altLang="tr-TR" sz="2400"/>
              <a:t>				(Ömer SEYFETTİN, Diyet)</a:t>
            </a:r>
            <a:br>
              <a:rPr lang="tr-TR" altLang="tr-TR" sz="2400"/>
            </a:br>
            <a:r>
              <a:rPr lang="tr-TR" altLang="tr-TR" sz="2400"/>
              <a:t>2- Ne var... Ne var, be ...</a:t>
            </a:r>
            <a:br>
              <a:rPr lang="tr-TR" altLang="tr-TR" sz="2400"/>
            </a:br>
            <a:r>
              <a:rPr lang="tr-TR" altLang="tr-TR" sz="2400"/>
              <a:t>							</a:t>
            </a:r>
            <a:br>
              <a:rPr lang="tr-TR" altLang="tr-TR" sz="2400"/>
            </a:br>
            <a:r>
              <a:rPr lang="tr-TR" altLang="tr-TR" sz="2400"/>
              <a:t>3- Kim O...Kim O...</a:t>
            </a: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500" fill="hold"/>
                                        <p:tgtEl>
                                          <p:spTgt spid="51202"/>
                                        </p:tgtEl>
                                        <p:attrNameLst>
                                          <p:attrName>ppt_x</p:attrName>
                                        </p:attrNameLst>
                                      </p:cBhvr>
                                      <p:tavLst>
                                        <p:tav tm="0">
                                          <p:val>
                                            <p:strVal val="#ppt_x-#ppt_w/2"/>
                                          </p:val>
                                        </p:tav>
                                        <p:tav tm="100000">
                                          <p:val>
                                            <p:strVal val="#ppt_x"/>
                                          </p:val>
                                        </p:tav>
                                      </p:tavLst>
                                    </p:anim>
                                    <p:anim calcmode="lin" valueType="num">
                                      <p:cBhvr>
                                        <p:cTn id="8" dur="500" fill="hold"/>
                                        <p:tgtEl>
                                          <p:spTgt spid="51202"/>
                                        </p:tgtEl>
                                        <p:attrNameLst>
                                          <p:attrName>ppt_y</p:attrName>
                                        </p:attrNameLst>
                                      </p:cBhvr>
                                      <p:tavLst>
                                        <p:tav tm="0">
                                          <p:val>
                                            <p:strVal val="#ppt_y"/>
                                          </p:val>
                                        </p:tav>
                                        <p:tav tm="100000">
                                          <p:val>
                                            <p:strVal val="#ppt_y"/>
                                          </p:val>
                                        </p:tav>
                                      </p:tavLst>
                                    </p:anim>
                                    <p:anim calcmode="lin" valueType="num">
                                      <p:cBhvr>
                                        <p:cTn id="9" dur="500" fill="hold"/>
                                        <p:tgtEl>
                                          <p:spTgt spid="51202"/>
                                        </p:tgtEl>
                                        <p:attrNameLst>
                                          <p:attrName>ppt_w</p:attrName>
                                        </p:attrNameLst>
                                      </p:cBhvr>
                                      <p:tavLst>
                                        <p:tav tm="0">
                                          <p:val>
                                            <p:fltVal val="0"/>
                                          </p:val>
                                        </p:tav>
                                        <p:tav tm="100000">
                                          <p:val>
                                            <p:strVal val="#ppt_w"/>
                                          </p:val>
                                        </p:tav>
                                      </p:tavLst>
                                    </p:anim>
                                    <p:anim calcmode="lin" valueType="num">
                                      <p:cBhvr>
                                        <p:cTn id="10" dur="500" fill="hold"/>
                                        <p:tgtEl>
                                          <p:spTgt spid="5120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609600"/>
            <a:ext cx="7848600" cy="5334000"/>
          </a:xfrm>
        </p:spPr>
        <p:txBody>
          <a:bodyPr/>
          <a:lstStyle/>
          <a:p>
            <a:pPr algn="l"/>
            <a:r>
              <a:rPr lang="tr-TR" altLang="tr-TR"/>
              <a:t>(...)</a:t>
            </a:r>
            <a:r>
              <a:rPr lang="tr-TR" altLang="tr-TR" sz="2400"/>
              <a:t> Karşılıklı konuşmalarda, yeterli olmayan, eksik bırakılan cevaplarda kullanılır.</a:t>
            </a:r>
            <a:br>
              <a:rPr lang="tr-TR" altLang="tr-TR" sz="2400"/>
            </a:br>
            <a:r>
              <a:rPr lang="tr-TR" altLang="tr-TR" sz="2400"/>
              <a:t/>
            </a:r>
            <a:br>
              <a:rPr lang="tr-TR" altLang="tr-TR" sz="2400"/>
            </a:br>
            <a:r>
              <a:rPr lang="tr-TR" altLang="tr-TR" sz="2400" b="1"/>
              <a:t>Örnek :</a:t>
            </a:r>
            <a:r>
              <a:rPr lang="tr-TR" altLang="tr-TR" sz="2400"/>
              <a:t/>
            </a:r>
            <a:br>
              <a:rPr lang="tr-TR" altLang="tr-TR" sz="2400"/>
            </a:br>
            <a:r>
              <a:rPr lang="tr-TR" altLang="tr-TR" sz="2400"/>
              <a:t>- Yabancı yok! </a:t>
            </a:r>
            <a:br>
              <a:rPr lang="tr-TR" altLang="tr-TR" sz="2400"/>
            </a:br>
            <a:r>
              <a:rPr lang="tr-TR" altLang="tr-TR" sz="2400"/>
              <a:t>- Kimsin?</a:t>
            </a:r>
            <a:br>
              <a:rPr lang="tr-TR" altLang="tr-TR" sz="2400"/>
            </a:br>
            <a:r>
              <a:rPr lang="tr-TR" altLang="tr-TR" sz="2400"/>
              <a:t>-Ali...</a:t>
            </a:r>
            <a:br>
              <a:rPr lang="tr-TR" altLang="tr-TR" sz="2400"/>
            </a:br>
            <a:r>
              <a:rPr lang="tr-TR" altLang="tr-TR" sz="2400"/>
              <a:t>-Hangi Ali?</a:t>
            </a:r>
            <a:br>
              <a:rPr lang="tr-TR" altLang="tr-TR" sz="2400"/>
            </a:br>
            <a:r>
              <a:rPr lang="tr-TR" altLang="tr-TR" sz="2400"/>
              <a:t>-</a:t>
            </a:r>
            <a:r>
              <a:rPr lang="tr-TR" altLang="tr-TR" sz="2400" b="1"/>
              <a:t>...</a:t>
            </a:r>
            <a:br>
              <a:rPr lang="tr-TR" altLang="tr-TR" sz="2400" b="1"/>
            </a:br>
            <a:r>
              <a:rPr lang="tr-TR" altLang="tr-TR" sz="2400" b="1"/>
              <a:t>-</a:t>
            </a:r>
            <a:r>
              <a:rPr lang="tr-TR" altLang="tr-TR" sz="2400"/>
              <a:t>Sen misin, Ali usta?</a:t>
            </a:r>
            <a:br>
              <a:rPr lang="tr-TR" altLang="tr-TR" sz="2400"/>
            </a:br>
            <a:r>
              <a:rPr lang="tr-TR" altLang="tr-TR" sz="2400"/>
              <a:t>-Benim!...</a:t>
            </a:r>
            <a:br>
              <a:rPr lang="tr-TR" altLang="tr-TR" sz="2400"/>
            </a:br>
            <a:r>
              <a:rPr lang="tr-TR" altLang="tr-TR" sz="2400"/>
              <a:t>-Ne arıyorsun bu vakit buralarda?</a:t>
            </a:r>
            <a:br>
              <a:rPr lang="tr-TR" altLang="tr-TR" sz="2400"/>
            </a:br>
            <a:r>
              <a:rPr lang="tr-TR" altLang="tr-TR" sz="2400"/>
              <a:t>-Hiç..</a:t>
            </a:r>
            <a:br>
              <a:rPr lang="tr-TR" altLang="tr-TR" sz="2400"/>
            </a:br>
            <a:r>
              <a:rPr lang="tr-TR" altLang="tr-TR" sz="2400"/>
              <a:t>-Nasıl hiç?Suya çekicini mi düşürdün yoksa!...</a:t>
            </a: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500" fill="hold"/>
                                        <p:tgtEl>
                                          <p:spTgt spid="52226"/>
                                        </p:tgtEl>
                                        <p:attrNameLst>
                                          <p:attrName>ppt_x</p:attrName>
                                        </p:attrNameLst>
                                      </p:cBhvr>
                                      <p:tavLst>
                                        <p:tav tm="0">
                                          <p:val>
                                            <p:strVal val="#ppt_x+#ppt_w/2"/>
                                          </p:val>
                                        </p:tav>
                                        <p:tav tm="100000">
                                          <p:val>
                                            <p:strVal val="#ppt_x"/>
                                          </p:val>
                                        </p:tav>
                                      </p:tavLst>
                                    </p:anim>
                                    <p:anim calcmode="lin" valueType="num">
                                      <p:cBhvr>
                                        <p:cTn id="8" dur="500" fill="hold"/>
                                        <p:tgtEl>
                                          <p:spTgt spid="52226"/>
                                        </p:tgtEl>
                                        <p:attrNameLst>
                                          <p:attrName>ppt_y</p:attrName>
                                        </p:attrNameLst>
                                      </p:cBhvr>
                                      <p:tavLst>
                                        <p:tav tm="0">
                                          <p:val>
                                            <p:strVal val="#ppt_y"/>
                                          </p:val>
                                        </p:tav>
                                        <p:tav tm="100000">
                                          <p:val>
                                            <p:strVal val="#ppt_y"/>
                                          </p:val>
                                        </p:tav>
                                      </p:tavLst>
                                    </p:anim>
                                    <p:anim calcmode="lin" valueType="num">
                                      <p:cBhvr>
                                        <p:cTn id="9" dur="500" fill="hold"/>
                                        <p:tgtEl>
                                          <p:spTgt spid="52226"/>
                                        </p:tgtEl>
                                        <p:attrNameLst>
                                          <p:attrName>ppt_w</p:attrName>
                                        </p:attrNameLst>
                                      </p:cBhvr>
                                      <p:tavLst>
                                        <p:tav tm="0">
                                          <p:val>
                                            <p:fltVal val="0"/>
                                          </p:val>
                                        </p:tav>
                                        <p:tav tm="100000">
                                          <p:val>
                                            <p:strVal val="#ppt_w"/>
                                          </p:val>
                                        </p:tav>
                                      </p:tavLst>
                                    </p:anim>
                                    <p:anim calcmode="lin" valueType="num">
                                      <p:cBhvr>
                                        <p:cTn id="10" dur="500" fill="hold"/>
                                        <p:tgtEl>
                                          <p:spTgt spid="522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bg>
      <p:bgPr shadeToTitle="1">
        <a:blipFill>
          <a:blip r:embed="rId2"/>
          <a:tile tx="0" ty="0" sx="100000" sy="100000" flip="none" algn="tl"/>
        </a:blip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685800" y="381000"/>
            <a:ext cx="7772400" cy="1143000"/>
          </a:xfrm>
        </p:spPr>
        <p:txBody>
          <a:bodyPr/>
          <a:lstStyle/>
          <a:p>
            <a:r>
              <a:rPr lang="tr-TR" altLang="tr-TR" sz="6000">
                <a:effectLst>
                  <a:outerShdw blurRad="38100" dist="38100" dir="2700000" algn="tl">
                    <a:srgbClr val="FFFFFF"/>
                  </a:outerShdw>
                </a:effectLst>
              </a:rPr>
              <a:t>?</a:t>
            </a:r>
            <a:r>
              <a:rPr lang="tr-TR" altLang="tr-TR">
                <a:effectLst>
                  <a:outerShdw blurRad="38100" dist="38100" dir="2700000" algn="tl">
                    <a:srgbClr val="FFFFFF"/>
                  </a:outerShdw>
                </a:effectLst>
              </a:rPr>
              <a:t> </a:t>
            </a:r>
            <a:r>
              <a:rPr lang="tr-TR" altLang="tr-TR" b="1" i="1" u="sng">
                <a:effectLst>
                  <a:outerShdw blurRad="38100" dist="38100" dir="2700000" algn="tl">
                    <a:srgbClr val="FFFFFF"/>
                  </a:outerShdw>
                </a:effectLst>
              </a:rPr>
              <a:t>S O R U  İ Ş A R E T İ</a:t>
            </a:r>
            <a:endParaRPr lang="tr-TR" altLang="tr-TR"/>
          </a:p>
        </p:txBody>
      </p:sp>
      <p:sp>
        <p:nvSpPr>
          <p:cNvPr id="56323" name="Rectangle 3"/>
          <p:cNvSpPr>
            <a:spLocks noGrp="1" noChangeArrowheads="1"/>
          </p:cNvSpPr>
          <p:nvPr>
            <p:ph type="subTitle" idx="1"/>
          </p:nvPr>
        </p:nvSpPr>
        <p:spPr>
          <a:xfrm>
            <a:off x="685800" y="1447800"/>
            <a:ext cx="7620000" cy="4800600"/>
          </a:xfrm>
        </p:spPr>
        <p:txBody>
          <a:bodyPr/>
          <a:lstStyle/>
          <a:p>
            <a:pPr algn="l"/>
            <a:r>
              <a:rPr lang="tr-TR" altLang="tr-TR" sz="4400"/>
              <a:t>? </a:t>
            </a:r>
            <a:r>
              <a:rPr lang="tr-TR" altLang="tr-TR" sz="2400"/>
              <a:t>Soru bildiren cümle veya sözlerin sonuna konur.</a:t>
            </a:r>
          </a:p>
          <a:p>
            <a:pPr algn="l"/>
            <a:r>
              <a:rPr lang="tr-TR" altLang="tr-TR" sz="2000" b="1"/>
              <a:t>Örnekler:</a:t>
            </a:r>
          </a:p>
          <a:p>
            <a:pPr algn="l"/>
            <a:r>
              <a:rPr lang="tr-TR" altLang="tr-TR" sz="2000"/>
              <a:t>1-Ne zaman tükenecek bu yollar,arabacı?</a:t>
            </a:r>
          </a:p>
          <a:p>
            <a:pPr algn="l"/>
            <a:r>
              <a:rPr lang="tr-TR" altLang="tr-TR" sz="2000"/>
              <a:t>         (Faruk Nafiz ÇAMLIBEL,Yolcu ile Arabacı)</a:t>
            </a:r>
          </a:p>
          <a:p>
            <a:pPr algn="l"/>
            <a:endParaRPr lang="tr-TR" altLang="tr-TR" sz="2000"/>
          </a:p>
          <a:p>
            <a:pPr algn="l"/>
            <a:r>
              <a:rPr lang="tr-TR" altLang="tr-TR" sz="2000"/>
              <a:t>2- Sular mı yandı? Neden tunca benziyor mermer?</a:t>
            </a:r>
          </a:p>
          <a:p>
            <a:pPr algn="l"/>
            <a:r>
              <a:rPr lang="tr-TR" altLang="tr-TR" sz="2000"/>
              <a:t>		(Ahmet HAŞİM,Merdiven) </a:t>
            </a:r>
          </a:p>
          <a:p>
            <a:pPr algn="l"/>
            <a:r>
              <a:rPr lang="tr-TR" altLang="tr-TR" sz="2000" b="1" u="sng"/>
              <a:t>Uyarı:</a:t>
            </a:r>
            <a:endParaRPr lang="tr-TR" altLang="tr-TR" sz="2000" u="sng"/>
          </a:p>
          <a:p>
            <a:pPr algn="l"/>
            <a:r>
              <a:rPr lang="tr-TR" altLang="tr-TR" sz="2000" u="sng"/>
              <a:t>Soru vurguyla belirtildiği zaman da soru işareti kullanılır.</a:t>
            </a:r>
            <a:endParaRPr lang="tr-TR" altLang="tr-TR" sz="2000"/>
          </a:p>
          <a:p>
            <a:pPr algn="l"/>
            <a:r>
              <a:rPr lang="tr-TR" altLang="tr-TR" sz="2000" b="1"/>
              <a:t>Örnek</a:t>
            </a:r>
            <a:r>
              <a:rPr lang="tr-TR" altLang="tr-TR" sz="2000"/>
              <a:t>:</a:t>
            </a:r>
          </a:p>
          <a:p>
            <a:pPr algn="l"/>
            <a:r>
              <a:rPr lang="tr-TR" altLang="tr-TR" sz="2400"/>
              <a:t>* </a:t>
            </a:r>
            <a:r>
              <a:rPr lang="tr-TR" altLang="tr-TR" sz="2000"/>
              <a:t>Gümrükteki memur başını kaldırdı: Adınız?</a:t>
            </a:r>
            <a:r>
              <a:rPr lang="tr-TR" altLang="tr-TR" sz="2400"/>
              <a:t> </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iterate type="lt">
                                    <p:tmPct val="100000"/>
                                  </p:iterate>
                                  <p:childTnLst>
                                    <p:set>
                                      <p:cBhvr>
                                        <p:cTn id="6" dur="1" fill="hold">
                                          <p:stCondLst>
                                            <p:cond delay="0"/>
                                          </p:stCondLst>
                                        </p:cTn>
                                        <p:tgtEl>
                                          <p:spTgt spid="56322"/>
                                        </p:tgtEl>
                                        <p:attrNameLst>
                                          <p:attrName>style.visibility</p:attrName>
                                        </p:attrNameLst>
                                      </p:cBhvr>
                                      <p:to>
                                        <p:strVal val="visible"/>
                                      </p:to>
                                    </p:set>
                                    <p:anim calcmode="lin" valueType="num">
                                      <p:cBhvr>
                                        <p:cTn id="7" dur="500" fill="hold"/>
                                        <p:tgtEl>
                                          <p:spTgt spid="56322"/>
                                        </p:tgtEl>
                                        <p:attrNameLst>
                                          <p:attrName>ppt_w</p:attrName>
                                        </p:attrNameLst>
                                      </p:cBhvr>
                                      <p:tavLst>
                                        <p:tav tm="0">
                                          <p:val>
                                            <p:fltVal val="0"/>
                                          </p:val>
                                        </p:tav>
                                        <p:tav tm="100000">
                                          <p:val>
                                            <p:strVal val="#ppt_w"/>
                                          </p:val>
                                        </p:tav>
                                      </p:tavLst>
                                    </p:anim>
                                    <p:anim calcmode="lin" valueType="num">
                                      <p:cBhvr>
                                        <p:cTn id="8" dur="500" fill="hold"/>
                                        <p:tgtEl>
                                          <p:spTgt spid="56322"/>
                                        </p:tgtEl>
                                        <p:attrNameLst>
                                          <p:attrName>ppt_h</p:attrName>
                                        </p:attrNameLst>
                                      </p:cBhvr>
                                      <p:tavLst>
                                        <p:tav tm="0">
                                          <p:val>
                                            <p:fltVal val="0"/>
                                          </p:val>
                                        </p:tav>
                                        <p:tav tm="100000">
                                          <p:val>
                                            <p:strVal val="#ppt_h"/>
                                          </p:val>
                                        </p:tav>
                                      </p:tavLst>
                                    </p:anim>
                                    <p:anim calcmode="lin" valueType="num">
                                      <p:cBhvr>
                                        <p:cTn id="9" dur="500" fill="hold"/>
                                        <p:tgtEl>
                                          <p:spTgt spid="56322"/>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563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56323">
                                            <p:txEl>
                                              <p:pRg st="0" end="0"/>
                                            </p:txEl>
                                          </p:spTgt>
                                        </p:tgtEl>
                                        <p:attrNameLst>
                                          <p:attrName>style.visibility</p:attrName>
                                        </p:attrNameLst>
                                      </p:cBhvr>
                                      <p:to>
                                        <p:strVal val="visible"/>
                                      </p:to>
                                    </p:set>
                                    <p:anim calcmode="lin" valueType="num">
                                      <p:cBhvr>
                                        <p:cTn id="15" dur="500" fill="hold"/>
                                        <p:tgtEl>
                                          <p:spTgt spid="56323">
                                            <p:txEl>
                                              <p:pRg st="0" end="0"/>
                                            </p:txEl>
                                          </p:spTgt>
                                        </p:tgtEl>
                                        <p:attrNameLst>
                                          <p:attrName>ppt_x</p:attrName>
                                        </p:attrNameLst>
                                      </p:cBhvr>
                                      <p:tavLst>
                                        <p:tav tm="0">
                                          <p:val>
                                            <p:strVal val="#ppt_x+#ppt_w/2"/>
                                          </p:val>
                                        </p:tav>
                                        <p:tav tm="100000">
                                          <p:val>
                                            <p:strVal val="#ppt_x"/>
                                          </p:val>
                                        </p:tav>
                                      </p:tavLst>
                                    </p:anim>
                                    <p:anim calcmode="lin" valueType="num">
                                      <p:cBhvr>
                                        <p:cTn id="16" dur="500" fill="hold"/>
                                        <p:tgtEl>
                                          <p:spTgt spid="56323">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5632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5632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2" fill="hold" grpId="0" nodeType="clickEffect">
                                  <p:stCondLst>
                                    <p:cond delay="0"/>
                                  </p:stCondLst>
                                  <p:childTnLst>
                                    <p:set>
                                      <p:cBhvr>
                                        <p:cTn id="22" dur="1" fill="hold">
                                          <p:stCondLst>
                                            <p:cond delay="0"/>
                                          </p:stCondLst>
                                        </p:cTn>
                                        <p:tgtEl>
                                          <p:spTgt spid="56323">
                                            <p:txEl>
                                              <p:pRg st="1" end="1"/>
                                            </p:txEl>
                                          </p:spTgt>
                                        </p:tgtEl>
                                        <p:attrNameLst>
                                          <p:attrName>style.visibility</p:attrName>
                                        </p:attrNameLst>
                                      </p:cBhvr>
                                      <p:to>
                                        <p:strVal val="visible"/>
                                      </p:to>
                                    </p:set>
                                    <p:anim calcmode="lin" valueType="num">
                                      <p:cBhvr>
                                        <p:cTn id="23" dur="500" fill="hold"/>
                                        <p:tgtEl>
                                          <p:spTgt spid="56323">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56323">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5632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5632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2" fill="hold" grpId="0" nodeType="clickEffect">
                                  <p:stCondLst>
                                    <p:cond delay="0"/>
                                  </p:stCondLst>
                                  <p:childTnLst>
                                    <p:set>
                                      <p:cBhvr>
                                        <p:cTn id="30" dur="1" fill="hold">
                                          <p:stCondLst>
                                            <p:cond delay="0"/>
                                          </p:stCondLst>
                                        </p:cTn>
                                        <p:tgtEl>
                                          <p:spTgt spid="56323">
                                            <p:txEl>
                                              <p:pRg st="2" end="2"/>
                                            </p:txEl>
                                          </p:spTgt>
                                        </p:tgtEl>
                                        <p:attrNameLst>
                                          <p:attrName>style.visibility</p:attrName>
                                        </p:attrNameLst>
                                      </p:cBhvr>
                                      <p:to>
                                        <p:strVal val="visible"/>
                                      </p:to>
                                    </p:set>
                                    <p:anim calcmode="lin" valueType="num">
                                      <p:cBhvr>
                                        <p:cTn id="31" dur="500" fill="hold"/>
                                        <p:tgtEl>
                                          <p:spTgt spid="56323">
                                            <p:txEl>
                                              <p:pRg st="2" end="2"/>
                                            </p:txEl>
                                          </p:spTgt>
                                        </p:tgtEl>
                                        <p:attrNameLst>
                                          <p:attrName>ppt_x</p:attrName>
                                        </p:attrNameLst>
                                      </p:cBhvr>
                                      <p:tavLst>
                                        <p:tav tm="0">
                                          <p:val>
                                            <p:strVal val="#ppt_x+#ppt_w/2"/>
                                          </p:val>
                                        </p:tav>
                                        <p:tav tm="100000">
                                          <p:val>
                                            <p:strVal val="#ppt_x"/>
                                          </p:val>
                                        </p:tav>
                                      </p:tavLst>
                                    </p:anim>
                                    <p:anim calcmode="lin" valueType="num">
                                      <p:cBhvr>
                                        <p:cTn id="32" dur="500" fill="hold"/>
                                        <p:tgtEl>
                                          <p:spTgt spid="56323">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5632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5632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2" fill="hold" grpId="0" nodeType="clickEffect">
                                  <p:stCondLst>
                                    <p:cond delay="0"/>
                                  </p:stCondLst>
                                  <p:childTnLst>
                                    <p:set>
                                      <p:cBhvr>
                                        <p:cTn id="38" dur="1" fill="hold">
                                          <p:stCondLst>
                                            <p:cond delay="0"/>
                                          </p:stCondLst>
                                        </p:cTn>
                                        <p:tgtEl>
                                          <p:spTgt spid="56323">
                                            <p:txEl>
                                              <p:pRg st="3" end="3"/>
                                            </p:txEl>
                                          </p:spTgt>
                                        </p:tgtEl>
                                        <p:attrNameLst>
                                          <p:attrName>style.visibility</p:attrName>
                                        </p:attrNameLst>
                                      </p:cBhvr>
                                      <p:to>
                                        <p:strVal val="visible"/>
                                      </p:to>
                                    </p:set>
                                    <p:anim calcmode="lin" valueType="num">
                                      <p:cBhvr>
                                        <p:cTn id="39" dur="500" fill="hold"/>
                                        <p:tgtEl>
                                          <p:spTgt spid="56323">
                                            <p:txEl>
                                              <p:pRg st="3" end="3"/>
                                            </p:txEl>
                                          </p:spTgt>
                                        </p:tgtEl>
                                        <p:attrNameLst>
                                          <p:attrName>ppt_x</p:attrName>
                                        </p:attrNameLst>
                                      </p:cBhvr>
                                      <p:tavLst>
                                        <p:tav tm="0">
                                          <p:val>
                                            <p:strVal val="#ppt_x+#ppt_w/2"/>
                                          </p:val>
                                        </p:tav>
                                        <p:tav tm="100000">
                                          <p:val>
                                            <p:strVal val="#ppt_x"/>
                                          </p:val>
                                        </p:tav>
                                      </p:tavLst>
                                    </p:anim>
                                    <p:anim calcmode="lin" valueType="num">
                                      <p:cBhvr>
                                        <p:cTn id="40" dur="500" fill="hold"/>
                                        <p:tgtEl>
                                          <p:spTgt spid="56323">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56323">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5632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2" fill="hold" grpId="0" nodeType="clickEffect">
                                  <p:stCondLst>
                                    <p:cond delay="0"/>
                                  </p:stCondLst>
                                  <p:childTnLst>
                                    <p:set>
                                      <p:cBhvr>
                                        <p:cTn id="46" dur="1" fill="hold">
                                          <p:stCondLst>
                                            <p:cond delay="0"/>
                                          </p:stCondLst>
                                        </p:cTn>
                                        <p:tgtEl>
                                          <p:spTgt spid="56323">
                                            <p:txEl>
                                              <p:pRg st="5" end="5"/>
                                            </p:txEl>
                                          </p:spTgt>
                                        </p:tgtEl>
                                        <p:attrNameLst>
                                          <p:attrName>style.visibility</p:attrName>
                                        </p:attrNameLst>
                                      </p:cBhvr>
                                      <p:to>
                                        <p:strVal val="visible"/>
                                      </p:to>
                                    </p:set>
                                    <p:anim calcmode="lin" valueType="num">
                                      <p:cBhvr>
                                        <p:cTn id="47" dur="500" fill="hold"/>
                                        <p:tgtEl>
                                          <p:spTgt spid="56323">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56323">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5632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5632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2" fill="hold" grpId="0" nodeType="clickEffect">
                                  <p:stCondLst>
                                    <p:cond delay="0"/>
                                  </p:stCondLst>
                                  <p:childTnLst>
                                    <p:set>
                                      <p:cBhvr>
                                        <p:cTn id="54" dur="1" fill="hold">
                                          <p:stCondLst>
                                            <p:cond delay="0"/>
                                          </p:stCondLst>
                                        </p:cTn>
                                        <p:tgtEl>
                                          <p:spTgt spid="56323">
                                            <p:txEl>
                                              <p:pRg st="6" end="6"/>
                                            </p:txEl>
                                          </p:spTgt>
                                        </p:tgtEl>
                                        <p:attrNameLst>
                                          <p:attrName>style.visibility</p:attrName>
                                        </p:attrNameLst>
                                      </p:cBhvr>
                                      <p:to>
                                        <p:strVal val="visible"/>
                                      </p:to>
                                    </p:set>
                                    <p:anim calcmode="lin" valueType="num">
                                      <p:cBhvr>
                                        <p:cTn id="55" dur="500" fill="hold"/>
                                        <p:tgtEl>
                                          <p:spTgt spid="56323">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56323">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56323">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5632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2" fill="hold" grpId="0" nodeType="clickEffect">
                                  <p:stCondLst>
                                    <p:cond delay="0"/>
                                  </p:stCondLst>
                                  <p:childTnLst>
                                    <p:set>
                                      <p:cBhvr>
                                        <p:cTn id="62" dur="1" fill="hold">
                                          <p:stCondLst>
                                            <p:cond delay="0"/>
                                          </p:stCondLst>
                                        </p:cTn>
                                        <p:tgtEl>
                                          <p:spTgt spid="56323">
                                            <p:txEl>
                                              <p:pRg st="7" end="7"/>
                                            </p:txEl>
                                          </p:spTgt>
                                        </p:tgtEl>
                                        <p:attrNameLst>
                                          <p:attrName>style.visibility</p:attrName>
                                        </p:attrNameLst>
                                      </p:cBhvr>
                                      <p:to>
                                        <p:strVal val="visible"/>
                                      </p:to>
                                    </p:set>
                                    <p:anim calcmode="lin" valueType="num">
                                      <p:cBhvr>
                                        <p:cTn id="63" dur="500" fill="hold"/>
                                        <p:tgtEl>
                                          <p:spTgt spid="56323">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56323">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56323">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5632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7" presetClass="entr" presetSubtype="2" fill="hold" grpId="0" nodeType="clickEffect">
                                  <p:stCondLst>
                                    <p:cond delay="0"/>
                                  </p:stCondLst>
                                  <p:childTnLst>
                                    <p:set>
                                      <p:cBhvr>
                                        <p:cTn id="70" dur="1" fill="hold">
                                          <p:stCondLst>
                                            <p:cond delay="0"/>
                                          </p:stCondLst>
                                        </p:cTn>
                                        <p:tgtEl>
                                          <p:spTgt spid="56323">
                                            <p:txEl>
                                              <p:pRg st="8" end="8"/>
                                            </p:txEl>
                                          </p:spTgt>
                                        </p:tgtEl>
                                        <p:attrNameLst>
                                          <p:attrName>style.visibility</p:attrName>
                                        </p:attrNameLst>
                                      </p:cBhvr>
                                      <p:to>
                                        <p:strVal val="visible"/>
                                      </p:to>
                                    </p:set>
                                    <p:anim calcmode="lin" valueType="num">
                                      <p:cBhvr>
                                        <p:cTn id="71" dur="500" fill="hold"/>
                                        <p:tgtEl>
                                          <p:spTgt spid="56323">
                                            <p:txEl>
                                              <p:pRg st="8" end="8"/>
                                            </p:txEl>
                                          </p:spTgt>
                                        </p:tgtEl>
                                        <p:attrNameLst>
                                          <p:attrName>ppt_x</p:attrName>
                                        </p:attrNameLst>
                                      </p:cBhvr>
                                      <p:tavLst>
                                        <p:tav tm="0">
                                          <p:val>
                                            <p:strVal val="#ppt_x+#ppt_w/2"/>
                                          </p:val>
                                        </p:tav>
                                        <p:tav tm="100000">
                                          <p:val>
                                            <p:strVal val="#ppt_x"/>
                                          </p:val>
                                        </p:tav>
                                      </p:tavLst>
                                    </p:anim>
                                    <p:anim calcmode="lin" valueType="num">
                                      <p:cBhvr>
                                        <p:cTn id="72" dur="500" fill="hold"/>
                                        <p:tgtEl>
                                          <p:spTgt spid="56323">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56323">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5632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7" presetClass="entr" presetSubtype="2" fill="hold" grpId="0" nodeType="clickEffect">
                                  <p:stCondLst>
                                    <p:cond delay="0"/>
                                  </p:stCondLst>
                                  <p:childTnLst>
                                    <p:set>
                                      <p:cBhvr>
                                        <p:cTn id="78" dur="1" fill="hold">
                                          <p:stCondLst>
                                            <p:cond delay="0"/>
                                          </p:stCondLst>
                                        </p:cTn>
                                        <p:tgtEl>
                                          <p:spTgt spid="56323">
                                            <p:txEl>
                                              <p:pRg st="9" end="9"/>
                                            </p:txEl>
                                          </p:spTgt>
                                        </p:tgtEl>
                                        <p:attrNameLst>
                                          <p:attrName>style.visibility</p:attrName>
                                        </p:attrNameLst>
                                      </p:cBhvr>
                                      <p:to>
                                        <p:strVal val="visible"/>
                                      </p:to>
                                    </p:set>
                                    <p:anim calcmode="lin" valueType="num">
                                      <p:cBhvr>
                                        <p:cTn id="79" dur="500" fill="hold"/>
                                        <p:tgtEl>
                                          <p:spTgt spid="56323">
                                            <p:txEl>
                                              <p:pRg st="9" end="9"/>
                                            </p:txEl>
                                          </p:spTgt>
                                        </p:tgtEl>
                                        <p:attrNameLst>
                                          <p:attrName>ppt_x</p:attrName>
                                        </p:attrNameLst>
                                      </p:cBhvr>
                                      <p:tavLst>
                                        <p:tav tm="0">
                                          <p:val>
                                            <p:strVal val="#ppt_x+#ppt_w/2"/>
                                          </p:val>
                                        </p:tav>
                                        <p:tav tm="100000">
                                          <p:val>
                                            <p:strVal val="#ppt_x"/>
                                          </p:val>
                                        </p:tav>
                                      </p:tavLst>
                                    </p:anim>
                                    <p:anim calcmode="lin" valueType="num">
                                      <p:cBhvr>
                                        <p:cTn id="80" dur="500" fill="hold"/>
                                        <p:tgtEl>
                                          <p:spTgt spid="56323">
                                            <p:txEl>
                                              <p:pRg st="9" end="9"/>
                                            </p:txEl>
                                          </p:spTgt>
                                        </p:tgtEl>
                                        <p:attrNameLst>
                                          <p:attrName>ppt_y</p:attrName>
                                        </p:attrNameLst>
                                      </p:cBhvr>
                                      <p:tavLst>
                                        <p:tav tm="0">
                                          <p:val>
                                            <p:strVal val="#ppt_y"/>
                                          </p:val>
                                        </p:tav>
                                        <p:tav tm="100000">
                                          <p:val>
                                            <p:strVal val="#ppt_y"/>
                                          </p:val>
                                        </p:tav>
                                      </p:tavLst>
                                    </p:anim>
                                    <p:anim calcmode="lin" valueType="num">
                                      <p:cBhvr>
                                        <p:cTn id="81" dur="500" fill="hold"/>
                                        <p:tgtEl>
                                          <p:spTgt spid="56323">
                                            <p:txEl>
                                              <p:pRg st="9" end="9"/>
                                            </p:txEl>
                                          </p:spTgt>
                                        </p:tgtEl>
                                        <p:attrNameLst>
                                          <p:attrName>ppt_w</p:attrName>
                                        </p:attrNameLst>
                                      </p:cBhvr>
                                      <p:tavLst>
                                        <p:tav tm="0">
                                          <p:val>
                                            <p:fltVal val="0"/>
                                          </p:val>
                                        </p:tav>
                                        <p:tav tm="100000">
                                          <p:val>
                                            <p:strVal val="#ppt_w"/>
                                          </p:val>
                                        </p:tav>
                                      </p:tavLst>
                                    </p:anim>
                                    <p:anim calcmode="lin" valueType="num">
                                      <p:cBhvr>
                                        <p:cTn id="82" dur="500" fill="hold"/>
                                        <p:tgtEl>
                                          <p:spTgt spid="56323">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17" presetClass="entr" presetSubtype="2" fill="hold" grpId="0" nodeType="clickEffect">
                                  <p:stCondLst>
                                    <p:cond delay="0"/>
                                  </p:stCondLst>
                                  <p:childTnLst>
                                    <p:set>
                                      <p:cBhvr>
                                        <p:cTn id="86" dur="1" fill="hold">
                                          <p:stCondLst>
                                            <p:cond delay="0"/>
                                          </p:stCondLst>
                                        </p:cTn>
                                        <p:tgtEl>
                                          <p:spTgt spid="56323">
                                            <p:txEl>
                                              <p:pRg st="10" end="10"/>
                                            </p:txEl>
                                          </p:spTgt>
                                        </p:tgtEl>
                                        <p:attrNameLst>
                                          <p:attrName>style.visibility</p:attrName>
                                        </p:attrNameLst>
                                      </p:cBhvr>
                                      <p:to>
                                        <p:strVal val="visible"/>
                                      </p:to>
                                    </p:set>
                                    <p:anim calcmode="lin" valueType="num">
                                      <p:cBhvr>
                                        <p:cTn id="87" dur="500" fill="hold"/>
                                        <p:tgtEl>
                                          <p:spTgt spid="56323">
                                            <p:txEl>
                                              <p:pRg st="10" end="10"/>
                                            </p:txEl>
                                          </p:spTgt>
                                        </p:tgtEl>
                                        <p:attrNameLst>
                                          <p:attrName>ppt_x</p:attrName>
                                        </p:attrNameLst>
                                      </p:cBhvr>
                                      <p:tavLst>
                                        <p:tav tm="0">
                                          <p:val>
                                            <p:strVal val="#ppt_x+#ppt_w/2"/>
                                          </p:val>
                                        </p:tav>
                                        <p:tav tm="100000">
                                          <p:val>
                                            <p:strVal val="#ppt_x"/>
                                          </p:val>
                                        </p:tav>
                                      </p:tavLst>
                                    </p:anim>
                                    <p:anim calcmode="lin" valueType="num">
                                      <p:cBhvr>
                                        <p:cTn id="88" dur="500" fill="hold"/>
                                        <p:tgtEl>
                                          <p:spTgt spid="56323">
                                            <p:txEl>
                                              <p:pRg st="10" end="10"/>
                                            </p:txEl>
                                          </p:spTgt>
                                        </p:tgtEl>
                                        <p:attrNameLst>
                                          <p:attrName>ppt_y</p:attrName>
                                        </p:attrNameLst>
                                      </p:cBhvr>
                                      <p:tavLst>
                                        <p:tav tm="0">
                                          <p:val>
                                            <p:strVal val="#ppt_y"/>
                                          </p:val>
                                        </p:tav>
                                        <p:tav tm="100000">
                                          <p:val>
                                            <p:strVal val="#ppt_y"/>
                                          </p:val>
                                        </p:tav>
                                      </p:tavLst>
                                    </p:anim>
                                    <p:anim calcmode="lin" valueType="num">
                                      <p:cBhvr>
                                        <p:cTn id="89" dur="500" fill="hold"/>
                                        <p:tgtEl>
                                          <p:spTgt spid="56323">
                                            <p:txEl>
                                              <p:pRg st="10" end="10"/>
                                            </p:txEl>
                                          </p:spTgt>
                                        </p:tgtEl>
                                        <p:attrNameLst>
                                          <p:attrName>ppt_w</p:attrName>
                                        </p:attrNameLst>
                                      </p:cBhvr>
                                      <p:tavLst>
                                        <p:tav tm="0">
                                          <p:val>
                                            <p:fltVal val="0"/>
                                          </p:val>
                                        </p:tav>
                                        <p:tav tm="100000">
                                          <p:val>
                                            <p:strVal val="#ppt_w"/>
                                          </p:val>
                                        </p:tav>
                                      </p:tavLst>
                                    </p:anim>
                                    <p:anim calcmode="lin" valueType="num">
                                      <p:cBhvr>
                                        <p:cTn id="90" dur="500" fill="hold"/>
                                        <p:tgtEl>
                                          <p:spTgt spid="56323">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autoUpdateAnimBg="0"/>
      <p:bldP spid="56323"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bg>
      <p:bgPr shadeToTitle="1">
        <a:blipFill>
          <a:blip r:embed="rId2"/>
          <a:tile tx="0" ty="0" sx="100000" sy="100000" flip="none" algn="tl"/>
        </a:blip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609600"/>
            <a:ext cx="7848600" cy="5715000"/>
          </a:xfrm>
        </p:spPr>
        <p:txBody>
          <a:bodyPr/>
          <a:lstStyle/>
          <a:p>
            <a:pPr algn="l"/>
            <a:r>
              <a:rPr lang="tr-TR" altLang="tr-TR" sz="4800" b="1"/>
              <a:t>?</a:t>
            </a:r>
            <a:r>
              <a:rPr lang="tr-TR" altLang="tr-TR" sz="2400" b="1"/>
              <a:t> </a:t>
            </a:r>
            <a:r>
              <a:rPr lang="tr-TR" altLang="tr-TR" sz="2400"/>
              <a:t>Bilinmeyen yer, tarih ve benzeri durumlar için kullanılır.</a:t>
            </a:r>
            <a:br>
              <a:rPr lang="tr-TR" altLang="tr-TR" sz="2400"/>
            </a:br>
            <a:r>
              <a:rPr lang="tr-TR" altLang="tr-TR" sz="2400" b="1"/>
              <a:t>Örnekler:</a:t>
            </a:r>
            <a:br>
              <a:rPr lang="tr-TR" altLang="tr-TR" sz="2400" b="1"/>
            </a:br>
            <a:r>
              <a:rPr lang="tr-TR" altLang="tr-TR" sz="2400" b="1"/>
              <a:t/>
            </a:r>
            <a:br>
              <a:rPr lang="tr-TR" altLang="tr-TR" sz="2400" b="1"/>
            </a:br>
            <a:r>
              <a:rPr lang="tr-TR" altLang="tr-TR" sz="2400"/>
              <a:t>1- Yunus Emre(1240?-1284), (Doğum yeri:?)</a:t>
            </a:r>
            <a:br>
              <a:rPr lang="tr-TR" altLang="tr-TR" sz="2400"/>
            </a:br>
            <a:r>
              <a:rPr lang="tr-TR" altLang="tr-TR" sz="2400"/>
              <a:t/>
            </a:r>
            <a:br>
              <a:rPr lang="tr-TR" altLang="tr-TR" sz="2400"/>
            </a:br>
            <a:r>
              <a:rPr lang="tr-TR" altLang="tr-TR" sz="2400"/>
              <a:t/>
            </a:r>
            <a:br>
              <a:rPr lang="tr-TR" altLang="tr-TR" sz="2400"/>
            </a:br>
            <a:r>
              <a:rPr lang="tr-TR" altLang="tr-TR" sz="2400"/>
              <a:t>2- Türk Halk Felsefesinin, Türk nükteciliğinin ve mizah dehasının büyük mümessili Nasrettin Hoca da (Hace Nasirüddin) bu asırda yaşamıştır.(1208?-1284)</a:t>
            </a:r>
            <a:br>
              <a:rPr lang="tr-TR" altLang="tr-TR" sz="2400"/>
            </a:br>
            <a:r>
              <a:rPr lang="tr-TR" altLang="tr-TR" sz="2400"/>
              <a:t/>
            </a:r>
            <a:br>
              <a:rPr lang="tr-TR" altLang="tr-TR" sz="2400"/>
            </a:br>
            <a:r>
              <a:rPr lang="tr-TR" altLang="tr-TR" sz="2400"/>
              <a:t/>
            </a:r>
            <a:br>
              <a:rPr lang="tr-TR" altLang="tr-TR" sz="2400"/>
            </a:br>
            <a:r>
              <a:rPr lang="tr-TR" altLang="tr-TR" sz="2400"/>
              <a:t>3-Babaannemin doğum tarihi (1901?-1972), (Doğum yeri:?)</a:t>
            </a: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500" fill="hold"/>
                                        <p:tgtEl>
                                          <p:spTgt spid="57346"/>
                                        </p:tgtEl>
                                        <p:attrNameLst>
                                          <p:attrName>ppt_x</p:attrName>
                                        </p:attrNameLst>
                                      </p:cBhvr>
                                      <p:tavLst>
                                        <p:tav tm="0">
                                          <p:val>
                                            <p:strVal val="#ppt_x-#ppt_w/2"/>
                                          </p:val>
                                        </p:tav>
                                        <p:tav tm="100000">
                                          <p:val>
                                            <p:strVal val="#ppt_x"/>
                                          </p:val>
                                        </p:tav>
                                      </p:tavLst>
                                    </p:anim>
                                    <p:anim calcmode="lin" valueType="num">
                                      <p:cBhvr>
                                        <p:cTn id="8" dur="500" fill="hold"/>
                                        <p:tgtEl>
                                          <p:spTgt spid="57346"/>
                                        </p:tgtEl>
                                        <p:attrNameLst>
                                          <p:attrName>ppt_y</p:attrName>
                                        </p:attrNameLst>
                                      </p:cBhvr>
                                      <p:tavLst>
                                        <p:tav tm="0">
                                          <p:val>
                                            <p:strVal val="#ppt_y"/>
                                          </p:val>
                                        </p:tav>
                                        <p:tav tm="100000">
                                          <p:val>
                                            <p:strVal val="#ppt_y"/>
                                          </p:val>
                                        </p:tav>
                                      </p:tavLst>
                                    </p:anim>
                                    <p:anim calcmode="lin" valueType="num">
                                      <p:cBhvr>
                                        <p:cTn id="9" dur="500" fill="hold"/>
                                        <p:tgtEl>
                                          <p:spTgt spid="57346"/>
                                        </p:tgtEl>
                                        <p:attrNameLst>
                                          <p:attrName>ppt_w</p:attrName>
                                        </p:attrNameLst>
                                      </p:cBhvr>
                                      <p:tavLst>
                                        <p:tav tm="0">
                                          <p:val>
                                            <p:fltVal val="0"/>
                                          </p:val>
                                        </p:tav>
                                        <p:tav tm="100000">
                                          <p:val>
                                            <p:strVal val="#ppt_w"/>
                                          </p:val>
                                        </p:tav>
                                      </p:tavLst>
                                    </p:anim>
                                    <p:anim calcmode="lin" valueType="num">
                                      <p:cBhvr>
                                        <p:cTn id="10" dur="500" fill="hold"/>
                                        <p:tgtEl>
                                          <p:spTgt spid="573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bg>
      <p:bgPr shadeToTitle="1">
        <a:blipFill>
          <a:blip r:embed="rId2"/>
          <a:tile tx="0" ty="0" sx="100000" sy="100000" flip="none" algn="tl"/>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85800" y="609600"/>
            <a:ext cx="7772400" cy="5257800"/>
          </a:xfrm>
        </p:spPr>
        <p:txBody>
          <a:bodyPr/>
          <a:lstStyle/>
          <a:p>
            <a:pPr algn="l"/>
            <a:r>
              <a:rPr lang="tr-TR" altLang="tr-TR" b="1"/>
              <a:t>? </a:t>
            </a:r>
            <a:r>
              <a:rPr lang="tr-TR" altLang="tr-TR" sz="2400"/>
              <a:t>Bir bilginin şüpheyle karşılandığı veya kesin olmadığı durumlarda yay ayraç içinde soru işareti kullanılır.</a:t>
            </a:r>
            <a:br>
              <a:rPr lang="tr-TR" altLang="tr-TR" sz="2400"/>
            </a:br>
            <a:r>
              <a:rPr lang="tr-TR" altLang="tr-TR" sz="2400"/>
              <a:t/>
            </a:r>
            <a:br>
              <a:rPr lang="tr-TR" altLang="tr-TR" sz="2400"/>
            </a:br>
            <a:r>
              <a:rPr lang="tr-TR" altLang="tr-TR" sz="2400" b="1"/>
              <a:t>Örnekler:</a:t>
            </a:r>
            <a:r>
              <a:rPr lang="tr-TR" altLang="tr-TR" sz="2400"/>
              <a:t> </a:t>
            </a:r>
            <a:r>
              <a:rPr lang="tr-TR" altLang="tr-TR" b="1"/>
              <a:t> </a:t>
            </a:r>
            <a:br>
              <a:rPr lang="tr-TR" altLang="tr-TR" b="1"/>
            </a:br>
            <a:r>
              <a:rPr lang="tr-TR" altLang="tr-TR" sz="2400"/>
              <a:t>1- Ankara’dan Konya’ya bir buçuk saatte (?) gitmiş.</a:t>
            </a:r>
            <a:br>
              <a:rPr lang="tr-TR" altLang="tr-TR" sz="2400"/>
            </a:br>
            <a:r>
              <a:rPr lang="tr-TR" altLang="tr-TR" sz="2400"/>
              <a:t/>
            </a:r>
            <a:br>
              <a:rPr lang="tr-TR" altLang="tr-TR" sz="2400"/>
            </a:br>
            <a:r>
              <a:rPr lang="tr-TR" altLang="tr-TR" sz="2400"/>
              <a:t>2- 1496(?) yılında doğan Fuzuli...</a:t>
            </a:r>
            <a:br>
              <a:rPr lang="tr-TR" altLang="tr-TR" sz="2400"/>
            </a:br>
            <a:r>
              <a:rPr lang="tr-TR" altLang="tr-TR" sz="2400"/>
              <a:t/>
            </a:r>
            <a:br>
              <a:rPr lang="tr-TR" altLang="tr-TR" sz="2400"/>
            </a:br>
            <a:r>
              <a:rPr lang="tr-TR" altLang="tr-TR" sz="2400"/>
              <a:t>3- Zaten  onun ne kadar bilgili(?) olduğu konuşmasından anlaşılıyor.</a:t>
            </a:r>
            <a:br>
              <a:rPr lang="tr-TR" altLang="tr-TR" sz="2400"/>
            </a:br>
            <a:endParaRPr lang="tr-TR" altLang="tr-TR" b="1"/>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p:cTn id="7" dur="500" fill="hold"/>
                                        <p:tgtEl>
                                          <p:spTgt spid="58370"/>
                                        </p:tgtEl>
                                        <p:attrNameLst>
                                          <p:attrName>ppt_x</p:attrName>
                                        </p:attrNameLst>
                                      </p:cBhvr>
                                      <p:tavLst>
                                        <p:tav tm="0">
                                          <p:val>
                                            <p:strVal val="#ppt_x+#ppt_w/2"/>
                                          </p:val>
                                        </p:tav>
                                        <p:tav tm="100000">
                                          <p:val>
                                            <p:strVal val="#ppt_x"/>
                                          </p:val>
                                        </p:tav>
                                      </p:tavLst>
                                    </p:anim>
                                    <p:anim calcmode="lin" valueType="num">
                                      <p:cBhvr>
                                        <p:cTn id="8" dur="500" fill="hold"/>
                                        <p:tgtEl>
                                          <p:spTgt spid="58370"/>
                                        </p:tgtEl>
                                        <p:attrNameLst>
                                          <p:attrName>ppt_y</p:attrName>
                                        </p:attrNameLst>
                                      </p:cBhvr>
                                      <p:tavLst>
                                        <p:tav tm="0">
                                          <p:val>
                                            <p:strVal val="#ppt_y"/>
                                          </p:val>
                                        </p:tav>
                                        <p:tav tm="100000">
                                          <p:val>
                                            <p:strVal val="#ppt_y"/>
                                          </p:val>
                                        </p:tav>
                                      </p:tavLst>
                                    </p:anim>
                                    <p:anim calcmode="lin" valueType="num">
                                      <p:cBhvr>
                                        <p:cTn id="9" dur="500" fill="hold"/>
                                        <p:tgtEl>
                                          <p:spTgt spid="58370"/>
                                        </p:tgtEl>
                                        <p:attrNameLst>
                                          <p:attrName>ppt_w</p:attrName>
                                        </p:attrNameLst>
                                      </p:cBhvr>
                                      <p:tavLst>
                                        <p:tav tm="0">
                                          <p:val>
                                            <p:fltVal val="0"/>
                                          </p:val>
                                        </p:tav>
                                        <p:tav tm="100000">
                                          <p:val>
                                            <p:strVal val="#ppt_w"/>
                                          </p:val>
                                        </p:tav>
                                      </p:tavLst>
                                    </p:anim>
                                    <p:anim calcmode="lin" valueType="num">
                                      <p:cBhvr>
                                        <p:cTn id="10" dur="500" fill="hold"/>
                                        <p:tgtEl>
                                          <p:spTgt spid="5837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bg>
      <p:bgPr shadeToTitle="1">
        <a:blipFill>
          <a:blip r:embed="rId2"/>
          <a:tile tx="0" ty="0" sx="100000" sy="100000" flip="none" algn="tl"/>
        </a:blip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609600"/>
            <a:ext cx="7772400" cy="5257800"/>
          </a:xfrm>
        </p:spPr>
        <p:txBody>
          <a:bodyPr/>
          <a:lstStyle/>
          <a:p>
            <a:pPr algn="l"/>
            <a:r>
              <a:rPr lang="tr-TR" altLang="tr-TR" b="1"/>
              <a:t>?</a:t>
            </a:r>
            <a:r>
              <a:rPr lang="tr-TR" altLang="tr-TR" sz="2800" b="1"/>
              <a:t> </a:t>
            </a:r>
            <a:r>
              <a:rPr lang="tr-TR" altLang="tr-TR" sz="2800" b="1" i="1" u="sng"/>
              <a:t>N o t l a r</a:t>
            </a:r>
            <a:br>
              <a:rPr lang="tr-TR" altLang="tr-TR" sz="2800" b="1" i="1" u="sng"/>
            </a:br>
            <a:r>
              <a:rPr lang="tr-TR" altLang="tr-TR" sz="2800" b="1" i="1" u="sng"/>
              <a:t/>
            </a:r>
            <a:br>
              <a:rPr lang="tr-TR" altLang="tr-TR" sz="2800" b="1" i="1" u="sng"/>
            </a:br>
            <a:r>
              <a:rPr lang="tr-TR" altLang="tr-TR" sz="2400" b="1" u="sng"/>
              <a:t>1- Uyarı:</a:t>
            </a:r>
            <a:br>
              <a:rPr lang="tr-TR" altLang="tr-TR" sz="2400" b="1" u="sng"/>
            </a:br>
            <a:r>
              <a:rPr lang="tr-TR" altLang="tr-TR" sz="2000" u="sng"/>
              <a:t>Soru bildiren cümle veya sözlerde bazen cevabın ne olacağı sözün gelişinden belli olur. Bu tür cümle ve sözlerin sonunda da soru işareti kullanılır.</a:t>
            </a:r>
            <a:r>
              <a:rPr lang="tr-TR" altLang="tr-TR" sz="2000" b="1"/>
              <a:t/>
            </a:r>
            <a:br>
              <a:rPr lang="tr-TR" altLang="tr-TR" sz="2000" b="1"/>
            </a:br>
            <a:r>
              <a:rPr lang="tr-TR" altLang="tr-TR" sz="2000" b="1"/>
              <a:t/>
            </a:r>
            <a:br>
              <a:rPr lang="tr-TR" altLang="tr-TR" sz="2000" b="1"/>
            </a:br>
            <a:r>
              <a:rPr lang="tr-TR" altLang="tr-TR" sz="2000" b="1"/>
              <a:t>Örnekler:</a:t>
            </a:r>
            <a:br>
              <a:rPr lang="tr-TR" altLang="tr-TR" sz="2000" b="1"/>
            </a:br>
            <a:r>
              <a:rPr lang="tr-TR" altLang="tr-TR" sz="2000"/>
              <a:t>1- Haksız mıyım? Liderler içinde Atatürk gibisi var mı?</a:t>
            </a:r>
            <a:br>
              <a:rPr lang="tr-TR" altLang="tr-TR" sz="2000"/>
            </a:br>
            <a:r>
              <a:rPr lang="tr-TR" altLang="tr-TR" sz="2000"/>
              <a:t/>
            </a:r>
            <a:br>
              <a:rPr lang="tr-TR" altLang="tr-TR" sz="2000"/>
            </a:br>
            <a:r>
              <a:rPr lang="tr-TR" altLang="tr-TR" sz="2000"/>
              <a:t>2- Yoksa bu sözümde yalan var mı?</a:t>
            </a:r>
            <a:br>
              <a:rPr lang="tr-TR" altLang="tr-TR" sz="2000"/>
            </a:br>
            <a:r>
              <a:rPr lang="tr-TR" altLang="tr-TR" sz="2000"/>
              <a:t/>
            </a:r>
            <a:br>
              <a:rPr lang="tr-TR" altLang="tr-TR" sz="2000"/>
            </a:br>
            <a:r>
              <a:rPr lang="tr-TR" altLang="tr-TR" sz="2000"/>
              <a:t>3- Sen İstanbul’a gitmeyecek miydin?</a:t>
            </a:r>
            <a:br>
              <a:rPr lang="tr-TR" altLang="tr-TR" sz="2000"/>
            </a:br>
            <a:r>
              <a:rPr lang="tr-TR" altLang="tr-TR" sz="2000"/>
              <a:t/>
            </a:r>
            <a:br>
              <a:rPr lang="tr-TR" altLang="tr-TR" sz="2000"/>
            </a:br>
            <a:r>
              <a:rPr lang="tr-TR" altLang="tr-TR" sz="2000"/>
              <a:t>4- Türkçe’den 5 almamış mıydın?</a:t>
            </a: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500" fill="hold"/>
                                        <p:tgtEl>
                                          <p:spTgt spid="59394"/>
                                        </p:tgtEl>
                                        <p:attrNameLst>
                                          <p:attrName>ppt_x</p:attrName>
                                        </p:attrNameLst>
                                      </p:cBhvr>
                                      <p:tavLst>
                                        <p:tav tm="0">
                                          <p:val>
                                            <p:strVal val="#ppt_x-#ppt_w/2"/>
                                          </p:val>
                                        </p:tav>
                                        <p:tav tm="100000">
                                          <p:val>
                                            <p:strVal val="#ppt_x"/>
                                          </p:val>
                                        </p:tav>
                                      </p:tavLst>
                                    </p:anim>
                                    <p:anim calcmode="lin" valueType="num">
                                      <p:cBhvr>
                                        <p:cTn id="8" dur="500" fill="hold"/>
                                        <p:tgtEl>
                                          <p:spTgt spid="59394"/>
                                        </p:tgtEl>
                                        <p:attrNameLst>
                                          <p:attrName>ppt_y</p:attrName>
                                        </p:attrNameLst>
                                      </p:cBhvr>
                                      <p:tavLst>
                                        <p:tav tm="0">
                                          <p:val>
                                            <p:strVal val="#ppt_y"/>
                                          </p:val>
                                        </p:tav>
                                        <p:tav tm="100000">
                                          <p:val>
                                            <p:strVal val="#ppt_y"/>
                                          </p:val>
                                        </p:tav>
                                      </p:tavLst>
                                    </p:anim>
                                    <p:anim calcmode="lin" valueType="num">
                                      <p:cBhvr>
                                        <p:cTn id="9" dur="500" fill="hold"/>
                                        <p:tgtEl>
                                          <p:spTgt spid="59394"/>
                                        </p:tgtEl>
                                        <p:attrNameLst>
                                          <p:attrName>ppt_w</p:attrName>
                                        </p:attrNameLst>
                                      </p:cBhvr>
                                      <p:tavLst>
                                        <p:tav tm="0">
                                          <p:val>
                                            <p:fltVal val="0"/>
                                          </p:val>
                                        </p:tav>
                                        <p:tav tm="100000">
                                          <p:val>
                                            <p:strVal val="#ppt_w"/>
                                          </p:val>
                                        </p:tav>
                                      </p:tavLst>
                                    </p:anim>
                                    <p:anim calcmode="lin" valueType="num">
                                      <p:cBhvr>
                                        <p:cTn id="10" dur="500" fill="hold"/>
                                        <p:tgtEl>
                                          <p:spTgt spid="5939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bg>
      <p:bgPr shadeToTitle="1">
        <a:blipFill>
          <a:blip r:embed="rId2"/>
          <a:tile tx="0" ty="0" sx="100000" sy="100000" flip="none" algn="tl"/>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609600"/>
            <a:ext cx="7848600" cy="5486400"/>
          </a:xfrm>
        </p:spPr>
        <p:txBody>
          <a:bodyPr/>
          <a:lstStyle/>
          <a:p>
            <a:pPr algn="l"/>
            <a:r>
              <a:rPr lang="tr-TR" altLang="tr-TR" sz="2800" b="1" u="sng"/>
              <a:t/>
            </a:r>
            <a:br>
              <a:rPr lang="tr-TR" altLang="tr-TR" sz="2800" b="1" u="sng"/>
            </a:br>
            <a:r>
              <a:rPr lang="tr-TR" altLang="tr-TR" sz="2800" b="1" u="sng"/>
              <a:t/>
            </a:r>
            <a:br>
              <a:rPr lang="tr-TR" altLang="tr-TR" sz="2800" b="1" u="sng"/>
            </a:br>
            <a:r>
              <a:rPr lang="tr-TR" altLang="tr-TR" sz="2800" b="1" u="sng"/>
              <a:t/>
            </a:r>
            <a:br>
              <a:rPr lang="tr-TR" altLang="tr-TR" sz="2800" b="1" u="sng"/>
            </a:br>
            <a:r>
              <a:rPr lang="tr-TR" altLang="tr-TR" sz="2800" b="1" u="sng"/>
              <a:t>2-Uyarı:</a:t>
            </a:r>
            <a:br>
              <a:rPr lang="tr-TR" altLang="tr-TR" sz="2800" b="1" u="sng"/>
            </a:br>
            <a:r>
              <a:rPr lang="tr-TR" altLang="tr-TR" sz="2400"/>
              <a:t>mı / mi eki -ınca / -ince anlamında zarf-fiil işleviyle kullanıldığı zaman soru işareti konulmaz.</a:t>
            </a:r>
            <a:br>
              <a:rPr lang="tr-TR" altLang="tr-TR" sz="2400"/>
            </a:br>
            <a:r>
              <a:rPr lang="tr-TR" altLang="tr-TR" sz="2400" b="1"/>
              <a:t>Örnekler:</a:t>
            </a:r>
            <a:br>
              <a:rPr lang="tr-TR" altLang="tr-TR" sz="2400" b="1"/>
            </a:br>
            <a:r>
              <a:rPr lang="tr-TR" altLang="tr-TR" sz="2400"/>
              <a:t>1- Akşam oldu mu sürüler döner.Hava karardı mı eve gideriz.</a:t>
            </a:r>
            <a:br>
              <a:rPr lang="tr-TR" altLang="tr-TR" sz="2400"/>
            </a:br>
            <a:r>
              <a:rPr lang="tr-TR" altLang="tr-TR" sz="2400"/>
              <a:t/>
            </a:r>
            <a:br>
              <a:rPr lang="tr-TR" altLang="tr-TR" sz="2400"/>
            </a:br>
            <a:r>
              <a:rPr lang="tr-TR" altLang="tr-TR" sz="2400"/>
              <a:t>2- 	Alp Er Tolga öldi mü</a:t>
            </a:r>
            <a:br>
              <a:rPr lang="tr-TR" altLang="tr-TR" sz="2400"/>
            </a:br>
            <a:r>
              <a:rPr lang="tr-TR" altLang="tr-TR" sz="2400"/>
              <a:t>	Esiz ajun kaldı mu</a:t>
            </a:r>
            <a:br>
              <a:rPr lang="tr-TR" altLang="tr-TR" sz="2400"/>
            </a:br>
            <a:r>
              <a:rPr lang="tr-TR" altLang="tr-TR" sz="2400"/>
              <a:t>	Ödlek öçin aldı mu</a:t>
            </a:r>
            <a:br>
              <a:rPr lang="tr-TR" altLang="tr-TR" sz="2400"/>
            </a:br>
            <a:r>
              <a:rPr lang="tr-TR" altLang="tr-TR" sz="2400"/>
              <a:t>	Emdi yürek yırtılır.</a:t>
            </a:r>
            <a:br>
              <a:rPr lang="tr-TR" altLang="tr-TR" sz="2400"/>
            </a:br>
            <a:r>
              <a:rPr lang="tr-TR" altLang="tr-TR" sz="2400"/>
              <a:t/>
            </a:r>
            <a:br>
              <a:rPr lang="tr-TR" altLang="tr-TR" sz="2400"/>
            </a:br>
            <a:r>
              <a:rPr lang="tr-TR" altLang="tr-TR" sz="2400"/>
              <a:t>3- Bahar gelip de nehir çağıl çağıl kabarmaya başlamaz mı içimi geri kalmış bir saat huzursuzluğu kaplardı.</a:t>
            </a:r>
            <a:br>
              <a:rPr lang="tr-TR" altLang="tr-TR" sz="2400"/>
            </a:br>
            <a:r>
              <a:rPr lang="tr-TR" altLang="tr-TR" sz="2400"/>
              <a:t>			(Haldun TANER,On İkiye Bir Var) </a:t>
            </a:r>
            <a:br>
              <a:rPr lang="tr-TR" altLang="tr-TR" sz="2400"/>
            </a:br>
            <a:r>
              <a:rPr lang="tr-TR" altLang="tr-TR" sz="2400"/>
              <a:t/>
            </a:r>
            <a:br>
              <a:rPr lang="tr-TR" altLang="tr-TR" sz="2400"/>
            </a:br>
            <a:r>
              <a:rPr lang="tr-TR" altLang="tr-TR" sz="2800" b="1" u="sng"/>
              <a:t/>
            </a:r>
            <a:br>
              <a:rPr lang="tr-TR" altLang="tr-TR" sz="2800" b="1" u="sng"/>
            </a:br>
            <a:endParaRPr lang="tr-TR" altLang="tr-TR" sz="2800" b="1" u="sng"/>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p:cTn id="7" dur="500" fill="hold"/>
                                        <p:tgtEl>
                                          <p:spTgt spid="60418"/>
                                        </p:tgtEl>
                                        <p:attrNameLst>
                                          <p:attrName>ppt_x</p:attrName>
                                        </p:attrNameLst>
                                      </p:cBhvr>
                                      <p:tavLst>
                                        <p:tav tm="0">
                                          <p:val>
                                            <p:strVal val="#ppt_x+#ppt_w/2"/>
                                          </p:val>
                                        </p:tav>
                                        <p:tav tm="100000">
                                          <p:val>
                                            <p:strVal val="#ppt_x"/>
                                          </p:val>
                                        </p:tav>
                                      </p:tavLst>
                                    </p:anim>
                                    <p:anim calcmode="lin" valueType="num">
                                      <p:cBhvr>
                                        <p:cTn id="8" dur="500" fill="hold"/>
                                        <p:tgtEl>
                                          <p:spTgt spid="60418"/>
                                        </p:tgtEl>
                                        <p:attrNameLst>
                                          <p:attrName>ppt_y</p:attrName>
                                        </p:attrNameLst>
                                      </p:cBhvr>
                                      <p:tavLst>
                                        <p:tav tm="0">
                                          <p:val>
                                            <p:strVal val="#ppt_y"/>
                                          </p:val>
                                        </p:tav>
                                        <p:tav tm="100000">
                                          <p:val>
                                            <p:strVal val="#ppt_y"/>
                                          </p:val>
                                        </p:tav>
                                      </p:tavLst>
                                    </p:anim>
                                    <p:anim calcmode="lin" valueType="num">
                                      <p:cBhvr>
                                        <p:cTn id="9" dur="500" fill="hold"/>
                                        <p:tgtEl>
                                          <p:spTgt spid="60418"/>
                                        </p:tgtEl>
                                        <p:attrNameLst>
                                          <p:attrName>ppt_w</p:attrName>
                                        </p:attrNameLst>
                                      </p:cBhvr>
                                      <p:tavLst>
                                        <p:tav tm="0">
                                          <p:val>
                                            <p:fltVal val="0"/>
                                          </p:val>
                                        </p:tav>
                                        <p:tav tm="100000">
                                          <p:val>
                                            <p:strVal val="#ppt_w"/>
                                          </p:val>
                                        </p:tav>
                                      </p:tavLst>
                                    </p:anim>
                                    <p:anim calcmode="lin" valueType="num">
                                      <p:cBhvr>
                                        <p:cTn id="10" dur="500" fill="hold"/>
                                        <p:tgtEl>
                                          <p:spTgt spid="604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bg>
      <p:bgPr shadeToTitle="1">
        <a:blipFill>
          <a:blip r:embed="rId2"/>
          <a:tile tx="0" ty="0" sx="100000" sy="100000" flip="none" algn="tl"/>
        </a:blip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609600"/>
            <a:ext cx="8001000" cy="5791200"/>
          </a:xfrm>
        </p:spPr>
        <p:txBody>
          <a:bodyPr/>
          <a:lstStyle/>
          <a:p>
            <a:pPr algn="l"/>
            <a:r>
              <a:rPr lang="tr-TR" altLang="tr-TR" sz="2800" b="1" u="sng" dirty="0"/>
              <a:t>3-Uyarı:</a:t>
            </a:r>
            <a:br>
              <a:rPr lang="tr-TR" altLang="tr-TR" sz="2800" b="1" u="sng" dirty="0"/>
            </a:br>
            <a:r>
              <a:rPr lang="tr-TR" altLang="tr-TR" sz="2400" b="1" dirty="0"/>
              <a:t>Soru ifadesi taşıyan sıralı ve bağlı cümlelerde soru işareti en sona konur.</a:t>
            </a:r>
            <a:r>
              <a:rPr lang="tr-TR" altLang="tr-TR" sz="2400" dirty="0"/>
              <a:t/>
            </a:r>
            <a:br>
              <a:rPr lang="tr-TR" altLang="tr-TR" sz="2400" dirty="0"/>
            </a:br>
            <a:r>
              <a:rPr lang="tr-TR" altLang="tr-TR" sz="2400" dirty="0"/>
              <a:t/>
            </a:r>
            <a:br>
              <a:rPr lang="tr-TR" altLang="tr-TR" sz="2400" dirty="0"/>
            </a:br>
            <a:r>
              <a:rPr lang="tr-TR" altLang="tr-TR" sz="2400" b="1" dirty="0"/>
              <a:t>Örnekler:</a:t>
            </a:r>
            <a:br>
              <a:rPr lang="tr-TR" altLang="tr-TR" sz="2400" b="1" dirty="0"/>
            </a:br>
            <a:r>
              <a:rPr lang="tr-TR" altLang="tr-TR" sz="2400" dirty="0"/>
              <a:t>1- Çok yakından mı bu sesler, çok uzaklardan mı?</a:t>
            </a:r>
            <a:br>
              <a:rPr lang="tr-TR" altLang="tr-TR" sz="2400" dirty="0"/>
            </a:br>
            <a:r>
              <a:rPr lang="tr-TR" altLang="tr-TR" sz="2400" dirty="0"/>
              <a:t>    Üsküdar’dan mı, Hisar’dan mı, Kavaklar’dan mı?</a:t>
            </a:r>
            <a:br>
              <a:rPr lang="tr-TR" altLang="tr-TR" sz="2400" dirty="0"/>
            </a:br>
            <a:r>
              <a:rPr lang="tr-TR" altLang="tr-TR" sz="2400" dirty="0"/>
              <a:t>				(Yahya Kemal BEYATLI)</a:t>
            </a:r>
            <a:br>
              <a:rPr lang="tr-TR" altLang="tr-TR" sz="2400" dirty="0"/>
            </a:br>
            <a:r>
              <a:rPr lang="tr-TR" altLang="tr-TR" sz="2400" dirty="0"/>
              <a:t/>
            </a:r>
            <a:br>
              <a:rPr lang="tr-TR" altLang="tr-TR" sz="2400" dirty="0"/>
            </a:br>
            <a:r>
              <a:rPr lang="tr-TR" altLang="tr-TR" sz="2400" dirty="0"/>
              <a:t>2-Ruhunu karartan </a:t>
            </a:r>
            <a:r>
              <a:rPr lang="tr-TR" altLang="tr-TR" sz="2400" dirty="0" err="1"/>
              <a:t>neydi,yağmur</a:t>
            </a:r>
            <a:r>
              <a:rPr lang="tr-TR" altLang="tr-TR" sz="2400" dirty="0"/>
              <a:t> mu </a:t>
            </a:r>
            <a:r>
              <a:rPr lang="tr-TR" altLang="tr-TR" sz="2400" dirty="0" err="1"/>
              <a:t>yağıyordu;yoksa</a:t>
            </a:r>
            <a:r>
              <a:rPr lang="tr-TR" altLang="tr-TR" sz="2400" dirty="0"/>
              <a:t> şimşekler mi çakıyordu?</a:t>
            </a:r>
            <a:br>
              <a:rPr lang="tr-TR" altLang="tr-TR" sz="2400" dirty="0"/>
            </a:br>
            <a:r>
              <a:rPr lang="tr-TR" altLang="tr-TR" sz="2400" dirty="0"/>
              <a:t/>
            </a:r>
            <a:br>
              <a:rPr lang="tr-TR" altLang="tr-TR" sz="2400" dirty="0"/>
            </a:br>
            <a:r>
              <a:rPr lang="tr-TR" altLang="tr-TR" sz="2400" dirty="0"/>
              <a:t>				</a:t>
            </a:r>
            <a:endParaRPr lang="tr-TR" altLang="tr-TR" sz="2800" b="1" u="sng"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anim calcmode="lin" valueType="num">
                                      <p:cBhvr>
                                        <p:cTn id="7" dur="500" fill="hold"/>
                                        <p:tgtEl>
                                          <p:spTgt spid="61442"/>
                                        </p:tgtEl>
                                        <p:attrNameLst>
                                          <p:attrName>ppt_x</p:attrName>
                                        </p:attrNameLst>
                                      </p:cBhvr>
                                      <p:tavLst>
                                        <p:tav tm="0">
                                          <p:val>
                                            <p:strVal val="#ppt_x-#ppt_w/2"/>
                                          </p:val>
                                        </p:tav>
                                        <p:tav tm="100000">
                                          <p:val>
                                            <p:strVal val="#ppt_x"/>
                                          </p:val>
                                        </p:tav>
                                      </p:tavLst>
                                    </p:anim>
                                    <p:anim calcmode="lin" valueType="num">
                                      <p:cBhvr>
                                        <p:cTn id="8" dur="500" fill="hold"/>
                                        <p:tgtEl>
                                          <p:spTgt spid="61442"/>
                                        </p:tgtEl>
                                        <p:attrNameLst>
                                          <p:attrName>ppt_y</p:attrName>
                                        </p:attrNameLst>
                                      </p:cBhvr>
                                      <p:tavLst>
                                        <p:tav tm="0">
                                          <p:val>
                                            <p:strVal val="#ppt_y"/>
                                          </p:val>
                                        </p:tav>
                                        <p:tav tm="100000">
                                          <p:val>
                                            <p:strVal val="#ppt_y"/>
                                          </p:val>
                                        </p:tav>
                                      </p:tavLst>
                                    </p:anim>
                                    <p:anim calcmode="lin" valueType="num">
                                      <p:cBhvr>
                                        <p:cTn id="9" dur="500" fill="hold"/>
                                        <p:tgtEl>
                                          <p:spTgt spid="61442"/>
                                        </p:tgtEl>
                                        <p:attrNameLst>
                                          <p:attrName>ppt_w</p:attrName>
                                        </p:attrNameLst>
                                      </p:cBhvr>
                                      <p:tavLst>
                                        <p:tav tm="0">
                                          <p:val>
                                            <p:fltVal val="0"/>
                                          </p:val>
                                        </p:tav>
                                        <p:tav tm="100000">
                                          <p:val>
                                            <p:strVal val="#ppt_w"/>
                                          </p:val>
                                        </p:tav>
                                      </p:tavLst>
                                    </p:anim>
                                    <p:anim calcmode="lin" valueType="num">
                                      <p:cBhvr>
                                        <p:cTn id="10" dur="500" fill="hold"/>
                                        <p:tgtEl>
                                          <p:spTgt spid="6144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762000" y="457200"/>
            <a:ext cx="7772400" cy="1447800"/>
          </a:xfrm>
        </p:spPr>
        <p:txBody>
          <a:bodyPr/>
          <a:lstStyle/>
          <a:p>
            <a:r>
              <a:rPr lang="tr-TR" altLang="tr-TR" sz="7200" b="1" i="1">
                <a:effectLst>
                  <a:outerShdw blurRad="38100" dist="38100" dir="2700000" algn="tl">
                    <a:srgbClr val="FFFFFF"/>
                  </a:outerShdw>
                </a:effectLst>
              </a:rPr>
              <a:t>!</a:t>
            </a:r>
            <a:r>
              <a:rPr lang="tr-TR" altLang="tr-TR" sz="4800" b="1" i="1">
                <a:effectLst>
                  <a:outerShdw blurRad="38100" dist="38100" dir="2700000" algn="tl">
                    <a:srgbClr val="FFFFFF"/>
                  </a:outerShdw>
                </a:effectLst>
              </a:rPr>
              <a:t> </a:t>
            </a:r>
            <a:r>
              <a:rPr lang="tr-TR" altLang="tr-TR" sz="4800" b="1" i="1" u="sng">
                <a:effectLst>
                  <a:outerShdw blurRad="38100" dist="38100" dir="2700000" algn="tl">
                    <a:srgbClr val="FFFFFF"/>
                  </a:outerShdw>
                </a:effectLst>
              </a:rPr>
              <a:t>Ü N  L E M   İ Ş A R E T İ</a:t>
            </a:r>
            <a:endParaRPr lang="tr-TR" altLang="tr-TR"/>
          </a:p>
        </p:txBody>
      </p:sp>
      <p:sp>
        <p:nvSpPr>
          <p:cNvPr id="62467" name="Rectangle 3"/>
          <p:cNvSpPr>
            <a:spLocks noGrp="1" noChangeArrowheads="1"/>
          </p:cNvSpPr>
          <p:nvPr>
            <p:ph type="subTitle" idx="1"/>
          </p:nvPr>
        </p:nvSpPr>
        <p:spPr>
          <a:xfrm>
            <a:off x="990600" y="1676400"/>
            <a:ext cx="7239000" cy="4419600"/>
          </a:xfrm>
        </p:spPr>
        <p:txBody>
          <a:bodyPr/>
          <a:lstStyle/>
          <a:p>
            <a:r>
              <a:rPr lang="tr-TR" altLang="tr-TR" sz="2400"/>
              <a:t>Sevinç, kıvanç, acı korku, şaşma gibi duyguları anlatan cümlelerin sonuna konur.</a:t>
            </a:r>
          </a:p>
          <a:p>
            <a:pPr algn="l"/>
            <a:r>
              <a:rPr lang="tr-TR" altLang="tr-TR" sz="2400" b="1"/>
              <a:t>Örnekler:</a:t>
            </a:r>
          </a:p>
          <a:p>
            <a:pPr algn="l"/>
            <a:r>
              <a:rPr lang="tr-TR" altLang="tr-TR" sz="2400"/>
              <a:t>1- Ne mutlu Türküm diyene!</a:t>
            </a:r>
          </a:p>
          <a:p>
            <a:pPr algn="l"/>
            <a:r>
              <a:rPr lang="tr-TR" altLang="tr-TR" sz="2400"/>
              <a:t>			(Mustafa Kemal ATATÜRK)</a:t>
            </a:r>
          </a:p>
          <a:p>
            <a:pPr algn="l"/>
            <a:r>
              <a:rPr lang="tr-TR" altLang="tr-TR" sz="2400"/>
              <a:t>2-Gurbet o kadar acı </a:t>
            </a:r>
          </a:p>
          <a:p>
            <a:pPr algn="l"/>
            <a:r>
              <a:rPr lang="tr-TR" altLang="tr-TR" sz="2400"/>
              <a:t>   Ki ne varsa içimde </a:t>
            </a:r>
          </a:p>
          <a:p>
            <a:pPr algn="l"/>
            <a:r>
              <a:rPr lang="tr-TR" altLang="tr-TR" sz="2400"/>
              <a:t>   Hepsi bana yabancı</a:t>
            </a:r>
          </a:p>
          <a:p>
            <a:pPr algn="l"/>
            <a:r>
              <a:rPr lang="tr-TR" altLang="tr-TR" sz="2400"/>
              <a:t>   Hepsi başka biçimde !</a:t>
            </a:r>
          </a:p>
          <a:p>
            <a:pPr algn="l"/>
            <a:r>
              <a:rPr lang="tr-TR" altLang="tr-TR" sz="2400"/>
              <a:t>  			(Kemalettin Kami Kamu)</a:t>
            </a:r>
          </a:p>
          <a:p>
            <a:pPr algn="l"/>
            <a:r>
              <a:rPr lang="tr-TR" altLang="tr-TR" sz="2400"/>
              <a:t>   </a:t>
            </a: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iterate type="lt">
                                    <p:tmPct val="100000"/>
                                  </p:iterate>
                                  <p:childTnLst>
                                    <p:set>
                                      <p:cBhvr>
                                        <p:cTn id="6" dur="1" fill="hold">
                                          <p:stCondLst>
                                            <p:cond delay="0"/>
                                          </p:stCondLst>
                                        </p:cTn>
                                        <p:tgtEl>
                                          <p:spTgt spid="62466"/>
                                        </p:tgtEl>
                                        <p:attrNameLst>
                                          <p:attrName>style.visibility</p:attrName>
                                        </p:attrNameLst>
                                      </p:cBhvr>
                                      <p:to>
                                        <p:strVal val="visible"/>
                                      </p:to>
                                    </p:set>
                                    <p:anim calcmode="lin" valueType="num">
                                      <p:cBhvr>
                                        <p:cTn id="7" dur="500" fill="hold"/>
                                        <p:tgtEl>
                                          <p:spTgt spid="62466"/>
                                        </p:tgtEl>
                                        <p:attrNameLst>
                                          <p:attrName>ppt_w</p:attrName>
                                        </p:attrNameLst>
                                      </p:cBhvr>
                                      <p:tavLst>
                                        <p:tav tm="0">
                                          <p:val>
                                            <p:fltVal val="0"/>
                                          </p:val>
                                        </p:tav>
                                        <p:tav tm="100000">
                                          <p:val>
                                            <p:strVal val="#ppt_w"/>
                                          </p:val>
                                        </p:tav>
                                      </p:tavLst>
                                    </p:anim>
                                    <p:anim calcmode="lin" valueType="num">
                                      <p:cBhvr>
                                        <p:cTn id="8" dur="500" fill="hold"/>
                                        <p:tgtEl>
                                          <p:spTgt spid="62466"/>
                                        </p:tgtEl>
                                        <p:attrNameLst>
                                          <p:attrName>ppt_h</p:attrName>
                                        </p:attrNameLst>
                                      </p:cBhvr>
                                      <p:tavLst>
                                        <p:tav tm="0">
                                          <p:val>
                                            <p:fltVal val="0"/>
                                          </p:val>
                                        </p:tav>
                                        <p:tav tm="100000">
                                          <p:val>
                                            <p:strVal val="#ppt_h"/>
                                          </p:val>
                                        </p:tav>
                                      </p:tavLst>
                                    </p:anim>
                                    <p:anim calcmode="lin" valueType="num">
                                      <p:cBhvr>
                                        <p:cTn id="9" dur="500" fill="hold"/>
                                        <p:tgtEl>
                                          <p:spTgt spid="62466"/>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6246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62467">
                                            <p:txEl>
                                              <p:pRg st="0" end="0"/>
                                            </p:txEl>
                                          </p:spTgt>
                                        </p:tgtEl>
                                        <p:attrNameLst>
                                          <p:attrName>style.visibility</p:attrName>
                                        </p:attrNameLst>
                                      </p:cBhvr>
                                      <p:to>
                                        <p:strVal val="visible"/>
                                      </p:to>
                                    </p:set>
                                    <p:anim calcmode="lin" valueType="num">
                                      <p:cBhvr>
                                        <p:cTn id="15" dur="500" fill="hold"/>
                                        <p:tgtEl>
                                          <p:spTgt spid="62467">
                                            <p:txEl>
                                              <p:pRg st="0" end="0"/>
                                            </p:txEl>
                                          </p:spTgt>
                                        </p:tgtEl>
                                        <p:attrNameLst>
                                          <p:attrName>ppt_x</p:attrName>
                                        </p:attrNameLst>
                                      </p:cBhvr>
                                      <p:tavLst>
                                        <p:tav tm="0">
                                          <p:val>
                                            <p:strVal val="#ppt_x+#ppt_w/2"/>
                                          </p:val>
                                        </p:tav>
                                        <p:tav tm="100000">
                                          <p:val>
                                            <p:strVal val="#ppt_x"/>
                                          </p:val>
                                        </p:tav>
                                      </p:tavLst>
                                    </p:anim>
                                    <p:anim calcmode="lin" valueType="num">
                                      <p:cBhvr>
                                        <p:cTn id="16" dur="500" fill="hold"/>
                                        <p:tgtEl>
                                          <p:spTgt spid="62467">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62467">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6246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2" fill="hold" grpId="0" nodeType="clickEffect">
                                  <p:stCondLst>
                                    <p:cond delay="0"/>
                                  </p:stCondLst>
                                  <p:childTnLst>
                                    <p:set>
                                      <p:cBhvr>
                                        <p:cTn id="22" dur="1" fill="hold">
                                          <p:stCondLst>
                                            <p:cond delay="0"/>
                                          </p:stCondLst>
                                        </p:cTn>
                                        <p:tgtEl>
                                          <p:spTgt spid="62467">
                                            <p:txEl>
                                              <p:pRg st="1" end="1"/>
                                            </p:txEl>
                                          </p:spTgt>
                                        </p:tgtEl>
                                        <p:attrNameLst>
                                          <p:attrName>style.visibility</p:attrName>
                                        </p:attrNameLst>
                                      </p:cBhvr>
                                      <p:to>
                                        <p:strVal val="visible"/>
                                      </p:to>
                                    </p:set>
                                    <p:anim calcmode="lin" valueType="num">
                                      <p:cBhvr>
                                        <p:cTn id="23" dur="500" fill="hold"/>
                                        <p:tgtEl>
                                          <p:spTgt spid="62467">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62467">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62467">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6246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2" fill="hold" grpId="0" nodeType="clickEffect">
                                  <p:stCondLst>
                                    <p:cond delay="0"/>
                                  </p:stCondLst>
                                  <p:childTnLst>
                                    <p:set>
                                      <p:cBhvr>
                                        <p:cTn id="30" dur="1" fill="hold">
                                          <p:stCondLst>
                                            <p:cond delay="0"/>
                                          </p:stCondLst>
                                        </p:cTn>
                                        <p:tgtEl>
                                          <p:spTgt spid="62467">
                                            <p:txEl>
                                              <p:pRg st="2" end="2"/>
                                            </p:txEl>
                                          </p:spTgt>
                                        </p:tgtEl>
                                        <p:attrNameLst>
                                          <p:attrName>style.visibility</p:attrName>
                                        </p:attrNameLst>
                                      </p:cBhvr>
                                      <p:to>
                                        <p:strVal val="visible"/>
                                      </p:to>
                                    </p:set>
                                    <p:anim calcmode="lin" valueType="num">
                                      <p:cBhvr>
                                        <p:cTn id="31" dur="500" fill="hold"/>
                                        <p:tgtEl>
                                          <p:spTgt spid="62467">
                                            <p:txEl>
                                              <p:pRg st="2" end="2"/>
                                            </p:txEl>
                                          </p:spTgt>
                                        </p:tgtEl>
                                        <p:attrNameLst>
                                          <p:attrName>ppt_x</p:attrName>
                                        </p:attrNameLst>
                                      </p:cBhvr>
                                      <p:tavLst>
                                        <p:tav tm="0">
                                          <p:val>
                                            <p:strVal val="#ppt_x+#ppt_w/2"/>
                                          </p:val>
                                        </p:tav>
                                        <p:tav tm="100000">
                                          <p:val>
                                            <p:strVal val="#ppt_x"/>
                                          </p:val>
                                        </p:tav>
                                      </p:tavLst>
                                    </p:anim>
                                    <p:anim calcmode="lin" valueType="num">
                                      <p:cBhvr>
                                        <p:cTn id="32" dur="500" fill="hold"/>
                                        <p:tgtEl>
                                          <p:spTgt spid="62467">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62467">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6246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2" fill="hold" grpId="0" nodeType="clickEffect">
                                  <p:stCondLst>
                                    <p:cond delay="0"/>
                                  </p:stCondLst>
                                  <p:childTnLst>
                                    <p:set>
                                      <p:cBhvr>
                                        <p:cTn id="38" dur="1" fill="hold">
                                          <p:stCondLst>
                                            <p:cond delay="0"/>
                                          </p:stCondLst>
                                        </p:cTn>
                                        <p:tgtEl>
                                          <p:spTgt spid="62467">
                                            <p:txEl>
                                              <p:pRg st="3" end="3"/>
                                            </p:txEl>
                                          </p:spTgt>
                                        </p:tgtEl>
                                        <p:attrNameLst>
                                          <p:attrName>style.visibility</p:attrName>
                                        </p:attrNameLst>
                                      </p:cBhvr>
                                      <p:to>
                                        <p:strVal val="visible"/>
                                      </p:to>
                                    </p:set>
                                    <p:anim calcmode="lin" valueType="num">
                                      <p:cBhvr>
                                        <p:cTn id="39" dur="500" fill="hold"/>
                                        <p:tgtEl>
                                          <p:spTgt spid="62467">
                                            <p:txEl>
                                              <p:pRg st="3" end="3"/>
                                            </p:txEl>
                                          </p:spTgt>
                                        </p:tgtEl>
                                        <p:attrNameLst>
                                          <p:attrName>ppt_x</p:attrName>
                                        </p:attrNameLst>
                                      </p:cBhvr>
                                      <p:tavLst>
                                        <p:tav tm="0">
                                          <p:val>
                                            <p:strVal val="#ppt_x+#ppt_w/2"/>
                                          </p:val>
                                        </p:tav>
                                        <p:tav tm="100000">
                                          <p:val>
                                            <p:strVal val="#ppt_x"/>
                                          </p:val>
                                        </p:tav>
                                      </p:tavLst>
                                    </p:anim>
                                    <p:anim calcmode="lin" valueType="num">
                                      <p:cBhvr>
                                        <p:cTn id="40" dur="500" fill="hold"/>
                                        <p:tgtEl>
                                          <p:spTgt spid="62467">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62467">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6246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2" fill="hold" grpId="0" nodeType="clickEffect">
                                  <p:stCondLst>
                                    <p:cond delay="0"/>
                                  </p:stCondLst>
                                  <p:childTnLst>
                                    <p:set>
                                      <p:cBhvr>
                                        <p:cTn id="46" dur="1" fill="hold">
                                          <p:stCondLst>
                                            <p:cond delay="0"/>
                                          </p:stCondLst>
                                        </p:cTn>
                                        <p:tgtEl>
                                          <p:spTgt spid="62467">
                                            <p:txEl>
                                              <p:pRg st="4" end="4"/>
                                            </p:txEl>
                                          </p:spTgt>
                                        </p:tgtEl>
                                        <p:attrNameLst>
                                          <p:attrName>style.visibility</p:attrName>
                                        </p:attrNameLst>
                                      </p:cBhvr>
                                      <p:to>
                                        <p:strVal val="visible"/>
                                      </p:to>
                                    </p:set>
                                    <p:anim calcmode="lin" valueType="num">
                                      <p:cBhvr>
                                        <p:cTn id="47" dur="500" fill="hold"/>
                                        <p:tgtEl>
                                          <p:spTgt spid="62467">
                                            <p:txEl>
                                              <p:pRg st="4" end="4"/>
                                            </p:txEl>
                                          </p:spTgt>
                                        </p:tgtEl>
                                        <p:attrNameLst>
                                          <p:attrName>ppt_x</p:attrName>
                                        </p:attrNameLst>
                                      </p:cBhvr>
                                      <p:tavLst>
                                        <p:tav tm="0">
                                          <p:val>
                                            <p:strVal val="#ppt_x+#ppt_w/2"/>
                                          </p:val>
                                        </p:tav>
                                        <p:tav tm="100000">
                                          <p:val>
                                            <p:strVal val="#ppt_x"/>
                                          </p:val>
                                        </p:tav>
                                      </p:tavLst>
                                    </p:anim>
                                    <p:anim calcmode="lin" valueType="num">
                                      <p:cBhvr>
                                        <p:cTn id="48" dur="500" fill="hold"/>
                                        <p:tgtEl>
                                          <p:spTgt spid="62467">
                                            <p:txEl>
                                              <p:pRg st="4" end="4"/>
                                            </p:txEl>
                                          </p:spTgt>
                                        </p:tgtEl>
                                        <p:attrNameLst>
                                          <p:attrName>ppt_y</p:attrName>
                                        </p:attrNameLst>
                                      </p:cBhvr>
                                      <p:tavLst>
                                        <p:tav tm="0">
                                          <p:val>
                                            <p:strVal val="#ppt_y"/>
                                          </p:val>
                                        </p:tav>
                                        <p:tav tm="100000">
                                          <p:val>
                                            <p:strVal val="#ppt_y"/>
                                          </p:val>
                                        </p:tav>
                                      </p:tavLst>
                                    </p:anim>
                                    <p:anim calcmode="lin" valueType="num">
                                      <p:cBhvr>
                                        <p:cTn id="49" dur="500" fill="hold"/>
                                        <p:tgtEl>
                                          <p:spTgt spid="62467">
                                            <p:txEl>
                                              <p:pRg st="4" end="4"/>
                                            </p:txEl>
                                          </p:spTgt>
                                        </p:tgtEl>
                                        <p:attrNameLst>
                                          <p:attrName>ppt_w</p:attrName>
                                        </p:attrNameLst>
                                      </p:cBhvr>
                                      <p:tavLst>
                                        <p:tav tm="0">
                                          <p:val>
                                            <p:fltVal val="0"/>
                                          </p:val>
                                        </p:tav>
                                        <p:tav tm="100000">
                                          <p:val>
                                            <p:strVal val="#ppt_w"/>
                                          </p:val>
                                        </p:tav>
                                      </p:tavLst>
                                    </p:anim>
                                    <p:anim calcmode="lin" valueType="num">
                                      <p:cBhvr>
                                        <p:cTn id="50" dur="500" fill="hold"/>
                                        <p:tgtEl>
                                          <p:spTgt spid="62467">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2" fill="hold" grpId="0" nodeType="clickEffect">
                                  <p:stCondLst>
                                    <p:cond delay="0"/>
                                  </p:stCondLst>
                                  <p:childTnLst>
                                    <p:set>
                                      <p:cBhvr>
                                        <p:cTn id="54" dur="1" fill="hold">
                                          <p:stCondLst>
                                            <p:cond delay="0"/>
                                          </p:stCondLst>
                                        </p:cTn>
                                        <p:tgtEl>
                                          <p:spTgt spid="62467">
                                            <p:txEl>
                                              <p:pRg st="5" end="5"/>
                                            </p:txEl>
                                          </p:spTgt>
                                        </p:tgtEl>
                                        <p:attrNameLst>
                                          <p:attrName>style.visibility</p:attrName>
                                        </p:attrNameLst>
                                      </p:cBhvr>
                                      <p:to>
                                        <p:strVal val="visible"/>
                                      </p:to>
                                    </p:set>
                                    <p:anim calcmode="lin" valueType="num">
                                      <p:cBhvr>
                                        <p:cTn id="55" dur="500" fill="hold"/>
                                        <p:tgtEl>
                                          <p:spTgt spid="62467">
                                            <p:txEl>
                                              <p:pRg st="5" end="5"/>
                                            </p:txEl>
                                          </p:spTgt>
                                        </p:tgtEl>
                                        <p:attrNameLst>
                                          <p:attrName>ppt_x</p:attrName>
                                        </p:attrNameLst>
                                      </p:cBhvr>
                                      <p:tavLst>
                                        <p:tav tm="0">
                                          <p:val>
                                            <p:strVal val="#ppt_x+#ppt_w/2"/>
                                          </p:val>
                                        </p:tav>
                                        <p:tav tm="100000">
                                          <p:val>
                                            <p:strVal val="#ppt_x"/>
                                          </p:val>
                                        </p:tav>
                                      </p:tavLst>
                                    </p:anim>
                                    <p:anim calcmode="lin" valueType="num">
                                      <p:cBhvr>
                                        <p:cTn id="56" dur="500" fill="hold"/>
                                        <p:tgtEl>
                                          <p:spTgt spid="62467">
                                            <p:txEl>
                                              <p:pRg st="5" end="5"/>
                                            </p:txEl>
                                          </p:spTgt>
                                        </p:tgtEl>
                                        <p:attrNameLst>
                                          <p:attrName>ppt_y</p:attrName>
                                        </p:attrNameLst>
                                      </p:cBhvr>
                                      <p:tavLst>
                                        <p:tav tm="0">
                                          <p:val>
                                            <p:strVal val="#ppt_y"/>
                                          </p:val>
                                        </p:tav>
                                        <p:tav tm="100000">
                                          <p:val>
                                            <p:strVal val="#ppt_y"/>
                                          </p:val>
                                        </p:tav>
                                      </p:tavLst>
                                    </p:anim>
                                    <p:anim calcmode="lin" valueType="num">
                                      <p:cBhvr>
                                        <p:cTn id="57" dur="500" fill="hold"/>
                                        <p:tgtEl>
                                          <p:spTgt spid="62467">
                                            <p:txEl>
                                              <p:pRg st="5" end="5"/>
                                            </p:txEl>
                                          </p:spTgt>
                                        </p:tgtEl>
                                        <p:attrNameLst>
                                          <p:attrName>ppt_w</p:attrName>
                                        </p:attrNameLst>
                                      </p:cBhvr>
                                      <p:tavLst>
                                        <p:tav tm="0">
                                          <p:val>
                                            <p:fltVal val="0"/>
                                          </p:val>
                                        </p:tav>
                                        <p:tav tm="100000">
                                          <p:val>
                                            <p:strVal val="#ppt_w"/>
                                          </p:val>
                                        </p:tav>
                                      </p:tavLst>
                                    </p:anim>
                                    <p:anim calcmode="lin" valueType="num">
                                      <p:cBhvr>
                                        <p:cTn id="58" dur="500" fill="hold"/>
                                        <p:tgtEl>
                                          <p:spTgt spid="62467">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2" fill="hold" grpId="0" nodeType="clickEffect">
                                  <p:stCondLst>
                                    <p:cond delay="0"/>
                                  </p:stCondLst>
                                  <p:childTnLst>
                                    <p:set>
                                      <p:cBhvr>
                                        <p:cTn id="62" dur="1" fill="hold">
                                          <p:stCondLst>
                                            <p:cond delay="0"/>
                                          </p:stCondLst>
                                        </p:cTn>
                                        <p:tgtEl>
                                          <p:spTgt spid="62467">
                                            <p:txEl>
                                              <p:pRg st="6" end="6"/>
                                            </p:txEl>
                                          </p:spTgt>
                                        </p:tgtEl>
                                        <p:attrNameLst>
                                          <p:attrName>style.visibility</p:attrName>
                                        </p:attrNameLst>
                                      </p:cBhvr>
                                      <p:to>
                                        <p:strVal val="visible"/>
                                      </p:to>
                                    </p:set>
                                    <p:anim calcmode="lin" valueType="num">
                                      <p:cBhvr>
                                        <p:cTn id="63" dur="500" fill="hold"/>
                                        <p:tgtEl>
                                          <p:spTgt spid="62467">
                                            <p:txEl>
                                              <p:pRg st="6" end="6"/>
                                            </p:txEl>
                                          </p:spTgt>
                                        </p:tgtEl>
                                        <p:attrNameLst>
                                          <p:attrName>ppt_x</p:attrName>
                                        </p:attrNameLst>
                                      </p:cBhvr>
                                      <p:tavLst>
                                        <p:tav tm="0">
                                          <p:val>
                                            <p:strVal val="#ppt_x+#ppt_w/2"/>
                                          </p:val>
                                        </p:tav>
                                        <p:tav tm="100000">
                                          <p:val>
                                            <p:strVal val="#ppt_x"/>
                                          </p:val>
                                        </p:tav>
                                      </p:tavLst>
                                    </p:anim>
                                    <p:anim calcmode="lin" valueType="num">
                                      <p:cBhvr>
                                        <p:cTn id="64" dur="500" fill="hold"/>
                                        <p:tgtEl>
                                          <p:spTgt spid="62467">
                                            <p:txEl>
                                              <p:pRg st="6" end="6"/>
                                            </p:txEl>
                                          </p:spTgt>
                                        </p:tgtEl>
                                        <p:attrNameLst>
                                          <p:attrName>ppt_y</p:attrName>
                                        </p:attrNameLst>
                                      </p:cBhvr>
                                      <p:tavLst>
                                        <p:tav tm="0">
                                          <p:val>
                                            <p:strVal val="#ppt_y"/>
                                          </p:val>
                                        </p:tav>
                                        <p:tav tm="100000">
                                          <p:val>
                                            <p:strVal val="#ppt_y"/>
                                          </p:val>
                                        </p:tav>
                                      </p:tavLst>
                                    </p:anim>
                                    <p:anim calcmode="lin" valueType="num">
                                      <p:cBhvr>
                                        <p:cTn id="65" dur="500" fill="hold"/>
                                        <p:tgtEl>
                                          <p:spTgt spid="62467">
                                            <p:txEl>
                                              <p:pRg st="6" end="6"/>
                                            </p:txEl>
                                          </p:spTgt>
                                        </p:tgtEl>
                                        <p:attrNameLst>
                                          <p:attrName>ppt_w</p:attrName>
                                        </p:attrNameLst>
                                      </p:cBhvr>
                                      <p:tavLst>
                                        <p:tav tm="0">
                                          <p:val>
                                            <p:fltVal val="0"/>
                                          </p:val>
                                        </p:tav>
                                        <p:tav tm="100000">
                                          <p:val>
                                            <p:strVal val="#ppt_w"/>
                                          </p:val>
                                        </p:tav>
                                      </p:tavLst>
                                    </p:anim>
                                    <p:anim calcmode="lin" valueType="num">
                                      <p:cBhvr>
                                        <p:cTn id="66" dur="500" fill="hold"/>
                                        <p:tgtEl>
                                          <p:spTgt spid="62467">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7" presetClass="entr" presetSubtype="2" fill="hold" grpId="0" nodeType="clickEffect">
                                  <p:stCondLst>
                                    <p:cond delay="0"/>
                                  </p:stCondLst>
                                  <p:childTnLst>
                                    <p:set>
                                      <p:cBhvr>
                                        <p:cTn id="70" dur="1" fill="hold">
                                          <p:stCondLst>
                                            <p:cond delay="0"/>
                                          </p:stCondLst>
                                        </p:cTn>
                                        <p:tgtEl>
                                          <p:spTgt spid="62467">
                                            <p:txEl>
                                              <p:pRg st="7" end="7"/>
                                            </p:txEl>
                                          </p:spTgt>
                                        </p:tgtEl>
                                        <p:attrNameLst>
                                          <p:attrName>style.visibility</p:attrName>
                                        </p:attrNameLst>
                                      </p:cBhvr>
                                      <p:to>
                                        <p:strVal val="visible"/>
                                      </p:to>
                                    </p:set>
                                    <p:anim calcmode="lin" valueType="num">
                                      <p:cBhvr>
                                        <p:cTn id="71" dur="500" fill="hold"/>
                                        <p:tgtEl>
                                          <p:spTgt spid="62467">
                                            <p:txEl>
                                              <p:pRg st="7" end="7"/>
                                            </p:txEl>
                                          </p:spTgt>
                                        </p:tgtEl>
                                        <p:attrNameLst>
                                          <p:attrName>ppt_x</p:attrName>
                                        </p:attrNameLst>
                                      </p:cBhvr>
                                      <p:tavLst>
                                        <p:tav tm="0">
                                          <p:val>
                                            <p:strVal val="#ppt_x+#ppt_w/2"/>
                                          </p:val>
                                        </p:tav>
                                        <p:tav tm="100000">
                                          <p:val>
                                            <p:strVal val="#ppt_x"/>
                                          </p:val>
                                        </p:tav>
                                      </p:tavLst>
                                    </p:anim>
                                    <p:anim calcmode="lin" valueType="num">
                                      <p:cBhvr>
                                        <p:cTn id="72" dur="500" fill="hold"/>
                                        <p:tgtEl>
                                          <p:spTgt spid="62467">
                                            <p:txEl>
                                              <p:pRg st="7" end="7"/>
                                            </p:txEl>
                                          </p:spTgt>
                                        </p:tgtEl>
                                        <p:attrNameLst>
                                          <p:attrName>ppt_y</p:attrName>
                                        </p:attrNameLst>
                                      </p:cBhvr>
                                      <p:tavLst>
                                        <p:tav tm="0">
                                          <p:val>
                                            <p:strVal val="#ppt_y"/>
                                          </p:val>
                                        </p:tav>
                                        <p:tav tm="100000">
                                          <p:val>
                                            <p:strVal val="#ppt_y"/>
                                          </p:val>
                                        </p:tav>
                                      </p:tavLst>
                                    </p:anim>
                                    <p:anim calcmode="lin" valueType="num">
                                      <p:cBhvr>
                                        <p:cTn id="73" dur="500" fill="hold"/>
                                        <p:tgtEl>
                                          <p:spTgt spid="62467">
                                            <p:txEl>
                                              <p:pRg st="7" end="7"/>
                                            </p:txEl>
                                          </p:spTgt>
                                        </p:tgtEl>
                                        <p:attrNameLst>
                                          <p:attrName>ppt_w</p:attrName>
                                        </p:attrNameLst>
                                      </p:cBhvr>
                                      <p:tavLst>
                                        <p:tav tm="0">
                                          <p:val>
                                            <p:fltVal val="0"/>
                                          </p:val>
                                        </p:tav>
                                        <p:tav tm="100000">
                                          <p:val>
                                            <p:strVal val="#ppt_w"/>
                                          </p:val>
                                        </p:tav>
                                      </p:tavLst>
                                    </p:anim>
                                    <p:anim calcmode="lin" valueType="num">
                                      <p:cBhvr>
                                        <p:cTn id="74" dur="500" fill="hold"/>
                                        <p:tgtEl>
                                          <p:spTgt spid="62467">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17" presetClass="entr" presetSubtype="2" fill="hold" grpId="0" nodeType="clickEffect">
                                  <p:stCondLst>
                                    <p:cond delay="0"/>
                                  </p:stCondLst>
                                  <p:childTnLst>
                                    <p:set>
                                      <p:cBhvr>
                                        <p:cTn id="78" dur="1" fill="hold">
                                          <p:stCondLst>
                                            <p:cond delay="0"/>
                                          </p:stCondLst>
                                        </p:cTn>
                                        <p:tgtEl>
                                          <p:spTgt spid="62467">
                                            <p:txEl>
                                              <p:pRg st="8" end="8"/>
                                            </p:txEl>
                                          </p:spTgt>
                                        </p:tgtEl>
                                        <p:attrNameLst>
                                          <p:attrName>style.visibility</p:attrName>
                                        </p:attrNameLst>
                                      </p:cBhvr>
                                      <p:to>
                                        <p:strVal val="visible"/>
                                      </p:to>
                                    </p:set>
                                    <p:anim calcmode="lin" valueType="num">
                                      <p:cBhvr>
                                        <p:cTn id="79" dur="500" fill="hold"/>
                                        <p:tgtEl>
                                          <p:spTgt spid="62467">
                                            <p:txEl>
                                              <p:pRg st="8" end="8"/>
                                            </p:txEl>
                                          </p:spTgt>
                                        </p:tgtEl>
                                        <p:attrNameLst>
                                          <p:attrName>ppt_x</p:attrName>
                                        </p:attrNameLst>
                                      </p:cBhvr>
                                      <p:tavLst>
                                        <p:tav tm="0">
                                          <p:val>
                                            <p:strVal val="#ppt_x+#ppt_w/2"/>
                                          </p:val>
                                        </p:tav>
                                        <p:tav tm="100000">
                                          <p:val>
                                            <p:strVal val="#ppt_x"/>
                                          </p:val>
                                        </p:tav>
                                      </p:tavLst>
                                    </p:anim>
                                    <p:anim calcmode="lin" valueType="num">
                                      <p:cBhvr>
                                        <p:cTn id="80" dur="500" fill="hold"/>
                                        <p:tgtEl>
                                          <p:spTgt spid="62467">
                                            <p:txEl>
                                              <p:pRg st="8" end="8"/>
                                            </p:txEl>
                                          </p:spTgt>
                                        </p:tgtEl>
                                        <p:attrNameLst>
                                          <p:attrName>ppt_y</p:attrName>
                                        </p:attrNameLst>
                                      </p:cBhvr>
                                      <p:tavLst>
                                        <p:tav tm="0">
                                          <p:val>
                                            <p:strVal val="#ppt_y"/>
                                          </p:val>
                                        </p:tav>
                                        <p:tav tm="100000">
                                          <p:val>
                                            <p:strVal val="#ppt_y"/>
                                          </p:val>
                                        </p:tav>
                                      </p:tavLst>
                                    </p:anim>
                                    <p:anim calcmode="lin" valueType="num">
                                      <p:cBhvr>
                                        <p:cTn id="81" dur="500" fill="hold"/>
                                        <p:tgtEl>
                                          <p:spTgt spid="62467">
                                            <p:txEl>
                                              <p:pRg st="8" end="8"/>
                                            </p:txEl>
                                          </p:spTgt>
                                        </p:tgtEl>
                                        <p:attrNameLst>
                                          <p:attrName>ppt_w</p:attrName>
                                        </p:attrNameLst>
                                      </p:cBhvr>
                                      <p:tavLst>
                                        <p:tav tm="0">
                                          <p:val>
                                            <p:fltVal val="0"/>
                                          </p:val>
                                        </p:tav>
                                        <p:tav tm="100000">
                                          <p:val>
                                            <p:strVal val="#ppt_w"/>
                                          </p:val>
                                        </p:tav>
                                      </p:tavLst>
                                    </p:anim>
                                    <p:anim calcmode="lin" valueType="num">
                                      <p:cBhvr>
                                        <p:cTn id="82" dur="500" fill="hold"/>
                                        <p:tgtEl>
                                          <p:spTgt spid="62467">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17" presetClass="entr" presetSubtype="2" fill="hold" grpId="0" nodeType="clickEffect">
                                  <p:stCondLst>
                                    <p:cond delay="0"/>
                                  </p:stCondLst>
                                  <p:childTnLst>
                                    <p:set>
                                      <p:cBhvr>
                                        <p:cTn id="86" dur="1" fill="hold">
                                          <p:stCondLst>
                                            <p:cond delay="0"/>
                                          </p:stCondLst>
                                        </p:cTn>
                                        <p:tgtEl>
                                          <p:spTgt spid="62467">
                                            <p:txEl>
                                              <p:pRg st="9" end="9"/>
                                            </p:txEl>
                                          </p:spTgt>
                                        </p:tgtEl>
                                        <p:attrNameLst>
                                          <p:attrName>style.visibility</p:attrName>
                                        </p:attrNameLst>
                                      </p:cBhvr>
                                      <p:to>
                                        <p:strVal val="visible"/>
                                      </p:to>
                                    </p:set>
                                    <p:anim calcmode="lin" valueType="num">
                                      <p:cBhvr>
                                        <p:cTn id="87" dur="500" fill="hold"/>
                                        <p:tgtEl>
                                          <p:spTgt spid="62467">
                                            <p:txEl>
                                              <p:pRg st="9" end="9"/>
                                            </p:txEl>
                                          </p:spTgt>
                                        </p:tgtEl>
                                        <p:attrNameLst>
                                          <p:attrName>ppt_x</p:attrName>
                                        </p:attrNameLst>
                                      </p:cBhvr>
                                      <p:tavLst>
                                        <p:tav tm="0">
                                          <p:val>
                                            <p:strVal val="#ppt_x+#ppt_w/2"/>
                                          </p:val>
                                        </p:tav>
                                        <p:tav tm="100000">
                                          <p:val>
                                            <p:strVal val="#ppt_x"/>
                                          </p:val>
                                        </p:tav>
                                      </p:tavLst>
                                    </p:anim>
                                    <p:anim calcmode="lin" valueType="num">
                                      <p:cBhvr>
                                        <p:cTn id="88" dur="500" fill="hold"/>
                                        <p:tgtEl>
                                          <p:spTgt spid="62467">
                                            <p:txEl>
                                              <p:pRg st="9" end="9"/>
                                            </p:txEl>
                                          </p:spTgt>
                                        </p:tgtEl>
                                        <p:attrNameLst>
                                          <p:attrName>ppt_y</p:attrName>
                                        </p:attrNameLst>
                                      </p:cBhvr>
                                      <p:tavLst>
                                        <p:tav tm="0">
                                          <p:val>
                                            <p:strVal val="#ppt_y"/>
                                          </p:val>
                                        </p:tav>
                                        <p:tav tm="100000">
                                          <p:val>
                                            <p:strVal val="#ppt_y"/>
                                          </p:val>
                                        </p:tav>
                                      </p:tavLst>
                                    </p:anim>
                                    <p:anim calcmode="lin" valueType="num">
                                      <p:cBhvr>
                                        <p:cTn id="89" dur="500" fill="hold"/>
                                        <p:tgtEl>
                                          <p:spTgt spid="62467">
                                            <p:txEl>
                                              <p:pRg st="9" end="9"/>
                                            </p:txEl>
                                          </p:spTgt>
                                        </p:tgtEl>
                                        <p:attrNameLst>
                                          <p:attrName>ppt_w</p:attrName>
                                        </p:attrNameLst>
                                      </p:cBhvr>
                                      <p:tavLst>
                                        <p:tav tm="0">
                                          <p:val>
                                            <p:fltVal val="0"/>
                                          </p:val>
                                        </p:tav>
                                        <p:tav tm="100000">
                                          <p:val>
                                            <p:strVal val="#ppt_w"/>
                                          </p:val>
                                        </p:tav>
                                      </p:tavLst>
                                    </p:anim>
                                    <p:anim calcmode="lin" valueType="num">
                                      <p:cBhvr>
                                        <p:cTn id="90" dur="500" fill="hold"/>
                                        <p:tgtEl>
                                          <p:spTgt spid="62467">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autoUpdateAnimBg="0"/>
      <p:bldP spid="6246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838200" y="304800"/>
            <a:ext cx="7772400" cy="762000"/>
          </a:xfrm>
        </p:spPr>
        <p:txBody>
          <a:bodyPr/>
          <a:lstStyle/>
          <a:p>
            <a:pPr algn="l"/>
            <a:r>
              <a:rPr lang="tr-TR" altLang="tr-TR" sz="2000" b="1"/>
              <a:t>&amp;</a:t>
            </a:r>
            <a:r>
              <a:rPr lang="tr-TR" altLang="tr-TR" sz="2000"/>
              <a:t>Bir takım kısaltmaların sonuna konur.</a:t>
            </a:r>
            <a:br>
              <a:rPr lang="tr-TR" altLang="tr-TR" sz="2000"/>
            </a:br>
            <a:endParaRPr lang="tr-TR" altLang="tr-TR" sz="2000"/>
          </a:p>
        </p:txBody>
      </p:sp>
      <p:sp>
        <p:nvSpPr>
          <p:cNvPr id="13315" name="Rectangle 3" descr="Kırtasiye"/>
          <p:cNvSpPr>
            <a:spLocks noGrp="1" noChangeArrowheads="1"/>
          </p:cNvSpPr>
          <p:nvPr>
            <p:ph type="subTitle" idx="1"/>
          </p:nvPr>
        </p:nvSpPr>
        <p:spPr>
          <a:xfrm>
            <a:off x="762000" y="1143000"/>
            <a:ext cx="7848600" cy="5486400"/>
          </a:xfrm>
          <a:blipFill dpi="0" rotWithShape="0">
            <a:blip r:embed="rId2"/>
            <a:srcRect/>
            <a:tile tx="0" ty="0" sx="100000" sy="100000" flip="none" algn="tl"/>
          </a:blipFill>
          <a:ln>
            <a:solidFill>
              <a:schemeClr val="tx1"/>
            </a:solidFill>
            <a:miter lim="800000"/>
            <a:headEnd/>
            <a:tailEnd/>
          </a:ln>
        </p:spPr>
        <p:txBody>
          <a:bodyPr/>
          <a:lstStyle/>
          <a:p>
            <a:pPr algn="l"/>
            <a:r>
              <a:rPr lang="tr-TR" altLang="tr-TR" sz="2000" b="1"/>
              <a:t>Örnekler:</a:t>
            </a:r>
            <a:endParaRPr lang="tr-TR" altLang="tr-TR" sz="1800" b="1"/>
          </a:p>
          <a:p>
            <a:pPr algn="l"/>
            <a:r>
              <a:rPr lang="tr-TR" altLang="tr-TR" sz="1800"/>
              <a:t>1-Alb. (Albay)</a:t>
            </a:r>
          </a:p>
          <a:p>
            <a:pPr algn="l"/>
            <a:endParaRPr lang="tr-TR" altLang="tr-TR" sz="1800"/>
          </a:p>
          <a:p>
            <a:pPr algn="l"/>
            <a:r>
              <a:rPr lang="tr-TR" altLang="tr-TR" sz="1800"/>
              <a:t>2- Dr.(Doktor)</a:t>
            </a:r>
          </a:p>
          <a:p>
            <a:pPr algn="l"/>
            <a:endParaRPr lang="tr-TR" altLang="tr-TR" sz="1800"/>
          </a:p>
          <a:p>
            <a:pPr algn="l"/>
            <a:r>
              <a:rPr lang="tr-TR" altLang="tr-TR" sz="1800"/>
              <a:t>3-Yard.Doç.(Yardımcı doçent)</a:t>
            </a:r>
          </a:p>
          <a:p>
            <a:pPr algn="l"/>
            <a:endParaRPr lang="tr-TR" altLang="tr-TR" sz="1800"/>
          </a:p>
          <a:p>
            <a:pPr algn="l"/>
            <a:r>
              <a:rPr lang="tr-TR" altLang="tr-TR" sz="1800"/>
              <a:t>4-Prof. (Profesör)</a:t>
            </a:r>
          </a:p>
          <a:p>
            <a:pPr algn="l"/>
            <a:endParaRPr lang="tr-TR" altLang="tr-TR" sz="1800"/>
          </a:p>
          <a:p>
            <a:pPr algn="l"/>
            <a:r>
              <a:rPr lang="tr-TR" altLang="tr-TR" sz="1800"/>
              <a:t>5- Alm.(Almanca)</a:t>
            </a:r>
          </a:p>
          <a:p>
            <a:pPr algn="l"/>
            <a:r>
              <a:rPr lang="tr-TR" altLang="tr-TR" sz="1800" b="1" u="sng"/>
              <a:t>Uyarı:</a:t>
            </a:r>
            <a:endParaRPr lang="tr-TR" altLang="tr-TR" sz="1800" u="sng"/>
          </a:p>
          <a:p>
            <a:pPr algn="l"/>
            <a:r>
              <a:rPr lang="tr-TR" altLang="tr-TR" sz="1800" u="sng"/>
              <a:t>Ancak bazı kısaltmalarda nokta konulmaz. </a:t>
            </a:r>
          </a:p>
          <a:p>
            <a:pPr algn="l"/>
            <a:r>
              <a:rPr lang="tr-TR" altLang="tr-TR" sz="1800" b="1"/>
              <a:t>Örnekler:</a:t>
            </a:r>
            <a:endParaRPr lang="tr-TR" altLang="tr-TR" sz="1800"/>
          </a:p>
          <a:p>
            <a:pPr algn="l"/>
            <a:r>
              <a:rPr lang="tr-TR" altLang="tr-TR" sz="1800"/>
              <a:t>1- TBMM (Türkiye Büyük Millet Meclisi)</a:t>
            </a:r>
          </a:p>
          <a:p>
            <a:pPr algn="l"/>
            <a:endParaRPr lang="tr-TR" altLang="tr-TR" sz="1800"/>
          </a:p>
          <a:p>
            <a:pPr algn="l"/>
            <a:r>
              <a:rPr lang="tr-TR" altLang="tr-TR" sz="1800"/>
              <a:t>2- TDK (Türk Dil Kurumu)</a:t>
            </a:r>
            <a:endParaRPr lang="tr-TR" altLang="tr-TR" sz="1800" u="sng"/>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13314"/>
                                        </p:tgtEl>
                                        <p:attrNameLst>
                                          <p:attrName>style.visibility</p:attrName>
                                        </p:attrNameLst>
                                      </p:cBhvr>
                                      <p:to>
                                        <p:strVal val="visible"/>
                                      </p:to>
                                    </p:set>
                                    <p:anim to="" calcmode="lin" valueType="num">
                                      <p:cBhvr>
                                        <p:cTn id="7" dur="1" fill="hold"/>
                                        <p:tgtEl>
                                          <p:spTgt spid="1331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528"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 calcmode="lin" valueType="num">
                                      <p:cBhvr>
                                        <p:cTn id="12" dur="5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13315">
                                            <p:txEl>
                                              <p:pRg st="0" end="0"/>
                                            </p:txEl>
                                          </p:spTgt>
                                        </p:tgtEl>
                                        <p:attrNameLst>
                                          <p:attrName>ppt_h</p:attrName>
                                        </p:attrNameLst>
                                      </p:cBhvr>
                                      <p:tavLst>
                                        <p:tav tm="0">
                                          <p:val>
                                            <p:fltVal val="0"/>
                                          </p:val>
                                        </p:tav>
                                        <p:tav tm="100000">
                                          <p:val>
                                            <p:strVal val="#ppt_h"/>
                                          </p:val>
                                        </p:tav>
                                      </p:tavLst>
                                    </p:anim>
                                    <p:anim calcmode="lin" valueType="num">
                                      <p:cBhvr>
                                        <p:cTn id="14" dur="500" fill="hold"/>
                                        <p:tgtEl>
                                          <p:spTgt spid="13315">
                                            <p:txEl>
                                              <p:pRg st="0" end="0"/>
                                            </p:txEl>
                                          </p:spTgt>
                                        </p:tgtEl>
                                        <p:attrNameLst>
                                          <p:attrName>ppt_x</p:attrName>
                                        </p:attrNameLst>
                                      </p:cBhvr>
                                      <p:tavLst>
                                        <p:tav tm="0">
                                          <p:val>
                                            <p:fltVal val="0.5"/>
                                          </p:val>
                                        </p:tav>
                                        <p:tav tm="100000">
                                          <p:val>
                                            <p:strVal val="#ppt_x"/>
                                          </p:val>
                                        </p:tav>
                                      </p:tavLst>
                                    </p:anim>
                                    <p:anim calcmode="lin" valueType="num">
                                      <p:cBhvr>
                                        <p:cTn id="15" dur="500" fill="hold"/>
                                        <p:tgtEl>
                                          <p:spTgt spid="13315">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3" presetClass="entr" presetSubtype="528" fill="hold" grpId="0" nodeType="clickEffect">
                                  <p:stCondLst>
                                    <p:cond delay="0"/>
                                  </p:stCondLst>
                                  <p:childTnLst>
                                    <p:set>
                                      <p:cBhvr>
                                        <p:cTn id="19" dur="1" fill="hold">
                                          <p:stCondLst>
                                            <p:cond delay="0"/>
                                          </p:stCondLst>
                                        </p:cTn>
                                        <p:tgtEl>
                                          <p:spTgt spid="13315">
                                            <p:txEl>
                                              <p:pRg st="1" end="1"/>
                                            </p:txEl>
                                          </p:spTgt>
                                        </p:tgtEl>
                                        <p:attrNameLst>
                                          <p:attrName>style.visibility</p:attrName>
                                        </p:attrNameLst>
                                      </p:cBhvr>
                                      <p:to>
                                        <p:strVal val="visible"/>
                                      </p:to>
                                    </p:set>
                                    <p:anim calcmode="lin" valueType="num">
                                      <p:cBhvr>
                                        <p:cTn id="20" dur="5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13315">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13315">
                                            <p:txEl>
                                              <p:pRg st="1" end="1"/>
                                            </p:txEl>
                                          </p:spTgt>
                                        </p:tgtEl>
                                        <p:attrNameLst>
                                          <p:attrName>ppt_x</p:attrName>
                                        </p:attrNameLst>
                                      </p:cBhvr>
                                      <p:tavLst>
                                        <p:tav tm="0">
                                          <p:val>
                                            <p:fltVal val="0.5"/>
                                          </p:val>
                                        </p:tav>
                                        <p:tav tm="100000">
                                          <p:val>
                                            <p:strVal val="#ppt_x"/>
                                          </p:val>
                                        </p:tav>
                                      </p:tavLst>
                                    </p:anim>
                                    <p:anim calcmode="lin" valueType="num">
                                      <p:cBhvr>
                                        <p:cTn id="23" dur="500" fill="hold"/>
                                        <p:tgtEl>
                                          <p:spTgt spid="13315">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3" presetClass="entr" presetSubtype="528" fill="hold" grpId="0" nodeType="clickEffect">
                                  <p:stCondLst>
                                    <p:cond delay="0"/>
                                  </p:stCondLst>
                                  <p:childTnLst>
                                    <p:set>
                                      <p:cBhvr>
                                        <p:cTn id="27" dur="1" fill="hold">
                                          <p:stCondLst>
                                            <p:cond delay="0"/>
                                          </p:stCondLst>
                                        </p:cTn>
                                        <p:tgtEl>
                                          <p:spTgt spid="13315">
                                            <p:txEl>
                                              <p:pRg st="3" end="3"/>
                                            </p:txEl>
                                          </p:spTgt>
                                        </p:tgtEl>
                                        <p:attrNameLst>
                                          <p:attrName>style.visibility</p:attrName>
                                        </p:attrNameLst>
                                      </p:cBhvr>
                                      <p:to>
                                        <p:strVal val="visible"/>
                                      </p:to>
                                    </p:set>
                                    <p:anim calcmode="lin" valueType="num">
                                      <p:cBhvr>
                                        <p:cTn id="28" dur="500" fill="hold"/>
                                        <p:tgtEl>
                                          <p:spTgt spid="1331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13315">
                                            <p:txEl>
                                              <p:pRg st="3" end="3"/>
                                            </p:txEl>
                                          </p:spTgt>
                                        </p:tgtEl>
                                        <p:attrNameLst>
                                          <p:attrName>ppt_h</p:attrName>
                                        </p:attrNameLst>
                                      </p:cBhvr>
                                      <p:tavLst>
                                        <p:tav tm="0">
                                          <p:val>
                                            <p:fltVal val="0"/>
                                          </p:val>
                                        </p:tav>
                                        <p:tav tm="100000">
                                          <p:val>
                                            <p:strVal val="#ppt_h"/>
                                          </p:val>
                                        </p:tav>
                                      </p:tavLst>
                                    </p:anim>
                                    <p:anim calcmode="lin" valueType="num">
                                      <p:cBhvr>
                                        <p:cTn id="30" dur="500" fill="hold"/>
                                        <p:tgtEl>
                                          <p:spTgt spid="13315">
                                            <p:txEl>
                                              <p:pRg st="3" end="3"/>
                                            </p:txEl>
                                          </p:spTgt>
                                        </p:tgtEl>
                                        <p:attrNameLst>
                                          <p:attrName>ppt_x</p:attrName>
                                        </p:attrNameLst>
                                      </p:cBhvr>
                                      <p:tavLst>
                                        <p:tav tm="0">
                                          <p:val>
                                            <p:fltVal val="0.5"/>
                                          </p:val>
                                        </p:tav>
                                        <p:tav tm="100000">
                                          <p:val>
                                            <p:strVal val="#ppt_x"/>
                                          </p:val>
                                        </p:tav>
                                      </p:tavLst>
                                    </p:anim>
                                    <p:anim calcmode="lin" valueType="num">
                                      <p:cBhvr>
                                        <p:cTn id="31" dur="500" fill="hold"/>
                                        <p:tgtEl>
                                          <p:spTgt spid="13315">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528" fill="hold" grpId="0" nodeType="clickEffect">
                                  <p:stCondLst>
                                    <p:cond delay="0"/>
                                  </p:stCondLst>
                                  <p:childTnLst>
                                    <p:set>
                                      <p:cBhvr>
                                        <p:cTn id="35" dur="1" fill="hold">
                                          <p:stCondLst>
                                            <p:cond delay="0"/>
                                          </p:stCondLst>
                                        </p:cTn>
                                        <p:tgtEl>
                                          <p:spTgt spid="13315">
                                            <p:txEl>
                                              <p:pRg st="5" end="5"/>
                                            </p:txEl>
                                          </p:spTgt>
                                        </p:tgtEl>
                                        <p:attrNameLst>
                                          <p:attrName>style.visibility</p:attrName>
                                        </p:attrNameLst>
                                      </p:cBhvr>
                                      <p:to>
                                        <p:strVal val="visible"/>
                                      </p:to>
                                    </p:set>
                                    <p:anim calcmode="lin" valueType="num">
                                      <p:cBhvr>
                                        <p:cTn id="36" dur="500" fill="hold"/>
                                        <p:tgtEl>
                                          <p:spTgt spid="13315">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13315">
                                            <p:txEl>
                                              <p:pRg st="5" end="5"/>
                                            </p:txEl>
                                          </p:spTgt>
                                        </p:tgtEl>
                                        <p:attrNameLst>
                                          <p:attrName>ppt_h</p:attrName>
                                        </p:attrNameLst>
                                      </p:cBhvr>
                                      <p:tavLst>
                                        <p:tav tm="0">
                                          <p:val>
                                            <p:fltVal val="0"/>
                                          </p:val>
                                        </p:tav>
                                        <p:tav tm="100000">
                                          <p:val>
                                            <p:strVal val="#ppt_h"/>
                                          </p:val>
                                        </p:tav>
                                      </p:tavLst>
                                    </p:anim>
                                    <p:anim calcmode="lin" valueType="num">
                                      <p:cBhvr>
                                        <p:cTn id="38" dur="500" fill="hold"/>
                                        <p:tgtEl>
                                          <p:spTgt spid="13315">
                                            <p:txEl>
                                              <p:pRg st="5" end="5"/>
                                            </p:txEl>
                                          </p:spTgt>
                                        </p:tgtEl>
                                        <p:attrNameLst>
                                          <p:attrName>ppt_x</p:attrName>
                                        </p:attrNameLst>
                                      </p:cBhvr>
                                      <p:tavLst>
                                        <p:tav tm="0">
                                          <p:val>
                                            <p:fltVal val="0.5"/>
                                          </p:val>
                                        </p:tav>
                                        <p:tav tm="100000">
                                          <p:val>
                                            <p:strVal val="#ppt_x"/>
                                          </p:val>
                                        </p:tav>
                                      </p:tavLst>
                                    </p:anim>
                                    <p:anim calcmode="lin" valueType="num">
                                      <p:cBhvr>
                                        <p:cTn id="39" dur="500" fill="hold"/>
                                        <p:tgtEl>
                                          <p:spTgt spid="13315">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3" presetClass="entr" presetSubtype="528" fill="hold" grpId="0" nodeType="clickEffect">
                                  <p:stCondLst>
                                    <p:cond delay="0"/>
                                  </p:stCondLst>
                                  <p:childTnLst>
                                    <p:set>
                                      <p:cBhvr>
                                        <p:cTn id="43" dur="1" fill="hold">
                                          <p:stCondLst>
                                            <p:cond delay="0"/>
                                          </p:stCondLst>
                                        </p:cTn>
                                        <p:tgtEl>
                                          <p:spTgt spid="13315">
                                            <p:txEl>
                                              <p:pRg st="7" end="7"/>
                                            </p:txEl>
                                          </p:spTgt>
                                        </p:tgtEl>
                                        <p:attrNameLst>
                                          <p:attrName>style.visibility</p:attrName>
                                        </p:attrNameLst>
                                      </p:cBhvr>
                                      <p:to>
                                        <p:strVal val="visible"/>
                                      </p:to>
                                    </p:set>
                                    <p:anim calcmode="lin" valueType="num">
                                      <p:cBhvr>
                                        <p:cTn id="44" dur="500" fill="hold"/>
                                        <p:tgtEl>
                                          <p:spTgt spid="13315">
                                            <p:txEl>
                                              <p:pRg st="7" end="7"/>
                                            </p:txEl>
                                          </p:spTgt>
                                        </p:tgtEl>
                                        <p:attrNameLst>
                                          <p:attrName>ppt_w</p:attrName>
                                        </p:attrNameLst>
                                      </p:cBhvr>
                                      <p:tavLst>
                                        <p:tav tm="0">
                                          <p:val>
                                            <p:fltVal val="0"/>
                                          </p:val>
                                        </p:tav>
                                        <p:tav tm="100000">
                                          <p:val>
                                            <p:strVal val="#ppt_w"/>
                                          </p:val>
                                        </p:tav>
                                      </p:tavLst>
                                    </p:anim>
                                    <p:anim calcmode="lin" valueType="num">
                                      <p:cBhvr>
                                        <p:cTn id="45" dur="500" fill="hold"/>
                                        <p:tgtEl>
                                          <p:spTgt spid="13315">
                                            <p:txEl>
                                              <p:pRg st="7" end="7"/>
                                            </p:txEl>
                                          </p:spTgt>
                                        </p:tgtEl>
                                        <p:attrNameLst>
                                          <p:attrName>ppt_h</p:attrName>
                                        </p:attrNameLst>
                                      </p:cBhvr>
                                      <p:tavLst>
                                        <p:tav tm="0">
                                          <p:val>
                                            <p:fltVal val="0"/>
                                          </p:val>
                                        </p:tav>
                                        <p:tav tm="100000">
                                          <p:val>
                                            <p:strVal val="#ppt_h"/>
                                          </p:val>
                                        </p:tav>
                                      </p:tavLst>
                                    </p:anim>
                                    <p:anim calcmode="lin" valueType="num">
                                      <p:cBhvr>
                                        <p:cTn id="46" dur="500" fill="hold"/>
                                        <p:tgtEl>
                                          <p:spTgt spid="13315">
                                            <p:txEl>
                                              <p:pRg st="7" end="7"/>
                                            </p:txEl>
                                          </p:spTgt>
                                        </p:tgtEl>
                                        <p:attrNameLst>
                                          <p:attrName>ppt_x</p:attrName>
                                        </p:attrNameLst>
                                      </p:cBhvr>
                                      <p:tavLst>
                                        <p:tav tm="0">
                                          <p:val>
                                            <p:fltVal val="0.5"/>
                                          </p:val>
                                        </p:tav>
                                        <p:tav tm="100000">
                                          <p:val>
                                            <p:strVal val="#ppt_x"/>
                                          </p:val>
                                        </p:tav>
                                      </p:tavLst>
                                    </p:anim>
                                    <p:anim calcmode="lin" valueType="num">
                                      <p:cBhvr>
                                        <p:cTn id="47" dur="500" fill="hold"/>
                                        <p:tgtEl>
                                          <p:spTgt spid="13315">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3" presetClass="entr" presetSubtype="528" fill="hold" grpId="0" nodeType="clickEffect">
                                  <p:stCondLst>
                                    <p:cond delay="0"/>
                                  </p:stCondLst>
                                  <p:childTnLst>
                                    <p:set>
                                      <p:cBhvr>
                                        <p:cTn id="51" dur="1" fill="hold">
                                          <p:stCondLst>
                                            <p:cond delay="0"/>
                                          </p:stCondLst>
                                        </p:cTn>
                                        <p:tgtEl>
                                          <p:spTgt spid="13315">
                                            <p:txEl>
                                              <p:pRg st="9" end="9"/>
                                            </p:txEl>
                                          </p:spTgt>
                                        </p:tgtEl>
                                        <p:attrNameLst>
                                          <p:attrName>style.visibility</p:attrName>
                                        </p:attrNameLst>
                                      </p:cBhvr>
                                      <p:to>
                                        <p:strVal val="visible"/>
                                      </p:to>
                                    </p:set>
                                    <p:anim calcmode="lin" valueType="num">
                                      <p:cBhvr>
                                        <p:cTn id="52" dur="500" fill="hold"/>
                                        <p:tgtEl>
                                          <p:spTgt spid="13315">
                                            <p:txEl>
                                              <p:pRg st="9" end="9"/>
                                            </p:txEl>
                                          </p:spTgt>
                                        </p:tgtEl>
                                        <p:attrNameLst>
                                          <p:attrName>ppt_w</p:attrName>
                                        </p:attrNameLst>
                                      </p:cBhvr>
                                      <p:tavLst>
                                        <p:tav tm="0">
                                          <p:val>
                                            <p:fltVal val="0"/>
                                          </p:val>
                                        </p:tav>
                                        <p:tav tm="100000">
                                          <p:val>
                                            <p:strVal val="#ppt_w"/>
                                          </p:val>
                                        </p:tav>
                                      </p:tavLst>
                                    </p:anim>
                                    <p:anim calcmode="lin" valueType="num">
                                      <p:cBhvr>
                                        <p:cTn id="53" dur="500" fill="hold"/>
                                        <p:tgtEl>
                                          <p:spTgt spid="13315">
                                            <p:txEl>
                                              <p:pRg st="9" end="9"/>
                                            </p:txEl>
                                          </p:spTgt>
                                        </p:tgtEl>
                                        <p:attrNameLst>
                                          <p:attrName>ppt_h</p:attrName>
                                        </p:attrNameLst>
                                      </p:cBhvr>
                                      <p:tavLst>
                                        <p:tav tm="0">
                                          <p:val>
                                            <p:fltVal val="0"/>
                                          </p:val>
                                        </p:tav>
                                        <p:tav tm="100000">
                                          <p:val>
                                            <p:strVal val="#ppt_h"/>
                                          </p:val>
                                        </p:tav>
                                      </p:tavLst>
                                    </p:anim>
                                    <p:anim calcmode="lin" valueType="num">
                                      <p:cBhvr>
                                        <p:cTn id="54" dur="500" fill="hold"/>
                                        <p:tgtEl>
                                          <p:spTgt spid="13315">
                                            <p:txEl>
                                              <p:pRg st="9" end="9"/>
                                            </p:txEl>
                                          </p:spTgt>
                                        </p:tgtEl>
                                        <p:attrNameLst>
                                          <p:attrName>ppt_x</p:attrName>
                                        </p:attrNameLst>
                                      </p:cBhvr>
                                      <p:tavLst>
                                        <p:tav tm="0">
                                          <p:val>
                                            <p:fltVal val="0.5"/>
                                          </p:val>
                                        </p:tav>
                                        <p:tav tm="100000">
                                          <p:val>
                                            <p:strVal val="#ppt_x"/>
                                          </p:val>
                                        </p:tav>
                                      </p:tavLst>
                                    </p:anim>
                                    <p:anim calcmode="lin" valueType="num">
                                      <p:cBhvr>
                                        <p:cTn id="55" dur="500" fill="hold"/>
                                        <p:tgtEl>
                                          <p:spTgt spid="13315">
                                            <p:txEl>
                                              <p:pRg st="9" end="9"/>
                                            </p:txEl>
                                          </p:spTgt>
                                        </p:tgtEl>
                                        <p:attrNameLst>
                                          <p:attrName>ppt_y</p:attrName>
                                        </p:attrNameLst>
                                      </p:cBhvr>
                                      <p:tavLst>
                                        <p:tav tm="0">
                                          <p:val>
                                            <p:fltVal val="0.5"/>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3" presetClass="entr" presetSubtype="528" fill="hold" grpId="0" nodeType="clickEffect">
                                  <p:stCondLst>
                                    <p:cond delay="0"/>
                                  </p:stCondLst>
                                  <p:childTnLst>
                                    <p:set>
                                      <p:cBhvr>
                                        <p:cTn id="59" dur="1" fill="hold">
                                          <p:stCondLst>
                                            <p:cond delay="0"/>
                                          </p:stCondLst>
                                        </p:cTn>
                                        <p:tgtEl>
                                          <p:spTgt spid="13315">
                                            <p:txEl>
                                              <p:pRg st="10" end="10"/>
                                            </p:txEl>
                                          </p:spTgt>
                                        </p:tgtEl>
                                        <p:attrNameLst>
                                          <p:attrName>style.visibility</p:attrName>
                                        </p:attrNameLst>
                                      </p:cBhvr>
                                      <p:to>
                                        <p:strVal val="visible"/>
                                      </p:to>
                                    </p:set>
                                    <p:anim calcmode="lin" valueType="num">
                                      <p:cBhvr>
                                        <p:cTn id="60" dur="500" fill="hold"/>
                                        <p:tgtEl>
                                          <p:spTgt spid="13315">
                                            <p:txEl>
                                              <p:pRg st="10" end="10"/>
                                            </p:txEl>
                                          </p:spTgt>
                                        </p:tgtEl>
                                        <p:attrNameLst>
                                          <p:attrName>ppt_w</p:attrName>
                                        </p:attrNameLst>
                                      </p:cBhvr>
                                      <p:tavLst>
                                        <p:tav tm="0">
                                          <p:val>
                                            <p:fltVal val="0"/>
                                          </p:val>
                                        </p:tav>
                                        <p:tav tm="100000">
                                          <p:val>
                                            <p:strVal val="#ppt_w"/>
                                          </p:val>
                                        </p:tav>
                                      </p:tavLst>
                                    </p:anim>
                                    <p:anim calcmode="lin" valueType="num">
                                      <p:cBhvr>
                                        <p:cTn id="61" dur="500" fill="hold"/>
                                        <p:tgtEl>
                                          <p:spTgt spid="13315">
                                            <p:txEl>
                                              <p:pRg st="10" end="10"/>
                                            </p:txEl>
                                          </p:spTgt>
                                        </p:tgtEl>
                                        <p:attrNameLst>
                                          <p:attrName>ppt_h</p:attrName>
                                        </p:attrNameLst>
                                      </p:cBhvr>
                                      <p:tavLst>
                                        <p:tav tm="0">
                                          <p:val>
                                            <p:fltVal val="0"/>
                                          </p:val>
                                        </p:tav>
                                        <p:tav tm="100000">
                                          <p:val>
                                            <p:strVal val="#ppt_h"/>
                                          </p:val>
                                        </p:tav>
                                      </p:tavLst>
                                    </p:anim>
                                    <p:anim calcmode="lin" valueType="num">
                                      <p:cBhvr>
                                        <p:cTn id="62" dur="500" fill="hold"/>
                                        <p:tgtEl>
                                          <p:spTgt spid="13315">
                                            <p:txEl>
                                              <p:pRg st="10" end="10"/>
                                            </p:txEl>
                                          </p:spTgt>
                                        </p:tgtEl>
                                        <p:attrNameLst>
                                          <p:attrName>ppt_x</p:attrName>
                                        </p:attrNameLst>
                                      </p:cBhvr>
                                      <p:tavLst>
                                        <p:tav tm="0">
                                          <p:val>
                                            <p:fltVal val="0.5"/>
                                          </p:val>
                                        </p:tav>
                                        <p:tav tm="100000">
                                          <p:val>
                                            <p:strVal val="#ppt_x"/>
                                          </p:val>
                                        </p:tav>
                                      </p:tavLst>
                                    </p:anim>
                                    <p:anim calcmode="lin" valueType="num">
                                      <p:cBhvr>
                                        <p:cTn id="63" dur="500" fill="hold"/>
                                        <p:tgtEl>
                                          <p:spTgt spid="13315">
                                            <p:txEl>
                                              <p:pRg st="10" end="10"/>
                                            </p:txEl>
                                          </p:spTgt>
                                        </p:tgtEl>
                                        <p:attrNameLst>
                                          <p:attrName>ppt_y</p:attrName>
                                        </p:attrNameLst>
                                      </p:cBhvr>
                                      <p:tavLst>
                                        <p:tav tm="0">
                                          <p:val>
                                            <p:fltVal val="0.5"/>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3" presetClass="entr" presetSubtype="528" fill="hold" grpId="0" nodeType="clickEffect">
                                  <p:stCondLst>
                                    <p:cond delay="0"/>
                                  </p:stCondLst>
                                  <p:childTnLst>
                                    <p:set>
                                      <p:cBhvr>
                                        <p:cTn id="67" dur="1" fill="hold">
                                          <p:stCondLst>
                                            <p:cond delay="0"/>
                                          </p:stCondLst>
                                        </p:cTn>
                                        <p:tgtEl>
                                          <p:spTgt spid="13315">
                                            <p:txEl>
                                              <p:pRg st="11" end="11"/>
                                            </p:txEl>
                                          </p:spTgt>
                                        </p:tgtEl>
                                        <p:attrNameLst>
                                          <p:attrName>style.visibility</p:attrName>
                                        </p:attrNameLst>
                                      </p:cBhvr>
                                      <p:to>
                                        <p:strVal val="visible"/>
                                      </p:to>
                                    </p:set>
                                    <p:anim calcmode="lin" valueType="num">
                                      <p:cBhvr>
                                        <p:cTn id="68" dur="500" fill="hold"/>
                                        <p:tgtEl>
                                          <p:spTgt spid="13315">
                                            <p:txEl>
                                              <p:pRg st="11" end="11"/>
                                            </p:txEl>
                                          </p:spTgt>
                                        </p:tgtEl>
                                        <p:attrNameLst>
                                          <p:attrName>ppt_w</p:attrName>
                                        </p:attrNameLst>
                                      </p:cBhvr>
                                      <p:tavLst>
                                        <p:tav tm="0">
                                          <p:val>
                                            <p:fltVal val="0"/>
                                          </p:val>
                                        </p:tav>
                                        <p:tav tm="100000">
                                          <p:val>
                                            <p:strVal val="#ppt_w"/>
                                          </p:val>
                                        </p:tav>
                                      </p:tavLst>
                                    </p:anim>
                                    <p:anim calcmode="lin" valueType="num">
                                      <p:cBhvr>
                                        <p:cTn id="69" dur="500" fill="hold"/>
                                        <p:tgtEl>
                                          <p:spTgt spid="13315">
                                            <p:txEl>
                                              <p:pRg st="11" end="11"/>
                                            </p:txEl>
                                          </p:spTgt>
                                        </p:tgtEl>
                                        <p:attrNameLst>
                                          <p:attrName>ppt_h</p:attrName>
                                        </p:attrNameLst>
                                      </p:cBhvr>
                                      <p:tavLst>
                                        <p:tav tm="0">
                                          <p:val>
                                            <p:fltVal val="0"/>
                                          </p:val>
                                        </p:tav>
                                        <p:tav tm="100000">
                                          <p:val>
                                            <p:strVal val="#ppt_h"/>
                                          </p:val>
                                        </p:tav>
                                      </p:tavLst>
                                    </p:anim>
                                    <p:anim calcmode="lin" valueType="num">
                                      <p:cBhvr>
                                        <p:cTn id="70" dur="500" fill="hold"/>
                                        <p:tgtEl>
                                          <p:spTgt spid="13315">
                                            <p:txEl>
                                              <p:pRg st="11" end="11"/>
                                            </p:txEl>
                                          </p:spTgt>
                                        </p:tgtEl>
                                        <p:attrNameLst>
                                          <p:attrName>ppt_x</p:attrName>
                                        </p:attrNameLst>
                                      </p:cBhvr>
                                      <p:tavLst>
                                        <p:tav tm="0">
                                          <p:val>
                                            <p:fltVal val="0.5"/>
                                          </p:val>
                                        </p:tav>
                                        <p:tav tm="100000">
                                          <p:val>
                                            <p:strVal val="#ppt_x"/>
                                          </p:val>
                                        </p:tav>
                                      </p:tavLst>
                                    </p:anim>
                                    <p:anim calcmode="lin" valueType="num">
                                      <p:cBhvr>
                                        <p:cTn id="71" dur="500" fill="hold"/>
                                        <p:tgtEl>
                                          <p:spTgt spid="13315">
                                            <p:txEl>
                                              <p:pRg st="11" end="11"/>
                                            </p:txEl>
                                          </p:spTgt>
                                        </p:tgtEl>
                                        <p:attrNameLst>
                                          <p:attrName>ppt_y</p:attrName>
                                        </p:attrNameLst>
                                      </p:cBhvr>
                                      <p:tavLst>
                                        <p:tav tm="0">
                                          <p:val>
                                            <p:fltVal val="0.5"/>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3" presetClass="entr" presetSubtype="528" fill="hold" grpId="0" nodeType="clickEffect">
                                  <p:stCondLst>
                                    <p:cond delay="0"/>
                                  </p:stCondLst>
                                  <p:childTnLst>
                                    <p:set>
                                      <p:cBhvr>
                                        <p:cTn id="75" dur="1" fill="hold">
                                          <p:stCondLst>
                                            <p:cond delay="0"/>
                                          </p:stCondLst>
                                        </p:cTn>
                                        <p:tgtEl>
                                          <p:spTgt spid="13315">
                                            <p:txEl>
                                              <p:pRg st="12" end="12"/>
                                            </p:txEl>
                                          </p:spTgt>
                                        </p:tgtEl>
                                        <p:attrNameLst>
                                          <p:attrName>style.visibility</p:attrName>
                                        </p:attrNameLst>
                                      </p:cBhvr>
                                      <p:to>
                                        <p:strVal val="visible"/>
                                      </p:to>
                                    </p:set>
                                    <p:anim calcmode="lin" valueType="num">
                                      <p:cBhvr>
                                        <p:cTn id="76" dur="500" fill="hold"/>
                                        <p:tgtEl>
                                          <p:spTgt spid="13315">
                                            <p:txEl>
                                              <p:pRg st="12" end="12"/>
                                            </p:txEl>
                                          </p:spTgt>
                                        </p:tgtEl>
                                        <p:attrNameLst>
                                          <p:attrName>ppt_w</p:attrName>
                                        </p:attrNameLst>
                                      </p:cBhvr>
                                      <p:tavLst>
                                        <p:tav tm="0">
                                          <p:val>
                                            <p:fltVal val="0"/>
                                          </p:val>
                                        </p:tav>
                                        <p:tav tm="100000">
                                          <p:val>
                                            <p:strVal val="#ppt_w"/>
                                          </p:val>
                                        </p:tav>
                                      </p:tavLst>
                                    </p:anim>
                                    <p:anim calcmode="lin" valueType="num">
                                      <p:cBhvr>
                                        <p:cTn id="77" dur="500" fill="hold"/>
                                        <p:tgtEl>
                                          <p:spTgt spid="13315">
                                            <p:txEl>
                                              <p:pRg st="12" end="12"/>
                                            </p:txEl>
                                          </p:spTgt>
                                        </p:tgtEl>
                                        <p:attrNameLst>
                                          <p:attrName>ppt_h</p:attrName>
                                        </p:attrNameLst>
                                      </p:cBhvr>
                                      <p:tavLst>
                                        <p:tav tm="0">
                                          <p:val>
                                            <p:fltVal val="0"/>
                                          </p:val>
                                        </p:tav>
                                        <p:tav tm="100000">
                                          <p:val>
                                            <p:strVal val="#ppt_h"/>
                                          </p:val>
                                        </p:tav>
                                      </p:tavLst>
                                    </p:anim>
                                    <p:anim calcmode="lin" valueType="num">
                                      <p:cBhvr>
                                        <p:cTn id="78" dur="500" fill="hold"/>
                                        <p:tgtEl>
                                          <p:spTgt spid="13315">
                                            <p:txEl>
                                              <p:pRg st="12" end="12"/>
                                            </p:txEl>
                                          </p:spTgt>
                                        </p:tgtEl>
                                        <p:attrNameLst>
                                          <p:attrName>ppt_x</p:attrName>
                                        </p:attrNameLst>
                                      </p:cBhvr>
                                      <p:tavLst>
                                        <p:tav tm="0">
                                          <p:val>
                                            <p:fltVal val="0.5"/>
                                          </p:val>
                                        </p:tav>
                                        <p:tav tm="100000">
                                          <p:val>
                                            <p:strVal val="#ppt_x"/>
                                          </p:val>
                                        </p:tav>
                                      </p:tavLst>
                                    </p:anim>
                                    <p:anim calcmode="lin" valueType="num">
                                      <p:cBhvr>
                                        <p:cTn id="79" dur="500" fill="hold"/>
                                        <p:tgtEl>
                                          <p:spTgt spid="13315">
                                            <p:txEl>
                                              <p:pRg st="12" end="12"/>
                                            </p:txEl>
                                          </p:spTgt>
                                        </p:tgtEl>
                                        <p:attrNameLst>
                                          <p:attrName>ppt_y</p:attrName>
                                        </p:attrNameLst>
                                      </p:cBhvr>
                                      <p:tavLst>
                                        <p:tav tm="0">
                                          <p:val>
                                            <p:fltVal val="0.5"/>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3" presetClass="entr" presetSubtype="528" fill="hold" grpId="0" nodeType="clickEffect">
                                  <p:stCondLst>
                                    <p:cond delay="0"/>
                                  </p:stCondLst>
                                  <p:childTnLst>
                                    <p:set>
                                      <p:cBhvr>
                                        <p:cTn id="83" dur="1" fill="hold">
                                          <p:stCondLst>
                                            <p:cond delay="0"/>
                                          </p:stCondLst>
                                        </p:cTn>
                                        <p:tgtEl>
                                          <p:spTgt spid="13315">
                                            <p:txEl>
                                              <p:pRg st="13" end="13"/>
                                            </p:txEl>
                                          </p:spTgt>
                                        </p:tgtEl>
                                        <p:attrNameLst>
                                          <p:attrName>style.visibility</p:attrName>
                                        </p:attrNameLst>
                                      </p:cBhvr>
                                      <p:to>
                                        <p:strVal val="visible"/>
                                      </p:to>
                                    </p:set>
                                    <p:anim calcmode="lin" valueType="num">
                                      <p:cBhvr>
                                        <p:cTn id="84" dur="500" fill="hold"/>
                                        <p:tgtEl>
                                          <p:spTgt spid="13315">
                                            <p:txEl>
                                              <p:pRg st="13" end="13"/>
                                            </p:txEl>
                                          </p:spTgt>
                                        </p:tgtEl>
                                        <p:attrNameLst>
                                          <p:attrName>ppt_w</p:attrName>
                                        </p:attrNameLst>
                                      </p:cBhvr>
                                      <p:tavLst>
                                        <p:tav tm="0">
                                          <p:val>
                                            <p:fltVal val="0"/>
                                          </p:val>
                                        </p:tav>
                                        <p:tav tm="100000">
                                          <p:val>
                                            <p:strVal val="#ppt_w"/>
                                          </p:val>
                                        </p:tav>
                                      </p:tavLst>
                                    </p:anim>
                                    <p:anim calcmode="lin" valueType="num">
                                      <p:cBhvr>
                                        <p:cTn id="85" dur="500" fill="hold"/>
                                        <p:tgtEl>
                                          <p:spTgt spid="13315">
                                            <p:txEl>
                                              <p:pRg st="13" end="13"/>
                                            </p:txEl>
                                          </p:spTgt>
                                        </p:tgtEl>
                                        <p:attrNameLst>
                                          <p:attrName>ppt_h</p:attrName>
                                        </p:attrNameLst>
                                      </p:cBhvr>
                                      <p:tavLst>
                                        <p:tav tm="0">
                                          <p:val>
                                            <p:fltVal val="0"/>
                                          </p:val>
                                        </p:tav>
                                        <p:tav tm="100000">
                                          <p:val>
                                            <p:strVal val="#ppt_h"/>
                                          </p:val>
                                        </p:tav>
                                      </p:tavLst>
                                    </p:anim>
                                    <p:anim calcmode="lin" valueType="num">
                                      <p:cBhvr>
                                        <p:cTn id="86" dur="500" fill="hold"/>
                                        <p:tgtEl>
                                          <p:spTgt spid="13315">
                                            <p:txEl>
                                              <p:pRg st="13" end="13"/>
                                            </p:txEl>
                                          </p:spTgt>
                                        </p:tgtEl>
                                        <p:attrNameLst>
                                          <p:attrName>ppt_x</p:attrName>
                                        </p:attrNameLst>
                                      </p:cBhvr>
                                      <p:tavLst>
                                        <p:tav tm="0">
                                          <p:val>
                                            <p:fltVal val="0.5"/>
                                          </p:val>
                                        </p:tav>
                                        <p:tav tm="100000">
                                          <p:val>
                                            <p:strVal val="#ppt_x"/>
                                          </p:val>
                                        </p:tav>
                                      </p:tavLst>
                                    </p:anim>
                                    <p:anim calcmode="lin" valueType="num">
                                      <p:cBhvr>
                                        <p:cTn id="87" dur="500" fill="hold"/>
                                        <p:tgtEl>
                                          <p:spTgt spid="13315">
                                            <p:txEl>
                                              <p:pRg st="13" end="13"/>
                                            </p:txEl>
                                          </p:spTgt>
                                        </p:tgtEl>
                                        <p:attrNameLst>
                                          <p:attrName>ppt_y</p:attrName>
                                        </p:attrNameLst>
                                      </p:cBhvr>
                                      <p:tavLst>
                                        <p:tav tm="0">
                                          <p:val>
                                            <p:fltVal val="0.5"/>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23" presetClass="entr" presetSubtype="528" fill="hold" grpId="0" nodeType="clickEffect">
                                  <p:stCondLst>
                                    <p:cond delay="0"/>
                                  </p:stCondLst>
                                  <p:childTnLst>
                                    <p:set>
                                      <p:cBhvr>
                                        <p:cTn id="91" dur="1" fill="hold">
                                          <p:stCondLst>
                                            <p:cond delay="0"/>
                                          </p:stCondLst>
                                        </p:cTn>
                                        <p:tgtEl>
                                          <p:spTgt spid="13315">
                                            <p:txEl>
                                              <p:pRg st="15" end="15"/>
                                            </p:txEl>
                                          </p:spTgt>
                                        </p:tgtEl>
                                        <p:attrNameLst>
                                          <p:attrName>style.visibility</p:attrName>
                                        </p:attrNameLst>
                                      </p:cBhvr>
                                      <p:to>
                                        <p:strVal val="visible"/>
                                      </p:to>
                                    </p:set>
                                    <p:anim calcmode="lin" valueType="num">
                                      <p:cBhvr>
                                        <p:cTn id="92" dur="500" fill="hold"/>
                                        <p:tgtEl>
                                          <p:spTgt spid="13315">
                                            <p:txEl>
                                              <p:pRg st="15" end="15"/>
                                            </p:txEl>
                                          </p:spTgt>
                                        </p:tgtEl>
                                        <p:attrNameLst>
                                          <p:attrName>ppt_w</p:attrName>
                                        </p:attrNameLst>
                                      </p:cBhvr>
                                      <p:tavLst>
                                        <p:tav tm="0">
                                          <p:val>
                                            <p:fltVal val="0"/>
                                          </p:val>
                                        </p:tav>
                                        <p:tav tm="100000">
                                          <p:val>
                                            <p:strVal val="#ppt_w"/>
                                          </p:val>
                                        </p:tav>
                                      </p:tavLst>
                                    </p:anim>
                                    <p:anim calcmode="lin" valueType="num">
                                      <p:cBhvr>
                                        <p:cTn id="93" dur="500" fill="hold"/>
                                        <p:tgtEl>
                                          <p:spTgt spid="13315">
                                            <p:txEl>
                                              <p:pRg st="15" end="15"/>
                                            </p:txEl>
                                          </p:spTgt>
                                        </p:tgtEl>
                                        <p:attrNameLst>
                                          <p:attrName>ppt_h</p:attrName>
                                        </p:attrNameLst>
                                      </p:cBhvr>
                                      <p:tavLst>
                                        <p:tav tm="0">
                                          <p:val>
                                            <p:fltVal val="0"/>
                                          </p:val>
                                        </p:tav>
                                        <p:tav tm="100000">
                                          <p:val>
                                            <p:strVal val="#ppt_h"/>
                                          </p:val>
                                        </p:tav>
                                      </p:tavLst>
                                    </p:anim>
                                    <p:anim calcmode="lin" valueType="num">
                                      <p:cBhvr>
                                        <p:cTn id="94" dur="500" fill="hold"/>
                                        <p:tgtEl>
                                          <p:spTgt spid="13315">
                                            <p:txEl>
                                              <p:pRg st="15" end="15"/>
                                            </p:txEl>
                                          </p:spTgt>
                                        </p:tgtEl>
                                        <p:attrNameLst>
                                          <p:attrName>ppt_x</p:attrName>
                                        </p:attrNameLst>
                                      </p:cBhvr>
                                      <p:tavLst>
                                        <p:tav tm="0">
                                          <p:val>
                                            <p:fltVal val="0.5"/>
                                          </p:val>
                                        </p:tav>
                                        <p:tav tm="100000">
                                          <p:val>
                                            <p:strVal val="#ppt_x"/>
                                          </p:val>
                                        </p:tav>
                                      </p:tavLst>
                                    </p:anim>
                                    <p:anim calcmode="lin" valueType="num">
                                      <p:cBhvr>
                                        <p:cTn id="95" dur="500" fill="hold"/>
                                        <p:tgtEl>
                                          <p:spTgt spid="13315">
                                            <p:txEl>
                                              <p:pRg st="15" end="15"/>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P spid="13315"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609600"/>
            <a:ext cx="7772400" cy="5181600"/>
          </a:xfrm>
        </p:spPr>
        <p:txBody>
          <a:bodyPr/>
          <a:lstStyle/>
          <a:p>
            <a:pPr algn="l"/>
            <a:r>
              <a:rPr lang="tr-TR" altLang="tr-TR" sz="6000" b="1"/>
              <a:t>! </a:t>
            </a:r>
            <a:r>
              <a:rPr lang="tr-TR" altLang="tr-TR" sz="2400" b="1"/>
              <a:t> </a:t>
            </a:r>
            <a:r>
              <a:rPr lang="tr-TR" altLang="tr-TR" sz="2400"/>
              <a:t>Seslenme, hitap ve uyarı sözlerinden sonra konur.</a:t>
            </a:r>
            <a:br>
              <a:rPr lang="tr-TR" altLang="tr-TR" sz="2400"/>
            </a:br>
            <a:r>
              <a:rPr lang="tr-TR" altLang="tr-TR" sz="2400" b="1"/>
              <a:t>Örnekler:</a:t>
            </a:r>
            <a:br>
              <a:rPr lang="tr-TR" altLang="tr-TR" sz="2400" b="1"/>
            </a:br>
            <a:r>
              <a:rPr lang="tr-TR" altLang="tr-TR" sz="2400"/>
              <a:t>1- Ordular! İlk hedefiniz Akdeniz, ileri!</a:t>
            </a:r>
            <a:br>
              <a:rPr lang="tr-TR" altLang="tr-TR" sz="2400"/>
            </a:br>
            <a:r>
              <a:rPr lang="tr-TR" altLang="tr-TR" sz="2400"/>
              <a:t>			(Mustafa Kemal ATATÜRK)</a:t>
            </a:r>
            <a:br>
              <a:rPr lang="tr-TR" altLang="tr-TR" sz="2400"/>
            </a:br>
            <a:r>
              <a:rPr lang="tr-TR" altLang="tr-TR" sz="2400"/>
              <a:t/>
            </a:r>
            <a:br>
              <a:rPr lang="tr-TR" altLang="tr-TR" sz="2400"/>
            </a:br>
            <a:r>
              <a:rPr lang="tr-TR" altLang="tr-TR" sz="2400"/>
              <a:t/>
            </a:r>
            <a:br>
              <a:rPr lang="tr-TR" altLang="tr-TR" sz="2400"/>
            </a:br>
            <a:r>
              <a:rPr lang="tr-TR" altLang="tr-TR" sz="2400" b="1" u="sng"/>
              <a:t>Uyarı:</a:t>
            </a:r>
            <a:r>
              <a:rPr lang="tr-TR" altLang="tr-TR" sz="2400"/>
              <a:t/>
            </a:r>
            <a:br>
              <a:rPr lang="tr-TR" altLang="tr-TR" sz="2400"/>
            </a:br>
            <a:r>
              <a:rPr lang="tr-TR" altLang="tr-TR" sz="2400" u="sng"/>
              <a:t>Ünlem işareti, seslenme ve hitap sözlerinden hemen sonra konulabileceği gibi cümlenin sonuna da konulabilir.</a:t>
            </a:r>
            <a:br>
              <a:rPr lang="tr-TR" altLang="tr-TR" sz="2400" u="sng"/>
            </a:br>
            <a:r>
              <a:rPr lang="tr-TR" altLang="tr-TR" sz="2400" b="1"/>
              <a:t>Örnek:</a:t>
            </a:r>
            <a:br>
              <a:rPr lang="tr-TR" altLang="tr-TR" sz="2400" b="1"/>
            </a:br>
            <a:r>
              <a:rPr lang="tr-TR" altLang="tr-TR" sz="2400" b="1"/>
              <a:t>* </a:t>
            </a:r>
            <a:r>
              <a:rPr lang="tr-TR" altLang="tr-TR" sz="2400"/>
              <a:t>Arkadaş, biz bu yolda türküler tuttururken </a:t>
            </a:r>
            <a:br>
              <a:rPr lang="tr-TR" altLang="tr-TR" sz="2400"/>
            </a:br>
            <a:r>
              <a:rPr lang="tr-TR" altLang="tr-TR" sz="2400"/>
              <a:t>   Sana uğurlar olsun ... Ayrılıyor yolumuz!</a:t>
            </a:r>
            <a:br>
              <a:rPr lang="tr-TR" altLang="tr-TR" sz="2400"/>
            </a:br>
            <a:endParaRPr lang="tr-TR" altLang="tr-TR" sz="6000" b="1"/>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500" fill="hold"/>
                                        <p:tgtEl>
                                          <p:spTgt spid="63490"/>
                                        </p:tgtEl>
                                        <p:attrNameLst>
                                          <p:attrName>ppt_x</p:attrName>
                                        </p:attrNameLst>
                                      </p:cBhvr>
                                      <p:tavLst>
                                        <p:tav tm="0">
                                          <p:val>
                                            <p:strVal val="#ppt_x+#ppt_w/2"/>
                                          </p:val>
                                        </p:tav>
                                        <p:tav tm="100000">
                                          <p:val>
                                            <p:strVal val="#ppt_x"/>
                                          </p:val>
                                        </p:tav>
                                      </p:tavLst>
                                    </p:anim>
                                    <p:anim calcmode="lin" valueType="num">
                                      <p:cBhvr>
                                        <p:cTn id="8" dur="500" fill="hold"/>
                                        <p:tgtEl>
                                          <p:spTgt spid="63490"/>
                                        </p:tgtEl>
                                        <p:attrNameLst>
                                          <p:attrName>ppt_y</p:attrName>
                                        </p:attrNameLst>
                                      </p:cBhvr>
                                      <p:tavLst>
                                        <p:tav tm="0">
                                          <p:val>
                                            <p:strVal val="#ppt_y"/>
                                          </p:val>
                                        </p:tav>
                                        <p:tav tm="100000">
                                          <p:val>
                                            <p:strVal val="#ppt_y"/>
                                          </p:val>
                                        </p:tav>
                                      </p:tavLst>
                                    </p:anim>
                                    <p:anim calcmode="lin" valueType="num">
                                      <p:cBhvr>
                                        <p:cTn id="9" dur="500" fill="hold"/>
                                        <p:tgtEl>
                                          <p:spTgt spid="63490"/>
                                        </p:tgtEl>
                                        <p:attrNameLst>
                                          <p:attrName>ppt_w</p:attrName>
                                        </p:attrNameLst>
                                      </p:cBhvr>
                                      <p:tavLst>
                                        <p:tav tm="0">
                                          <p:val>
                                            <p:fltVal val="0"/>
                                          </p:val>
                                        </p:tav>
                                        <p:tav tm="100000">
                                          <p:val>
                                            <p:strVal val="#ppt_w"/>
                                          </p:val>
                                        </p:tav>
                                      </p:tavLst>
                                    </p:anim>
                                    <p:anim calcmode="lin" valueType="num">
                                      <p:cBhvr>
                                        <p:cTn id="10" dur="500" fill="hold"/>
                                        <p:tgtEl>
                                          <p:spTgt spid="6349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914400"/>
            <a:ext cx="7772400" cy="4876800"/>
          </a:xfrm>
        </p:spPr>
        <p:txBody>
          <a:bodyPr/>
          <a:lstStyle/>
          <a:p>
            <a:pPr algn="l"/>
            <a:r>
              <a:rPr lang="tr-TR" altLang="tr-TR" sz="6000" b="1"/>
              <a:t>! </a:t>
            </a:r>
            <a:r>
              <a:rPr lang="tr-TR" altLang="tr-TR" sz="2400"/>
              <a:t>Bir söze alay, kinaye ve küçümseme anlamı kazandırma için ayraç içinde ünlem işareti konur.</a:t>
            </a:r>
            <a:br>
              <a:rPr lang="tr-TR" altLang="tr-TR" sz="2400"/>
            </a:br>
            <a:r>
              <a:rPr lang="tr-TR" altLang="tr-TR" sz="2400"/>
              <a:t/>
            </a:r>
            <a:br>
              <a:rPr lang="tr-TR" altLang="tr-TR" sz="2400"/>
            </a:br>
            <a:r>
              <a:rPr lang="tr-TR" altLang="tr-TR" sz="2400" b="1"/>
              <a:t>Örnekler:</a:t>
            </a:r>
            <a:br>
              <a:rPr lang="tr-TR" altLang="tr-TR" sz="2400" b="1"/>
            </a:br>
            <a:r>
              <a:rPr lang="tr-TR" altLang="tr-TR" sz="2400" b="1"/>
              <a:t/>
            </a:r>
            <a:br>
              <a:rPr lang="tr-TR" altLang="tr-TR" sz="2400" b="1"/>
            </a:br>
            <a:r>
              <a:rPr lang="tr-TR" altLang="tr-TR" sz="2400"/>
              <a:t>1- İsteseymiş  bir gün de bitirirmiş(!) ama ne yazık ki vakti yokmuş(!)</a:t>
            </a:r>
            <a:br>
              <a:rPr lang="tr-TR" altLang="tr-TR" sz="2400"/>
            </a:br>
            <a:r>
              <a:rPr lang="tr-TR" altLang="tr-TR" sz="2400"/>
              <a:t/>
            </a:r>
            <a:br>
              <a:rPr lang="tr-TR" altLang="tr-TR" sz="2400"/>
            </a:br>
            <a:r>
              <a:rPr lang="tr-TR" altLang="tr-TR" sz="2400"/>
              <a:t>2- Adam akıllı (!)olduğunu söylüyor.</a:t>
            </a:r>
            <a:r>
              <a:rPr lang="tr-TR" altLang="tr-TR" sz="2400" b="1"/>
              <a:t/>
            </a:r>
            <a:br>
              <a:rPr lang="tr-TR" altLang="tr-TR" sz="2400" b="1"/>
            </a:br>
            <a:endParaRPr lang="tr-TR" altLang="tr-TR" sz="600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500" fill="hold"/>
                                        <p:tgtEl>
                                          <p:spTgt spid="64514"/>
                                        </p:tgtEl>
                                        <p:attrNameLst>
                                          <p:attrName>ppt_x</p:attrName>
                                        </p:attrNameLst>
                                      </p:cBhvr>
                                      <p:tavLst>
                                        <p:tav tm="0">
                                          <p:val>
                                            <p:strVal val="#ppt_x+#ppt_w/2"/>
                                          </p:val>
                                        </p:tav>
                                        <p:tav tm="100000">
                                          <p:val>
                                            <p:strVal val="#ppt_x"/>
                                          </p:val>
                                        </p:tav>
                                      </p:tavLst>
                                    </p:anim>
                                    <p:anim calcmode="lin" valueType="num">
                                      <p:cBhvr>
                                        <p:cTn id="8" dur="500" fill="hold"/>
                                        <p:tgtEl>
                                          <p:spTgt spid="64514"/>
                                        </p:tgtEl>
                                        <p:attrNameLst>
                                          <p:attrName>ppt_y</p:attrName>
                                        </p:attrNameLst>
                                      </p:cBhvr>
                                      <p:tavLst>
                                        <p:tav tm="0">
                                          <p:val>
                                            <p:strVal val="#ppt_y"/>
                                          </p:val>
                                        </p:tav>
                                        <p:tav tm="100000">
                                          <p:val>
                                            <p:strVal val="#ppt_y"/>
                                          </p:val>
                                        </p:tav>
                                      </p:tavLst>
                                    </p:anim>
                                    <p:anim calcmode="lin" valueType="num">
                                      <p:cBhvr>
                                        <p:cTn id="9" dur="500" fill="hold"/>
                                        <p:tgtEl>
                                          <p:spTgt spid="64514"/>
                                        </p:tgtEl>
                                        <p:attrNameLst>
                                          <p:attrName>ppt_w</p:attrName>
                                        </p:attrNameLst>
                                      </p:cBhvr>
                                      <p:tavLst>
                                        <p:tav tm="0">
                                          <p:val>
                                            <p:fltVal val="0"/>
                                          </p:val>
                                        </p:tav>
                                        <p:tav tm="100000">
                                          <p:val>
                                            <p:strVal val="#ppt_w"/>
                                          </p:val>
                                        </p:tav>
                                      </p:tavLst>
                                    </p:anim>
                                    <p:anim calcmode="lin" valueType="num">
                                      <p:cBhvr>
                                        <p:cTn id="10" dur="500" fill="hold"/>
                                        <p:tgtEl>
                                          <p:spTgt spid="645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bg>
      <p:bgPr shadeToTitle="1">
        <a:solidFill>
          <a:srgbClr val="CCFFFF"/>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685800" y="914400"/>
            <a:ext cx="7772400" cy="1295400"/>
          </a:xfrm>
        </p:spPr>
        <p:txBody>
          <a:bodyPr/>
          <a:lstStyle/>
          <a:p>
            <a:r>
              <a:rPr lang="tr-TR" altLang="tr-TR" sz="6600" b="1" dirty="0" smtClean="0">
                <a:effectLst>
                  <a:outerShdw blurRad="38100" dist="38100" dir="2700000" algn="tl">
                    <a:srgbClr val="FFFFFF"/>
                  </a:outerShdw>
                </a:effectLst>
              </a:rPr>
              <a:t>(-)</a:t>
            </a:r>
            <a:r>
              <a:rPr lang="tr-TR" altLang="tr-TR" sz="6600" dirty="0" smtClean="0">
                <a:effectLst>
                  <a:outerShdw blurRad="38100" dist="38100" dir="2700000" algn="tl">
                    <a:srgbClr val="FFFFFF"/>
                  </a:outerShdw>
                </a:effectLst>
              </a:rPr>
              <a:t> </a:t>
            </a:r>
            <a:r>
              <a:rPr lang="tr-TR" altLang="tr-TR" sz="4800" b="1" u="sng" dirty="0" smtClean="0">
                <a:effectLst>
                  <a:outerShdw blurRad="38100" dist="38100" dir="2700000" algn="tl">
                    <a:srgbClr val="FFFFFF"/>
                  </a:outerShdw>
                </a:effectLst>
              </a:rPr>
              <a:t>K I S A Ç İ Z G İ</a:t>
            </a:r>
            <a:endParaRPr lang="tr-TR" altLang="tr-TR" sz="4800" dirty="0"/>
          </a:p>
        </p:txBody>
      </p:sp>
      <p:sp>
        <p:nvSpPr>
          <p:cNvPr id="65539" name="Rectangle 3"/>
          <p:cNvSpPr>
            <a:spLocks noGrp="1" noChangeArrowheads="1"/>
          </p:cNvSpPr>
          <p:nvPr>
            <p:ph type="subTitle" idx="1"/>
          </p:nvPr>
        </p:nvSpPr>
        <p:spPr>
          <a:xfrm>
            <a:off x="533400" y="2209800"/>
            <a:ext cx="8610600" cy="3429000"/>
          </a:xfrm>
        </p:spPr>
        <p:txBody>
          <a:bodyPr/>
          <a:lstStyle/>
          <a:p>
            <a:pPr algn="l"/>
            <a:r>
              <a:rPr lang="tr-TR" altLang="tr-TR" sz="4400" dirty="0" smtClean="0"/>
              <a:t>(-)</a:t>
            </a:r>
            <a:r>
              <a:rPr lang="tr-TR" altLang="tr-TR" sz="2400" dirty="0" smtClean="0"/>
              <a:t> Satıra sığmayan kelimeler bölünürken satır sonuna konur.</a:t>
            </a:r>
          </a:p>
          <a:p>
            <a:pPr algn="l"/>
            <a:r>
              <a:rPr lang="tr-TR" altLang="tr-TR" sz="2400" b="1" dirty="0" smtClean="0"/>
              <a:t>Örnek:</a:t>
            </a:r>
          </a:p>
          <a:p>
            <a:pPr algn="l"/>
            <a:r>
              <a:rPr lang="tr-TR" altLang="tr-TR" sz="2400" dirty="0" smtClean="0"/>
              <a:t>* Soğuktan mı titriyordum, yoksa heyecandan, üzüntüden mi bil-</a:t>
            </a:r>
          </a:p>
          <a:p>
            <a:pPr algn="l"/>
            <a:r>
              <a:rPr lang="tr-TR" altLang="tr-TR" sz="2400" dirty="0" err="1" smtClean="0"/>
              <a:t>mem.Havuzun</a:t>
            </a:r>
            <a:r>
              <a:rPr lang="tr-TR" altLang="tr-TR" sz="2400" dirty="0" smtClean="0"/>
              <a:t> suyu </a:t>
            </a:r>
            <a:r>
              <a:rPr lang="tr-TR" altLang="tr-TR" sz="2400" dirty="0" err="1" smtClean="0"/>
              <a:t>bulanık.Kapının</a:t>
            </a:r>
            <a:r>
              <a:rPr lang="tr-TR" altLang="tr-TR" sz="2400" dirty="0" smtClean="0"/>
              <a:t> saatleri on ikiyi </a:t>
            </a:r>
            <a:r>
              <a:rPr lang="tr-TR" altLang="tr-TR" sz="2400" dirty="0" err="1" smtClean="0"/>
              <a:t>geçmiş.Tram</a:t>
            </a:r>
            <a:r>
              <a:rPr lang="tr-TR" altLang="tr-TR" sz="2400" dirty="0" smtClean="0"/>
              <a:t>-</a:t>
            </a:r>
          </a:p>
          <a:p>
            <a:pPr algn="l"/>
            <a:r>
              <a:rPr lang="tr-TR" altLang="tr-TR" sz="2400" dirty="0" smtClean="0"/>
              <a:t>vay ne fena gıcırdadı! Tramvaydaki adam tanıdık mı acaba ne diye öyle dönüp </a:t>
            </a:r>
            <a:r>
              <a:rPr lang="tr-TR" altLang="tr-TR" sz="2400" dirty="0" err="1" smtClean="0"/>
              <a:t>dönüp</a:t>
            </a:r>
            <a:r>
              <a:rPr lang="tr-TR" altLang="tr-TR" sz="2400" dirty="0" smtClean="0"/>
              <a:t> baktı?   Yoksa kimseciklerin oturmadığı kanepeler-</a:t>
            </a:r>
          </a:p>
          <a:p>
            <a:pPr algn="l"/>
            <a:r>
              <a:rPr lang="tr-TR" altLang="tr-TR" sz="2400" dirty="0" smtClean="0"/>
              <a:t>de bu saatte pek başı boşlar mı oturur ? </a:t>
            </a:r>
            <a:endParaRPr lang="tr-TR" altLang="tr-TR" sz="2400" b="1" dirty="0" smtClean="0"/>
          </a:p>
          <a:p>
            <a:pPr algn="l"/>
            <a:r>
              <a:rPr lang="tr-TR" altLang="tr-TR" sz="2400" b="1" dirty="0" smtClean="0"/>
              <a:t>			(Sait Faik </a:t>
            </a:r>
            <a:r>
              <a:rPr lang="tr-TR" altLang="tr-TR" sz="2400" b="1" dirty="0" err="1" smtClean="0"/>
              <a:t>ABASIYANIK,Havuz</a:t>
            </a:r>
            <a:r>
              <a:rPr lang="tr-TR" altLang="tr-TR" sz="2400" b="1" dirty="0" smtClean="0"/>
              <a:t> başı)</a:t>
            </a:r>
          </a:p>
          <a:p>
            <a:pPr algn="l"/>
            <a:endParaRPr lang="tr-TR" altLang="tr-TR" sz="2400" b="1" dirty="0" smtClean="0"/>
          </a:p>
          <a:p>
            <a:endParaRPr lang="tr-TR" altLang="tr-TR" sz="4400"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iterate type="lt">
                                    <p:tmPct val="100000"/>
                                  </p:iterate>
                                  <p:childTnLst>
                                    <p:set>
                                      <p:cBhvr>
                                        <p:cTn id="6" dur="1" fill="hold">
                                          <p:stCondLst>
                                            <p:cond delay="0"/>
                                          </p:stCondLst>
                                        </p:cTn>
                                        <p:tgtEl>
                                          <p:spTgt spid="65538"/>
                                        </p:tgtEl>
                                        <p:attrNameLst>
                                          <p:attrName>style.visibility</p:attrName>
                                        </p:attrNameLst>
                                      </p:cBhvr>
                                      <p:to>
                                        <p:strVal val="visible"/>
                                      </p:to>
                                    </p:set>
                                    <p:anim calcmode="lin" valueType="num">
                                      <p:cBhvr>
                                        <p:cTn id="7" dur="500" fill="hold"/>
                                        <p:tgtEl>
                                          <p:spTgt spid="65538"/>
                                        </p:tgtEl>
                                        <p:attrNameLst>
                                          <p:attrName>ppt_w</p:attrName>
                                        </p:attrNameLst>
                                      </p:cBhvr>
                                      <p:tavLst>
                                        <p:tav tm="0">
                                          <p:val>
                                            <p:fltVal val="0"/>
                                          </p:val>
                                        </p:tav>
                                        <p:tav tm="100000">
                                          <p:val>
                                            <p:strVal val="#ppt_w"/>
                                          </p:val>
                                        </p:tav>
                                      </p:tavLst>
                                    </p:anim>
                                    <p:anim calcmode="lin" valueType="num">
                                      <p:cBhvr>
                                        <p:cTn id="8" dur="500" fill="hold"/>
                                        <p:tgtEl>
                                          <p:spTgt spid="65538"/>
                                        </p:tgtEl>
                                        <p:attrNameLst>
                                          <p:attrName>ppt_h</p:attrName>
                                        </p:attrNameLst>
                                      </p:cBhvr>
                                      <p:tavLst>
                                        <p:tav tm="0">
                                          <p:val>
                                            <p:fltVal val="0"/>
                                          </p:val>
                                        </p:tav>
                                        <p:tav tm="100000">
                                          <p:val>
                                            <p:strVal val="#ppt_h"/>
                                          </p:val>
                                        </p:tav>
                                      </p:tavLst>
                                    </p:anim>
                                    <p:anim calcmode="lin" valueType="num">
                                      <p:cBhvr>
                                        <p:cTn id="9" dur="500" fill="hold"/>
                                        <p:tgtEl>
                                          <p:spTgt spid="65538"/>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6553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65539">
                                            <p:txEl>
                                              <p:pRg st="0" end="0"/>
                                            </p:txEl>
                                          </p:spTgt>
                                        </p:tgtEl>
                                        <p:attrNameLst>
                                          <p:attrName>style.visibility</p:attrName>
                                        </p:attrNameLst>
                                      </p:cBhvr>
                                      <p:to>
                                        <p:strVal val="visible"/>
                                      </p:to>
                                    </p:set>
                                    <p:anim calcmode="lin" valueType="num">
                                      <p:cBhvr>
                                        <p:cTn id="15" dur="500" fill="hold"/>
                                        <p:tgtEl>
                                          <p:spTgt spid="65539">
                                            <p:txEl>
                                              <p:pRg st="0" end="0"/>
                                            </p:txEl>
                                          </p:spTgt>
                                        </p:tgtEl>
                                        <p:attrNameLst>
                                          <p:attrName>ppt_x</p:attrName>
                                        </p:attrNameLst>
                                      </p:cBhvr>
                                      <p:tavLst>
                                        <p:tav tm="0">
                                          <p:val>
                                            <p:strVal val="#ppt_x-#ppt_w/2"/>
                                          </p:val>
                                        </p:tav>
                                        <p:tav tm="100000">
                                          <p:val>
                                            <p:strVal val="#ppt_x"/>
                                          </p:val>
                                        </p:tav>
                                      </p:tavLst>
                                    </p:anim>
                                    <p:anim calcmode="lin" valueType="num">
                                      <p:cBhvr>
                                        <p:cTn id="16" dur="500" fill="hold"/>
                                        <p:tgtEl>
                                          <p:spTgt spid="65539">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65539">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6553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65539">
                                            <p:txEl>
                                              <p:pRg st="1" end="1"/>
                                            </p:txEl>
                                          </p:spTgt>
                                        </p:tgtEl>
                                        <p:attrNameLst>
                                          <p:attrName>style.visibility</p:attrName>
                                        </p:attrNameLst>
                                      </p:cBhvr>
                                      <p:to>
                                        <p:strVal val="visible"/>
                                      </p:to>
                                    </p:set>
                                    <p:anim calcmode="lin" valueType="num">
                                      <p:cBhvr>
                                        <p:cTn id="23" dur="500" fill="hold"/>
                                        <p:tgtEl>
                                          <p:spTgt spid="65539">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65539">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65539">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6553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65539">
                                            <p:txEl>
                                              <p:pRg st="2" end="2"/>
                                            </p:txEl>
                                          </p:spTgt>
                                        </p:tgtEl>
                                        <p:attrNameLst>
                                          <p:attrName>style.visibility</p:attrName>
                                        </p:attrNameLst>
                                      </p:cBhvr>
                                      <p:to>
                                        <p:strVal val="visible"/>
                                      </p:to>
                                    </p:set>
                                    <p:anim calcmode="lin" valueType="num">
                                      <p:cBhvr>
                                        <p:cTn id="31" dur="500" fill="hold"/>
                                        <p:tgtEl>
                                          <p:spTgt spid="65539">
                                            <p:txEl>
                                              <p:pRg st="2" end="2"/>
                                            </p:txEl>
                                          </p:spTgt>
                                        </p:tgtEl>
                                        <p:attrNameLst>
                                          <p:attrName>ppt_x</p:attrName>
                                        </p:attrNameLst>
                                      </p:cBhvr>
                                      <p:tavLst>
                                        <p:tav tm="0">
                                          <p:val>
                                            <p:strVal val="#ppt_x-#ppt_w/2"/>
                                          </p:val>
                                        </p:tav>
                                        <p:tav tm="100000">
                                          <p:val>
                                            <p:strVal val="#ppt_x"/>
                                          </p:val>
                                        </p:tav>
                                      </p:tavLst>
                                    </p:anim>
                                    <p:anim calcmode="lin" valueType="num">
                                      <p:cBhvr>
                                        <p:cTn id="32" dur="500" fill="hold"/>
                                        <p:tgtEl>
                                          <p:spTgt spid="65539">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65539">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6553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65539">
                                            <p:txEl>
                                              <p:pRg st="3" end="3"/>
                                            </p:txEl>
                                          </p:spTgt>
                                        </p:tgtEl>
                                        <p:attrNameLst>
                                          <p:attrName>style.visibility</p:attrName>
                                        </p:attrNameLst>
                                      </p:cBhvr>
                                      <p:to>
                                        <p:strVal val="visible"/>
                                      </p:to>
                                    </p:set>
                                    <p:anim calcmode="lin" valueType="num">
                                      <p:cBhvr>
                                        <p:cTn id="39" dur="500" fill="hold"/>
                                        <p:tgtEl>
                                          <p:spTgt spid="65539">
                                            <p:txEl>
                                              <p:pRg st="3" end="3"/>
                                            </p:txEl>
                                          </p:spTgt>
                                        </p:tgtEl>
                                        <p:attrNameLst>
                                          <p:attrName>ppt_x</p:attrName>
                                        </p:attrNameLst>
                                      </p:cBhvr>
                                      <p:tavLst>
                                        <p:tav tm="0">
                                          <p:val>
                                            <p:strVal val="#ppt_x-#ppt_w/2"/>
                                          </p:val>
                                        </p:tav>
                                        <p:tav tm="100000">
                                          <p:val>
                                            <p:strVal val="#ppt_x"/>
                                          </p:val>
                                        </p:tav>
                                      </p:tavLst>
                                    </p:anim>
                                    <p:anim calcmode="lin" valueType="num">
                                      <p:cBhvr>
                                        <p:cTn id="40" dur="500" fill="hold"/>
                                        <p:tgtEl>
                                          <p:spTgt spid="65539">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65539">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6553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65539">
                                            <p:txEl>
                                              <p:pRg st="4" end="4"/>
                                            </p:txEl>
                                          </p:spTgt>
                                        </p:tgtEl>
                                        <p:attrNameLst>
                                          <p:attrName>style.visibility</p:attrName>
                                        </p:attrNameLst>
                                      </p:cBhvr>
                                      <p:to>
                                        <p:strVal val="visible"/>
                                      </p:to>
                                    </p:set>
                                    <p:anim calcmode="lin" valueType="num">
                                      <p:cBhvr>
                                        <p:cTn id="47" dur="500" fill="hold"/>
                                        <p:tgtEl>
                                          <p:spTgt spid="65539">
                                            <p:txEl>
                                              <p:pRg st="4" end="4"/>
                                            </p:txEl>
                                          </p:spTgt>
                                        </p:tgtEl>
                                        <p:attrNameLst>
                                          <p:attrName>ppt_x</p:attrName>
                                        </p:attrNameLst>
                                      </p:cBhvr>
                                      <p:tavLst>
                                        <p:tav tm="0">
                                          <p:val>
                                            <p:strVal val="#ppt_x-#ppt_w/2"/>
                                          </p:val>
                                        </p:tav>
                                        <p:tav tm="100000">
                                          <p:val>
                                            <p:strVal val="#ppt_x"/>
                                          </p:val>
                                        </p:tav>
                                      </p:tavLst>
                                    </p:anim>
                                    <p:anim calcmode="lin" valueType="num">
                                      <p:cBhvr>
                                        <p:cTn id="48" dur="500" fill="hold"/>
                                        <p:tgtEl>
                                          <p:spTgt spid="65539">
                                            <p:txEl>
                                              <p:pRg st="4" end="4"/>
                                            </p:txEl>
                                          </p:spTgt>
                                        </p:tgtEl>
                                        <p:attrNameLst>
                                          <p:attrName>ppt_y</p:attrName>
                                        </p:attrNameLst>
                                      </p:cBhvr>
                                      <p:tavLst>
                                        <p:tav tm="0">
                                          <p:val>
                                            <p:strVal val="#ppt_y"/>
                                          </p:val>
                                        </p:tav>
                                        <p:tav tm="100000">
                                          <p:val>
                                            <p:strVal val="#ppt_y"/>
                                          </p:val>
                                        </p:tav>
                                      </p:tavLst>
                                    </p:anim>
                                    <p:anim calcmode="lin" valueType="num">
                                      <p:cBhvr>
                                        <p:cTn id="49" dur="500" fill="hold"/>
                                        <p:tgtEl>
                                          <p:spTgt spid="65539">
                                            <p:txEl>
                                              <p:pRg st="4" end="4"/>
                                            </p:txEl>
                                          </p:spTgt>
                                        </p:tgtEl>
                                        <p:attrNameLst>
                                          <p:attrName>ppt_w</p:attrName>
                                        </p:attrNameLst>
                                      </p:cBhvr>
                                      <p:tavLst>
                                        <p:tav tm="0">
                                          <p:val>
                                            <p:fltVal val="0"/>
                                          </p:val>
                                        </p:tav>
                                        <p:tav tm="100000">
                                          <p:val>
                                            <p:strVal val="#ppt_w"/>
                                          </p:val>
                                        </p:tav>
                                      </p:tavLst>
                                    </p:anim>
                                    <p:anim calcmode="lin" valueType="num">
                                      <p:cBhvr>
                                        <p:cTn id="50" dur="500" fill="hold"/>
                                        <p:tgtEl>
                                          <p:spTgt spid="6553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65539">
                                            <p:txEl>
                                              <p:pRg st="5" end="5"/>
                                            </p:txEl>
                                          </p:spTgt>
                                        </p:tgtEl>
                                        <p:attrNameLst>
                                          <p:attrName>style.visibility</p:attrName>
                                        </p:attrNameLst>
                                      </p:cBhvr>
                                      <p:to>
                                        <p:strVal val="visible"/>
                                      </p:to>
                                    </p:set>
                                    <p:anim calcmode="lin" valueType="num">
                                      <p:cBhvr>
                                        <p:cTn id="55" dur="500" fill="hold"/>
                                        <p:tgtEl>
                                          <p:spTgt spid="65539">
                                            <p:txEl>
                                              <p:pRg st="5" end="5"/>
                                            </p:txEl>
                                          </p:spTgt>
                                        </p:tgtEl>
                                        <p:attrNameLst>
                                          <p:attrName>ppt_x</p:attrName>
                                        </p:attrNameLst>
                                      </p:cBhvr>
                                      <p:tavLst>
                                        <p:tav tm="0">
                                          <p:val>
                                            <p:strVal val="#ppt_x-#ppt_w/2"/>
                                          </p:val>
                                        </p:tav>
                                        <p:tav tm="100000">
                                          <p:val>
                                            <p:strVal val="#ppt_x"/>
                                          </p:val>
                                        </p:tav>
                                      </p:tavLst>
                                    </p:anim>
                                    <p:anim calcmode="lin" valueType="num">
                                      <p:cBhvr>
                                        <p:cTn id="56" dur="500" fill="hold"/>
                                        <p:tgtEl>
                                          <p:spTgt spid="65539">
                                            <p:txEl>
                                              <p:pRg st="5" end="5"/>
                                            </p:txEl>
                                          </p:spTgt>
                                        </p:tgtEl>
                                        <p:attrNameLst>
                                          <p:attrName>ppt_y</p:attrName>
                                        </p:attrNameLst>
                                      </p:cBhvr>
                                      <p:tavLst>
                                        <p:tav tm="0">
                                          <p:val>
                                            <p:strVal val="#ppt_y"/>
                                          </p:val>
                                        </p:tav>
                                        <p:tav tm="100000">
                                          <p:val>
                                            <p:strVal val="#ppt_y"/>
                                          </p:val>
                                        </p:tav>
                                      </p:tavLst>
                                    </p:anim>
                                    <p:anim calcmode="lin" valueType="num">
                                      <p:cBhvr>
                                        <p:cTn id="57" dur="500" fill="hold"/>
                                        <p:tgtEl>
                                          <p:spTgt spid="65539">
                                            <p:txEl>
                                              <p:pRg st="5" end="5"/>
                                            </p:txEl>
                                          </p:spTgt>
                                        </p:tgtEl>
                                        <p:attrNameLst>
                                          <p:attrName>ppt_w</p:attrName>
                                        </p:attrNameLst>
                                      </p:cBhvr>
                                      <p:tavLst>
                                        <p:tav tm="0">
                                          <p:val>
                                            <p:fltVal val="0"/>
                                          </p:val>
                                        </p:tav>
                                        <p:tav tm="100000">
                                          <p:val>
                                            <p:strVal val="#ppt_w"/>
                                          </p:val>
                                        </p:tav>
                                      </p:tavLst>
                                    </p:anim>
                                    <p:anim calcmode="lin" valueType="num">
                                      <p:cBhvr>
                                        <p:cTn id="58" dur="500" fill="hold"/>
                                        <p:tgtEl>
                                          <p:spTgt spid="65539">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65539">
                                            <p:txEl>
                                              <p:pRg st="6" end="6"/>
                                            </p:txEl>
                                          </p:spTgt>
                                        </p:tgtEl>
                                        <p:attrNameLst>
                                          <p:attrName>style.visibility</p:attrName>
                                        </p:attrNameLst>
                                      </p:cBhvr>
                                      <p:to>
                                        <p:strVal val="visible"/>
                                      </p:to>
                                    </p:set>
                                    <p:anim calcmode="lin" valueType="num">
                                      <p:cBhvr>
                                        <p:cTn id="63" dur="500" fill="hold"/>
                                        <p:tgtEl>
                                          <p:spTgt spid="65539">
                                            <p:txEl>
                                              <p:pRg st="6" end="6"/>
                                            </p:txEl>
                                          </p:spTgt>
                                        </p:tgtEl>
                                        <p:attrNameLst>
                                          <p:attrName>ppt_x</p:attrName>
                                        </p:attrNameLst>
                                      </p:cBhvr>
                                      <p:tavLst>
                                        <p:tav tm="0">
                                          <p:val>
                                            <p:strVal val="#ppt_x-#ppt_w/2"/>
                                          </p:val>
                                        </p:tav>
                                        <p:tav tm="100000">
                                          <p:val>
                                            <p:strVal val="#ppt_x"/>
                                          </p:val>
                                        </p:tav>
                                      </p:tavLst>
                                    </p:anim>
                                    <p:anim calcmode="lin" valueType="num">
                                      <p:cBhvr>
                                        <p:cTn id="64" dur="500" fill="hold"/>
                                        <p:tgtEl>
                                          <p:spTgt spid="65539">
                                            <p:txEl>
                                              <p:pRg st="6" end="6"/>
                                            </p:txEl>
                                          </p:spTgt>
                                        </p:tgtEl>
                                        <p:attrNameLst>
                                          <p:attrName>ppt_y</p:attrName>
                                        </p:attrNameLst>
                                      </p:cBhvr>
                                      <p:tavLst>
                                        <p:tav tm="0">
                                          <p:val>
                                            <p:strVal val="#ppt_y"/>
                                          </p:val>
                                        </p:tav>
                                        <p:tav tm="100000">
                                          <p:val>
                                            <p:strVal val="#ppt_y"/>
                                          </p:val>
                                        </p:tav>
                                      </p:tavLst>
                                    </p:anim>
                                    <p:anim calcmode="lin" valueType="num">
                                      <p:cBhvr>
                                        <p:cTn id="65" dur="500" fill="hold"/>
                                        <p:tgtEl>
                                          <p:spTgt spid="65539">
                                            <p:txEl>
                                              <p:pRg st="6" end="6"/>
                                            </p:txEl>
                                          </p:spTgt>
                                        </p:tgtEl>
                                        <p:attrNameLst>
                                          <p:attrName>ppt_w</p:attrName>
                                        </p:attrNameLst>
                                      </p:cBhvr>
                                      <p:tavLst>
                                        <p:tav tm="0">
                                          <p:val>
                                            <p:fltVal val="0"/>
                                          </p:val>
                                        </p:tav>
                                        <p:tav tm="100000">
                                          <p:val>
                                            <p:strVal val="#ppt_w"/>
                                          </p:val>
                                        </p:tav>
                                      </p:tavLst>
                                    </p:anim>
                                    <p:anim calcmode="lin" valueType="num">
                                      <p:cBhvr>
                                        <p:cTn id="66" dur="500" fill="hold"/>
                                        <p:tgtEl>
                                          <p:spTgt spid="65539">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utoUpdateAnimBg="0"/>
      <p:bldP spid="65539"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bg>
      <p:bgPr shadeToTitle="1">
        <a:solidFill>
          <a:srgbClr val="CCFFFF"/>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609600"/>
            <a:ext cx="7772400" cy="5029200"/>
          </a:xfrm>
        </p:spPr>
        <p:txBody>
          <a:bodyPr/>
          <a:lstStyle/>
          <a:p>
            <a:pPr algn="l"/>
            <a:r>
              <a:rPr lang="tr-TR" altLang="tr-TR"/>
              <a:t>(-) </a:t>
            </a:r>
            <a:r>
              <a:rPr lang="tr-TR" altLang="tr-TR" sz="2400"/>
              <a:t>Ara sözleri ara cümleleri ayırmak için kullanılır.</a:t>
            </a:r>
            <a:br>
              <a:rPr lang="tr-TR" altLang="tr-TR" sz="2400"/>
            </a:br>
            <a:r>
              <a:rPr lang="tr-TR" altLang="tr-TR" sz="2400" b="1"/>
              <a:t>Örnekler:</a:t>
            </a:r>
            <a:r>
              <a:rPr lang="tr-TR" altLang="tr-TR" sz="2400"/>
              <a:t/>
            </a:r>
            <a:br>
              <a:rPr lang="tr-TR" altLang="tr-TR" sz="2400"/>
            </a:br>
            <a:r>
              <a:rPr lang="tr-TR" altLang="tr-TR" sz="2400"/>
              <a:t>1- Örnek olsun diye  - örnek istemez ya - söylüyorum</a:t>
            </a:r>
            <a:br>
              <a:rPr lang="tr-TR" altLang="tr-TR" sz="2400"/>
            </a:br>
            <a:r>
              <a:rPr lang="tr-TR" altLang="tr-TR" sz="2400"/>
              <a:t/>
            </a:r>
            <a:br>
              <a:rPr lang="tr-TR" altLang="tr-TR" sz="2400"/>
            </a:br>
            <a:r>
              <a:rPr lang="tr-TR" altLang="tr-TR" sz="2400"/>
              <a:t>2- En önde oturanlardan biri - gözlüklü olan - soruyu çok güzel cevaplandırdı.</a:t>
            </a:r>
            <a:br>
              <a:rPr lang="tr-TR" altLang="tr-TR" sz="2400"/>
            </a:br>
            <a:r>
              <a:rPr lang="tr-TR" altLang="tr-TR" sz="2400"/>
              <a:t/>
            </a:r>
            <a:br>
              <a:rPr lang="tr-TR" altLang="tr-TR" sz="2400"/>
            </a:br>
            <a:r>
              <a:rPr lang="tr-TR" altLang="tr-TR" sz="2400"/>
              <a:t>3-Yazarın bu romanı - Yanık Buğdaylar - hoşuma gitmişti. </a:t>
            </a: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66562"/>
                                        </p:tgtEl>
                                        <p:attrNameLst>
                                          <p:attrName>style.visibility</p:attrName>
                                        </p:attrNameLst>
                                      </p:cBhvr>
                                      <p:to>
                                        <p:strVal val="visible"/>
                                      </p:to>
                                    </p:set>
                                    <p:anim calcmode="lin" valueType="num">
                                      <p:cBhvr>
                                        <p:cTn id="7" dur="500" fill="hold"/>
                                        <p:tgtEl>
                                          <p:spTgt spid="66562"/>
                                        </p:tgtEl>
                                        <p:attrNameLst>
                                          <p:attrName>ppt_x</p:attrName>
                                        </p:attrNameLst>
                                      </p:cBhvr>
                                      <p:tavLst>
                                        <p:tav tm="0">
                                          <p:val>
                                            <p:strVal val="#ppt_x+#ppt_w/2"/>
                                          </p:val>
                                        </p:tav>
                                        <p:tav tm="100000">
                                          <p:val>
                                            <p:strVal val="#ppt_x"/>
                                          </p:val>
                                        </p:tav>
                                      </p:tavLst>
                                    </p:anim>
                                    <p:anim calcmode="lin" valueType="num">
                                      <p:cBhvr>
                                        <p:cTn id="8" dur="500" fill="hold"/>
                                        <p:tgtEl>
                                          <p:spTgt spid="66562"/>
                                        </p:tgtEl>
                                        <p:attrNameLst>
                                          <p:attrName>ppt_y</p:attrName>
                                        </p:attrNameLst>
                                      </p:cBhvr>
                                      <p:tavLst>
                                        <p:tav tm="0">
                                          <p:val>
                                            <p:strVal val="#ppt_y"/>
                                          </p:val>
                                        </p:tav>
                                        <p:tav tm="100000">
                                          <p:val>
                                            <p:strVal val="#ppt_y"/>
                                          </p:val>
                                        </p:tav>
                                      </p:tavLst>
                                    </p:anim>
                                    <p:anim calcmode="lin" valueType="num">
                                      <p:cBhvr>
                                        <p:cTn id="9" dur="500" fill="hold"/>
                                        <p:tgtEl>
                                          <p:spTgt spid="66562"/>
                                        </p:tgtEl>
                                        <p:attrNameLst>
                                          <p:attrName>ppt_w</p:attrName>
                                        </p:attrNameLst>
                                      </p:cBhvr>
                                      <p:tavLst>
                                        <p:tav tm="0">
                                          <p:val>
                                            <p:fltVal val="0"/>
                                          </p:val>
                                        </p:tav>
                                        <p:tav tm="100000">
                                          <p:val>
                                            <p:strVal val="#ppt_w"/>
                                          </p:val>
                                        </p:tav>
                                      </p:tavLst>
                                    </p:anim>
                                    <p:anim calcmode="lin" valueType="num">
                                      <p:cBhvr>
                                        <p:cTn id="10" dur="500" fill="hold"/>
                                        <p:tgtEl>
                                          <p:spTgt spid="6656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2"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bg>
      <p:bgPr shadeToTitle="1">
        <a:solidFill>
          <a:srgbClr val="CCFFFF"/>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838200" y="304800"/>
            <a:ext cx="7620000" cy="6096000"/>
          </a:xfrm>
        </p:spPr>
        <p:txBody>
          <a:bodyPr/>
          <a:lstStyle/>
          <a:p>
            <a:pPr algn="l"/>
            <a:r>
              <a:rPr lang="tr-TR" altLang="tr-TR"/>
              <a:t>(-) </a:t>
            </a:r>
            <a:r>
              <a:rPr lang="tr-TR" altLang="tr-TR" sz="2400"/>
              <a:t>Dil bilgisinde kökleri ve ekleri ayırmak için konur.</a:t>
            </a:r>
            <a:br>
              <a:rPr lang="tr-TR" altLang="tr-TR" sz="2400"/>
            </a:br>
            <a:r>
              <a:rPr lang="tr-TR" altLang="tr-TR" sz="2400" b="1"/>
              <a:t>Örnek:</a:t>
            </a:r>
            <a:br>
              <a:rPr lang="tr-TR" altLang="tr-TR" sz="2400" b="1"/>
            </a:br>
            <a:r>
              <a:rPr lang="tr-TR" altLang="tr-TR" sz="2400"/>
              <a:t>al-ış, dur-ak,Dur-sun,gör-gü-süz-lük</a:t>
            </a:r>
            <a:br>
              <a:rPr lang="tr-TR" altLang="tr-TR" sz="2400"/>
            </a:br>
            <a:r>
              <a:rPr lang="tr-TR" altLang="tr-TR"/>
              <a:t>(-)</a:t>
            </a:r>
            <a:r>
              <a:rPr lang="tr-TR" altLang="tr-TR" sz="2400"/>
              <a:t>  Dil bilginde fiil kök ve gövdelerini göstermek için kullanılır.</a:t>
            </a:r>
            <a:br>
              <a:rPr lang="tr-TR" altLang="tr-TR" sz="2400"/>
            </a:br>
            <a:r>
              <a:rPr lang="tr-TR" altLang="tr-TR" sz="2400" b="1"/>
              <a:t>Örnek:</a:t>
            </a:r>
            <a:br>
              <a:rPr lang="tr-TR" altLang="tr-TR" sz="2400" b="1"/>
            </a:br>
            <a:r>
              <a:rPr lang="tr-TR" altLang="tr-TR" sz="2400"/>
              <a:t>al-, dur-, gör-, ver-, başar-,okut-,</a:t>
            </a:r>
            <a:br>
              <a:rPr lang="tr-TR" altLang="tr-TR" sz="2400"/>
            </a:br>
            <a:r>
              <a:rPr lang="tr-TR" altLang="tr-TR"/>
              <a:t>(-) </a:t>
            </a:r>
            <a:r>
              <a:rPr lang="tr-TR" altLang="tr-TR" sz="2400"/>
              <a:t>Dil bilgisinde eklerin başına konur.</a:t>
            </a:r>
            <a:r>
              <a:rPr lang="tr-TR" altLang="tr-TR"/>
              <a:t> </a:t>
            </a:r>
            <a:r>
              <a:rPr lang="tr-TR" altLang="tr-TR" sz="2400"/>
              <a:t> </a:t>
            </a:r>
            <a:br>
              <a:rPr lang="tr-TR" altLang="tr-TR" sz="2400"/>
            </a:br>
            <a:r>
              <a:rPr lang="tr-TR" altLang="tr-TR" sz="2400" b="1"/>
              <a:t>Örnek:</a:t>
            </a:r>
            <a:br>
              <a:rPr lang="tr-TR" altLang="tr-TR" sz="2400" b="1"/>
            </a:br>
            <a:r>
              <a:rPr lang="tr-TR" altLang="tr-TR" sz="2400"/>
              <a:t>-den, -lık, -ış</a:t>
            </a:r>
            <a:br>
              <a:rPr lang="tr-TR" altLang="tr-TR" sz="2400"/>
            </a:br>
            <a:r>
              <a:rPr lang="tr-TR" altLang="tr-TR"/>
              <a:t>(-)</a:t>
            </a:r>
            <a:r>
              <a:rPr lang="tr-TR" altLang="tr-TR" sz="2400"/>
              <a:t>Dil bilgisinde heceleri göstermek için kullanılır.</a:t>
            </a:r>
            <a:br>
              <a:rPr lang="tr-TR" altLang="tr-TR" sz="2400"/>
            </a:br>
            <a:r>
              <a:rPr lang="tr-TR" altLang="tr-TR" sz="2400"/>
              <a:t>Örnek;</a:t>
            </a:r>
            <a:br>
              <a:rPr lang="tr-TR" altLang="tr-TR" sz="2400"/>
            </a:br>
            <a:r>
              <a:rPr lang="tr-TR" altLang="tr-TR" sz="2400"/>
              <a:t>a-raş-tır-ma, ku-yum-cu, ya-zar-lık</a:t>
            </a:r>
            <a:br>
              <a:rPr lang="tr-TR" altLang="tr-TR" sz="2400"/>
            </a:b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p:cTn id="7" dur="500" fill="hold"/>
                                        <p:tgtEl>
                                          <p:spTgt spid="67586"/>
                                        </p:tgtEl>
                                        <p:attrNameLst>
                                          <p:attrName>ppt_x</p:attrName>
                                        </p:attrNameLst>
                                      </p:cBhvr>
                                      <p:tavLst>
                                        <p:tav tm="0">
                                          <p:val>
                                            <p:strVal val="#ppt_x-#ppt_w/2"/>
                                          </p:val>
                                        </p:tav>
                                        <p:tav tm="100000">
                                          <p:val>
                                            <p:strVal val="#ppt_x"/>
                                          </p:val>
                                        </p:tav>
                                      </p:tavLst>
                                    </p:anim>
                                    <p:anim calcmode="lin" valueType="num">
                                      <p:cBhvr>
                                        <p:cTn id="8" dur="500" fill="hold"/>
                                        <p:tgtEl>
                                          <p:spTgt spid="67586"/>
                                        </p:tgtEl>
                                        <p:attrNameLst>
                                          <p:attrName>ppt_y</p:attrName>
                                        </p:attrNameLst>
                                      </p:cBhvr>
                                      <p:tavLst>
                                        <p:tav tm="0">
                                          <p:val>
                                            <p:strVal val="#ppt_y"/>
                                          </p:val>
                                        </p:tav>
                                        <p:tav tm="100000">
                                          <p:val>
                                            <p:strVal val="#ppt_y"/>
                                          </p:val>
                                        </p:tav>
                                      </p:tavLst>
                                    </p:anim>
                                    <p:anim calcmode="lin" valueType="num">
                                      <p:cBhvr>
                                        <p:cTn id="9" dur="500" fill="hold"/>
                                        <p:tgtEl>
                                          <p:spTgt spid="67586"/>
                                        </p:tgtEl>
                                        <p:attrNameLst>
                                          <p:attrName>ppt_w</p:attrName>
                                        </p:attrNameLst>
                                      </p:cBhvr>
                                      <p:tavLst>
                                        <p:tav tm="0">
                                          <p:val>
                                            <p:fltVal val="0"/>
                                          </p:val>
                                        </p:tav>
                                        <p:tav tm="100000">
                                          <p:val>
                                            <p:strVal val="#ppt_w"/>
                                          </p:val>
                                        </p:tav>
                                      </p:tavLst>
                                    </p:anim>
                                    <p:anim calcmode="lin" valueType="num">
                                      <p:cBhvr>
                                        <p:cTn id="10" dur="500" fill="hold"/>
                                        <p:tgtEl>
                                          <p:spTgt spid="6758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bg>
      <p:bgPr shadeToTitle="1">
        <a:solidFill>
          <a:srgbClr val="CCFFFF"/>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457200"/>
            <a:ext cx="7848600" cy="5867400"/>
          </a:xfrm>
        </p:spPr>
        <p:txBody>
          <a:bodyPr/>
          <a:lstStyle/>
          <a:p>
            <a:pPr algn="l"/>
            <a:r>
              <a:rPr lang="tr-TR" altLang="tr-TR" sz="6000" b="1"/>
              <a:t>(-)</a:t>
            </a:r>
            <a:r>
              <a:rPr lang="tr-TR" altLang="tr-TR" sz="2400"/>
              <a:t>Eski harfli metinlerin yeni yazıya aktarılmasında Arapça ve Farsça kurallara göre yapılmış tamlamaların, birleşik ve türemiş kelimelerin öğelerini ayırmak için kullanılır.</a:t>
            </a:r>
            <a:br>
              <a:rPr lang="tr-TR" altLang="tr-TR" sz="2400"/>
            </a:br>
            <a:r>
              <a:rPr lang="tr-TR" altLang="tr-TR" sz="2400"/>
              <a:t/>
            </a:r>
            <a:br>
              <a:rPr lang="tr-TR" altLang="tr-TR" sz="2400"/>
            </a:br>
            <a:r>
              <a:rPr lang="tr-TR" altLang="tr-TR" sz="2400" b="1"/>
              <a:t>Örnekler:</a:t>
            </a:r>
            <a:br>
              <a:rPr lang="tr-TR" altLang="tr-TR" sz="2400" b="1"/>
            </a:br>
            <a:r>
              <a:rPr lang="tr-TR" altLang="tr-TR" sz="2400"/>
              <a:t>1- Darü’l -fünün</a:t>
            </a:r>
            <a:br>
              <a:rPr lang="tr-TR" altLang="tr-TR" sz="2400"/>
            </a:br>
            <a:r>
              <a:rPr lang="tr-TR" altLang="tr-TR" sz="2400"/>
              <a:t/>
            </a:r>
            <a:br>
              <a:rPr lang="tr-TR" altLang="tr-TR" sz="2400"/>
            </a:br>
            <a:r>
              <a:rPr lang="tr-TR" altLang="tr-TR" sz="2400"/>
              <a:t>2- Resm-i geçit</a:t>
            </a:r>
            <a:br>
              <a:rPr lang="tr-TR" altLang="tr-TR" sz="2400"/>
            </a:br>
            <a:r>
              <a:rPr lang="tr-TR" altLang="tr-TR" sz="2400"/>
              <a:t/>
            </a:r>
            <a:br>
              <a:rPr lang="tr-TR" altLang="tr-TR" sz="2400"/>
            </a:br>
            <a:r>
              <a:rPr lang="tr-TR" altLang="tr-TR" sz="2400"/>
              <a:t>3-Cemiyet-i Akvam</a:t>
            </a:r>
            <a:br>
              <a:rPr lang="tr-TR" altLang="tr-TR" sz="2400"/>
            </a:br>
            <a:r>
              <a:rPr lang="tr-TR" altLang="tr-TR" b="1"/>
              <a:t>(-) </a:t>
            </a:r>
            <a:r>
              <a:rPr lang="tr-TR" altLang="tr-TR" sz="2400"/>
              <a:t>Adres yazarken semt ile şehir arasına konur</a:t>
            </a:r>
            <a:r>
              <a:rPr lang="tr-TR" altLang="tr-TR" sz="2400" b="1"/>
              <a:t>.</a:t>
            </a:r>
            <a:br>
              <a:rPr lang="tr-TR" altLang="tr-TR" sz="2400" b="1"/>
            </a:br>
            <a:r>
              <a:rPr lang="tr-TR" altLang="tr-TR" sz="2400" b="1"/>
              <a:t>Örnek:</a:t>
            </a:r>
            <a:br>
              <a:rPr lang="tr-TR" altLang="tr-TR" sz="2400" b="1"/>
            </a:br>
            <a:r>
              <a:rPr lang="tr-TR" altLang="tr-TR" sz="2400" b="1"/>
              <a:t>* </a:t>
            </a:r>
            <a:r>
              <a:rPr lang="tr-TR" altLang="tr-TR" sz="2400"/>
              <a:t>Kurtuluş-ANKARA</a:t>
            </a: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p:cTn id="7" dur="500" fill="hold"/>
                                        <p:tgtEl>
                                          <p:spTgt spid="68610"/>
                                        </p:tgtEl>
                                        <p:attrNameLst>
                                          <p:attrName>ppt_x</p:attrName>
                                        </p:attrNameLst>
                                      </p:cBhvr>
                                      <p:tavLst>
                                        <p:tav tm="0">
                                          <p:val>
                                            <p:strVal val="#ppt_x+#ppt_w/2"/>
                                          </p:val>
                                        </p:tav>
                                        <p:tav tm="100000">
                                          <p:val>
                                            <p:strVal val="#ppt_x"/>
                                          </p:val>
                                        </p:tav>
                                      </p:tavLst>
                                    </p:anim>
                                    <p:anim calcmode="lin" valueType="num">
                                      <p:cBhvr>
                                        <p:cTn id="8" dur="500" fill="hold"/>
                                        <p:tgtEl>
                                          <p:spTgt spid="68610"/>
                                        </p:tgtEl>
                                        <p:attrNameLst>
                                          <p:attrName>ppt_y</p:attrName>
                                        </p:attrNameLst>
                                      </p:cBhvr>
                                      <p:tavLst>
                                        <p:tav tm="0">
                                          <p:val>
                                            <p:strVal val="#ppt_y"/>
                                          </p:val>
                                        </p:tav>
                                        <p:tav tm="100000">
                                          <p:val>
                                            <p:strVal val="#ppt_y"/>
                                          </p:val>
                                        </p:tav>
                                      </p:tavLst>
                                    </p:anim>
                                    <p:anim calcmode="lin" valueType="num">
                                      <p:cBhvr>
                                        <p:cTn id="9" dur="500" fill="hold"/>
                                        <p:tgtEl>
                                          <p:spTgt spid="68610"/>
                                        </p:tgtEl>
                                        <p:attrNameLst>
                                          <p:attrName>ppt_w</p:attrName>
                                        </p:attrNameLst>
                                      </p:cBhvr>
                                      <p:tavLst>
                                        <p:tav tm="0">
                                          <p:val>
                                            <p:fltVal val="0"/>
                                          </p:val>
                                        </p:tav>
                                        <p:tav tm="100000">
                                          <p:val>
                                            <p:strVal val="#ppt_w"/>
                                          </p:val>
                                        </p:tav>
                                      </p:tavLst>
                                    </p:anim>
                                    <p:anim calcmode="lin" valueType="num">
                                      <p:cBhvr>
                                        <p:cTn id="10" dur="500" fill="hold"/>
                                        <p:tgtEl>
                                          <p:spTgt spid="686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bg>
      <p:bgPr shadeToTitle="1">
        <a:solidFill>
          <a:srgbClr val="CCFFFF"/>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609600"/>
            <a:ext cx="8001000" cy="5791200"/>
          </a:xfrm>
        </p:spPr>
        <p:txBody>
          <a:bodyPr/>
          <a:lstStyle/>
          <a:p>
            <a:pPr algn="l"/>
            <a:r>
              <a:rPr lang="tr-TR" altLang="tr-TR" sz="6000" b="1"/>
              <a:t>(-)</a:t>
            </a:r>
            <a:r>
              <a:rPr lang="tr-TR" altLang="tr-TR" sz="2400" b="1"/>
              <a:t> </a:t>
            </a:r>
            <a:r>
              <a:rPr lang="tr-TR" altLang="tr-TR" sz="2400"/>
              <a:t>Kelimeler arasında “-den...-a, ve, ile, ila ve arasında” anlamlarını vermek üzere kullanılır.</a:t>
            </a:r>
            <a:br>
              <a:rPr lang="tr-TR" altLang="tr-TR" sz="2400"/>
            </a:br>
            <a:r>
              <a:rPr lang="tr-TR" altLang="tr-TR" sz="2400" b="1"/>
              <a:t>Örnekler:</a:t>
            </a:r>
            <a:br>
              <a:rPr lang="tr-TR" altLang="tr-TR" sz="2400" b="1"/>
            </a:br>
            <a:r>
              <a:rPr lang="tr-TR" altLang="tr-TR" sz="2400"/>
              <a:t>1- Türkçe - Fransızca sözlük</a:t>
            </a:r>
            <a:br>
              <a:rPr lang="tr-TR" altLang="tr-TR" sz="2400"/>
            </a:br>
            <a:r>
              <a:rPr lang="tr-TR" altLang="tr-TR" sz="2400"/>
              <a:t/>
            </a:r>
            <a:br>
              <a:rPr lang="tr-TR" altLang="tr-TR" sz="2400"/>
            </a:br>
            <a:r>
              <a:rPr lang="tr-TR" altLang="tr-TR" sz="2400"/>
              <a:t>2- Aydın  -İzmir yolu</a:t>
            </a:r>
            <a:br>
              <a:rPr lang="tr-TR" altLang="tr-TR" sz="2400"/>
            </a:br>
            <a:r>
              <a:rPr lang="tr-TR" altLang="tr-TR" sz="2400"/>
              <a:t/>
            </a:r>
            <a:br>
              <a:rPr lang="tr-TR" altLang="tr-TR" sz="2400"/>
            </a:br>
            <a:r>
              <a:rPr lang="tr-TR" altLang="tr-TR" sz="2400"/>
              <a:t>3- Türk - Alman ilişkileri</a:t>
            </a:r>
            <a:br>
              <a:rPr lang="tr-TR" altLang="tr-TR" sz="2400"/>
            </a:br>
            <a:r>
              <a:rPr lang="tr-TR" altLang="tr-TR" b="1"/>
              <a:t>(-)</a:t>
            </a:r>
            <a:r>
              <a:rPr lang="tr-TR" altLang="tr-TR" sz="2400"/>
              <a:t> Bazı terim ve kuruluş adlarında kelimeler arasına konur.</a:t>
            </a:r>
            <a:br>
              <a:rPr lang="tr-TR" altLang="tr-TR" sz="2400"/>
            </a:br>
            <a:r>
              <a:rPr lang="tr-TR" altLang="tr-TR" sz="2400" b="1"/>
              <a:t>Örnekler:</a:t>
            </a:r>
            <a:br>
              <a:rPr lang="tr-TR" altLang="tr-TR" sz="2400" b="1"/>
            </a:br>
            <a:r>
              <a:rPr lang="tr-TR" altLang="tr-TR" sz="2400"/>
              <a:t>1- Dil ve Tarih - Coğrafya Fakültesi</a:t>
            </a:r>
            <a:br>
              <a:rPr lang="tr-TR" altLang="tr-TR" sz="2400"/>
            </a:br>
            <a:r>
              <a:rPr lang="tr-TR" altLang="tr-TR" sz="2400"/>
              <a:t/>
            </a:r>
            <a:br>
              <a:rPr lang="tr-TR" altLang="tr-TR" sz="2400"/>
            </a:br>
            <a:r>
              <a:rPr lang="tr-TR" altLang="tr-TR" sz="2400"/>
              <a:t>2- Zarf-fiil </a:t>
            </a: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69634"/>
                                        </p:tgtEl>
                                        <p:attrNameLst>
                                          <p:attrName>style.visibility</p:attrName>
                                        </p:attrNameLst>
                                      </p:cBhvr>
                                      <p:to>
                                        <p:strVal val="visible"/>
                                      </p:to>
                                    </p:set>
                                    <p:anim calcmode="lin" valueType="num">
                                      <p:cBhvr>
                                        <p:cTn id="7" dur="500" fill="hold"/>
                                        <p:tgtEl>
                                          <p:spTgt spid="69634"/>
                                        </p:tgtEl>
                                        <p:attrNameLst>
                                          <p:attrName>ppt_x</p:attrName>
                                        </p:attrNameLst>
                                      </p:cBhvr>
                                      <p:tavLst>
                                        <p:tav tm="0">
                                          <p:val>
                                            <p:strVal val="#ppt_x-#ppt_w/2"/>
                                          </p:val>
                                        </p:tav>
                                        <p:tav tm="100000">
                                          <p:val>
                                            <p:strVal val="#ppt_x"/>
                                          </p:val>
                                        </p:tav>
                                      </p:tavLst>
                                    </p:anim>
                                    <p:anim calcmode="lin" valueType="num">
                                      <p:cBhvr>
                                        <p:cTn id="8" dur="500" fill="hold"/>
                                        <p:tgtEl>
                                          <p:spTgt spid="69634"/>
                                        </p:tgtEl>
                                        <p:attrNameLst>
                                          <p:attrName>ppt_y</p:attrName>
                                        </p:attrNameLst>
                                      </p:cBhvr>
                                      <p:tavLst>
                                        <p:tav tm="0">
                                          <p:val>
                                            <p:strVal val="#ppt_y"/>
                                          </p:val>
                                        </p:tav>
                                        <p:tav tm="100000">
                                          <p:val>
                                            <p:strVal val="#ppt_y"/>
                                          </p:val>
                                        </p:tav>
                                      </p:tavLst>
                                    </p:anim>
                                    <p:anim calcmode="lin" valueType="num">
                                      <p:cBhvr>
                                        <p:cTn id="9" dur="500" fill="hold"/>
                                        <p:tgtEl>
                                          <p:spTgt spid="69634"/>
                                        </p:tgtEl>
                                        <p:attrNameLst>
                                          <p:attrName>ppt_w</p:attrName>
                                        </p:attrNameLst>
                                      </p:cBhvr>
                                      <p:tavLst>
                                        <p:tav tm="0">
                                          <p:val>
                                            <p:fltVal val="0"/>
                                          </p:val>
                                        </p:tav>
                                        <p:tav tm="100000">
                                          <p:val>
                                            <p:strVal val="#ppt_w"/>
                                          </p:val>
                                        </p:tav>
                                      </p:tavLst>
                                    </p:anim>
                                    <p:anim calcmode="lin" valueType="num">
                                      <p:cBhvr>
                                        <p:cTn id="10" dur="500" fill="hold"/>
                                        <p:tgtEl>
                                          <p:spTgt spid="6963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4" grpId="0"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FFEFD1"/>
            </a:gs>
            <a:gs pos="64999">
              <a:srgbClr val="F0EBD5"/>
            </a:gs>
            <a:gs pos="100000">
              <a:srgbClr val="D1C39F"/>
            </a:gs>
          </a:gsLst>
          <a:path path="shape">
            <a:fillToRect l="50000" t="50000" r="50000" b="50000"/>
          </a:path>
        </a:gra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533400" y="457200"/>
            <a:ext cx="8077200" cy="1676400"/>
          </a:xfrm>
        </p:spPr>
        <p:txBody>
          <a:bodyPr/>
          <a:lstStyle/>
          <a:p>
            <a:pPr algn="l"/>
            <a:r>
              <a:rPr lang="tr-TR" altLang="tr-TR" sz="6600">
                <a:effectLst>
                  <a:outerShdw blurRad="38100" dist="38100" dir="2700000" algn="tl">
                    <a:srgbClr val="FFFFFF"/>
                  </a:outerShdw>
                </a:effectLst>
              </a:rPr>
              <a:t>( __ ) </a:t>
            </a:r>
            <a:r>
              <a:rPr lang="tr-TR" altLang="tr-TR" sz="4800" b="1" i="1" u="sng">
                <a:effectLst>
                  <a:outerShdw blurRad="38100" dist="38100" dir="2700000" algn="tl">
                    <a:srgbClr val="FFFFFF"/>
                  </a:outerShdw>
                </a:effectLst>
              </a:rPr>
              <a:t>U Z U N Ç İ Z G İ</a:t>
            </a:r>
            <a:endParaRPr lang="tr-TR" altLang="tr-TR" sz="6600"/>
          </a:p>
        </p:txBody>
      </p:sp>
      <p:sp>
        <p:nvSpPr>
          <p:cNvPr id="70659" name="Rectangle 3"/>
          <p:cNvSpPr>
            <a:spLocks noGrp="1" noChangeArrowheads="1"/>
          </p:cNvSpPr>
          <p:nvPr>
            <p:ph type="subTitle" idx="1"/>
          </p:nvPr>
        </p:nvSpPr>
        <p:spPr>
          <a:xfrm>
            <a:off x="838200" y="1905000"/>
            <a:ext cx="7696200" cy="4267200"/>
          </a:xfrm>
        </p:spPr>
        <p:txBody>
          <a:bodyPr/>
          <a:lstStyle/>
          <a:p>
            <a:r>
              <a:rPr lang="tr-TR" altLang="tr-TR" sz="4400" b="1"/>
              <a:t>( __ )</a:t>
            </a:r>
            <a:r>
              <a:rPr lang="tr-TR" altLang="tr-TR"/>
              <a:t> </a:t>
            </a:r>
            <a:r>
              <a:rPr lang="tr-TR" altLang="tr-TR" sz="2400"/>
              <a:t> Yazıda satır başına alınan konuşmaları göstermek için kullanılır.Buna konuşma çizgisi de denir.</a:t>
            </a:r>
          </a:p>
          <a:p>
            <a:pPr algn="l"/>
            <a:r>
              <a:rPr lang="tr-TR" altLang="tr-TR" sz="2400" b="1" u="sng"/>
              <a:t>Uyarı;</a:t>
            </a:r>
          </a:p>
          <a:p>
            <a:pPr algn="l"/>
            <a:r>
              <a:rPr lang="tr-TR" altLang="tr-TR" sz="2400" u="sng"/>
              <a:t>Konuşmalar tırnak içine verildiği zaman uzun çizgi kullanılmaz.</a:t>
            </a:r>
          </a:p>
          <a:p>
            <a:pPr algn="l"/>
            <a:r>
              <a:rPr lang="tr-TR" altLang="tr-TR" sz="2400" b="1" u="sng"/>
              <a:t>Örnek:</a:t>
            </a:r>
          </a:p>
          <a:p>
            <a:pPr algn="l"/>
            <a:r>
              <a:rPr lang="tr-TR" altLang="tr-TR" sz="2400"/>
              <a:t> * __ Eski şehri gezdin mi?</a:t>
            </a:r>
          </a:p>
          <a:p>
            <a:pPr algn="l"/>
            <a:r>
              <a:rPr lang="tr-TR" altLang="tr-TR" sz="2400"/>
              <a:t>    __ Rothshild’in evine gittin mi?</a:t>
            </a:r>
            <a:endParaRPr lang="tr-TR" altLang="tr-TR" sz="2400" b="1" u="sng"/>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iterate type="lt">
                                    <p:tmPct val="100000"/>
                                  </p:iterate>
                                  <p:childTnLst>
                                    <p:set>
                                      <p:cBhvr>
                                        <p:cTn id="6" dur="1" fill="hold">
                                          <p:stCondLst>
                                            <p:cond delay="0"/>
                                          </p:stCondLst>
                                        </p:cTn>
                                        <p:tgtEl>
                                          <p:spTgt spid="70658"/>
                                        </p:tgtEl>
                                        <p:attrNameLst>
                                          <p:attrName>style.visibility</p:attrName>
                                        </p:attrNameLst>
                                      </p:cBhvr>
                                      <p:to>
                                        <p:strVal val="visible"/>
                                      </p:to>
                                    </p:set>
                                    <p:anim calcmode="lin" valueType="num">
                                      <p:cBhvr>
                                        <p:cTn id="7" dur="500" fill="hold"/>
                                        <p:tgtEl>
                                          <p:spTgt spid="70658"/>
                                        </p:tgtEl>
                                        <p:attrNameLst>
                                          <p:attrName>ppt_w</p:attrName>
                                        </p:attrNameLst>
                                      </p:cBhvr>
                                      <p:tavLst>
                                        <p:tav tm="0">
                                          <p:val>
                                            <p:fltVal val="0"/>
                                          </p:val>
                                        </p:tav>
                                        <p:tav tm="100000">
                                          <p:val>
                                            <p:strVal val="#ppt_w"/>
                                          </p:val>
                                        </p:tav>
                                      </p:tavLst>
                                    </p:anim>
                                    <p:anim calcmode="lin" valueType="num">
                                      <p:cBhvr>
                                        <p:cTn id="8" dur="500" fill="hold"/>
                                        <p:tgtEl>
                                          <p:spTgt spid="70658"/>
                                        </p:tgtEl>
                                        <p:attrNameLst>
                                          <p:attrName>ppt_h</p:attrName>
                                        </p:attrNameLst>
                                      </p:cBhvr>
                                      <p:tavLst>
                                        <p:tav tm="0">
                                          <p:val>
                                            <p:fltVal val="0"/>
                                          </p:val>
                                        </p:tav>
                                        <p:tav tm="100000">
                                          <p:val>
                                            <p:strVal val="#ppt_h"/>
                                          </p:val>
                                        </p:tav>
                                      </p:tavLst>
                                    </p:anim>
                                    <p:anim calcmode="lin" valueType="num">
                                      <p:cBhvr>
                                        <p:cTn id="9" dur="500" fill="hold"/>
                                        <p:tgtEl>
                                          <p:spTgt spid="70658"/>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7065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70659">
                                            <p:txEl>
                                              <p:pRg st="0" end="0"/>
                                            </p:txEl>
                                          </p:spTgt>
                                        </p:tgtEl>
                                        <p:attrNameLst>
                                          <p:attrName>style.visibility</p:attrName>
                                        </p:attrNameLst>
                                      </p:cBhvr>
                                      <p:to>
                                        <p:strVal val="visible"/>
                                      </p:to>
                                    </p:set>
                                    <p:anim calcmode="lin" valueType="num">
                                      <p:cBhvr>
                                        <p:cTn id="15" dur="500" fill="hold"/>
                                        <p:tgtEl>
                                          <p:spTgt spid="70659">
                                            <p:txEl>
                                              <p:pRg st="0" end="0"/>
                                            </p:txEl>
                                          </p:spTgt>
                                        </p:tgtEl>
                                        <p:attrNameLst>
                                          <p:attrName>ppt_x</p:attrName>
                                        </p:attrNameLst>
                                      </p:cBhvr>
                                      <p:tavLst>
                                        <p:tav tm="0">
                                          <p:val>
                                            <p:strVal val="#ppt_x+#ppt_w/2"/>
                                          </p:val>
                                        </p:tav>
                                        <p:tav tm="100000">
                                          <p:val>
                                            <p:strVal val="#ppt_x"/>
                                          </p:val>
                                        </p:tav>
                                      </p:tavLst>
                                    </p:anim>
                                    <p:anim calcmode="lin" valueType="num">
                                      <p:cBhvr>
                                        <p:cTn id="16" dur="500" fill="hold"/>
                                        <p:tgtEl>
                                          <p:spTgt spid="70659">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70659">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7065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2" fill="hold" grpId="0" nodeType="clickEffect">
                                  <p:stCondLst>
                                    <p:cond delay="0"/>
                                  </p:stCondLst>
                                  <p:childTnLst>
                                    <p:set>
                                      <p:cBhvr>
                                        <p:cTn id="22" dur="1" fill="hold">
                                          <p:stCondLst>
                                            <p:cond delay="0"/>
                                          </p:stCondLst>
                                        </p:cTn>
                                        <p:tgtEl>
                                          <p:spTgt spid="70659">
                                            <p:txEl>
                                              <p:pRg st="1" end="1"/>
                                            </p:txEl>
                                          </p:spTgt>
                                        </p:tgtEl>
                                        <p:attrNameLst>
                                          <p:attrName>style.visibility</p:attrName>
                                        </p:attrNameLst>
                                      </p:cBhvr>
                                      <p:to>
                                        <p:strVal val="visible"/>
                                      </p:to>
                                    </p:set>
                                    <p:anim calcmode="lin" valueType="num">
                                      <p:cBhvr>
                                        <p:cTn id="23" dur="500" fill="hold"/>
                                        <p:tgtEl>
                                          <p:spTgt spid="70659">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70659">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70659">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7065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2" fill="hold" grpId="0" nodeType="clickEffect">
                                  <p:stCondLst>
                                    <p:cond delay="0"/>
                                  </p:stCondLst>
                                  <p:childTnLst>
                                    <p:set>
                                      <p:cBhvr>
                                        <p:cTn id="30" dur="1" fill="hold">
                                          <p:stCondLst>
                                            <p:cond delay="0"/>
                                          </p:stCondLst>
                                        </p:cTn>
                                        <p:tgtEl>
                                          <p:spTgt spid="70659">
                                            <p:txEl>
                                              <p:pRg st="2" end="2"/>
                                            </p:txEl>
                                          </p:spTgt>
                                        </p:tgtEl>
                                        <p:attrNameLst>
                                          <p:attrName>style.visibility</p:attrName>
                                        </p:attrNameLst>
                                      </p:cBhvr>
                                      <p:to>
                                        <p:strVal val="visible"/>
                                      </p:to>
                                    </p:set>
                                    <p:anim calcmode="lin" valueType="num">
                                      <p:cBhvr>
                                        <p:cTn id="31" dur="500" fill="hold"/>
                                        <p:tgtEl>
                                          <p:spTgt spid="70659">
                                            <p:txEl>
                                              <p:pRg st="2" end="2"/>
                                            </p:txEl>
                                          </p:spTgt>
                                        </p:tgtEl>
                                        <p:attrNameLst>
                                          <p:attrName>ppt_x</p:attrName>
                                        </p:attrNameLst>
                                      </p:cBhvr>
                                      <p:tavLst>
                                        <p:tav tm="0">
                                          <p:val>
                                            <p:strVal val="#ppt_x+#ppt_w/2"/>
                                          </p:val>
                                        </p:tav>
                                        <p:tav tm="100000">
                                          <p:val>
                                            <p:strVal val="#ppt_x"/>
                                          </p:val>
                                        </p:tav>
                                      </p:tavLst>
                                    </p:anim>
                                    <p:anim calcmode="lin" valueType="num">
                                      <p:cBhvr>
                                        <p:cTn id="32" dur="500" fill="hold"/>
                                        <p:tgtEl>
                                          <p:spTgt spid="70659">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70659">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7065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2" fill="hold" grpId="0" nodeType="clickEffect">
                                  <p:stCondLst>
                                    <p:cond delay="0"/>
                                  </p:stCondLst>
                                  <p:childTnLst>
                                    <p:set>
                                      <p:cBhvr>
                                        <p:cTn id="38" dur="1" fill="hold">
                                          <p:stCondLst>
                                            <p:cond delay="0"/>
                                          </p:stCondLst>
                                        </p:cTn>
                                        <p:tgtEl>
                                          <p:spTgt spid="70659">
                                            <p:txEl>
                                              <p:pRg st="3" end="3"/>
                                            </p:txEl>
                                          </p:spTgt>
                                        </p:tgtEl>
                                        <p:attrNameLst>
                                          <p:attrName>style.visibility</p:attrName>
                                        </p:attrNameLst>
                                      </p:cBhvr>
                                      <p:to>
                                        <p:strVal val="visible"/>
                                      </p:to>
                                    </p:set>
                                    <p:anim calcmode="lin" valueType="num">
                                      <p:cBhvr>
                                        <p:cTn id="39" dur="500" fill="hold"/>
                                        <p:tgtEl>
                                          <p:spTgt spid="70659">
                                            <p:txEl>
                                              <p:pRg st="3" end="3"/>
                                            </p:txEl>
                                          </p:spTgt>
                                        </p:tgtEl>
                                        <p:attrNameLst>
                                          <p:attrName>ppt_x</p:attrName>
                                        </p:attrNameLst>
                                      </p:cBhvr>
                                      <p:tavLst>
                                        <p:tav tm="0">
                                          <p:val>
                                            <p:strVal val="#ppt_x+#ppt_w/2"/>
                                          </p:val>
                                        </p:tav>
                                        <p:tav tm="100000">
                                          <p:val>
                                            <p:strVal val="#ppt_x"/>
                                          </p:val>
                                        </p:tav>
                                      </p:tavLst>
                                    </p:anim>
                                    <p:anim calcmode="lin" valueType="num">
                                      <p:cBhvr>
                                        <p:cTn id="40" dur="500" fill="hold"/>
                                        <p:tgtEl>
                                          <p:spTgt spid="70659">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70659">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7065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2" fill="hold" grpId="0" nodeType="clickEffect">
                                  <p:stCondLst>
                                    <p:cond delay="0"/>
                                  </p:stCondLst>
                                  <p:childTnLst>
                                    <p:set>
                                      <p:cBhvr>
                                        <p:cTn id="46" dur="1" fill="hold">
                                          <p:stCondLst>
                                            <p:cond delay="0"/>
                                          </p:stCondLst>
                                        </p:cTn>
                                        <p:tgtEl>
                                          <p:spTgt spid="70659">
                                            <p:txEl>
                                              <p:pRg st="4" end="4"/>
                                            </p:txEl>
                                          </p:spTgt>
                                        </p:tgtEl>
                                        <p:attrNameLst>
                                          <p:attrName>style.visibility</p:attrName>
                                        </p:attrNameLst>
                                      </p:cBhvr>
                                      <p:to>
                                        <p:strVal val="visible"/>
                                      </p:to>
                                    </p:set>
                                    <p:anim calcmode="lin" valueType="num">
                                      <p:cBhvr>
                                        <p:cTn id="47" dur="500" fill="hold"/>
                                        <p:tgtEl>
                                          <p:spTgt spid="70659">
                                            <p:txEl>
                                              <p:pRg st="4" end="4"/>
                                            </p:txEl>
                                          </p:spTgt>
                                        </p:tgtEl>
                                        <p:attrNameLst>
                                          <p:attrName>ppt_x</p:attrName>
                                        </p:attrNameLst>
                                      </p:cBhvr>
                                      <p:tavLst>
                                        <p:tav tm="0">
                                          <p:val>
                                            <p:strVal val="#ppt_x+#ppt_w/2"/>
                                          </p:val>
                                        </p:tav>
                                        <p:tav tm="100000">
                                          <p:val>
                                            <p:strVal val="#ppt_x"/>
                                          </p:val>
                                        </p:tav>
                                      </p:tavLst>
                                    </p:anim>
                                    <p:anim calcmode="lin" valueType="num">
                                      <p:cBhvr>
                                        <p:cTn id="48" dur="500" fill="hold"/>
                                        <p:tgtEl>
                                          <p:spTgt spid="70659">
                                            <p:txEl>
                                              <p:pRg st="4" end="4"/>
                                            </p:txEl>
                                          </p:spTgt>
                                        </p:tgtEl>
                                        <p:attrNameLst>
                                          <p:attrName>ppt_y</p:attrName>
                                        </p:attrNameLst>
                                      </p:cBhvr>
                                      <p:tavLst>
                                        <p:tav tm="0">
                                          <p:val>
                                            <p:strVal val="#ppt_y"/>
                                          </p:val>
                                        </p:tav>
                                        <p:tav tm="100000">
                                          <p:val>
                                            <p:strVal val="#ppt_y"/>
                                          </p:val>
                                        </p:tav>
                                      </p:tavLst>
                                    </p:anim>
                                    <p:anim calcmode="lin" valueType="num">
                                      <p:cBhvr>
                                        <p:cTn id="49" dur="500" fill="hold"/>
                                        <p:tgtEl>
                                          <p:spTgt spid="70659">
                                            <p:txEl>
                                              <p:pRg st="4" end="4"/>
                                            </p:txEl>
                                          </p:spTgt>
                                        </p:tgtEl>
                                        <p:attrNameLst>
                                          <p:attrName>ppt_w</p:attrName>
                                        </p:attrNameLst>
                                      </p:cBhvr>
                                      <p:tavLst>
                                        <p:tav tm="0">
                                          <p:val>
                                            <p:fltVal val="0"/>
                                          </p:val>
                                        </p:tav>
                                        <p:tav tm="100000">
                                          <p:val>
                                            <p:strVal val="#ppt_w"/>
                                          </p:val>
                                        </p:tav>
                                      </p:tavLst>
                                    </p:anim>
                                    <p:anim calcmode="lin" valueType="num">
                                      <p:cBhvr>
                                        <p:cTn id="50" dur="500" fill="hold"/>
                                        <p:tgtEl>
                                          <p:spTgt spid="7065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2" fill="hold" grpId="0" nodeType="clickEffect">
                                  <p:stCondLst>
                                    <p:cond delay="0"/>
                                  </p:stCondLst>
                                  <p:childTnLst>
                                    <p:set>
                                      <p:cBhvr>
                                        <p:cTn id="54" dur="1" fill="hold">
                                          <p:stCondLst>
                                            <p:cond delay="0"/>
                                          </p:stCondLst>
                                        </p:cTn>
                                        <p:tgtEl>
                                          <p:spTgt spid="70659">
                                            <p:txEl>
                                              <p:pRg st="5" end="5"/>
                                            </p:txEl>
                                          </p:spTgt>
                                        </p:tgtEl>
                                        <p:attrNameLst>
                                          <p:attrName>style.visibility</p:attrName>
                                        </p:attrNameLst>
                                      </p:cBhvr>
                                      <p:to>
                                        <p:strVal val="visible"/>
                                      </p:to>
                                    </p:set>
                                    <p:anim calcmode="lin" valueType="num">
                                      <p:cBhvr>
                                        <p:cTn id="55" dur="500" fill="hold"/>
                                        <p:tgtEl>
                                          <p:spTgt spid="70659">
                                            <p:txEl>
                                              <p:pRg st="5" end="5"/>
                                            </p:txEl>
                                          </p:spTgt>
                                        </p:tgtEl>
                                        <p:attrNameLst>
                                          <p:attrName>ppt_x</p:attrName>
                                        </p:attrNameLst>
                                      </p:cBhvr>
                                      <p:tavLst>
                                        <p:tav tm="0">
                                          <p:val>
                                            <p:strVal val="#ppt_x+#ppt_w/2"/>
                                          </p:val>
                                        </p:tav>
                                        <p:tav tm="100000">
                                          <p:val>
                                            <p:strVal val="#ppt_x"/>
                                          </p:val>
                                        </p:tav>
                                      </p:tavLst>
                                    </p:anim>
                                    <p:anim calcmode="lin" valueType="num">
                                      <p:cBhvr>
                                        <p:cTn id="56" dur="500" fill="hold"/>
                                        <p:tgtEl>
                                          <p:spTgt spid="70659">
                                            <p:txEl>
                                              <p:pRg st="5" end="5"/>
                                            </p:txEl>
                                          </p:spTgt>
                                        </p:tgtEl>
                                        <p:attrNameLst>
                                          <p:attrName>ppt_y</p:attrName>
                                        </p:attrNameLst>
                                      </p:cBhvr>
                                      <p:tavLst>
                                        <p:tav tm="0">
                                          <p:val>
                                            <p:strVal val="#ppt_y"/>
                                          </p:val>
                                        </p:tav>
                                        <p:tav tm="100000">
                                          <p:val>
                                            <p:strVal val="#ppt_y"/>
                                          </p:val>
                                        </p:tav>
                                      </p:tavLst>
                                    </p:anim>
                                    <p:anim calcmode="lin" valueType="num">
                                      <p:cBhvr>
                                        <p:cTn id="57" dur="500" fill="hold"/>
                                        <p:tgtEl>
                                          <p:spTgt spid="70659">
                                            <p:txEl>
                                              <p:pRg st="5" end="5"/>
                                            </p:txEl>
                                          </p:spTgt>
                                        </p:tgtEl>
                                        <p:attrNameLst>
                                          <p:attrName>ppt_w</p:attrName>
                                        </p:attrNameLst>
                                      </p:cBhvr>
                                      <p:tavLst>
                                        <p:tav tm="0">
                                          <p:val>
                                            <p:fltVal val="0"/>
                                          </p:val>
                                        </p:tav>
                                        <p:tav tm="100000">
                                          <p:val>
                                            <p:strVal val="#ppt_w"/>
                                          </p:val>
                                        </p:tav>
                                      </p:tavLst>
                                    </p:anim>
                                    <p:anim calcmode="lin" valueType="num">
                                      <p:cBhvr>
                                        <p:cTn id="58" dur="500" fill="hold"/>
                                        <p:tgtEl>
                                          <p:spTgt spid="70659">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autoUpdateAnimBg="0"/>
      <p:bldP spid="70659"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96AB94"/>
            </a:gs>
            <a:gs pos="17000">
              <a:srgbClr val="D4DEFF"/>
            </a:gs>
            <a:gs pos="47000">
              <a:srgbClr val="D4DEFF"/>
            </a:gs>
            <a:gs pos="100000">
              <a:srgbClr val="8488C4"/>
            </a:gs>
          </a:gsLst>
          <a:path path="shape">
            <a:fillToRect l="50000" t="50000" r="50000" b="50000"/>
          </a:path>
        </a:gra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533400" y="533400"/>
            <a:ext cx="7924800" cy="1219200"/>
          </a:xfrm>
        </p:spPr>
        <p:txBody>
          <a:bodyPr/>
          <a:lstStyle/>
          <a:p>
            <a:r>
              <a:rPr lang="tr-TR" altLang="tr-TR" b="1" i="1">
                <a:effectLst>
                  <a:outerShdw blurRad="38100" dist="38100" dir="2700000" algn="tl">
                    <a:srgbClr val="FFFFFF"/>
                  </a:outerShdw>
                </a:effectLst>
              </a:rPr>
              <a:t>(‘’  ‘’) </a:t>
            </a:r>
            <a:r>
              <a:rPr lang="tr-TR" altLang="tr-TR" b="1" i="1" u="sng">
                <a:effectLst>
                  <a:outerShdw blurRad="38100" dist="38100" dir="2700000" algn="tl">
                    <a:srgbClr val="FFFFFF"/>
                  </a:outerShdw>
                </a:effectLst>
              </a:rPr>
              <a:t>T I R N A K  İ Ş A R E T İ</a:t>
            </a:r>
            <a:endParaRPr lang="tr-TR" altLang="tr-TR" sz="4800"/>
          </a:p>
        </p:txBody>
      </p:sp>
      <p:sp>
        <p:nvSpPr>
          <p:cNvPr id="71683" name="Rectangle 3"/>
          <p:cNvSpPr>
            <a:spLocks noGrp="1" noChangeArrowheads="1"/>
          </p:cNvSpPr>
          <p:nvPr>
            <p:ph type="subTitle" idx="1"/>
          </p:nvPr>
        </p:nvSpPr>
        <p:spPr>
          <a:xfrm>
            <a:off x="762000" y="1905000"/>
            <a:ext cx="8001000" cy="3962400"/>
          </a:xfrm>
        </p:spPr>
        <p:txBody>
          <a:bodyPr/>
          <a:lstStyle/>
          <a:p>
            <a:pPr algn="l"/>
            <a:r>
              <a:rPr lang="tr-TR" altLang="tr-TR" b="1"/>
              <a:t>(‘’ ‘’) </a:t>
            </a:r>
            <a:r>
              <a:rPr lang="tr-TR" altLang="tr-TR" sz="2400"/>
              <a:t>Başka bir kimseden ve ya yazıdan olduğu gibi aktarılan sözler tırnak içine alınır.</a:t>
            </a:r>
          </a:p>
          <a:p>
            <a:pPr algn="l"/>
            <a:r>
              <a:rPr lang="tr-TR" altLang="tr-TR" sz="2400" b="1"/>
              <a:t>Örnek;</a:t>
            </a:r>
          </a:p>
          <a:p>
            <a:pPr algn="l"/>
            <a:r>
              <a:rPr lang="tr-TR" altLang="tr-TR" sz="2400" b="1"/>
              <a:t>*</a:t>
            </a:r>
            <a:r>
              <a:rPr lang="tr-TR" altLang="tr-TR" sz="2400"/>
              <a:t> Dil ve Tarih - Coğrafya Fakültesinin ön cephesinde Atatürk’ün “ Hayatta en hakiki mürşit ilimdir” vecizesi yer almaktadır.</a:t>
            </a:r>
          </a:p>
          <a:p>
            <a:pPr algn="l"/>
            <a:r>
              <a:rPr lang="tr-TR" altLang="tr-TR" sz="2400" b="1" u="sng"/>
              <a:t>Uyarı:</a:t>
            </a:r>
            <a:endParaRPr lang="tr-TR" altLang="tr-TR" b="1"/>
          </a:p>
          <a:p>
            <a:pPr algn="l"/>
            <a:r>
              <a:rPr lang="tr-TR" altLang="tr-TR" sz="2400" u="sng"/>
              <a:t>Aynen alınmayan söz ve yazılar tırnak içinde gösterilemez.</a:t>
            </a:r>
            <a:endParaRPr lang="tr-TR" altLang="tr-TR" b="1"/>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iterate type="lt">
                                    <p:tmPct val="100000"/>
                                  </p:iterate>
                                  <p:childTnLst>
                                    <p:set>
                                      <p:cBhvr>
                                        <p:cTn id="6" dur="1" fill="hold">
                                          <p:stCondLst>
                                            <p:cond delay="0"/>
                                          </p:stCondLst>
                                        </p:cTn>
                                        <p:tgtEl>
                                          <p:spTgt spid="71682"/>
                                        </p:tgtEl>
                                        <p:attrNameLst>
                                          <p:attrName>style.visibility</p:attrName>
                                        </p:attrNameLst>
                                      </p:cBhvr>
                                      <p:to>
                                        <p:strVal val="visible"/>
                                      </p:to>
                                    </p:set>
                                    <p:anim calcmode="lin" valueType="num">
                                      <p:cBhvr>
                                        <p:cTn id="7" dur="500" fill="hold"/>
                                        <p:tgtEl>
                                          <p:spTgt spid="71682"/>
                                        </p:tgtEl>
                                        <p:attrNameLst>
                                          <p:attrName>ppt_w</p:attrName>
                                        </p:attrNameLst>
                                      </p:cBhvr>
                                      <p:tavLst>
                                        <p:tav tm="0">
                                          <p:val>
                                            <p:fltVal val="0"/>
                                          </p:val>
                                        </p:tav>
                                        <p:tav tm="100000">
                                          <p:val>
                                            <p:strVal val="#ppt_w"/>
                                          </p:val>
                                        </p:tav>
                                      </p:tavLst>
                                    </p:anim>
                                    <p:anim calcmode="lin" valueType="num">
                                      <p:cBhvr>
                                        <p:cTn id="8" dur="500" fill="hold"/>
                                        <p:tgtEl>
                                          <p:spTgt spid="71682"/>
                                        </p:tgtEl>
                                        <p:attrNameLst>
                                          <p:attrName>ppt_h</p:attrName>
                                        </p:attrNameLst>
                                      </p:cBhvr>
                                      <p:tavLst>
                                        <p:tav tm="0">
                                          <p:val>
                                            <p:fltVal val="0"/>
                                          </p:val>
                                        </p:tav>
                                        <p:tav tm="100000">
                                          <p:val>
                                            <p:strVal val="#ppt_h"/>
                                          </p:val>
                                        </p:tav>
                                      </p:tavLst>
                                    </p:anim>
                                    <p:anim calcmode="lin" valueType="num">
                                      <p:cBhvr>
                                        <p:cTn id="9" dur="500" fill="hold"/>
                                        <p:tgtEl>
                                          <p:spTgt spid="71682"/>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7168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71683">
                                            <p:txEl>
                                              <p:pRg st="0" end="0"/>
                                            </p:txEl>
                                          </p:spTgt>
                                        </p:tgtEl>
                                        <p:attrNameLst>
                                          <p:attrName>style.visibility</p:attrName>
                                        </p:attrNameLst>
                                      </p:cBhvr>
                                      <p:to>
                                        <p:strVal val="visible"/>
                                      </p:to>
                                    </p:set>
                                    <p:anim calcmode="lin" valueType="num">
                                      <p:cBhvr>
                                        <p:cTn id="15" dur="500" fill="hold"/>
                                        <p:tgtEl>
                                          <p:spTgt spid="71683">
                                            <p:txEl>
                                              <p:pRg st="0" end="0"/>
                                            </p:txEl>
                                          </p:spTgt>
                                        </p:tgtEl>
                                        <p:attrNameLst>
                                          <p:attrName>ppt_x</p:attrName>
                                        </p:attrNameLst>
                                      </p:cBhvr>
                                      <p:tavLst>
                                        <p:tav tm="0">
                                          <p:val>
                                            <p:strVal val="#ppt_x-#ppt_w/2"/>
                                          </p:val>
                                        </p:tav>
                                        <p:tav tm="100000">
                                          <p:val>
                                            <p:strVal val="#ppt_x"/>
                                          </p:val>
                                        </p:tav>
                                      </p:tavLst>
                                    </p:anim>
                                    <p:anim calcmode="lin" valueType="num">
                                      <p:cBhvr>
                                        <p:cTn id="16" dur="500" fill="hold"/>
                                        <p:tgtEl>
                                          <p:spTgt spid="71683">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7168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7168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71683">
                                            <p:txEl>
                                              <p:pRg st="1" end="1"/>
                                            </p:txEl>
                                          </p:spTgt>
                                        </p:tgtEl>
                                        <p:attrNameLst>
                                          <p:attrName>style.visibility</p:attrName>
                                        </p:attrNameLst>
                                      </p:cBhvr>
                                      <p:to>
                                        <p:strVal val="visible"/>
                                      </p:to>
                                    </p:set>
                                    <p:anim calcmode="lin" valueType="num">
                                      <p:cBhvr>
                                        <p:cTn id="23" dur="500" fill="hold"/>
                                        <p:tgtEl>
                                          <p:spTgt spid="71683">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71683">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7168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7168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71683">
                                            <p:txEl>
                                              <p:pRg st="2" end="2"/>
                                            </p:txEl>
                                          </p:spTgt>
                                        </p:tgtEl>
                                        <p:attrNameLst>
                                          <p:attrName>style.visibility</p:attrName>
                                        </p:attrNameLst>
                                      </p:cBhvr>
                                      <p:to>
                                        <p:strVal val="visible"/>
                                      </p:to>
                                    </p:set>
                                    <p:anim calcmode="lin" valueType="num">
                                      <p:cBhvr>
                                        <p:cTn id="31" dur="500" fill="hold"/>
                                        <p:tgtEl>
                                          <p:spTgt spid="71683">
                                            <p:txEl>
                                              <p:pRg st="2" end="2"/>
                                            </p:txEl>
                                          </p:spTgt>
                                        </p:tgtEl>
                                        <p:attrNameLst>
                                          <p:attrName>ppt_x</p:attrName>
                                        </p:attrNameLst>
                                      </p:cBhvr>
                                      <p:tavLst>
                                        <p:tav tm="0">
                                          <p:val>
                                            <p:strVal val="#ppt_x-#ppt_w/2"/>
                                          </p:val>
                                        </p:tav>
                                        <p:tav tm="100000">
                                          <p:val>
                                            <p:strVal val="#ppt_x"/>
                                          </p:val>
                                        </p:tav>
                                      </p:tavLst>
                                    </p:anim>
                                    <p:anim calcmode="lin" valueType="num">
                                      <p:cBhvr>
                                        <p:cTn id="32" dur="500" fill="hold"/>
                                        <p:tgtEl>
                                          <p:spTgt spid="71683">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7168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7168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71683">
                                            <p:txEl>
                                              <p:pRg st="3" end="3"/>
                                            </p:txEl>
                                          </p:spTgt>
                                        </p:tgtEl>
                                        <p:attrNameLst>
                                          <p:attrName>style.visibility</p:attrName>
                                        </p:attrNameLst>
                                      </p:cBhvr>
                                      <p:to>
                                        <p:strVal val="visible"/>
                                      </p:to>
                                    </p:set>
                                    <p:anim calcmode="lin" valueType="num">
                                      <p:cBhvr>
                                        <p:cTn id="39" dur="500" fill="hold"/>
                                        <p:tgtEl>
                                          <p:spTgt spid="71683">
                                            <p:txEl>
                                              <p:pRg st="3" end="3"/>
                                            </p:txEl>
                                          </p:spTgt>
                                        </p:tgtEl>
                                        <p:attrNameLst>
                                          <p:attrName>ppt_x</p:attrName>
                                        </p:attrNameLst>
                                      </p:cBhvr>
                                      <p:tavLst>
                                        <p:tav tm="0">
                                          <p:val>
                                            <p:strVal val="#ppt_x-#ppt_w/2"/>
                                          </p:val>
                                        </p:tav>
                                        <p:tav tm="100000">
                                          <p:val>
                                            <p:strVal val="#ppt_x"/>
                                          </p:val>
                                        </p:tav>
                                      </p:tavLst>
                                    </p:anim>
                                    <p:anim calcmode="lin" valueType="num">
                                      <p:cBhvr>
                                        <p:cTn id="40" dur="500" fill="hold"/>
                                        <p:tgtEl>
                                          <p:spTgt spid="71683">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71683">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7168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71683">
                                            <p:txEl>
                                              <p:pRg st="4" end="4"/>
                                            </p:txEl>
                                          </p:spTgt>
                                        </p:tgtEl>
                                        <p:attrNameLst>
                                          <p:attrName>style.visibility</p:attrName>
                                        </p:attrNameLst>
                                      </p:cBhvr>
                                      <p:to>
                                        <p:strVal val="visible"/>
                                      </p:to>
                                    </p:set>
                                    <p:anim calcmode="lin" valueType="num">
                                      <p:cBhvr>
                                        <p:cTn id="47" dur="500" fill="hold"/>
                                        <p:tgtEl>
                                          <p:spTgt spid="71683">
                                            <p:txEl>
                                              <p:pRg st="4" end="4"/>
                                            </p:txEl>
                                          </p:spTgt>
                                        </p:tgtEl>
                                        <p:attrNameLst>
                                          <p:attrName>ppt_x</p:attrName>
                                        </p:attrNameLst>
                                      </p:cBhvr>
                                      <p:tavLst>
                                        <p:tav tm="0">
                                          <p:val>
                                            <p:strVal val="#ppt_x-#ppt_w/2"/>
                                          </p:val>
                                        </p:tav>
                                        <p:tav tm="100000">
                                          <p:val>
                                            <p:strVal val="#ppt_x"/>
                                          </p:val>
                                        </p:tav>
                                      </p:tavLst>
                                    </p:anim>
                                    <p:anim calcmode="lin" valueType="num">
                                      <p:cBhvr>
                                        <p:cTn id="48" dur="500" fill="hold"/>
                                        <p:tgtEl>
                                          <p:spTgt spid="71683">
                                            <p:txEl>
                                              <p:pRg st="4" end="4"/>
                                            </p:txEl>
                                          </p:spTgt>
                                        </p:tgtEl>
                                        <p:attrNameLst>
                                          <p:attrName>ppt_y</p:attrName>
                                        </p:attrNameLst>
                                      </p:cBhvr>
                                      <p:tavLst>
                                        <p:tav tm="0">
                                          <p:val>
                                            <p:strVal val="#ppt_y"/>
                                          </p:val>
                                        </p:tav>
                                        <p:tav tm="100000">
                                          <p:val>
                                            <p:strVal val="#ppt_y"/>
                                          </p:val>
                                        </p:tav>
                                      </p:tavLst>
                                    </p:anim>
                                    <p:anim calcmode="lin" valueType="num">
                                      <p:cBhvr>
                                        <p:cTn id="49" dur="500" fill="hold"/>
                                        <p:tgtEl>
                                          <p:spTgt spid="71683">
                                            <p:txEl>
                                              <p:pRg st="4" end="4"/>
                                            </p:txEl>
                                          </p:spTgt>
                                        </p:tgtEl>
                                        <p:attrNameLst>
                                          <p:attrName>ppt_w</p:attrName>
                                        </p:attrNameLst>
                                      </p:cBhvr>
                                      <p:tavLst>
                                        <p:tav tm="0">
                                          <p:val>
                                            <p:fltVal val="0"/>
                                          </p:val>
                                        </p:tav>
                                        <p:tav tm="100000">
                                          <p:val>
                                            <p:strVal val="#ppt_w"/>
                                          </p:val>
                                        </p:tav>
                                      </p:tavLst>
                                    </p:anim>
                                    <p:anim calcmode="lin" valueType="num">
                                      <p:cBhvr>
                                        <p:cTn id="50" dur="500" fill="hold"/>
                                        <p:tgtEl>
                                          <p:spTgt spid="7168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utoUpdateAnimBg="0"/>
      <p:bldP spid="71683"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96AB94"/>
            </a:gs>
            <a:gs pos="17000">
              <a:srgbClr val="D4DEFF"/>
            </a:gs>
            <a:gs pos="47000">
              <a:srgbClr val="D4DEFF"/>
            </a:gs>
            <a:gs pos="100000">
              <a:srgbClr val="8488C4"/>
            </a:gs>
          </a:gsLst>
          <a:path path="shape">
            <a:fillToRect l="50000" t="50000" r="50000" b="50000"/>
          </a:path>
        </a:gra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85800" y="609600"/>
            <a:ext cx="7772400" cy="5486400"/>
          </a:xfrm>
        </p:spPr>
        <p:txBody>
          <a:bodyPr/>
          <a:lstStyle/>
          <a:p>
            <a:pPr algn="l"/>
            <a:r>
              <a:rPr lang="tr-TR" altLang="tr-TR" b="1">
                <a:effectLst>
                  <a:outerShdw blurRad="38100" dist="38100" dir="2700000" algn="tl">
                    <a:srgbClr val="FFFFFF"/>
                  </a:outerShdw>
                </a:effectLst>
              </a:rPr>
              <a:t>(“ ’’)</a:t>
            </a:r>
            <a:r>
              <a:rPr lang="tr-TR" altLang="tr-TR">
                <a:effectLst>
                  <a:outerShdw blurRad="38100" dist="38100" dir="2700000" algn="tl">
                    <a:srgbClr val="FFFFFF"/>
                  </a:outerShdw>
                </a:effectLst>
              </a:rPr>
              <a:t> </a:t>
            </a:r>
            <a:r>
              <a:rPr lang="tr-TR" altLang="tr-TR" b="1">
                <a:effectLst>
                  <a:outerShdw blurRad="38100" dist="38100" dir="2700000" algn="tl">
                    <a:srgbClr val="FFFFFF"/>
                  </a:outerShdw>
                </a:effectLst>
              </a:rPr>
              <a:t>N O T L A R</a:t>
            </a:r>
            <a:br>
              <a:rPr lang="tr-TR" altLang="tr-TR" b="1">
                <a:effectLst>
                  <a:outerShdw blurRad="38100" dist="38100" dir="2700000" algn="tl">
                    <a:srgbClr val="FFFFFF"/>
                  </a:outerShdw>
                </a:effectLst>
              </a:rPr>
            </a:br>
            <a:r>
              <a:rPr lang="tr-TR" altLang="tr-TR" sz="2400" b="1" u="sng"/>
              <a:t>Uyarı:</a:t>
            </a:r>
            <a:r>
              <a:rPr lang="tr-TR" altLang="tr-TR" sz="2400" u="sng"/>
              <a:t/>
            </a:r>
            <a:br>
              <a:rPr lang="tr-TR" altLang="tr-TR" sz="2400" u="sng"/>
            </a:br>
            <a:r>
              <a:rPr lang="tr-TR" altLang="tr-TR" sz="2400" u="sng"/>
              <a:t> Tırnak içindeki alıntının sonunda bulunan işaret (nokta, soru işareti, ünlem işareti v.b. ) tırnak içinde kalır.</a:t>
            </a:r>
            <a:br>
              <a:rPr lang="tr-TR" altLang="tr-TR" sz="2400" u="sng"/>
            </a:br>
            <a:r>
              <a:rPr lang="tr-TR" altLang="tr-TR" sz="2400" u="sng"/>
              <a:t/>
            </a:r>
            <a:br>
              <a:rPr lang="tr-TR" altLang="tr-TR" sz="2400" u="sng"/>
            </a:br>
            <a:r>
              <a:rPr lang="tr-TR" altLang="tr-TR" sz="2400" b="1"/>
              <a:t>Örnek:</a:t>
            </a:r>
            <a:br>
              <a:rPr lang="tr-TR" altLang="tr-TR" sz="2400" b="1"/>
            </a:br>
            <a:r>
              <a:rPr lang="tr-TR" altLang="tr-TR" sz="2400" b="1"/>
              <a:t/>
            </a:r>
            <a:br>
              <a:rPr lang="tr-TR" altLang="tr-TR" sz="2400" b="1"/>
            </a:br>
            <a:r>
              <a:rPr lang="tr-TR" altLang="tr-TR" sz="2400"/>
              <a:t>* “Akıl yaşta değil baştadır.”atasözü yüzyılların tecrübesinden süzülüp gelen bir gerçeği ifade etmiyor mu?</a:t>
            </a:r>
            <a:br>
              <a:rPr lang="tr-TR" altLang="tr-TR" sz="2400"/>
            </a:br>
            <a:r>
              <a:rPr lang="tr-TR" altLang="tr-TR" sz="2400"/>
              <a:t/>
            </a:r>
            <a:br>
              <a:rPr lang="tr-TR" altLang="tr-TR" sz="2400"/>
            </a:br>
            <a:r>
              <a:rPr lang="tr-TR" altLang="tr-TR" sz="2400" b="1" u="sng"/>
              <a:t>Uyarı: </a:t>
            </a:r>
            <a:br>
              <a:rPr lang="tr-TR" altLang="tr-TR" sz="2400" b="1" u="sng"/>
            </a:br>
            <a:r>
              <a:rPr lang="tr-TR" altLang="tr-TR" sz="2400" u="sng"/>
              <a:t>Uzun alıntılarda her paragraf ayrı ayrı paragraf içine alınır.</a:t>
            </a: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p:cTn id="7" dur="500" fill="hold"/>
                                        <p:tgtEl>
                                          <p:spTgt spid="72706"/>
                                        </p:tgtEl>
                                        <p:attrNameLst>
                                          <p:attrName>ppt_x</p:attrName>
                                        </p:attrNameLst>
                                      </p:cBhvr>
                                      <p:tavLst>
                                        <p:tav tm="0">
                                          <p:val>
                                            <p:strVal val="#ppt_x+#ppt_w/2"/>
                                          </p:val>
                                        </p:tav>
                                        <p:tav tm="100000">
                                          <p:val>
                                            <p:strVal val="#ppt_x"/>
                                          </p:val>
                                        </p:tav>
                                      </p:tavLst>
                                    </p:anim>
                                    <p:anim calcmode="lin" valueType="num">
                                      <p:cBhvr>
                                        <p:cTn id="8" dur="500" fill="hold"/>
                                        <p:tgtEl>
                                          <p:spTgt spid="72706"/>
                                        </p:tgtEl>
                                        <p:attrNameLst>
                                          <p:attrName>ppt_y</p:attrName>
                                        </p:attrNameLst>
                                      </p:cBhvr>
                                      <p:tavLst>
                                        <p:tav tm="0">
                                          <p:val>
                                            <p:strVal val="#ppt_y"/>
                                          </p:val>
                                        </p:tav>
                                        <p:tav tm="100000">
                                          <p:val>
                                            <p:strVal val="#ppt_y"/>
                                          </p:val>
                                        </p:tav>
                                      </p:tavLst>
                                    </p:anim>
                                    <p:anim calcmode="lin" valueType="num">
                                      <p:cBhvr>
                                        <p:cTn id="9" dur="500" fill="hold"/>
                                        <p:tgtEl>
                                          <p:spTgt spid="72706"/>
                                        </p:tgtEl>
                                        <p:attrNameLst>
                                          <p:attrName>ppt_w</p:attrName>
                                        </p:attrNameLst>
                                      </p:cBhvr>
                                      <p:tavLst>
                                        <p:tav tm="0">
                                          <p:val>
                                            <p:fltVal val="0"/>
                                          </p:val>
                                        </p:tav>
                                        <p:tav tm="100000">
                                          <p:val>
                                            <p:strVal val="#ppt_w"/>
                                          </p:val>
                                        </p:tav>
                                      </p:tavLst>
                                    </p:anim>
                                    <p:anim calcmode="lin" valueType="num">
                                      <p:cBhvr>
                                        <p:cTn id="10" dur="500" fill="hold"/>
                                        <p:tgtEl>
                                          <p:spTgt spid="7270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a:xfrm>
            <a:off x="685800" y="609600"/>
            <a:ext cx="7924800" cy="5715000"/>
          </a:xfrm>
        </p:spPr>
        <p:txBody>
          <a:bodyPr/>
          <a:lstStyle/>
          <a:p>
            <a:pPr algn="l"/>
            <a:r>
              <a:rPr lang="tr-TR" altLang="tr-TR" sz="2000" b="1"/>
              <a:t>&amp;</a:t>
            </a:r>
            <a:r>
              <a:rPr lang="tr-TR" altLang="tr-TR" sz="2000"/>
              <a:t> Sayılardan sonra sıra bildirmek için “-ncı ,-nci” eklerinin yerine kullanılır.</a:t>
            </a:r>
            <a:br>
              <a:rPr lang="tr-TR" altLang="tr-TR" sz="2000"/>
            </a:br>
            <a:r>
              <a:rPr lang="tr-TR" altLang="tr-TR" sz="2000" b="1" u="sng"/>
              <a:t>Örnekler</a:t>
            </a:r>
            <a:r>
              <a:rPr lang="tr-TR" altLang="tr-TR" sz="2000" b="1"/>
              <a:t>:</a:t>
            </a:r>
            <a:r>
              <a:rPr lang="tr-TR" altLang="tr-TR" sz="2000"/>
              <a:t/>
            </a:r>
            <a:br>
              <a:rPr lang="tr-TR" altLang="tr-TR" sz="2000"/>
            </a:br>
            <a:r>
              <a:rPr lang="tr-TR" altLang="tr-TR" sz="2000"/>
              <a:t/>
            </a:r>
            <a:br>
              <a:rPr lang="tr-TR" altLang="tr-TR" sz="2000"/>
            </a:br>
            <a:r>
              <a:rPr lang="tr-TR" altLang="tr-TR" sz="2000"/>
              <a:t>1- 3.(Üçüncü)</a:t>
            </a:r>
            <a:br>
              <a:rPr lang="tr-TR" altLang="tr-TR" sz="2000"/>
            </a:br>
            <a:r>
              <a:rPr lang="tr-TR" altLang="tr-TR" sz="2000"/>
              <a:t/>
            </a:r>
            <a:br>
              <a:rPr lang="tr-TR" altLang="tr-TR" sz="2000"/>
            </a:br>
            <a:r>
              <a:rPr lang="tr-TR" altLang="tr-TR" sz="2000"/>
              <a:t>2-15.(On beşinci)</a:t>
            </a:r>
            <a:br>
              <a:rPr lang="tr-TR" altLang="tr-TR" sz="2000"/>
            </a:br>
            <a:r>
              <a:rPr lang="tr-TR" altLang="tr-TR" sz="2000"/>
              <a:t/>
            </a:r>
            <a:br>
              <a:rPr lang="tr-TR" altLang="tr-TR" sz="2000"/>
            </a:br>
            <a:r>
              <a:rPr lang="tr-TR" altLang="tr-TR" sz="2000"/>
              <a:t>3-IV.(Dördüncü)</a:t>
            </a:r>
            <a:br>
              <a:rPr lang="tr-TR" altLang="tr-TR" sz="2000"/>
            </a:br>
            <a:r>
              <a:rPr lang="tr-TR" altLang="tr-TR" sz="2000"/>
              <a:t/>
            </a:r>
            <a:br>
              <a:rPr lang="tr-TR" altLang="tr-TR" sz="2000"/>
            </a:br>
            <a:r>
              <a:rPr lang="tr-TR" altLang="tr-TR" sz="2000"/>
              <a:t>4-II.Mehmet (İkinci Mehmet)</a:t>
            </a:r>
            <a:br>
              <a:rPr lang="tr-TR" altLang="tr-TR" sz="2000"/>
            </a:br>
            <a:r>
              <a:rPr lang="tr-TR" altLang="tr-TR" sz="2000"/>
              <a:t/>
            </a:r>
            <a:br>
              <a:rPr lang="tr-TR" altLang="tr-TR" sz="2000"/>
            </a:br>
            <a:r>
              <a:rPr lang="tr-TR" altLang="tr-TR" sz="2000"/>
              <a:t>5-2.Cadde (İkinci Cadde)</a:t>
            </a:r>
            <a:br>
              <a:rPr lang="tr-TR" altLang="tr-TR" sz="2000"/>
            </a:br>
            <a:r>
              <a:rPr lang="tr-TR" altLang="tr-TR" sz="2000"/>
              <a:t/>
            </a:r>
            <a:br>
              <a:rPr lang="tr-TR" altLang="tr-TR" sz="2000"/>
            </a:br>
            <a:r>
              <a:rPr lang="tr-TR" altLang="tr-TR" sz="2000" b="1" u="sng"/>
              <a:t>Uyarı:</a:t>
            </a:r>
            <a:br>
              <a:rPr lang="tr-TR" altLang="tr-TR" sz="2000" b="1" u="sng"/>
            </a:br>
            <a:r>
              <a:rPr lang="tr-TR" altLang="tr-TR" sz="2000" u="sng"/>
              <a:t/>
            </a:r>
            <a:br>
              <a:rPr lang="tr-TR" altLang="tr-TR" sz="2000" u="sng"/>
            </a:br>
            <a:r>
              <a:rPr lang="tr-TR" altLang="tr-TR" sz="2000" u="sng"/>
              <a:t>Cadde ve sokak numaralarında nokta mutlaka kullanılmalıdır.Nokta kullanılmadığı takdirde yukarıdaki örneklerden 2(iki) adet cadde anlaşılır. </a:t>
            </a:r>
            <a:r>
              <a:rPr lang="tr-TR" altLang="tr-TR" sz="2000"/>
              <a:t/>
            </a:r>
            <a:br>
              <a:rPr lang="tr-TR" altLang="tr-TR" sz="2000"/>
            </a:br>
            <a:endParaRPr lang="tr-TR" altLang="tr-TR" sz="200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 fill="hold"/>
                                        <p:tgtEl>
                                          <p:spTgt spid="22530"/>
                                        </p:tgtEl>
                                        <p:attrNameLst>
                                          <p:attrName>ppt_x</p:attrName>
                                        </p:attrNameLst>
                                      </p:cBhvr>
                                      <p:tavLst>
                                        <p:tav tm="0">
                                          <p:val>
                                            <p:strVal val="#ppt_x+#ppt_w/2"/>
                                          </p:val>
                                        </p:tav>
                                        <p:tav tm="100000">
                                          <p:val>
                                            <p:strVal val="#ppt_x"/>
                                          </p:val>
                                        </p:tav>
                                      </p:tavLst>
                                    </p:anim>
                                    <p:anim calcmode="lin" valueType="num">
                                      <p:cBhvr>
                                        <p:cTn id="8" dur="500" fill="hold"/>
                                        <p:tgtEl>
                                          <p:spTgt spid="22530"/>
                                        </p:tgtEl>
                                        <p:attrNameLst>
                                          <p:attrName>ppt_y</p:attrName>
                                        </p:attrNameLst>
                                      </p:cBhvr>
                                      <p:tavLst>
                                        <p:tav tm="0">
                                          <p:val>
                                            <p:strVal val="#ppt_y"/>
                                          </p:val>
                                        </p:tav>
                                        <p:tav tm="100000">
                                          <p:val>
                                            <p:strVal val="#ppt_y"/>
                                          </p:val>
                                        </p:tav>
                                      </p:tavLst>
                                    </p:anim>
                                    <p:anim calcmode="lin" valueType="num">
                                      <p:cBhvr>
                                        <p:cTn id="9" dur="500" fill="hold"/>
                                        <p:tgtEl>
                                          <p:spTgt spid="22530"/>
                                        </p:tgtEl>
                                        <p:attrNameLst>
                                          <p:attrName>ppt_w</p:attrName>
                                        </p:attrNameLst>
                                      </p:cBhvr>
                                      <p:tavLst>
                                        <p:tav tm="0">
                                          <p:val>
                                            <p:fltVal val="0"/>
                                          </p:val>
                                        </p:tav>
                                        <p:tav tm="100000">
                                          <p:val>
                                            <p:strVal val="#ppt_w"/>
                                          </p:val>
                                        </p:tav>
                                      </p:tavLst>
                                    </p:anim>
                                    <p:anim calcmode="lin" valueType="num">
                                      <p:cBhvr>
                                        <p:cTn id="10" dur="500" fill="hold"/>
                                        <p:tgtEl>
                                          <p:spTgt spid="225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96AB94"/>
            </a:gs>
            <a:gs pos="17000">
              <a:srgbClr val="D4DEFF"/>
            </a:gs>
            <a:gs pos="47000">
              <a:srgbClr val="D4DEFF"/>
            </a:gs>
            <a:gs pos="100000">
              <a:srgbClr val="8488C4"/>
            </a:gs>
          </a:gsLst>
          <a:path path="shape">
            <a:fillToRect l="50000" t="50000" r="50000" b="50000"/>
          </a:path>
        </a:gra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85800" y="533400"/>
            <a:ext cx="7772400" cy="5715000"/>
          </a:xfrm>
        </p:spPr>
        <p:txBody>
          <a:bodyPr/>
          <a:lstStyle/>
          <a:p>
            <a:pPr algn="l"/>
            <a:r>
              <a:rPr lang="tr-TR" altLang="tr-TR" b="1" dirty="0"/>
              <a:t>(“  ”)</a:t>
            </a:r>
            <a:r>
              <a:rPr lang="tr-TR" altLang="tr-TR" sz="2400" b="1" dirty="0"/>
              <a:t> Özel olarak belirtilmek istenen sözler tırnak içine alınır.</a:t>
            </a:r>
            <a:r>
              <a:rPr lang="tr-TR" altLang="tr-TR" sz="2400" dirty="0"/>
              <a:t/>
            </a:r>
            <a:br>
              <a:rPr lang="tr-TR" altLang="tr-TR" sz="2400" dirty="0"/>
            </a:br>
            <a:r>
              <a:rPr lang="tr-TR" altLang="tr-TR" sz="2400" b="1" dirty="0"/>
              <a:t>Örnek:</a:t>
            </a:r>
            <a:br>
              <a:rPr lang="tr-TR" altLang="tr-TR" sz="2400" b="1" dirty="0"/>
            </a:br>
            <a:r>
              <a:rPr lang="tr-TR" altLang="tr-TR" sz="2400" dirty="0"/>
              <a:t>* Yeni bir </a:t>
            </a:r>
            <a:r>
              <a:rPr lang="tr-TR" altLang="tr-TR" sz="2400" dirty="0" smtClean="0"/>
              <a:t>‘’barış </a:t>
            </a:r>
            <a:r>
              <a:rPr lang="tr-TR" altLang="tr-TR" sz="2400" dirty="0"/>
              <a:t>taarruzu ‘’ başladı.</a:t>
            </a:r>
            <a:br>
              <a:rPr lang="tr-TR" altLang="tr-TR" sz="2400" dirty="0"/>
            </a:br>
            <a:r>
              <a:rPr lang="tr-TR" altLang="tr-TR" sz="2400" b="1" u="sng" dirty="0"/>
              <a:t>Uyarı</a:t>
            </a:r>
            <a:r>
              <a:rPr lang="tr-TR" altLang="tr-TR" sz="2400" b="1" dirty="0"/>
              <a:t>:</a:t>
            </a:r>
            <a:r>
              <a:rPr lang="tr-TR" altLang="tr-TR" sz="2400" dirty="0"/>
              <a:t> </a:t>
            </a:r>
            <a:br>
              <a:rPr lang="tr-TR" altLang="tr-TR" sz="2400" dirty="0"/>
            </a:br>
            <a:r>
              <a:rPr lang="tr-TR" altLang="tr-TR" sz="2400" u="sng" dirty="0"/>
              <a:t>Özel olarak belirtilmek istenen sözler tırnak içine alınmadan koyu yazılarak veya altı çizilerek de gösterilebilir.</a:t>
            </a:r>
            <a:br>
              <a:rPr lang="tr-TR" altLang="tr-TR" sz="2400" u="sng" dirty="0"/>
            </a:br>
            <a:r>
              <a:rPr lang="tr-TR" altLang="tr-TR" sz="2400" b="1" dirty="0"/>
              <a:t>Örnek:</a:t>
            </a:r>
            <a:br>
              <a:rPr lang="tr-TR" altLang="tr-TR" sz="2400" b="1" dirty="0"/>
            </a:br>
            <a:r>
              <a:rPr lang="tr-TR" altLang="tr-TR" sz="2400" dirty="0"/>
              <a:t>* Höyük sözü Anadolu’da </a:t>
            </a:r>
            <a:r>
              <a:rPr lang="tr-TR" altLang="tr-TR" sz="2400" b="1" dirty="0"/>
              <a:t>tepe </a:t>
            </a:r>
            <a:r>
              <a:rPr lang="tr-TR" altLang="tr-TR" sz="2400" dirty="0"/>
              <a:t>olarak geçer</a:t>
            </a:r>
            <a:r>
              <a:rPr lang="tr-TR" altLang="tr-TR" sz="2400" b="1" dirty="0"/>
              <a:t>.</a:t>
            </a:r>
            <a:br>
              <a:rPr lang="tr-TR" altLang="tr-TR" sz="2400" b="1" dirty="0"/>
            </a:br>
            <a:r>
              <a:rPr lang="tr-TR" altLang="tr-TR" b="1" dirty="0"/>
              <a:t>(“ ”) </a:t>
            </a:r>
            <a:r>
              <a:rPr lang="tr-TR" altLang="tr-TR" sz="2400" b="1" dirty="0"/>
              <a:t>Kitapların ve yazıların adları ve başlıkları tırnak içine alınır.</a:t>
            </a:r>
            <a:r>
              <a:rPr lang="tr-TR" altLang="tr-TR" sz="2400" dirty="0"/>
              <a:t/>
            </a:r>
            <a:br>
              <a:rPr lang="tr-TR" altLang="tr-TR" sz="2400" dirty="0"/>
            </a:br>
            <a:r>
              <a:rPr lang="tr-TR" altLang="tr-TR" sz="2400" b="1" dirty="0"/>
              <a:t>Örnek:</a:t>
            </a:r>
            <a:br>
              <a:rPr lang="tr-TR" altLang="tr-TR" sz="2400" b="1" dirty="0"/>
            </a:br>
            <a:r>
              <a:rPr lang="tr-TR" altLang="tr-TR" sz="2400" dirty="0"/>
              <a:t>* Yahya Kemal’in bazı şiirleri </a:t>
            </a:r>
            <a:r>
              <a:rPr lang="tr-TR" altLang="tr-TR" sz="2400" dirty="0" smtClean="0"/>
              <a:t>“ Kendi </a:t>
            </a:r>
            <a:r>
              <a:rPr lang="tr-TR" altLang="tr-TR" sz="2400" dirty="0"/>
              <a:t>Gök </a:t>
            </a:r>
            <a:r>
              <a:rPr lang="tr-TR" altLang="tr-TR" sz="2400" dirty="0" smtClean="0"/>
              <a:t>Kubbemiz” </a:t>
            </a:r>
            <a:r>
              <a:rPr lang="tr-TR" altLang="tr-TR" sz="2400" dirty="0"/>
              <a:t>adı altında çıktı.</a:t>
            </a:r>
            <a:endParaRPr lang="tr-TR" altLang="tr-TR"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73730"/>
                                        </p:tgtEl>
                                        <p:attrNameLst>
                                          <p:attrName>style.visibility</p:attrName>
                                        </p:attrNameLst>
                                      </p:cBhvr>
                                      <p:to>
                                        <p:strVal val="visible"/>
                                      </p:to>
                                    </p:set>
                                    <p:anim calcmode="lin" valueType="num">
                                      <p:cBhvr>
                                        <p:cTn id="7" dur="500" fill="hold"/>
                                        <p:tgtEl>
                                          <p:spTgt spid="73730"/>
                                        </p:tgtEl>
                                        <p:attrNameLst>
                                          <p:attrName>ppt_x</p:attrName>
                                        </p:attrNameLst>
                                      </p:cBhvr>
                                      <p:tavLst>
                                        <p:tav tm="0">
                                          <p:val>
                                            <p:strVal val="#ppt_x-#ppt_w/2"/>
                                          </p:val>
                                        </p:tav>
                                        <p:tav tm="100000">
                                          <p:val>
                                            <p:strVal val="#ppt_x"/>
                                          </p:val>
                                        </p:tav>
                                      </p:tavLst>
                                    </p:anim>
                                    <p:anim calcmode="lin" valueType="num">
                                      <p:cBhvr>
                                        <p:cTn id="8" dur="500" fill="hold"/>
                                        <p:tgtEl>
                                          <p:spTgt spid="73730"/>
                                        </p:tgtEl>
                                        <p:attrNameLst>
                                          <p:attrName>ppt_y</p:attrName>
                                        </p:attrNameLst>
                                      </p:cBhvr>
                                      <p:tavLst>
                                        <p:tav tm="0">
                                          <p:val>
                                            <p:strVal val="#ppt_y"/>
                                          </p:val>
                                        </p:tav>
                                        <p:tav tm="100000">
                                          <p:val>
                                            <p:strVal val="#ppt_y"/>
                                          </p:val>
                                        </p:tav>
                                      </p:tavLst>
                                    </p:anim>
                                    <p:anim calcmode="lin" valueType="num">
                                      <p:cBhvr>
                                        <p:cTn id="9" dur="500" fill="hold"/>
                                        <p:tgtEl>
                                          <p:spTgt spid="73730"/>
                                        </p:tgtEl>
                                        <p:attrNameLst>
                                          <p:attrName>ppt_w</p:attrName>
                                        </p:attrNameLst>
                                      </p:cBhvr>
                                      <p:tavLst>
                                        <p:tav tm="0">
                                          <p:val>
                                            <p:fltVal val="0"/>
                                          </p:val>
                                        </p:tav>
                                        <p:tav tm="100000">
                                          <p:val>
                                            <p:strVal val="#ppt_w"/>
                                          </p:val>
                                        </p:tav>
                                      </p:tavLst>
                                    </p:anim>
                                    <p:anim calcmode="lin" valueType="num">
                                      <p:cBhvr>
                                        <p:cTn id="10" dur="500" fill="hold"/>
                                        <p:tgtEl>
                                          <p:spTgt spid="737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96AB94"/>
            </a:gs>
            <a:gs pos="17000">
              <a:srgbClr val="D4DEFF"/>
            </a:gs>
            <a:gs pos="47000">
              <a:srgbClr val="D4DEFF"/>
            </a:gs>
            <a:gs pos="100000">
              <a:srgbClr val="8488C4"/>
            </a:gs>
          </a:gsLst>
          <a:path path="shape">
            <a:fillToRect l="50000" t="50000" r="50000" b="50000"/>
          </a:path>
        </a:gra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609600"/>
            <a:ext cx="7772400" cy="5257800"/>
          </a:xfrm>
        </p:spPr>
        <p:txBody>
          <a:bodyPr/>
          <a:lstStyle/>
          <a:p>
            <a:pPr algn="l"/>
            <a:r>
              <a:rPr lang="tr-TR" altLang="tr-TR" b="1" dirty="0"/>
              <a:t>       </a:t>
            </a:r>
            <a:r>
              <a:rPr lang="tr-TR" altLang="tr-TR" b="1" dirty="0">
                <a:effectLst>
                  <a:outerShdw blurRad="38100" dist="38100" dir="2700000" algn="tl">
                    <a:srgbClr val="FFFFFF"/>
                  </a:outerShdw>
                </a:effectLst>
              </a:rPr>
              <a:t>(“ ”) </a:t>
            </a:r>
            <a:r>
              <a:rPr lang="tr-TR" altLang="tr-TR" sz="4800" b="1" dirty="0">
                <a:effectLst>
                  <a:outerShdw blurRad="38100" dist="38100" dir="2700000" algn="tl">
                    <a:srgbClr val="FFFFFF"/>
                  </a:outerShdw>
                </a:effectLst>
              </a:rPr>
              <a:t>N O T L A R</a:t>
            </a:r>
            <a:br>
              <a:rPr lang="tr-TR" altLang="tr-TR" sz="4800" b="1" dirty="0">
                <a:effectLst>
                  <a:outerShdw blurRad="38100" dist="38100" dir="2700000" algn="tl">
                    <a:srgbClr val="FFFFFF"/>
                  </a:outerShdw>
                </a:effectLst>
              </a:rPr>
            </a:br>
            <a:r>
              <a:rPr lang="tr-TR" altLang="tr-TR" sz="2400" b="1" u="sng" dirty="0"/>
              <a:t>Uyarı:</a:t>
            </a:r>
            <a:br>
              <a:rPr lang="tr-TR" altLang="tr-TR" sz="2400" b="1" u="sng" dirty="0"/>
            </a:br>
            <a:r>
              <a:rPr lang="tr-TR" altLang="tr-TR" sz="2400" u="sng" dirty="0"/>
              <a:t>Kitapların ve yazıların adları ve başlıkları tırnak içine alınmaksızın koyu yazılarak ve ya eğik yazıyla (italik) dizilerek de gösterilebilir.</a:t>
            </a:r>
            <a:br>
              <a:rPr lang="tr-TR" altLang="tr-TR" sz="2400" u="sng" dirty="0"/>
            </a:br>
            <a:r>
              <a:rPr lang="tr-TR" altLang="tr-TR" sz="2400" b="1" u="sng" dirty="0"/>
              <a:t>Örnekler:</a:t>
            </a:r>
            <a:r>
              <a:rPr lang="tr-TR" altLang="tr-TR" sz="2400" u="sng" dirty="0"/>
              <a:t> </a:t>
            </a:r>
            <a:br>
              <a:rPr lang="tr-TR" altLang="tr-TR" sz="2400" u="sng" dirty="0"/>
            </a:br>
            <a:r>
              <a:rPr lang="tr-TR" altLang="tr-TR" sz="2400" dirty="0"/>
              <a:t>1-Cahit Sıtkı’nın </a:t>
            </a:r>
            <a:r>
              <a:rPr lang="tr-TR" altLang="tr-TR" sz="2400" b="1" dirty="0"/>
              <a:t>Şairin Ölümü</a:t>
            </a:r>
            <a:r>
              <a:rPr lang="tr-TR" altLang="tr-TR" sz="2400" dirty="0"/>
              <a:t> şiirini Yahya Kemal çok sevmişti.</a:t>
            </a:r>
            <a:br>
              <a:rPr lang="tr-TR" altLang="tr-TR" sz="2400" dirty="0"/>
            </a:br>
            <a:r>
              <a:rPr lang="tr-TR" altLang="tr-TR" sz="2400" dirty="0"/>
              <a:t/>
            </a:r>
            <a:br>
              <a:rPr lang="tr-TR" altLang="tr-TR" sz="2400" dirty="0"/>
            </a:br>
            <a:r>
              <a:rPr lang="tr-TR" altLang="tr-TR" sz="2400" dirty="0"/>
              <a:t>2-Bugünün gençleri </a:t>
            </a:r>
            <a:r>
              <a:rPr lang="tr-TR" altLang="tr-TR" sz="2400" i="1" dirty="0"/>
              <a:t>Dar Kapı</a:t>
            </a:r>
            <a:r>
              <a:rPr lang="tr-TR" altLang="tr-TR" sz="2400" dirty="0"/>
              <a:t>’ </a:t>
            </a:r>
            <a:r>
              <a:rPr lang="tr-TR" altLang="tr-TR" sz="2400" dirty="0" err="1"/>
              <a:t>yı</a:t>
            </a:r>
            <a:r>
              <a:rPr lang="tr-TR" altLang="tr-TR" sz="2400" dirty="0"/>
              <a:t> okumalıdırlar.</a:t>
            </a:r>
            <a:br>
              <a:rPr lang="tr-TR" altLang="tr-TR" sz="2400" dirty="0"/>
            </a:br>
            <a:r>
              <a:rPr lang="tr-TR" altLang="tr-TR" sz="2400" dirty="0"/>
              <a:t/>
            </a:r>
            <a:br>
              <a:rPr lang="tr-TR" altLang="tr-TR" sz="2400" dirty="0"/>
            </a:br>
            <a:r>
              <a:rPr lang="tr-TR" altLang="tr-TR" sz="2400" b="1" u="sng" dirty="0"/>
              <a:t>Uyarı:</a:t>
            </a:r>
            <a:br>
              <a:rPr lang="tr-TR" altLang="tr-TR" sz="2400" b="1" u="sng" dirty="0"/>
            </a:br>
            <a:r>
              <a:rPr lang="tr-TR" altLang="tr-TR" sz="2400" u="sng" dirty="0"/>
              <a:t>Tırnak içine alınan sözlerden sonra kesme işareti kullanılmaz.</a:t>
            </a:r>
            <a:r>
              <a:rPr lang="tr-TR" altLang="tr-TR" sz="2400" b="1" u="sng" dirty="0"/>
              <a:t/>
            </a:r>
            <a:br>
              <a:rPr lang="tr-TR" altLang="tr-TR" sz="2400" b="1" u="sng" dirty="0"/>
            </a:br>
            <a:r>
              <a:rPr lang="tr-TR" altLang="tr-TR" sz="2400" dirty="0"/>
              <a:t> </a:t>
            </a:r>
            <a:endParaRPr lang="tr-TR" altLang="tr-TR"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74754"/>
                                        </p:tgtEl>
                                        <p:attrNameLst>
                                          <p:attrName>style.visibility</p:attrName>
                                        </p:attrNameLst>
                                      </p:cBhvr>
                                      <p:to>
                                        <p:strVal val="visible"/>
                                      </p:to>
                                    </p:set>
                                    <p:anim calcmode="lin" valueType="num">
                                      <p:cBhvr>
                                        <p:cTn id="7" dur="500" fill="hold"/>
                                        <p:tgtEl>
                                          <p:spTgt spid="74754"/>
                                        </p:tgtEl>
                                        <p:attrNameLst>
                                          <p:attrName>ppt_x</p:attrName>
                                        </p:attrNameLst>
                                      </p:cBhvr>
                                      <p:tavLst>
                                        <p:tav tm="0">
                                          <p:val>
                                            <p:strVal val="#ppt_x-#ppt_w/2"/>
                                          </p:val>
                                        </p:tav>
                                        <p:tav tm="100000">
                                          <p:val>
                                            <p:strVal val="#ppt_x"/>
                                          </p:val>
                                        </p:tav>
                                      </p:tavLst>
                                    </p:anim>
                                    <p:anim calcmode="lin" valueType="num">
                                      <p:cBhvr>
                                        <p:cTn id="8" dur="500" fill="hold"/>
                                        <p:tgtEl>
                                          <p:spTgt spid="74754"/>
                                        </p:tgtEl>
                                        <p:attrNameLst>
                                          <p:attrName>ppt_y</p:attrName>
                                        </p:attrNameLst>
                                      </p:cBhvr>
                                      <p:tavLst>
                                        <p:tav tm="0">
                                          <p:val>
                                            <p:strVal val="#ppt_y"/>
                                          </p:val>
                                        </p:tav>
                                        <p:tav tm="100000">
                                          <p:val>
                                            <p:strVal val="#ppt_y"/>
                                          </p:val>
                                        </p:tav>
                                      </p:tavLst>
                                    </p:anim>
                                    <p:anim calcmode="lin" valueType="num">
                                      <p:cBhvr>
                                        <p:cTn id="9" dur="500" fill="hold"/>
                                        <p:tgtEl>
                                          <p:spTgt spid="74754"/>
                                        </p:tgtEl>
                                        <p:attrNameLst>
                                          <p:attrName>ppt_w</p:attrName>
                                        </p:attrNameLst>
                                      </p:cBhvr>
                                      <p:tavLst>
                                        <p:tav tm="0">
                                          <p:val>
                                            <p:fltVal val="0"/>
                                          </p:val>
                                        </p:tav>
                                        <p:tav tm="100000">
                                          <p:val>
                                            <p:strVal val="#ppt_w"/>
                                          </p:val>
                                        </p:tav>
                                      </p:tavLst>
                                    </p:anim>
                                    <p:anim calcmode="lin" valueType="num">
                                      <p:cBhvr>
                                        <p:cTn id="10" dur="500" fill="hold"/>
                                        <p:tgtEl>
                                          <p:spTgt spid="7475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D1C39F"/>
            </a:gs>
            <a:gs pos="100000">
              <a:srgbClr val="FFEFD1"/>
            </a:gs>
          </a:gsLst>
          <a:path path="shape">
            <a:fillToRect l="50000" t="50000" r="50000" b="50000"/>
          </a:path>
        </a:gra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457200"/>
            <a:ext cx="7772400" cy="1371600"/>
          </a:xfrm>
        </p:spPr>
        <p:txBody>
          <a:bodyPr/>
          <a:lstStyle/>
          <a:p>
            <a:r>
              <a:rPr lang="tr-TR" altLang="tr-TR" sz="4800" b="1" dirty="0">
                <a:effectLst>
                  <a:outerShdw blurRad="38100" dist="38100" dir="2700000" algn="tl">
                    <a:srgbClr val="FFFFFF"/>
                  </a:outerShdw>
                </a:effectLst>
              </a:rPr>
              <a:t>(‘ ’) </a:t>
            </a:r>
            <a:r>
              <a:rPr lang="tr-TR" altLang="tr-TR" sz="4800" b="1" i="1" u="sng" dirty="0">
                <a:effectLst>
                  <a:outerShdw blurRad="38100" dist="38100" dir="2700000" algn="tl">
                    <a:srgbClr val="FFFFFF"/>
                  </a:outerShdw>
                </a:effectLst>
              </a:rPr>
              <a:t>T E K   T I R N A K</a:t>
            </a:r>
            <a:endParaRPr lang="tr-TR" altLang="tr-TR" dirty="0"/>
          </a:p>
        </p:txBody>
      </p:sp>
      <p:sp>
        <p:nvSpPr>
          <p:cNvPr id="75779" name="Rectangle 3"/>
          <p:cNvSpPr>
            <a:spLocks noGrp="1" noChangeArrowheads="1"/>
          </p:cNvSpPr>
          <p:nvPr>
            <p:ph type="subTitle" idx="1"/>
          </p:nvPr>
        </p:nvSpPr>
        <p:spPr>
          <a:xfrm>
            <a:off x="1143000" y="1828800"/>
            <a:ext cx="6858000" cy="4267200"/>
          </a:xfrm>
        </p:spPr>
        <p:txBody>
          <a:bodyPr/>
          <a:lstStyle/>
          <a:p>
            <a:pPr algn="l"/>
            <a:r>
              <a:rPr lang="tr-TR" altLang="tr-TR" sz="4400" b="1" dirty="0"/>
              <a:t>(‘’)</a:t>
            </a:r>
            <a:r>
              <a:rPr lang="tr-TR" altLang="tr-TR" sz="2400" dirty="0"/>
              <a:t> Tırnak içinde verilen ve yeniden tırnağa alınması gereken bir sözü belirtmek için kullanılır.</a:t>
            </a:r>
          </a:p>
          <a:p>
            <a:pPr algn="l"/>
            <a:r>
              <a:rPr lang="tr-TR" altLang="tr-TR" sz="2400" b="1" dirty="0"/>
              <a:t>Örnek:</a:t>
            </a:r>
          </a:p>
          <a:p>
            <a:pPr algn="l"/>
            <a:r>
              <a:rPr lang="tr-TR" altLang="tr-TR" sz="2400" dirty="0"/>
              <a:t>* </a:t>
            </a:r>
            <a:r>
              <a:rPr lang="tr-TR" altLang="tr-TR" sz="2400" dirty="0" smtClean="0"/>
              <a:t>" </a:t>
            </a:r>
            <a:r>
              <a:rPr lang="tr-TR" altLang="tr-TR" sz="2400" dirty="0"/>
              <a:t>Şinasi’ </a:t>
            </a:r>
            <a:r>
              <a:rPr lang="tr-TR" altLang="tr-TR" sz="2400" dirty="0" err="1"/>
              <a:t>nin</a:t>
            </a:r>
            <a:r>
              <a:rPr lang="tr-TR" altLang="tr-TR" sz="2400" dirty="0"/>
              <a:t> </a:t>
            </a:r>
            <a:r>
              <a:rPr lang="tr-TR" altLang="tr-TR" sz="2400" dirty="0" smtClean="0"/>
              <a:t>‘safi Türkçe’ ile </a:t>
            </a:r>
            <a:r>
              <a:rPr lang="tr-TR" altLang="tr-TR" sz="2400" dirty="0"/>
              <a:t>yazdığını söylediği şiirlerden sonra vardığı bu konuşulan dil fikri şüphesiz ki ondan gelen en büyük kazancımızdır</a:t>
            </a:r>
            <a:r>
              <a:rPr lang="tr-TR" altLang="tr-TR" sz="2400" dirty="0"/>
              <a:t>. </a:t>
            </a:r>
            <a:r>
              <a:rPr lang="tr-TR" altLang="tr-TR" sz="2400" dirty="0" smtClean="0"/>
              <a:t>"</a:t>
            </a:r>
            <a:endParaRPr lang="tr-TR" altLang="tr-TR" sz="2400" dirty="0"/>
          </a:p>
          <a:p>
            <a:pPr algn="l"/>
            <a:r>
              <a:rPr lang="tr-TR" altLang="tr-TR" sz="2400" dirty="0"/>
              <a:t>                                       (Ahmet Hamdi TANPINAR) </a:t>
            </a:r>
            <a:endParaRPr lang="tr-TR" altLang="tr-TR" sz="4400" b="1"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iterate type="lt">
                                    <p:tmPct val="100000"/>
                                  </p:iterate>
                                  <p:childTnLst>
                                    <p:set>
                                      <p:cBhvr>
                                        <p:cTn id="6" dur="1" fill="hold">
                                          <p:stCondLst>
                                            <p:cond delay="0"/>
                                          </p:stCondLst>
                                        </p:cTn>
                                        <p:tgtEl>
                                          <p:spTgt spid="75778"/>
                                        </p:tgtEl>
                                        <p:attrNameLst>
                                          <p:attrName>style.visibility</p:attrName>
                                        </p:attrNameLst>
                                      </p:cBhvr>
                                      <p:to>
                                        <p:strVal val="visible"/>
                                      </p:to>
                                    </p:set>
                                    <p:anim calcmode="lin" valueType="num">
                                      <p:cBhvr>
                                        <p:cTn id="7" dur="500" fill="hold"/>
                                        <p:tgtEl>
                                          <p:spTgt spid="75778"/>
                                        </p:tgtEl>
                                        <p:attrNameLst>
                                          <p:attrName>ppt_w</p:attrName>
                                        </p:attrNameLst>
                                      </p:cBhvr>
                                      <p:tavLst>
                                        <p:tav tm="0">
                                          <p:val>
                                            <p:fltVal val="0"/>
                                          </p:val>
                                        </p:tav>
                                        <p:tav tm="100000">
                                          <p:val>
                                            <p:strVal val="#ppt_w"/>
                                          </p:val>
                                        </p:tav>
                                      </p:tavLst>
                                    </p:anim>
                                    <p:anim calcmode="lin" valueType="num">
                                      <p:cBhvr>
                                        <p:cTn id="8" dur="500" fill="hold"/>
                                        <p:tgtEl>
                                          <p:spTgt spid="75778"/>
                                        </p:tgtEl>
                                        <p:attrNameLst>
                                          <p:attrName>ppt_h</p:attrName>
                                        </p:attrNameLst>
                                      </p:cBhvr>
                                      <p:tavLst>
                                        <p:tav tm="0">
                                          <p:val>
                                            <p:fltVal val="0"/>
                                          </p:val>
                                        </p:tav>
                                        <p:tav tm="100000">
                                          <p:val>
                                            <p:strVal val="#ppt_h"/>
                                          </p:val>
                                        </p:tav>
                                      </p:tavLst>
                                    </p:anim>
                                    <p:anim calcmode="lin" valueType="num">
                                      <p:cBhvr>
                                        <p:cTn id="9" dur="500" fill="hold"/>
                                        <p:tgtEl>
                                          <p:spTgt spid="75778"/>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7577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75779">
                                            <p:txEl>
                                              <p:pRg st="0" end="0"/>
                                            </p:txEl>
                                          </p:spTgt>
                                        </p:tgtEl>
                                        <p:attrNameLst>
                                          <p:attrName>style.visibility</p:attrName>
                                        </p:attrNameLst>
                                      </p:cBhvr>
                                      <p:to>
                                        <p:strVal val="visible"/>
                                      </p:to>
                                    </p:set>
                                    <p:anim calcmode="lin" valueType="num">
                                      <p:cBhvr>
                                        <p:cTn id="15" dur="500" fill="hold"/>
                                        <p:tgtEl>
                                          <p:spTgt spid="75779">
                                            <p:txEl>
                                              <p:pRg st="0" end="0"/>
                                            </p:txEl>
                                          </p:spTgt>
                                        </p:tgtEl>
                                        <p:attrNameLst>
                                          <p:attrName>ppt_x</p:attrName>
                                        </p:attrNameLst>
                                      </p:cBhvr>
                                      <p:tavLst>
                                        <p:tav tm="0">
                                          <p:val>
                                            <p:strVal val="#ppt_x-#ppt_w/2"/>
                                          </p:val>
                                        </p:tav>
                                        <p:tav tm="100000">
                                          <p:val>
                                            <p:strVal val="#ppt_x"/>
                                          </p:val>
                                        </p:tav>
                                      </p:tavLst>
                                    </p:anim>
                                    <p:anim calcmode="lin" valueType="num">
                                      <p:cBhvr>
                                        <p:cTn id="16" dur="500" fill="hold"/>
                                        <p:tgtEl>
                                          <p:spTgt spid="75779">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75779">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7577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75779">
                                            <p:txEl>
                                              <p:pRg st="1" end="1"/>
                                            </p:txEl>
                                          </p:spTgt>
                                        </p:tgtEl>
                                        <p:attrNameLst>
                                          <p:attrName>style.visibility</p:attrName>
                                        </p:attrNameLst>
                                      </p:cBhvr>
                                      <p:to>
                                        <p:strVal val="visible"/>
                                      </p:to>
                                    </p:set>
                                    <p:anim calcmode="lin" valueType="num">
                                      <p:cBhvr>
                                        <p:cTn id="23" dur="500" fill="hold"/>
                                        <p:tgtEl>
                                          <p:spTgt spid="75779">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75779">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75779">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7577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75779">
                                            <p:txEl>
                                              <p:pRg st="2" end="2"/>
                                            </p:txEl>
                                          </p:spTgt>
                                        </p:tgtEl>
                                        <p:attrNameLst>
                                          <p:attrName>style.visibility</p:attrName>
                                        </p:attrNameLst>
                                      </p:cBhvr>
                                      <p:to>
                                        <p:strVal val="visible"/>
                                      </p:to>
                                    </p:set>
                                    <p:anim calcmode="lin" valueType="num">
                                      <p:cBhvr>
                                        <p:cTn id="31" dur="500" fill="hold"/>
                                        <p:tgtEl>
                                          <p:spTgt spid="75779">
                                            <p:txEl>
                                              <p:pRg st="2" end="2"/>
                                            </p:txEl>
                                          </p:spTgt>
                                        </p:tgtEl>
                                        <p:attrNameLst>
                                          <p:attrName>ppt_x</p:attrName>
                                        </p:attrNameLst>
                                      </p:cBhvr>
                                      <p:tavLst>
                                        <p:tav tm="0">
                                          <p:val>
                                            <p:strVal val="#ppt_x-#ppt_w/2"/>
                                          </p:val>
                                        </p:tav>
                                        <p:tav tm="100000">
                                          <p:val>
                                            <p:strVal val="#ppt_x"/>
                                          </p:val>
                                        </p:tav>
                                      </p:tavLst>
                                    </p:anim>
                                    <p:anim calcmode="lin" valueType="num">
                                      <p:cBhvr>
                                        <p:cTn id="32" dur="500" fill="hold"/>
                                        <p:tgtEl>
                                          <p:spTgt spid="75779">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75779">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7577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75779">
                                            <p:txEl>
                                              <p:pRg st="3" end="3"/>
                                            </p:txEl>
                                          </p:spTgt>
                                        </p:tgtEl>
                                        <p:attrNameLst>
                                          <p:attrName>style.visibility</p:attrName>
                                        </p:attrNameLst>
                                      </p:cBhvr>
                                      <p:to>
                                        <p:strVal val="visible"/>
                                      </p:to>
                                    </p:set>
                                    <p:anim calcmode="lin" valueType="num">
                                      <p:cBhvr>
                                        <p:cTn id="39" dur="500" fill="hold"/>
                                        <p:tgtEl>
                                          <p:spTgt spid="75779">
                                            <p:txEl>
                                              <p:pRg st="3" end="3"/>
                                            </p:txEl>
                                          </p:spTgt>
                                        </p:tgtEl>
                                        <p:attrNameLst>
                                          <p:attrName>ppt_x</p:attrName>
                                        </p:attrNameLst>
                                      </p:cBhvr>
                                      <p:tavLst>
                                        <p:tav tm="0">
                                          <p:val>
                                            <p:strVal val="#ppt_x-#ppt_w/2"/>
                                          </p:val>
                                        </p:tav>
                                        <p:tav tm="100000">
                                          <p:val>
                                            <p:strVal val="#ppt_x"/>
                                          </p:val>
                                        </p:tav>
                                      </p:tavLst>
                                    </p:anim>
                                    <p:anim calcmode="lin" valueType="num">
                                      <p:cBhvr>
                                        <p:cTn id="40" dur="500" fill="hold"/>
                                        <p:tgtEl>
                                          <p:spTgt spid="75779">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75779">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75779">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autoUpdateAnimBg="0"/>
      <p:bldP spid="75779"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D1C39F"/>
            </a:gs>
            <a:gs pos="100000">
              <a:srgbClr val="FFEFD1"/>
            </a:gs>
          </a:gsLst>
          <a:path path="shape">
            <a:fillToRect l="50000" t="50000" r="50000" b="50000"/>
          </a:path>
        </a:gra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609600"/>
            <a:ext cx="7848600" cy="5486400"/>
          </a:xfrm>
        </p:spPr>
        <p:txBody>
          <a:bodyPr/>
          <a:lstStyle/>
          <a:p>
            <a:pPr algn="l"/>
            <a:r>
              <a:rPr lang="tr-TR" altLang="tr-TR" sz="4800" b="1"/>
              <a:t>(‘’)</a:t>
            </a:r>
            <a:r>
              <a:rPr lang="tr-TR" altLang="tr-TR" sz="2400" b="1"/>
              <a:t> </a:t>
            </a:r>
            <a:r>
              <a:rPr lang="tr-TR" altLang="tr-TR" sz="2400"/>
              <a:t> </a:t>
            </a:r>
            <a:r>
              <a:rPr lang="tr-TR" altLang="tr-TR" sz="2800"/>
              <a:t>Dil yazılarında verilen örneğin anlamını göstermek için kullanılır.</a:t>
            </a:r>
            <a:br>
              <a:rPr lang="tr-TR" altLang="tr-TR" sz="2800"/>
            </a:br>
            <a:r>
              <a:rPr lang="tr-TR" altLang="tr-TR" sz="2800"/>
              <a:t/>
            </a:r>
            <a:br>
              <a:rPr lang="tr-TR" altLang="tr-TR" sz="2800"/>
            </a:br>
            <a:r>
              <a:rPr lang="tr-TR" altLang="tr-TR" sz="2800"/>
              <a:t/>
            </a:r>
            <a:br>
              <a:rPr lang="tr-TR" altLang="tr-TR" sz="2800"/>
            </a:br>
            <a:r>
              <a:rPr lang="tr-TR" altLang="tr-TR" sz="2800" b="1" u="sng"/>
              <a:t>Örnek:</a:t>
            </a:r>
            <a:r>
              <a:rPr lang="tr-TR" altLang="tr-TR" sz="2800" b="1"/>
              <a:t/>
            </a:r>
            <a:br>
              <a:rPr lang="tr-TR" altLang="tr-TR" sz="2800" b="1"/>
            </a:br>
            <a:r>
              <a:rPr lang="tr-TR" altLang="tr-TR" sz="2800"/>
              <a:t>* Göktürk Anıtları ‘ nda geçen fakat günümüze ulaşmayan bazı örnekler; </a:t>
            </a:r>
            <a:r>
              <a:rPr lang="tr-TR" altLang="tr-TR" sz="2800" b="1"/>
              <a:t>bodun </a:t>
            </a:r>
            <a:r>
              <a:rPr lang="tr-TR" altLang="tr-TR" sz="2800"/>
              <a:t>‘millet, kavim,’sab ‘söz’, eçü apa ‘ ecdat, atalar,’ tüketi ‘tamamen, bütünüyle,’</a:t>
            </a: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76802"/>
                                        </p:tgtEl>
                                        <p:attrNameLst>
                                          <p:attrName>style.visibility</p:attrName>
                                        </p:attrNameLst>
                                      </p:cBhvr>
                                      <p:to>
                                        <p:strVal val="visible"/>
                                      </p:to>
                                    </p:set>
                                    <p:anim calcmode="lin" valueType="num">
                                      <p:cBhvr>
                                        <p:cTn id="7" dur="500" fill="hold"/>
                                        <p:tgtEl>
                                          <p:spTgt spid="76802"/>
                                        </p:tgtEl>
                                        <p:attrNameLst>
                                          <p:attrName>ppt_x</p:attrName>
                                        </p:attrNameLst>
                                      </p:cBhvr>
                                      <p:tavLst>
                                        <p:tav tm="0">
                                          <p:val>
                                            <p:strVal val="#ppt_x+#ppt_w/2"/>
                                          </p:val>
                                        </p:tav>
                                        <p:tav tm="100000">
                                          <p:val>
                                            <p:strVal val="#ppt_x"/>
                                          </p:val>
                                        </p:tav>
                                      </p:tavLst>
                                    </p:anim>
                                    <p:anim calcmode="lin" valueType="num">
                                      <p:cBhvr>
                                        <p:cTn id="8" dur="500" fill="hold"/>
                                        <p:tgtEl>
                                          <p:spTgt spid="76802"/>
                                        </p:tgtEl>
                                        <p:attrNameLst>
                                          <p:attrName>ppt_y</p:attrName>
                                        </p:attrNameLst>
                                      </p:cBhvr>
                                      <p:tavLst>
                                        <p:tav tm="0">
                                          <p:val>
                                            <p:strVal val="#ppt_y"/>
                                          </p:val>
                                        </p:tav>
                                        <p:tav tm="100000">
                                          <p:val>
                                            <p:strVal val="#ppt_y"/>
                                          </p:val>
                                        </p:tav>
                                      </p:tavLst>
                                    </p:anim>
                                    <p:anim calcmode="lin" valueType="num">
                                      <p:cBhvr>
                                        <p:cTn id="9" dur="500" fill="hold"/>
                                        <p:tgtEl>
                                          <p:spTgt spid="76802"/>
                                        </p:tgtEl>
                                        <p:attrNameLst>
                                          <p:attrName>ppt_w</p:attrName>
                                        </p:attrNameLst>
                                      </p:cBhvr>
                                      <p:tavLst>
                                        <p:tav tm="0">
                                          <p:val>
                                            <p:fltVal val="0"/>
                                          </p:val>
                                        </p:tav>
                                        <p:tav tm="100000">
                                          <p:val>
                                            <p:strVal val="#ppt_w"/>
                                          </p:val>
                                        </p:tav>
                                      </p:tavLst>
                                    </p:anim>
                                    <p:anim calcmode="lin" valueType="num">
                                      <p:cBhvr>
                                        <p:cTn id="10" dur="500" fill="hold"/>
                                        <p:tgtEl>
                                          <p:spTgt spid="7680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FF99FF"/>
            </a:gs>
            <a:gs pos="100000">
              <a:srgbClr val="FF99FF">
                <a:gamma/>
                <a:tint val="39216"/>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762000" y="228600"/>
            <a:ext cx="7772400" cy="1295400"/>
          </a:xfrm>
        </p:spPr>
        <p:txBody>
          <a:bodyPr/>
          <a:lstStyle/>
          <a:p>
            <a:r>
              <a:rPr lang="tr-TR" altLang="tr-TR" sz="5400" b="1">
                <a:effectLst>
                  <a:outerShdw blurRad="38100" dist="38100" dir="2700000" algn="tl">
                    <a:srgbClr val="FFFFFF"/>
                  </a:outerShdw>
                </a:effectLst>
              </a:rPr>
              <a:t>(</a:t>
            </a:r>
            <a:r>
              <a:rPr lang="tr-TR" altLang="tr-TR" b="1">
                <a:effectLst>
                  <a:outerShdw blurRad="38100" dist="38100" dir="2700000" algn="tl">
                    <a:srgbClr val="FFFFFF"/>
                  </a:outerShdw>
                </a:effectLst>
              </a:rPr>
              <a:t> ( ) </a:t>
            </a:r>
            <a:r>
              <a:rPr lang="tr-TR" altLang="tr-TR" sz="5400" b="1">
                <a:effectLst>
                  <a:outerShdw blurRad="38100" dist="38100" dir="2700000" algn="tl">
                    <a:srgbClr val="FFFFFF"/>
                  </a:outerShdw>
                </a:effectLst>
              </a:rPr>
              <a:t>) </a:t>
            </a:r>
            <a:r>
              <a:rPr lang="tr-TR" altLang="tr-TR" sz="4800" b="1" i="1" u="sng">
                <a:effectLst>
                  <a:outerShdw blurRad="38100" dist="38100" dir="2700000" algn="tl">
                    <a:srgbClr val="FFFFFF"/>
                  </a:outerShdw>
                </a:effectLst>
              </a:rPr>
              <a:t>Y A Y   A Y R A Ç</a:t>
            </a:r>
            <a:endParaRPr lang="tr-TR" altLang="tr-TR"/>
          </a:p>
        </p:txBody>
      </p:sp>
      <p:sp>
        <p:nvSpPr>
          <p:cNvPr id="77827" name="Rectangle 3"/>
          <p:cNvSpPr>
            <a:spLocks noGrp="1" noChangeArrowheads="1"/>
          </p:cNvSpPr>
          <p:nvPr>
            <p:ph type="subTitle" idx="1"/>
          </p:nvPr>
        </p:nvSpPr>
        <p:spPr>
          <a:xfrm>
            <a:off x="220351" y="1556792"/>
            <a:ext cx="8915400" cy="4572000"/>
          </a:xfrm>
        </p:spPr>
        <p:txBody>
          <a:bodyPr/>
          <a:lstStyle/>
          <a:p>
            <a:pPr algn="l"/>
            <a:r>
              <a:rPr lang="tr-TR" altLang="tr-TR" sz="4000" b="1" dirty="0"/>
              <a:t>(</a:t>
            </a:r>
            <a:r>
              <a:rPr lang="tr-TR" altLang="tr-TR" sz="3600" b="1" dirty="0"/>
              <a:t> </a:t>
            </a:r>
            <a:r>
              <a:rPr lang="tr-TR" altLang="tr-TR" b="1" dirty="0"/>
              <a:t> ( ) </a:t>
            </a:r>
            <a:r>
              <a:rPr lang="tr-TR" altLang="tr-TR" sz="3600" b="1" dirty="0"/>
              <a:t> </a:t>
            </a:r>
            <a:r>
              <a:rPr lang="tr-TR" altLang="tr-TR" sz="4000" b="1" dirty="0"/>
              <a:t>) </a:t>
            </a:r>
            <a:r>
              <a:rPr lang="tr-TR" altLang="tr-TR" sz="2400" dirty="0"/>
              <a:t>Cümlenin yapısıyla doğrudan doğruya ilgili olmayan açıklamalar için kullanılır.</a:t>
            </a:r>
          </a:p>
          <a:p>
            <a:pPr algn="l"/>
            <a:r>
              <a:rPr lang="tr-TR" altLang="tr-TR" sz="2800" b="1" u="sng" dirty="0"/>
              <a:t>Örnek:</a:t>
            </a:r>
            <a:endParaRPr lang="tr-TR" altLang="tr-TR" sz="2800" b="1" dirty="0"/>
          </a:p>
          <a:p>
            <a:pPr algn="l"/>
            <a:r>
              <a:rPr lang="tr-TR" altLang="tr-TR" sz="2800" dirty="0"/>
              <a:t>*</a:t>
            </a:r>
            <a:r>
              <a:rPr lang="tr-TR" altLang="tr-TR" sz="2400" dirty="0"/>
              <a:t>Anadolu kentlerini</a:t>
            </a:r>
            <a:r>
              <a:rPr lang="tr-TR" altLang="tr-TR" sz="2400" dirty="0" smtClean="0"/>
              <a:t>, köylerini (Köy </a:t>
            </a:r>
            <a:r>
              <a:rPr lang="tr-TR" altLang="tr-TR" sz="2400" dirty="0"/>
              <a:t>sözünü de çekinerek yazıyorum.) gezsek bile görmek için değil</a:t>
            </a:r>
            <a:r>
              <a:rPr lang="tr-TR" altLang="tr-TR" sz="2400" dirty="0" smtClean="0"/>
              <a:t>, kendimizi </a:t>
            </a:r>
            <a:r>
              <a:rPr lang="tr-TR" altLang="tr-TR" sz="2400" dirty="0"/>
              <a:t>göstermek için geziyoruz.</a:t>
            </a:r>
          </a:p>
          <a:p>
            <a:pPr algn="l"/>
            <a:r>
              <a:rPr lang="tr-TR" altLang="tr-TR" sz="2400" dirty="0"/>
              <a:t>                               (Nurullah ATAÇ</a:t>
            </a:r>
            <a:r>
              <a:rPr lang="tr-TR" altLang="tr-TR" sz="2400" dirty="0" smtClean="0"/>
              <a:t>, Söyleşiler</a:t>
            </a:r>
            <a:r>
              <a:rPr lang="tr-TR" altLang="tr-TR" sz="2400" dirty="0"/>
              <a:t>)</a:t>
            </a:r>
          </a:p>
          <a:p>
            <a:pPr algn="l"/>
            <a:r>
              <a:rPr lang="tr-TR" altLang="tr-TR" sz="2400" b="1" u="sng" dirty="0"/>
              <a:t>Uyarı:</a:t>
            </a:r>
          </a:p>
          <a:p>
            <a:pPr algn="l"/>
            <a:r>
              <a:rPr lang="tr-TR" altLang="tr-TR" sz="2400" u="sng" dirty="0"/>
              <a:t>Hakkında açıklama yapılan söze ait ek, ayraç kapandıktan sonra yazılır.</a:t>
            </a:r>
          </a:p>
          <a:p>
            <a:pPr algn="l"/>
            <a:r>
              <a:rPr lang="tr-TR" altLang="tr-TR" sz="2400" b="1" u="sng" dirty="0"/>
              <a:t>Örnek:</a:t>
            </a:r>
            <a:endParaRPr lang="tr-TR" altLang="tr-TR" sz="2400" dirty="0"/>
          </a:p>
          <a:p>
            <a:pPr algn="l"/>
            <a:r>
              <a:rPr lang="tr-TR" altLang="tr-TR" sz="2400" dirty="0"/>
              <a:t>*Yunus Emre (1240?-1320)’</a:t>
            </a:r>
            <a:r>
              <a:rPr lang="tr-TR" altLang="tr-TR" sz="2400" dirty="0" err="1"/>
              <a:t>nin</a:t>
            </a:r>
            <a:r>
              <a:rPr lang="tr-TR" altLang="tr-TR" sz="2400" dirty="0"/>
              <a:t>...</a:t>
            </a:r>
            <a:endParaRPr lang="tr-TR" altLang="tr-TR" sz="2800"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iterate type="lt">
                                    <p:tmPct val="100000"/>
                                  </p:iterate>
                                  <p:childTnLst>
                                    <p:set>
                                      <p:cBhvr>
                                        <p:cTn id="6" dur="1" fill="hold">
                                          <p:stCondLst>
                                            <p:cond delay="0"/>
                                          </p:stCondLst>
                                        </p:cTn>
                                        <p:tgtEl>
                                          <p:spTgt spid="77826"/>
                                        </p:tgtEl>
                                        <p:attrNameLst>
                                          <p:attrName>style.visibility</p:attrName>
                                        </p:attrNameLst>
                                      </p:cBhvr>
                                      <p:to>
                                        <p:strVal val="visible"/>
                                      </p:to>
                                    </p:set>
                                    <p:anim calcmode="lin" valueType="num">
                                      <p:cBhvr>
                                        <p:cTn id="7" dur="500" fill="hold"/>
                                        <p:tgtEl>
                                          <p:spTgt spid="77826"/>
                                        </p:tgtEl>
                                        <p:attrNameLst>
                                          <p:attrName>ppt_w</p:attrName>
                                        </p:attrNameLst>
                                      </p:cBhvr>
                                      <p:tavLst>
                                        <p:tav tm="0">
                                          <p:val>
                                            <p:fltVal val="0"/>
                                          </p:val>
                                        </p:tav>
                                        <p:tav tm="100000">
                                          <p:val>
                                            <p:strVal val="#ppt_w"/>
                                          </p:val>
                                        </p:tav>
                                      </p:tavLst>
                                    </p:anim>
                                    <p:anim calcmode="lin" valueType="num">
                                      <p:cBhvr>
                                        <p:cTn id="8" dur="500" fill="hold"/>
                                        <p:tgtEl>
                                          <p:spTgt spid="77826"/>
                                        </p:tgtEl>
                                        <p:attrNameLst>
                                          <p:attrName>ppt_h</p:attrName>
                                        </p:attrNameLst>
                                      </p:cBhvr>
                                      <p:tavLst>
                                        <p:tav tm="0">
                                          <p:val>
                                            <p:fltVal val="0"/>
                                          </p:val>
                                        </p:tav>
                                        <p:tav tm="100000">
                                          <p:val>
                                            <p:strVal val="#ppt_h"/>
                                          </p:val>
                                        </p:tav>
                                      </p:tavLst>
                                    </p:anim>
                                    <p:anim calcmode="lin" valueType="num">
                                      <p:cBhvr>
                                        <p:cTn id="9" dur="500" fill="hold"/>
                                        <p:tgtEl>
                                          <p:spTgt spid="77826"/>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7782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77827">
                                            <p:txEl>
                                              <p:pRg st="0" end="0"/>
                                            </p:txEl>
                                          </p:spTgt>
                                        </p:tgtEl>
                                        <p:attrNameLst>
                                          <p:attrName>style.visibility</p:attrName>
                                        </p:attrNameLst>
                                      </p:cBhvr>
                                      <p:to>
                                        <p:strVal val="visible"/>
                                      </p:to>
                                    </p:set>
                                    <p:anim calcmode="lin" valueType="num">
                                      <p:cBhvr>
                                        <p:cTn id="15" dur="500" fill="hold"/>
                                        <p:tgtEl>
                                          <p:spTgt spid="77827">
                                            <p:txEl>
                                              <p:pRg st="0" end="0"/>
                                            </p:txEl>
                                          </p:spTgt>
                                        </p:tgtEl>
                                        <p:attrNameLst>
                                          <p:attrName>ppt_x</p:attrName>
                                        </p:attrNameLst>
                                      </p:cBhvr>
                                      <p:tavLst>
                                        <p:tav tm="0">
                                          <p:val>
                                            <p:strVal val="#ppt_x-#ppt_w/2"/>
                                          </p:val>
                                        </p:tav>
                                        <p:tav tm="100000">
                                          <p:val>
                                            <p:strVal val="#ppt_x"/>
                                          </p:val>
                                        </p:tav>
                                      </p:tavLst>
                                    </p:anim>
                                    <p:anim calcmode="lin" valueType="num">
                                      <p:cBhvr>
                                        <p:cTn id="16" dur="500" fill="hold"/>
                                        <p:tgtEl>
                                          <p:spTgt spid="77827">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77827">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7782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77827">
                                            <p:txEl>
                                              <p:pRg st="1" end="1"/>
                                            </p:txEl>
                                          </p:spTgt>
                                        </p:tgtEl>
                                        <p:attrNameLst>
                                          <p:attrName>style.visibility</p:attrName>
                                        </p:attrNameLst>
                                      </p:cBhvr>
                                      <p:to>
                                        <p:strVal val="visible"/>
                                      </p:to>
                                    </p:set>
                                    <p:anim calcmode="lin" valueType="num">
                                      <p:cBhvr>
                                        <p:cTn id="23" dur="500" fill="hold"/>
                                        <p:tgtEl>
                                          <p:spTgt spid="77827">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77827">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77827">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7782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77827">
                                            <p:txEl>
                                              <p:pRg st="2" end="2"/>
                                            </p:txEl>
                                          </p:spTgt>
                                        </p:tgtEl>
                                        <p:attrNameLst>
                                          <p:attrName>style.visibility</p:attrName>
                                        </p:attrNameLst>
                                      </p:cBhvr>
                                      <p:to>
                                        <p:strVal val="visible"/>
                                      </p:to>
                                    </p:set>
                                    <p:anim calcmode="lin" valueType="num">
                                      <p:cBhvr>
                                        <p:cTn id="31" dur="500" fill="hold"/>
                                        <p:tgtEl>
                                          <p:spTgt spid="77827">
                                            <p:txEl>
                                              <p:pRg st="2" end="2"/>
                                            </p:txEl>
                                          </p:spTgt>
                                        </p:tgtEl>
                                        <p:attrNameLst>
                                          <p:attrName>ppt_x</p:attrName>
                                        </p:attrNameLst>
                                      </p:cBhvr>
                                      <p:tavLst>
                                        <p:tav tm="0">
                                          <p:val>
                                            <p:strVal val="#ppt_x-#ppt_w/2"/>
                                          </p:val>
                                        </p:tav>
                                        <p:tav tm="100000">
                                          <p:val>
                                            <p:strVal val="#ppt_x"/>
                                          </p:val>
                                        </p:tav>
                                      </p:tavLst>
                                    </p:anim>
                                    <p:anim calcmode="lin" valueType="num">
                                      <p:cBhvr>
                                        <p:cTn id="32" dur="500" fill="hold"/>
                                        <p:tgtEl>
                                          <p:spTgt spid="77827">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77827">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7782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77827">
                                            <p:txEl>
                                              <p:pRg st="3" end="3"/>
                                            </p:txEl>
                                          </p:spTgt>
                                        </p:tgtEl>
                                        <p:attrNameLst>
                                          <p:attrName>style.visibility</p:attrName>
                                        </p:attrNameLst>
                                      </p:cBhvr>
                                      <p:to>
                                        <p:strVal val="visible"/>
                                      </p:to>
                                    </p:set>
                                    <p:anim calcmode="lin" valueType="num">
                                      <p:cBhvr>
                                        <p:cTn id="39" dur="500" fill="hold"/>
                                        <p:tgtEl>
                                          <p:spTgt spid="77827">
                                            <p:txEl>
                                              <p:pRg st="3" end="3"/>
                                            </p:txEl>
                                          </p:spTgt>
                                        </p:tgtEl>
                                        <p:attrNameLst>
                                          <p:attrName>ppt_x</p:attrName>
                                        </p:attrNameLst>
                                      </p:cBhvr>
                                      <p:tavLst>
                                        <p:tav tm="0">
                                          <p:val>
                                            <p:strVal val="#ppt_x-#ppt_w/2"/>
                                          </p:val>
                                        </p:tav>
                                        <p:tav tm="100000">
                                          <p:val>
                                            <p:strVal val="#ppt_x"/>
                                          </p:val>
                                        </p:tav>
                                      </p:tavLst>
                                    </p:anim>
                                    <p:anim calcmode="lin" valueType="num">
                                      <p:cBhvr>
                                        <p:cTn id="40" dur="500" fill="hold"/>
                                        <p:tgtEl>
                                          <p:spTgt spid="77827">
                                            <p:txEl>
                                              <p:pRg st="3" end="3"/>
                                            </p:txEl>
                                          </p:spTgt>
                                        </p:tgtEl>
                                        <p:attrNameLst>
                                          <p:attrName>ppt_y</p:attrName>
                                        </p:attrNameLst>
                                      </p:cBhvr>
                                      <p:tavLst>
                                        <p:tav tm="0">
                                          <p:val>
                                            <p:strVal val="#ppt_y"/>
                                          </p:val>
                                        </p:tav>
                                        <p:tav tm="100000">
                                          <p:val>
                                            <p:strVal val="#ppt_y"/>
                                          </p:val>
                                        </p:tav>
                                      </p:tavLst>
                                    </p:anim>
                                    <p:anim calcmode="lin" valueType="num">
                                      <p:cBhvr>
                                        <p:cTn id="41" dur="500" fill="hold"/>
                                        <p:tgtEl>
                                          <p:spTgt spid="77827">
                                            <p:txEl>
                                              <p:pRg st="3" end="3"/>
                                            </p:txEl>
                                          </p:spTgt>
                                        </p:tgtEl>
                                        <p:attrNameLst>
                                          <p:attrName>ppt_w</p:attrName>
                                        </p:attrNameLst>
                                      </p:cBhvr>
                                      <p:tavLst>
                                        <p:tav tm="0">
                                          <p:val>
                                            <p:fltVal val="0"/>
                                          </p:val>
                                        </p:tav>
                                        <p:tav tm="100000">
                                          <p:val>
                                            <p:strVal val="#ppt_w"/>
                                          </p:val>
                                        </p:tav>
                                      </p:tavLst>
                                    </p:anim>
                                    <p:anim calcmode="lin" valueType="num">
                                      <p:cBhvr>
                                        <p:cTn id="42" dur="500" fill="hold"/>
                                        <p:tgtEl>
                                          <p:spTgt spid="7782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77827">
                                            <p:txEl>
                                              <p:pRg st="4" end="4"/>
                                            </p:txEl>
                                          </p:spTgt>
                                        </p:tgtEl>
                                        <p:attrNameLst>
                                          <p:attrName>style.visibility</p:attrName>
                                        </p:attrNameLst>
                                      </p:cBhvr>
                                      <p:to>
                                        <p:strVal val="visible"/>
                                      </p:to>
                                    </p:set>
                                    <p:anim calcmode="lin" valueType="num">
                                      <p:cBhvr>
                                        <p:cTn id="47" dur="500" fill="hold"/>
                                        <p:tgtEl>
                                          <p:spTgt spid="77827">
                                            <p:txEl>
                                              <p:pRg st="4" end="4"/>
                                            </p:txEl>
                                          </p:spTgt>
                                        </p:tgtEl>
                                        <p:attrNameLst>
                                          <p:attrName>ppt_x</p:attrName>
                                        </p:attrNameLst>
                                      </p:cBhvr>
                                      <p:tavLst>
                                        <p:tav tm="0">
                                          <p:val>
                                            <p:strVal val="#ppt_x-#ppt_w/2"/>
                                          </p:val>
                                        </p:tav>
                                        <p:tav tm="100000">
                                          <p:val>
                                            <p:strVal val="#ppt_x"/>
                                          </p:val>
                                        </p:tav>
                                      </p:tavLst>
                                    </p:anim>
                                    <p:anim calcmode="lin" valueType="num">
                                      <p:cBhvr>
                                        <p:cTn id="48" dur="500" fill="hold"/>
                                        <p:tgtEl>
                                          <p:spTgt spid="77827">
                                            <p:txEl>
                                              <p:pRg st="4" end="4"/>
                                            </p:txEl>
                                          </p:spTgt>
                                        </p:tgtEl>
                                        <p:attrNameLst>
                                          <p:attrName>ppt_y</p:attrName>
                                        </p:attrNameLst>
                                      </p:cBhvr>
                                      <p:tavLst>
                                        <p:tav tm="0">
                                          <p:val>
                                            <p:strVal val="#ppt_y"/>
                                          </p:val>
                                        </p:tav>
                                        <p:tav tm="100000">
                                          <p:val>
                                            <p:strVal val="#ppt_y"/>
                                          </p:val>
                                        </p:tav>
                                      </p:tavLst>
                                    </p:anim>
                                    <p:anim calcmode="lin" valueType="num">
                                      <p:cBhvr>
                                        <p:cTn id="49" dur="500" fill="hold"/>
                                        <p:tgtEl>
                                          <p:spTgt spid="77827">
                                            <p:txEl>
                                              <p:pRg st="4" end="4"/>
                                            </p:txEl>
                                          </p:spTgt>
                                        </p:tgtEl>
                                        <p:attrNameLst>
                                          <p:attrName>ppt_w</p:attrName>
                                        </p:attrNameLst>
                                      </p:cBhvr>
                                      <p:tavLst>
                                        <p:tav tm="0">
                                          <p:val>
                                            <p:fltVal val="0"/>
                                          </p:val>
                                        </p:tav>
                                        <p:tav tm="100000">
                                          <p:val>
                                            <p:strVal val="#ppt_w"/>
                                          </p:val>
                                        </p:tav>
                                      </p:tavLst>
                                    </p:anim>
                                    <p:anim calcmode="lin" valueType="num">
                                      <p:cBhvr>
                                        <p:cTn id="50" dur="500" fill="hold"/>
                                        <p:tgtEl>
                                          <p:spTgt spid="77827">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77827">
                                            <p:txEl>
                                              <p:pRg st="5" end="5"/>
                                            </p:txEl>
                                          </p:spTgt>
                                        </p:tgtEl>
                                        <p:attrNameLst>
                                          <p:attrName>style.visibility</p:attrName>
                                        </p:attrNameLst>
                                      </p:cBhvr>
                                      <p:to>
                                        <p:strVal val="visible"/>
                                      </p:to>
                                    </p:set>
                                    <p:anim calcmode="lin" valueType="num">
                                      <p:cBhvr>
                                        <p:cTn id="55" dur="500" fill="hold"/>
                                        <p:tgtEl>
                                          <p:spTgt spid="77827">
                                            <p:txEl>
                                              <p:pRg st="5" end="5"/>
                                            </p:txEl>
                                          </p:spTgt>
                                        </p:tgtEl>
                                        <p:attrNameLst>
                                          <p:attrName>ppt_x</p:attrName>
                                        </p:attrNameLst>
                                      </p:cBhvr>
                                      <p:tavLst>
                                        <p:tav tm="0">
                                          <p:val>
                                            <p:strVal val="#ppt_x-#ppt_w/2"/>
                                          </p:val>
                                        </p:tav>
                                        <p:tav tm="100000">
                                          <p:val>
                                            <p:strVal val="#ppt_x"/>
                                          </p:val>
                                        </p:tav>
                                      </p:tavLst>
                                    </p:anim>
                                    <p:anim calcmode="lin" valueType="num">
                                      <p:cBhvr>
                                        <p:cTn id="56" dur="500" fill="hold"/>
                                        <p:tgtEl>
                                          <p:spTgt spid="77827">
                                            <p:txEl>
                                              <p:pRg st="5" end="5"/>
                                            </p:txEl>
                                          </p:spTgt>
                                        </p:tgtEl>
                                        <p:attrNameLst>
                                          <p:attrName>ppt_y</p:attrName>
                                        </p:attrNameLst>
                                      </p:cBhvr>
                                      <p:tavLst>
                                        <p:tav tm="0">
                                          <p:val>
                                            <p:strVal val="#ppt_y"/>
                                          </p:val>
                                        </p:tav>
                                        <p:tav tm="100000">
                                          <p:val>
                                            <p:strVal val="#ppt_y"/>
                                          </p:val>
                                        </p:tav>
                                      </p:tavLst>
                                    </p:anim>
                                    <p:anim calcmode="lin" valueType="num">
                                      <p:cBhvr>
                                        <p:cTn id="57" dur="500" fill="hold"/>
                                        <p:tgtEl>
                                          <p:spTgt spid="77827">
                                            <p:txEl>
                                              <p:pRg st="5" end="5"/>
                                            </p:txEl>
                                          </p:spTgt>
                                        </p:tgtEl>
                                        <p:attrNameLst>
                                          <p:attrName>ppt_w</p:attrName>
                                        </p:attrNameLst>
                                      </p:cBhvr>
                                      <p:tavLst>
                                        <p:tav tm="0">
                                          <p:val>
                                            <p:fltVal val="0"/>
                                          </p:val>
                                        </p:tav>
                                        <p:tav tm="100000">
                                          <p:val>
                                            <p:strVal val="#ppt_w"/>
                                          </p:val>
                                        </p:tav>
                                      </p:tavLst>
                                    </p:anim>
                                    <p:anim calcmode="lin" valueType="num">
                                      <p:cBhvr>
                                        <p:cTn id="58" dur="500" fill="hold"/>
                                        <p:tgtEl>
                                          <p:spTgt spid="77827">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77827">
                                            <p:txEl>
                                              <p:pRg st="6" end="6"/>
                                            </p:txEl>
                                          </p:spTgt>
                                        </p:tgtEl>
                                        <p:attrNameLst>
                                          <p:attrName>style.visibility</p:attrName>
                                        </p:attrNameLst>
                                      </p:cBhvr>
                                      <p:to>
                                        <p:strVal val="visible"/>
                                      </p:to>
                                    </p:set>
                                    <p:anim calcmode="lin" valueType="num">
                                      <p:cBhvr>
                                        <p:cTn id="63" dur="500" fill="hold"/>
                                        <p:tgtEl>
                                          <p:spTgt spid="77827">
                                            <p:txEl>
                                              <p:pRg st="6" end="6"/>
                                            </p:txEl>
                                          </p:spTgt>
                                        </p:tgtEl>
                                        <p:attrNameLst>
                                          <p:attrName>ppt_x</p:attrName>
                                        </p:attrNameLst>
                                      </p:cBhvr>
                                      <p:tavLst>
                                        <p:tav tm="0">
                                          <p:val>
                                            <p:strVal val="#ppt_x-#ppt_w/2"/>
                                          </p:val>
                                        </p:tav>
                                        <p:tav tm="100000">
                                          <p:val>
                                            <p:strVal val="#ppt_x"/>
                                          </p:val>
                                        </p:tav>
                                      </p:tavLst>
                                    </p:anim>
                                    <p:anim calcmode="lin" valueType="num">
                                      <p:cBhvr>
                                        <p:cTn id="64" dur="500" fill="hold"/>
                                        <p:tgtEl>
                                          <p:spTgt spid="77827">
                                            <p:txEl>
                                              <p:pRg st="6" end="6"/>
                                            </p:txEl>
                                          </p:spTgt>
                                        </p:tgtEl>
                                        <p:attrNameLst>
                                          <p:attrName>ppt_y</p:attrName>
                                        </p:attrNameLst>
                                      </p:cBhvr>
                                      <p:tavLst>
                                        <p:tav tm="0">
                                          <p:val>
                                            <p:strVal val="#ppt_y"/>
                                          </p:val>
                                        </p:tav>
                                        <p:tav tm="100000">
                                          <p:val>
                                            <p:strVal val="#ppt_y"/>
                                          </p:val>
                                        </p:tav>
                                      </p:tavLst>
                                    </p:anim>
                                    <p:anim calcmode="lin" valueType="num">
                                      <p:cBhvr>
                                        <p:cTn id="65" dur="500" fill="hold"/>
                                        <p:tgtEl>
                                          <p:spTgt spid="77827">
                                            <p:txEl>
                                              <p:pRg st="6" end="6"/>
                                            </p:txEl>
                                          </p:spTgt>
                                        </p:tgtEl>
                                        <p:attrNameLst>
                                          <p:attrName>ppt_w</p:attrName>
                                        </p:attrNameLst>
                                      </p:cBhvr>
                                      <p:tavLst>
                                        <p:tav tm="0">
                                          <p:val>
                                            <p:fltVal val="0"/>
                                          </p:val>
                                        </p:tav>
                                        <p:tav tm="100000">
                                          <p:val>
                                            <p:strVal val="#ppt_w"/>
                                          </p:val>
                                        </p:tav>
                                      </p:tavLst>
                                    </p:anim>
                                    <p:anim calcmode="lin" valueType="num">
                                      <p:cBhvr>
                                        <p:cTn id="66" dur="500" fill="hold"/>
                                        <p:tgtEl>
                                          <p:spTgt spid="77827">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7" presetClass="entr" presetSubtype="8" fill="hold" grpId="0" nodeType="clickEffect">
                                  <p:stCondLst>
                                    <p:cond delay="0"/>
                                  </p:stCondLst>
                                  <p:childTnLst>
                                    <p:set>
                                      <p:cBhvr>
                                        <p:cTn id="70" dur="1" fill="hold">
                                          <p:stCondLst>
                                            <p:cond delay="0"/>
                                          </p:stCondLst>
                                        </p:cTn>
                                        <p:tgtEl>
                                          <p:spTgt spid="77827">
                                            <p:txEl>
                                              <p:pRg st="7" end="7"/>
                                            </p:txEl>
                                          </p:spTgt>
                                        </p:tgtEl>
                                        <p:attrNameLst>
                                          <p:attrName>style.visibility</p:attrName>
                                        </p:attrNameLst>
                                      </p:cBhvr>
                                      <p:to>
                                        <p:strVal val="visible"/>
                                      </p:to>
                                    </p:set>
                                    <p:anim calcmode="lin" valueType="num">
                                      <p:cBhvr>
                                        <p:cTn id="71" dur="500" fill="hold"/>
                                        <p:tgtEl>
                                          <p:spTgt spid="77827">
                                            <p:txEl>
                                              <p:pRg st="7" end="7"/>
                                            </p:txEl>
                                          </p:spTgt>
                                        </p:tgtEl>
                                        <p:attrNameLst>
                                          <p:attrName>ppt_x</p:attrName>
                                        </p:attrNameLst>
                                      </p:cBhvr>
                                      <p:tavLst>
                                        <p:tav tm="0">
                                          <p:val>
                                            <p:strVal val="#ppt_x-#ppt_w/2"/>
                                          </p:val>
                                        </p:tav>
                                        <p:tav tm="100000">
                                          <p:val>
                                            <p:strVal val="#ppt_x"/>
                                          </p:val>
                                        </p:tav>
                                      </p:tavLst>
                                    </p:anim>
                                    <p:anim calcmode="lin" valueType="num">
                                      <p:cBhvr>
                                        <p:cTn id="72" dur="500" fill="hold"/>
                                        <p:tgtEl>
                                          <p:spTgt spid="77827">
                                            <p:txEl>
                                              <p:pRg st="7" end="7"/>
                                            </p:txEl>
                                          </p:spTgt>
                                        </p:tgtEl>
                                        <p:attrNameLst>
                                          <p:attrName>ppt_y</p:attrName>
                                        </p:attrNameLst>
                                      </p:cBhvr>
                                      <p:tavLst>
                                        <p:tav tm="0">
                                          <p:val>
                                            <p:strVal val="#ppt_y"/>
                                          </p:val>
                                        </p:tav>
                                        <p:tav tm="100000">
                                          <p:val>
                                            <p:strVal val="#ppt_y"/>
                                          </p:val>
                                        </p:tav>
                                      </p:tavLst>
                                    </p:anim>
                                    <p:anim calcmode="lin" valueType="num">
                                      <p:cBhvr>
                                        <p:cTn id="73" dur="500" fill="hold"/>
                                        <p:tgtEl>
                                          <p:spTgt spid="77827">
                                            <p:txEl>
                                              <p:pRg st="7" end="7"/>
                                            </p:txEl>
                                          </p:spTgt>
                                        </p:tgtEl>
                                        <p:attrNameLst>
                                          <p:attrName>ppt_w</p:attrName>
                                        </p:attrNameLst>
                                      </p:cBhvr>
                                      <p:tavLst>
                                        <p:tav tm="0">
                                          <p:val>
                                            <p:fltVal val="0"/>
                                          </p:val>
                                        </p:tav>
                                        <p:tav tm="100000">
                                          <p:val>
                                            <p:strVal val="#ppt_w"/>
                                          </p:val>
                                        </p:tav>
                                      </p:tavLst>
                                    </p:anim>
                                    <p:anim calcmode="lin" valueType="num">
                                      <p:cBhvr>
                                        <p:cTn id="74" dur="500" fill="hold"/>
                                        <p:tgtEl>
                                          <p:spTgt spid="77827">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autoUpdateAnimBg="0"/>
      <p:bldP spid="77827"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FF99FF"/>
            </a:gs>
            <a:gs pos="100000">
              <a:srgbClr val="FF99FF">
                <a:gamma/>
                <a:tint val="36471"/>
                <a:invGamma/>
              </a:srgbClr>
            </a:gs>
          </a:gsLst>
          <a:path path="shape">
            <a:fillToRect l="50000" t="50000" r="50000" b="50000"/>
          </a:path>
        </a:gra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685800" y="609600"/>
            <a:ext cx="7772400" cy="5867400"/>
          </a:xfrm>
        </p:spPr>
        <p:txBody>
          <a:bodyPr/>
          <a:lstStyle/>
          <a:p>
            <a:pPr algn="l"/>
            <a:r>
              <a:rPr lang="tr-TR" altLang="tr-TR" sz="5400"/>
              <a:t>(</a:t>
            </a:r>
            <a:r>
              <a:rPr lang="tr-TR" altLang="tr-TR"/>
              <a:t>( )</a:t>
            </a:r>
            <a:r>
              <a:rPr lang="tr-TR" altLang="tr-TR" sz="5400"/>
              <a:t>) </a:t>
            </a:r>
            <a:r>
              <a:rPr lang="tr-TR" altLang="tr-TR" sz="2400"/>
              <a:t>Tiyatro eserlerinde konuşanın hareketlerini, durumunu açıklamak ve göstermek için kullanılır.</a:t>
            </a:r>
            <a:br>
              <a:rPr lang="tr-TR" altLang="tr-TR" sz="2400"/>
            </a:br>
            <a:r>
              <a:rPr lang="tr-TR" altLang="tr-TR" sz="2400" b="1" u="sng"/>
              <a:t>Örnekler:</a:t>
            </a:r>
            <a:br>
              <a:rPr lang="tr-TR" altLang="tr-TR" sz="2400" b="1" u="sng"/>
            </a:br>
            <a:r>
              <a:rPr lang="tr-TR" altLang="tr-TR" sz="2400"/>
              <a:t>İhtiyar- (Topallayarak öğretmenin yanına yaklaşır.) Ne oluyor hocam? Lütfen bana da anlattın.</a:t>
            </a:r>
            <a:br>
              <a:rPr lang="tr-TR" altLang="tr-TR" sz="2400"/>
            </a:br>
            <a:r>
              <a:rPr lang="tr-TR" altLang="tr-TR" sz="2400"/>
              <a:t>Öğretmen-(Kaşları çatılmış bir şekilde ) Ne olacak,serseriler okulun camlarını kırmış.</a:t>
            </a:r>
            <a:br>
              <a:rPr lang="tr-TR" altLang="tr-TR" sz="2400"/>
            </a:br>
            <a:r>
              <a:rPr lang="tr-TR" altLang="tr-TR" sz="5400"/>
              <a:t>(</a:t>
            </a:r>
            <a:r>
              <a:rPr lang="tr-TR" altLang="tr-TR"/>
              <a:t>( )</a:t>
            </a:r>
            <a:r>
              <a:rPr lang="tr-TR" altLang="tr-TR" sz="5400"/>
              <a:t>)</a:t>
            </a:r>
            <a:r>
              <a:rPr lang="tr-TR" altLang="tr-TR" sz="2400"/>
              <a:t>Alıntıların,başta,ortada ve sonda alınmayan kelime ve bölümlerin yerine konulan üç nokta,yay ayraç içine alınabilir.</a:t>
            </a:r>
            <a:br>
              <a:rPr lang="tr-TR" altLang="tr-TR" sz="2400"/>
            </a:br>
            <a:r>
              <a:rPr lang="tr-TR" altLang="tr-TR" sz="5400"/>
              <a:t>(</a:t>
            </a:r>
            <a:r>
              <a:rPr lang="tr-TR" altLang="tr-TR"/>
              <a:t>( )</a:t>
            </a:r>
            <a:r>
              <a:rPr lang="tr-TR" altLang="tr-TR" sz="5400"/>
              <a:t>) </a:t>
            </a:r>
            <a:r>
              <a:rPr lang="tr-TR" altLang="tr-TR" sz="2400"/>
              <a:t>Bir söze alay,kinaye veya küçümseme anlamı kazandırmak için kullanılan ünlem işareti yay ayraç içine alınır.</a:t>
            </a: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p:cTn id="7" dur="500" fill="hold"/>
                                        <p:tgtEl>
                                          <p:spTgt spid="78850"/>
                                        </p:tgtEl>
                                        <p:attrNameLst>
                                          <p:attrName>ppt_x</p:attrName>
                                        </p:attrNameLst>
                                      </p:cBhvr>
                                      <p:tavLst>
                                        <p:tav tm="0">
                                          <p:val>
                                            <p:strVal val="#ppt_x+#ppt_w/2"/>
                                          </p:val>
                                        </p:tav>
                                        <p:tav tm="100000">
                                          <p:val>
                                            <p:strVal val="#ppt_x"/>
                                          </p:val>
                                        </p:tav>
                                      </p:tavLst>
                                    </p:anim>
                                    <p:anim calcmode="lin" valueType="num">
                                      <p:cBhvr>
                                        <p:cTn id="8" dur="500" fill="hold"/>
                                        <p:tgtEl>
                                          <p:spTgt spid="78850"/>
                                        </p:tgtEl>
                                        <p:attrNameLst>
                                          <p:attrName>ppt_y</p:attrName>
                                        </p:attrNameLst>
                                      </p:cBhvr>
                                      <p:tavLst>
                                        <p:tav tm="0">
                                          <p:val>
                                            <p:strVal val="#ppt_y"/>
                                          </p:val>
                                        </p:tav>
                                        <p:tav tm="100000">
                                          <p:val>
                                            <p:strVal val="#ppt_y"/>
                                          </p:val>
                                        </p:tav>
                                      </p:tavLst>
                                    </p:anim>
                                    <p:anim calcmode="lin" valueType="num">
                                      <p:cBhvr>
                                        <p:cTn id="9" dur="500" fill="hold"/>
                                        <p:tgtEl>
                                          <p:spTgt spid="78850"/>
                                        </p:tgtEl>
                                        <p:attrNameLst>
                                          <p:attrName>ppt_w</p:attrName>
                                        </p:attrNameLst>
                                      </p:cBhvr>
                                      <p:tavLst>
                                        <p:tav tm="0">
                                          <p:val>
                                            <p:fltVal val="0"/>
                                          </p:val>
                                        </p:tav>
                                        <p:tav tm="100000">
                                          <p:val>
                                            <p:strVal val="#ppt_w"/>
                                          </p:val>
                                        </p:tav>
                                      </p:tavLst>
                                    </p:anim>
                                    <p:anim calcmode="lin" valueType="num">
                                      <p:cBhvr>
                                        <p:cTn id="10" dur="500" fill="hold"/>
                                        <p:tgtEl>
                                          <p:spTgt spid="788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bg>
      <p:bgPr>
        <a:solidFill>
          <a:srgbClr val="CCFFFF"/>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a:xfrm>
            <a:off x="762000" y="304800"/>
            <a:ext cx="7772400" cy="1143000"/>
          </a:xfrm>
        </p:spPr>
        <p:txBody>
          <a:bodyPr/>
          <a:lstStyle/>
          <a:p>
            <a:r>
              <a:rPr lang="tr-TR" altLang="tr-TR" sz="6000" b="1" dirty="0">
                <a:effectLst>
                  <a:outerShdw blurRad="38100" dist="38100" dir="2700000" algn="tl">
                    <a:srgbClr val="FFFFFF"/>
                  </a:outerShdw>
                </a:effectLst>
              </a:rPr>
              <a:t>(‘) </a:t>
            </a:r>
            <a:r>
              <a:rPr lang="tr-TR" altLang="tr-TR" sz="4800" b="1" u="sng" dirty="0">
                <a:effectLst>
                  <a:outerShdw blurRad="38100" dist="38100" dir="2700000" algn="tl">
                    <a:srgbClr val="FFFFFF"/>
                  </a:outerShdw>
                </a:effectLst>
              </a:rPr>
              <a:t>K E S M E  İ Ş A R E T İ</a:t>
            </a:r>
            <a:endParaRPr lang="tr-TR" altLang="tr-TR" sz="5400" dirty="0"/>
          </a:p>
        </p:txBody>
      </p:sp>
      <p:sp>
        <p:nvSpPr>
          <p:cNvPr id="79875" name="Rectangle 3"/>
          <p:cNvSpPr>
            <a:spLocks noGrp="1" noChangeArrowheads="1"/>
          </p:cNvSpPr>
          <p:nvPr>
            <p:ph type="subTitle" idx="1"/>
          </p:nvPr>
        </p:nvSpPr>
        <p:spPr>
          <a:xfrm>
            <a:off x="685800" y="1752600"/>
            <a:ext cx="8229600" cy="4495800"/>
          </a:xfrm>
        </p:spPr>
        <p:txBody>
          <a:bodyPr/>
          <a:lstStyle/>
          <a:p>
            <a:pPr algn="l"/>
            <a:r>
              <a:rPr lang="tr-TR" altLang="tr-TR" sz="5400"/>
              <a:t>(‘) </a:t>
            </a:r>
            <a:r>
              <a:rPr lang="tr-TR" altLang="tr-TR" sz="2400"/>
              <a:t>Özel isimlere getirilen iyelik,hal gibi çekim eklerini ayırmak için kullanılır</a:t>
            </a:r>
            <a:endParaRPr lang="tr-TR" altLang="tr-TR" sz="2400" b="1"/>
          </a:p>
          <a:p>
            <a:pPr algn="l"/>
            <a:r>
              <a:rPr lang="tr-TR" altLang="tr-TR" sz="2400" b="1" u="sng"/>
              <a:t>Örnekler:</a:t>
            </a:r>
            <a:endParaRPr lang="tr-TR" altLang="tr-TR" sz="2400" b="1"/>
          </a:p>
          <a:p>
            <a:pPr algn="l"/>
            <a:r>
              <a:rPr lang="tr-TR" altLang="tr-TR" sz="2400"/>
              <a:t>1- Gülşen’i okula giderken gördüm.</a:t>
            </a:r>
          </a:p>
          <a:p>
            <a:pPr algn="l"/>
            <a:endParaRPr lang="tr-TR" altLang="tr-TR" sz="2400"/>
          </a:p>
          <a:p>
            <a:pPr algn="l"/>
            <a:r>
              <a:rPr lang="tr-TR" altLang="tr-TR" sz="2400"/>
              <a:t>2-Türkiye’m,benim canım memleketim!</a:t>
            </a:r>
          </a:p>
          <a:p>
            <a:pPr algn="l"/>
            <a:endParaRPr lang="tr-TR" altLang="tr-TR" sz="2400"/>
          </a:p>
          <a:p>
            <a:pPr algn="l"/>
            <a:r>
              <a:rPr lang="tr-TR" altLang="tr-TR" sz="2400"/>
              <a:t>3-Ziya Gökalp’ten Yahya Kemal’e kadar bütün yazar ve şairleri okudum.</a:t>
            </a:r>
            <a:endParaRPr lang="tr-TR" altLang="tr-TR" sz="2400" b="1"/>
          </a:p>
          <a:p>
            <a:pPr algn="l"/>
            <a:endParaRPr lang="tr-TR" altLang="tr-TR" sz="540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iterate type="lt">
                                    <p:tmPct val="100000"/>
                                  </p:iterate>
                                  <p:childTnLst>
                                    <p:set>
                                      <p:cBhvr>
                                        <p:cTn id="6" dur="1" fill="hold">
                                          <p:stCondLst>
                                            <p:cond delay="0"/>
                                          </p:stCondLst>
                                        </p:cTn>
                                        <p:tgtEl>
                                          <p:spTgt spid="79874"/>
                                        </p:tgtEl>
                                        <p:attrNameLst>
                                          <p:attrName>style.visibility</p:attrName>
                                        </p:attrNameLst>
                                      </p:cBhvr>
                                      <p:to>
                                        <p:strVal val="visible"/>
                                      </p:to>
                                    </p:set>
                                    <p:anim calcmode="lin" valueType="num">
                                      <p:cBhvr>
                                        <p:cTn id="7" dur="500" fill="hold"/>
                                        <p:tgtEl>
                                          <p:spTgt spid="79874"/>
                                        </p:tgtEl>
                                        <p:attrNameLst>
                                          <p:attrName>ppt_w</p:attrName>
                                        </p:attrNameLst>
                                      </p:cBhvr>
                                      <p:tavLst>
                                        <p:tav tm="0">
                                          <p:val>
                                            <p:fltVal val="0"/>
                                          </p:val>
                                        </p:tav>
                                        <p:tav tm="100000">
                                          <p:val>
                                            <p:strVal val="#ppt_w"/>
                                          </p:val>
                                        </p:tav>
                                      </p:tavLst>
                                    </p:anim>
                                    <p:anim calcmode="lin" valueType="num">
                                      <p:cBhvr>
                                        <p:cTn id="8" dur="500" fill="hold"/>
                                        <p:tgtEl>
                                          <p:spTgt spid="79874"/>
                                        </p:tgtEl>
                                        <p:attrNameLst>
                                          <p:attrName>ppt_h</p:attrName>
                                        </p:attrNameLst>
                                      </p:cBhvr>
                                      <p:tavLst>
                                        <p:tav tm="0">
                                          <p:val>
                                            <p:fltVal val="0"/>
                                          </p:val>
                                        </p:tav>
                                        <p:tav tm="100000">
                                          <p:val>
                                            <p:strVal val="#ppt_h"/>
                                          </p:val>
                                        </p:tav>
                                      </p:tavLst>
                                    </p:anim>
                                    <p:anim calcmode="lin" valueType="num">
                                      <p:cBhvr>
                                        <p:cTn id="9" dur="500" fill="hold"/>
                                        <p:tgtEl>
                                          <p:spTgt spid="79874"/>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7987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79875">
                                            <p:txEl>
                                              <p:pRg st="0" end="0"/>
                                            </p:txEl>
                                          </p:spTgt>
                                        </p:tgtEl>
                                        <p:attrNameLst>
                                          <p:attrName>style.visibility</p:attrName>
                                        </p:attrNameLst>
                                      </p:cBhvr>
                                      <p:to>
                                        <p:strVal val="visible"/>
                                      </p:to>
                                    </p:set>
                                    <p:anim calcmode="lin" valueType="num">
                                      <p:cBhvr>
                                        <p:cTn id="15" dur="500" fill="hold"/>
                                        <p:tgtEl>
                                          <p:spTgt spid="79875">
                                            <p:txEl>
                                              <p:pRg st="0" end="0"/>
                                            </p:txEl>
                                          </p:spTgt>
                                        </p:tgtEl>
                                        <p:attrNameLst>
                                          <p:attrName>ppt_x</p:attrName>
                                        </p:attrNameLst>
                                      </p:cBhvr>
                                      <p:tavLst>
                                        <p:tav tm="0">
                                          <p:val>
                                            <p:strVal val="#ppt_x+#ppt_w/2"/>
                                          </p:val>
                                        </p:tav>
                                        <p:tav tm="100000">
                                          <p:val>
                                            <p:strVal val="#ppt_x"/>
                                          </p:val>
                                        </p:tav>
                                      </p:tavLst>
                                    </p:anim>
                                    <p:anim calcmode="lin" valueType="num">
                                      <p:cBhvr>
                                        <p:cTn id="16" dur="500" fill="hold"/>
                                        <p:tgtEl>
                                          <p:spTgt spid="79875">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79875">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7987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2" fill="hold" grpId="0" nodeType="clickEffect">
                                  <p:stCondLst>
                                    <p:cond delay="0"/>
                                  </p:stCondLst>
                                  <p:childTnLst>
                                    <p:set>
                                      <p:cBhvr>
                                        <p:cTn id="22" dur="1" fill="hold">
                                          <p:stCondLst>
                                            <p:cond delay="0"/>
                                          </p:stCondLst>
                                        </p:cTn>
                                        <p:tgtEl>
                                          <p:spTgt spid="79875">
                                            <p:txEl>
                                              <p:pRg st="1" end="1"/>
                                            </p:txEl>
                                          </p:spTgt>
                                        </p:tgtEl>
                                        <p:attrNameLst>
                                          <p:attrName>style.visibility</p:attrName>
                                        </p:attrNameLst>
                                      </p:cBhvr>
                                      <p:to>
                                        <p:strVal val="visible"/>
                                      </p:to>
                                    </p:set>
                                    <p:anim calcmode="lin" valueType="num">
                                      <p:cBhvr>
                                        <p:cTn id="23" dur="500" fill="hold"/>
                                        <p:tgtEl>
                                          <p:spTgt spid="79875">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79875">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7987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7987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2" fill="hold" grpId="0" nodeType="clickEffect">
                                  <p:stCondLst>
                                    <p:cond delay="0"/>
                                  </p:stCondLst>
                                  <p:childTnLst>
                                    <p:set>
                                      <p:cBhvr>
                                        <p:cTn id="30" dur="1" fill="hold">
                                          <p:stCondLst>
                                            <p:cond delay="0"/>
                                          </p:stCondLst>
                                        </p:cTn>
                                        <p:tgtEl>
                                          <p:spTgt spid="79875">
                                            <p:txEl>
                                              <p:pRg st="2" end="2"/>
                                            </p:txEl>
                                          </p:spTgt>
                                        </p:tgtEl>
                                        <p:attrNameLst>
                                          <p:attrName>style.visibility</p:attrName>
                                        </p:attrNameLst>
                                      </p:cBhvr>
                                      <p:to>
                                        <p:strVal val="visible"/>
                                      </p:to>
                                    </p:set>
                                    <p:anim calcmode="lin" valueType="num">
                                      <p:cBhvr>
                                        <p:cTn id="31" dur="500" fill="hold"/>
                                        <p:tgtEl>
                                          <p:spTgt spid="79875">
                                            <p:txEl>
                                              <p:pRg st="2" end="2"/>
                                            </p:txEl>
                                          </p:spTgt>
                                        </p:tgtEl>
                                        <p:attrNameLst>
                                          <p:attrName>ppt_x</p:attrName>
                                        </p:attrNameLst>
                                      </p:cBhvr>
                                      <p:tavLst>
                                        <p:tav tm="0">
                                          <p:val>
                                            <p:strVal val="#ppt_x+#ppt_w/2"/>
                                          </p:val>
                                        </p:tav>
                                        <p:tav tm="100000">
                                          <p:val>
                                            <p:strVal val="#ppt_x"/>
                                          </p:val>
                                        </p:tav>
                                      </p:tavLst>
                                    </p:anim>
                                    <p:anim calcmode="lin" valueType="num">
                                      <p:cBhvr>
                                        <p:cTn id="32" dur="500" fill="hold"/>
                                        <p:tgtEl>
                                          <p:spTgt spid="79875">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79875">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7987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2" fill="hold" grpId="0" nodeType="clickEffect">
                                  <p:stCondLst>
                                    <p:cond delay="0"/>
                                  </p:stCondLst>
                                  <p:childTnLst>
                                    <p:set>
                                      <p:cBhvr>
                                        <p:cTn id="38" dur="1" fill="hold">
                                          <p:stCondLst>
                                            <p:cond delay="0"/>
                                          </p:stCondLst>
                                        </p:cTn>
                                        <p:tgtEl>
                                          <p:spTgt spid="79875">
                                            <p:txEl>
                                              <p:pRg st="4" end="4"/>
                                            </p:txEl>
                                          </p:spTgt>
                                        </p:tgtEl>
                                        <p:attrNameLst>
                                          <p:attrName>style.visibility</p:attrName>
                                        </p:attrNameLst>
                                      </p:cBhvr>
                                      <p:to>
                                        <p:strVal val="visible"/>
                                      </p:to>
                                    </p:set>
                                    <p:anim calcmode="lin" valueType="num">
                                      <p:cBhvr>
                                        <p:cTn id="39" dur="500" fill="hold"/>
                                        <p:tgtEl>
                                          <p:spTgt spid="7987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7987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7987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7987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2" fill="hold" grpId="0" nodeType="clickEffect">
                                  <p:stCondLst>
                                    <p:cond delay="0"/>
                                  </p:stCondLst>
                                  <p:childTnLst>
                                    <p:set>
                                      <p:cBhvr>
                                        <p:cTn id="46" dur="1" fill="hold">
                                          <p:stCondLst>
                                            <p:cond delay="0"/>
                                          </p:stCondLst>
                                        </p:cTn>
                                        <p:tgtEl>
                                          <p:spTgt spid="79875">
                                            <p:txEl>
                                              <p:pRg st="6" end="6"/>
                                            </p:txEl>
                                          </p:spTgt>
                                        </p:tgtEl>
                                        <p:attrNameLst>
                                          <p:attrName>style.visibility</p:attrName>
                                        </p:attrNameLst>
                                      </p:cBhvr>
                                      <p:to>
                                        <p:strVal val="visible"/>
                                      </p:to>
                                    </p:set>
                                    <p:anim calcmode="lin" valueType="num">
                                      <p:cBhvr>
                                        <p:cTn id="47" dur="500" fill="hold"/>
                                        <p:tgtEl>
                                          <p:spTgt spid="79875">
                                            <p:txEl>
                                              <p:pRg st="6" end="6"/>
                                            </p:txEl>
                                          </p:spTgt>
                                        </p:tgtEl>
                                        <p:attrNameLst>
                                          <p:attrName>ppt_x</p:attrName>
                                        </p:attrNameLst>
                                      </p:cBhvr>
                                      <p:tavLst>
                                        <p:tav tm="0">
                                          <p:val>
                                            <p:strVal val="#ppt_x+#ppt_w/2"/>
                                          </p:val>
                                        </p:tav>
                                        <p:tav tm="100000">
                                          <p:val>
                                            <p:strVal val="#ppt_x"/>
                                          </p:val>
                                        </p:tav>
                                      </p:tavLst>
                                    </p:anim>
                                    <p:anim calcmode="lin" valueType="num">
                                      <p:cBhvr>
                                        <p:cTn id="48" dur="500" fill="hold"/>
                                        <p:tgtEl>
                                          <p:spTgt spid="79875">
                                            <p:txEl>
                                              <p:pRg st="6" end="6"/>
                                            </p:txEl>
                                          </p:spTgt>
                                        </p:tgtEl>
                                        <p:attrNameLst>
                                          <p:attrName>ppt_y</p:attrName>
                                        </p:attrNameLst>
                                      </p:cBhvr>
                                      <p:tavLst>
                                        <p:tav tm="0">
                                          <p:val>
                                            <p:strVal val="#ppt_y"/>
                                          </p:val>
                                        </p:tav>
                                        <p:tav tm="100000">
                                          <p:val>
                                            <p:strVal val="#ppt_y"/>
                                          </p:val>
                                        </p:tav>
                                      </p:tavLst>
                                    </p:anim>
                                    <p:anim calcmode="lin" valueType="num">
                                      <p:cBhvr>
                                        <p:cTn id="49" dur="500" fill="hold"/>
                                        <p:tgtEl>
                                          <p:spTgt spid="7987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79875">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utoUpdateAnimBg="0"/>
      <p:bldP spid="79875"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bg>
      <p:bgPr>
        <a:solidFill>
          <a:srgbClr val="CCFFFF"/>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533400" y="533400"/>
            <a:ext cx="8077200" cy="5943600"/>
          </a:xfrm>
        </p:spPr>
        <p:txBody>
          <a:bodyPr/>
          <a:lstStyle/>
          <a:p>
            <a:pPr algn="l"/>
            <a:r>
              <a:rPr lang="tr-TR" altLang="tr-TR" sz="4000" b="1"/>
              <a:t>(‘)</a:t>
            </a:r>
            <a:r>
              <a:rPr lang="tr-TR" altLang="tr-TR" sz="2400"/>
              <a:t>Kısaltmalara getirilen ekleri ayırmak için konur.</a:t>
            </a:r>
            <a:br>
              <a:rPr lang="tr-TR" altLang="tr-TR" sz="2400"/>
            </a:br>
            <a:r>
              <a:rPr lang="tr-TR" altLang="tr-TR" sz="2400" b="1" u="sng"/>
              <a:t>Örnekler:</a:t>
            </a:r>
            <a:r>
              <a:rPr lang="tr-TR" altLang="tr-TR" sz="2400"/>
              <a:t/>
            </a:r>
            <a:br>
              <a:rPr lang="tr-TR" altLang="tr-TR" sz="2400"/>
            </a:br>
            <a:r>
              <a:rPr lang="tr-TR" altLang="tr-TR" sz="2400"/>
              <a:t>1-ABD’de kasırga hayatı felce uğradı.</a:t>
            </a:r>
            <a:br>
              <a:rPr lang="tr-TR" altLang="tr-TR" sz="2400"/>
            </a:br>
            <a:r>
              <a:rPr lang="tr-TR" altLang="tr-TR" sz="2400"/>
              <a:t/>
            </a:r>
            <a:br>
              <a:rPr lang="tr-TR" altLang="tr-TR" sz="2400"/>
            </a:br>
            <a:r>
              <a:rPr lang="tr-TR" altLang="tr-TR" sz="2400"/>
              <a:t>2-THY’nin hizmetleri herkesçe takdim ediliyor. </a:t>
            </a:r>
            <a:br>
              <a:rPr lang="tr-TR" altLang="tr-TR" sz="2400"/>
            </a:br>
            <a:r>
              <a:rPr lang="tr-TR" altLang="tr-TR" b="1"/>
              <a:t>(‘)</a:t>
            </a:r>
            <a:r>
              <a:rPr lang="tr-TR" altLang="tr-TR" sz="2400"/>
              <a:t>Sayılara getirilen ekleri ayırmak için konur.</a:t>
            </a:r>
            <a:br>
              <a:rPr lang="tr-TR" altLang="tr-TR" sz="2400"/>
            </a:br>
            <a:r>
              <a:rPr lang="tr-TR" altLang="tr-TR" sz="2400" b="1" u="sng"/>
              <a:t>Örnekler:</a:t>
            </a:r>
            <a:br>
              <a:rPr lang="tr-TR" altLang="tr-TR" sz="2400" b="1" u="sng"/>
            </a:br>
            <a:r>
              <a:rPr lang="tr-TR" altLang="tr-TR" sz="2400"/>
              <a:t>1-’İsterseniz </a:t>
            </a:r>
            <a:r>
              <a:rPr lang="tr-TR" altLang="tr-TR" sz="2400" u="sng"/>
              <a:t>8’inci</a:t>
            </a:r>
            <a:r>
              <a:rPr lang="tr-TR" altLang="tr-TR" sz="2400"/>
              <a:t> kata çıkalım’</a:t>
            </a:r>
            <a:br>
              <a:rPr lang="tr-TR" altLang="tr-TR" sz="2400"/>
            </a:br>
            <a:r>
              <a:rPr lang="tr-TR" altLang="tr-TR" sz="2400"/>
              <a:t/>
            </a:r>
            <a:br>
              <a:rPr lang="tr-TR" altLang="tr-TR" sz="2400"/>
            </a:br>
            <a:r>
              <a:rPr lang="tr-TR" altLang="tr-TR" sz="2400"/>
              <a:t>2- ‘Seyfullah Aras 1997’de doğdu’</a:t>
            </a:r>
            <a:br>
              <a:rPr lang="tr-TR" altLang="tr-TR" sz="2400"/>
            </a:br>
            <a:r>
              <a:rPr lang="tr-TR" altLang="tr-TR" sz="2400"/>
              <a:t/>
            </a:r>
            <a:br>
              <a:rPr lang="tr-TR" altLang="tr-TR" sz="2400"/>
            </a:br>
            <a:r>
              <a:rPr lang="tr-TR" altLang="tr-TR" sz="2400"/>
              <a:t>3- Saat 21:30’da Harem’de olmalısın.</a:t>
            </a: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p:cTn id="7" dur="500" fill="hold"/>
                                        <p:tgtEl>
                                          <p:spTgt spid="80898"/>
                                        </p:tgtEl>
                                        <p:attrNameLst>
                                          <p:attrName>ppt_x</p:attrName>
                                        </p:attrNameLst>
                                      </p:cBhvr>
                                      <p:tavLst>
                                        <p:tav tm="0">
                                          <p:val>
                                            <p:strVal val="#ppt_x+#ppt_w/2"/>
                                          </p:val>
                                        </p:tav>
                                        <p:tav tm="100000">
                                          <p:val>
                                            <p:strVal val="#ppt_x"/>
                                          </p:val>
                                        </p:tav>
                                      </p:tavLst>
                                    </p:anim>
                                    <p:anim calcmode="lin" valueType="num">
                                      <p:cBhvr>
                                        <p:cTn id="8" dur="500" fill="hold"/>
                                        <p:tgtEl>
                                          <p:spTgt spid="80898"/>
                                        </p:tgtEl>
                                        <p:attrNameLst>
                                          <p:attrName>ppt_y</p:attrName>
                                        </p:attrNameLst>
                                      </p:cBhvr>
                                      <p:tavLst>
                                        <p:tav tm="0">
                                          <p:val>
                                            <p:strVal val="#ppt_y"/>
                                          </p:val>
                                        </p:tav>
                                        <p:tav tm="100000">
                                          <p:val>
                                            <p:strVal val="#ppt_y"/>
                                          </p:val>
                                        </p:tav>
                                      </p:tavLst>
                                    </p:anim>
                                    <p:anim calcmode="lin" valueType="num">
                                      <p:cBhvr>
                                        <p:cTn id="9" dur="500" fill="hold"/>
                                        <p:tgtEl>
                                          <p:spTgt spid="80898"/>
                                        </p:tgtEl>
                                        <p:attrNameLst>
                                          <p:attrName>ppt_w</p:attrName>
                                        </p:attrNameLst>
                                      </p:cBhvr>
                                      <p:tavLst>
                                        <p:tav tm="0">
                                          <p:val>
                                            <p:fltVal val="0"/>
                                          </p:val>
                                        </p:tav>
                                        <p:tav tm="100000">
                                          <p:val>
                                            <p:strVal val="#ppt_w"/>
                                          </p:val>
                                        </p:tav>
                                      </p:tavLst>
                                    </p:anim>
                                    <p:anim calcmode="lin" valueType="num">
                                      <p:cBhvr>
                                        <p:cTn id="10" dur="500" fill="hold"/>
                                        <p:tgtEl>
                                          <p:spTgt spid="8089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bg>
      <p:bgPr>
        <a:solidFill>
          <a:srgbClr val="CCFFFF"/>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5800" y="609600"/>
            <a:ext cx="7772400" cy="5638800"/>
          </a:xfrm>
        </p:spPr>
        <p:txBody>
          <a:bodyPr/>
          <a:lstStyle/>
          <a:p>
            <a:pPr algn="l"/>
            <a:r>
              <a:rPr lang="tr-TR" altLang="tr-TR" b="1"/>
              <a:t>(‘)</a:t>
            </a:r>
            <a:r>
              <a:rPr lang="tr-TR" altLang="tr-TR" sz="2400"/>
              <a:t> Seslerin vezin dolayısıyla şiirde veya konuşma sırasında düştüğünü göstermek için kullanılır.</a:t>
            </a:r>
            <a:br>
              <a:rPr lang="tr-TR" altLang="tr-TR" sz="2400"/>
            </a:br>
            <a:r>
              <a:rPr lang="tr-TR" altLang="tr-TR" sz="2400"/>
              <a:t> </a:t>
            </a:r>
            <a:br>
              <a:rPr lang="tr-TR" altLang="tr-TR" sz="2400"/>
            </a:br>
            <a:r>
              <a:rPr lang="tr-TR" altLang="tr-TR" sz="2400" b="1" u="sng"/>
              <a:t>Örnekler:</a:t>
            </a:r>
            <a:r>
              <a:rPr lang="tr-TR" altLang="tr-TR" sz="2400" b="1"/>
              <a:t/>
            </a:r>
            <a:br>
              <a:rPr lang="tr-TR" altLang="tr-TR" sz="2400" b="1"/>
            </a:br>
            <a:r>
              <a:rPr lang="tr-TR" altLang="tr-TR" sz="2400"/>
              <a:t>1- </a:t>
            </a:r>
            <a:r>
              <a:rPr lang="tr-TR" altLang="tr-TR" sz="2400" u="sng"/>
              <a:t>N’oldu</a:t>
            </a:r>
            <a:r>
              <a:rPr lang="tr-TR" altLang="tr-TR" sz="2400"/>
              <a:t> Allah’ım </a:t>
            </a:r>
            <a:r>
              <a:rPr lang="tr-TR" altLang="tr-TR" sz="2400" u="sng"/>
              <a:t>n’oldu </a:t>
            </a:r>
            <a:r>
              <a:rPr lang="tr-TR" altLang="tr-TR" sz="2400"/>
              <a:t>, arayıp beni buldu.</a:t>
            </a:r>
            <a:br>
              <a:rPr lang="tr-TR" altLang="tr-TR" sz="2400"/>
            </a:br>
            <a:r>
              <a:rPr lang="tr-TR" altLang="tr-TR" sz="2400"/>
              <a:t/>
            </a:r>
            <a:br>
              <a:rPr lang="tr-TR" altLang="tr-TR" sz="2400"/>
            </a:br>
            <a:r>
              <a:rPr lang="tr-TR" altLang="tr-TR" sz="2400"/>
              <a:t>2- ‘</a:t>
            </a:r>
            <a:r>
              <a:rPr lang="tr-TR" altLang="tr-TR" sz="2400" u="sng"/>
              <a:t>N’ etsin</a:t>
            </a:r>
            <a:r>
              <a:rPr lang="tr-TR" altLang="tr-TR" sz="2400"/>
              <a:t>, </a:t>
            </a:r>
            <a:r>
              <a:rPr lang="tr-TR" altLang="tr-TR" sz="2400" u="sng"/>
              <a:t>n’eylesin</a:t>
            </a:r>
            <a:r>
              <a:rPr lang="tr-TR" altLang="tr-TR" sz="2400"/>
              <a:t> şimdi zavallı adam</a:t>
            </a:r>
            <a:r>
              <a:rPr lang="tr-TR" altLang="tr-TR" sz="2400" u="sng"/>
              <a:t/>
            </a:r>
            <a:br>
              <a:rPr lang="tr-TR" altLang="tr-TR" sz="2400" u="sng"/>
            </a:br>
            <a:r>
              <a:rPr lang="tr-TR" altLang="tr-TR" sz="2400" u="sng"/>
              <a:t/>
            </a:r>
            <a:br>
              <a:rPr lang="tr-TR" altLang="tr-TR" sz="2400" u="sng"/>
            </a:br>
            <a:r>
              <a:rPr lang="tr-TR" altLang="tr-TR" b="1"/>
              <a:t>(‘)</a:t>
            </a:r>
            <a:r>
              <a:rPr lang="tr-TR" altLang="tr-TR" sz="2400" b="1" u="sng"/>
              <a:t> </a:t>
            </a:r>
            <a:r>
              <a:rPr lang="tr-TR" altLang="tr-TR" sz="2400"/>
              <a:t>Bir ek veya harften sonra gelen</a:t>
            </a:r>
            <a:r>
              <a:rPr lang="tr-TR" altLang="tr-TR" sz="2400" b="1"/>
              <a:t> </a:t>
            </a:r>
            <a:r>
              <a:rPr lang="tr-TR" altLang="tr-TR" sz="2400"/>
              <a:t>ekleri ayırmak için kullanılır.</a:t>
            </a:r>
            <a:br>
              <a:rPr lang="tr-TR" altLang="tr-TR" sz="2400"/>
            </a:br>
            <a:r>
              <a:rPr lang="tr-TR" altLang="tr-TR" sz="2400" b="1" u="sng"/>
              <a:t>Örnek:</a:t>
            </a:r>
            <a:r>
              <a:rPr lang="tr-TR" altLang="tr-TR" sz="2400" b="1"/>
              <a:t/>
            </a:r>
            <a:br>
              <a:rPr lang="tr-TR" altLang="tr-TR" sz="2400" b="1"/>
            </a:br>
            <a:r>
              <a:rPr lang="tr-TR" altLang="tr-TR" sz="2400"/>
              <a:t>*Dilimizde-</a:t>
            </a:r>
            <a:r>
              <a:rPr lang="tr-TR" altLang="tr-TR" sz="2400" u="sng"/>
              <a:t>sız ‘la</a:t>
            </a:r>
            <a:r>
              <a:rPr lang="tr-TR" altLang="tr-TR" sz="2400"/>
              <a:t> yapılmış bir çok sözcük var.</a:t>
            </a:r>
            <a:br>
              <a:rPr lang="tr-TR" altLang="tr-TR" sz="2400"/>
            </a:b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81922"/>
                                        </p:tgtEl>
                                        <p:attrNameLst>
                                          <p:attrName>style.visibility</p:attrName>
                                        </p:attrNameLst>
                                      </p:cBhvr>
                                      <p:to>
                                        <p:strVal val="visible"/>
                                      </p:to>
                                    </p:set>
                                    <p:anim calcmode="lin" valueType="num">
                                      <p:cBhvr>
                                        <p:cTn id="7" dur="500" fill="hold"/>
                                        <p:tgtEl>
                                          <p:spTgt spid="81922"/>
                                        </p:tgtEl>
                                        <p:attrNameLst>
                                          <p:attrName>ppt_x</p:attrName>
                                        </p:attrNameLst>
                                      </p:cBhvr>
                                      <p:tavLst>
                                        <p:tav tm="0">
                                          <p:val>
                                            <p:strVal val="#ppt_x-#ppt_w/2"/>
                                          </p:val>
                                        </p:tav>
                                        <p:tav tm="100000">
                                          <p:val>
                                            <p:strVal val="#ppt_x"/>
                                          </p:val>
                                        </p:tav>
                                      </p:tavLst>
                                    </p:anim>
                                    <p:anim calcmode="lin" valueType="num">
                                      <p:cBhvr>
                                        <p:cTn id="8" dur="500" fill="hold"/>
                                        <p:tgtEl>
                                          <p:spTgt spid="81922"/>
                                        </p:tgtEl>
                                        <p:attrNameLst>
                                          <p:attrName>ppt_y</p:attrName>
                                        </p:attrNameLst>
                                      </p:cBhvr>
                                      <p:tavLst>
                                        <p:tav tm="0">
                                          <p:val>
                                            <p:strVal val="#ppt_y"/>
                                          </p:val>
                                        </p:tav>
                                        <p:tav tm="100000">
                                          <p:val>
                                            <p:strVal val="#ppt_y"/>
                                          </p:val>
                                        </p:tav>
                                      </p:tavLst>
                                    </p:anim>
                                    <p:anim calcmode="lin" valueType="num">
                                      <p:cBhvr>
                                        <p:cTn id="9" dur="500" fill="hold"/>
                                        <p:tgtEl>
                                          <p:spTgt spid="81922"/>
                                        </p:tgtEl>
                                        <p:attrNameLst>
                                          <p:attrName>ppt_w</p:attrName>
                                        </p:attrNameLst>
                                      </p:cBhvr>
                                      <p:tavLst>
                                        <p:tav tm="0">
                                          <p:val>
                                            <p:fltVal val="0"/>
                                          </p:val>
                                        </p:tav>
                                        <p:tav tm="100000">
                                          <p:val>
                                            <p:strVal val="#ppt_w"/>
                                          </p:val>
                                        </p:tav>
                                      </p:tavLst>
                                    </p:anim>
                                    <p:anim calcmode="lin" valueType="num">
                                      <p:cBhvr>
                                        <p:cTn id="10" dur="500" fill="hold"/>
                                        <p:tgtEl>
                                          <p:spTgt spid="819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bg>
      <p:bgPr>
        <a:solidFill>
          <a:srgbClr val="CCFFFF"/>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85800" y="609600"/>
            <a:ext cx="7772400" cy="5334000"/>
          </a:xfrm>
        </p:spPr>
        <p:txBody>
          <a:bodyPr/>
          <a:lstStyle/>
          <a:p>
            <a:pPr algn="l"/>
            <a:r>
              <a:rPr lang="tr-TR" altLang="tr-TR" b="1"/>
              <a:t/>
            </a:r>
            <a:br>
              <a:rPr lang="tr-TR" altLang="tr-TR" b="1"/>
            </a:br>
            <a:r>
              <a:rPr lang="tr-TR" altLang="tr-TR" b="1"/>
              <a:t>(‘)</a:t>
            </a:r>
            <a:r>
              <a:rPr lang="tr-TR" altLang="tr-TR" sz="2400"/>
              <a:t> </a:t>
            </a:r>
            <a:r>
              <a:rPr lang="tr-TR" altLang="tr-TR" sz="2300"/>
              <a:t>Özel adlar için yay ayraç ( parantez) içinde bir açıklama yapıldığı takdirde kesme işareti yay ayraçtan sonra konur.</a:t>
            </a:r>
            <a:br>
              <a:rPr lang="tr-TR" altLang="tr-TR" sz="2300"/>
            </a:br>
            <a:r>
              <a:rPr lang="tr-TR" altLang="tr-TR" sz="2300" b="1" u="sng"/>
              <a:t>Örnek:</a:t>
            </a:r>
            <a:r>
              <a:rPr lang="tr-TR" altLang="tr-TR" sz="2300" b="1"/>
              <a:t/>
            </a:r>
            <a:br>
              <a:rPr lang="tr-TR" altLang="tr-TR" sz="2300" b="1"/>
            </a:br>
            <a:r>
              <a:rPr lang="tr-TR" altLang="tr-TR" sz="2300" b="1"/>
              <a:t>* </a:t>
            </a:r>
            <a:r>
              <a:rPr lang="tr-TR" altLang="tr-TR" sz="2300"/>
              <a:t>Yakup Kadri(Karaosmanoğlu) ‘nin romanlarını zevkle okudum. </a:t>
            </a:r>
            <a:br>
              <a:rPr lang="tr-TR" altLang="tr-TR" sz="2300"/>
            </a:br>
            <a:r>
              <a:rPr lang="tr-TR" altLang="tr-TR" sz="2300" b="1" u="sng"/>
              <a:t>Uyarı:</a:t>
            </a:r>
            <a:br>
              <a:rPr lang="tr-TR" altLang="tr-TR" sz="2300" b="1" u="sng"/>
            </a:br>
            <a:r>
              <a:rPr lang="tr-TR" altLang="tr-TR" sz="2300" u="sng"/>
              <a:t>Özel adlardan türetilmiş sözcüklerde ekler, kesme işaretiyle ayrılmaz.</a:t>
            </a:r>
            <a:br>
              <a:rPr lang="tr-TR" altLang="tr-TR" sz="2300" u="sng"/>
            </a:br>
            <a:r>
              <a:rPr lang="tr-TR" altLang="tr-TR" sz="2300" b="1" u="sng"/>
              <a:t>Örnek:</a:t>
            </a:r>
            <a:r>
              <a:rPr lang="tr-TR" altLang="tr-TR" sz="2300" b="1"/>
              <a:t/>
            </a:r>
            <a:br>
              <a:rPr lang="tr-TR" altLang="tr-TR" sz="2300" b="1"/>
            </a:br>
            <a:r>
              <a:rPr lang="tr-TR" altLang="tr-TR" sz="2300"/>
              <a:t>* Az önce</a:t>
            </a:r>
            <a:r>
              <a:rPr lang="tr-TR" altLang="tr-TR" sz="2300" b="1"/>
              <a:t> Konyalı </a:t>
            </a:r>
            <a:r>
              <a:rPr lang="tr-TR" altLang="tr-TR" sz="2300"/>
              <a:t>bir dostumla buluştum.</a:t>
            </a:r>
            <a:br>
              <a:rPr lang="tr-TR" altLang="tr-TR" sz="2300"/>
            </a:br>
            <a:r>
              <a:rPr lang="tr-TR" altLang="tr-TR" sz="2300" b="1" u="sng"/>
              <a:t>Uyarı:</a:t>
            </a:r>
            <a:br>
              <a:rPr lang="tr-TR" altLang="tr-TR" sz="2300" b="1" u="sng"/>
            </a:br>
            <a:r>
              <a:rPr lang="tr-TR" altLang="tr-TR" sz="2300" u="sng"/>
              <a:t>Özel İsimlere eklenip “ aile, gil” anlamını veren - ler ekleri, kesme işareti ile ayrılmaz. Fakat “benzerler’’ anlamı verenler ve diğerleri ayrılır.</a:t>
            </a:r>
            <a:r>
              <a:rPr lang="tr-TR" altLang="tr-TR" sz="2300"/>
              <a:t/>
            </a:r>
            <a:br>
              <a:rPr lang="tr-TR" altLang="tr-TR" sz="2300"/>
            </a:br>
            <a:endParaRPr lang="tr-TR" altLang="tr-T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p:cTn id="7" dur="500" fill="hold"/>
                                        <p:tgtEl>
                                          <p:spTgt spid="82946"/>
                                        </p:tgtEl>
                                        <p:attrNameLst>
                                          <p:attrName>ppt_x</p:attrName>
                                        </p:attrNameLst>
                                      </p:cBhvr>
                                      <p:tavLst>
                                        <p:tav tm="0">
                                          <p:val>
                                            <p:strVal val="#ppt_x+#ppt_w/2"/>
                                          </p:val>
                                        </p:tav>
                                        <p:tav tm="100000">
                                          <p:val>
                                            <p:strVal val="#ppt_x"/>
                                          </p:val>
                                        </p:tav>
                                      </p:tavLst>
                                    </p:anim>
                                    <p:anim calcmode="lin" valueType="num">
                                      <p:cBhvr>
                                        <p:cTn id="8" dur="500" fill="hold"/>
                                        <p:tgtEl>
                                          <p:spTgt spid="82946"/>
                                        </p:tgtEl>
                                        <p:attrNameLst>
                                          <p:attrName>ppt_y</p:attrName>
                                        </p:attrNameLst>
                                      </p:cBhvr>
                                      <p:tavLst>
                                        <p:tav tm="0">
                                          <p:val>
                                            <p:strVal val="#ppt_y"/>
                                          </p:val>
                                        </p:tav>
                                        <p:tav tm="100000">
                                          <p:val>
                                            <p:strVal val="#ppt_y"/>
                                          </p:val>
                                        </p:tav>
                                      </p:tavLst>
                                    </p:anim>
                                    <p:anim calcmode="lin" valueType="num">
                                      <p:cBhvr>
                                        <p:cTn id="9" dur="500" fill="hold"/>
                                        <p:tgtEl>
                                          <p:spTgt spid="82946"/>
                                        </p:tgtEl>
                                        <p:attrNameLst>
                                          <p:attrName>ppt_w</p:attrName>
                                        </p:attrNameLst>
                                      </p:cBhvr>
                                      <p:tavLst>
                                        <p:tav tm="0">
                                          <p:val>
                                            <p:fltVal val="0"/>
                                          </p:val>
                                        </p:tav>
                                        <p:tav tm="100000">
                                          <p:val>
                                            <p:strVal val="#ppt_w"/>
                                          </p:val>
                                        </p:tav>
                                      </p:tavLst>
                                    </p:anim>
                                    <p:anim calcmode="lin" valueType="num">
                                      <p:cBhvr>
                                        <p:cTn id="10" dur="500" fill="hold"/>
                                        <p:tgtEl>
                                          <p:spTgt spid="8294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609600"/>
            <a:ext cx="8153400" cy="5943600"/>
          </a:xfrm>
        </p:spPr>
        <p:txBody>
          <a:bodyPr/>
          <a:lstStyle/>
          <a:p>
            <a:pPr algn="l"/>
            <a:r>
              <a:rPr lang="tr-TR" altLang="tr-TR" sz="2000" b="1"/>
              <a:t>&amp;</a:t>
            </a:r>
            <a:r>
              <a:rPr lang="tr-TR" altLang="tr-TR" sz="2000"/>
              <a:t>Tarihlerin yazılışında gün ay ve yılı gösteren sayıları birbirinden ayırmak için konur.</a:t>
            </a:r>
            <a:br>
              <a:rPr lang="tr-TR" altLang="tr-TR" sz="2000"/>
            </a:br>
            <a:r>
              <a:rPr lang="tr-TR" altLang="tr-TR" sz="2000" b="1"/>
              <a:t>Örnekler:</a:t>
            </a:r>
            <a:r>
              <a:rPr lang="tr-TR" altLang="tr-TR" sz="2000"/>
              <a:t/>
            </a:r>
            <a:br>
              <a:rPr lang="tr-TR" altLang="tr-TR" sz="2000"/>
            </a:br>
            <a:r>
              <a:rPr lang="tr-TR" altLang="tr-TR" sz="2000"/>
              <a:t> 1- 29. 5. 1453 </a:t>
            </a:r>
            <a:br>
              <a:rPr lang="tr-TR" altLang="tr-TR" sz="2000"/>
            </a:br>
            <a:r>
              <a:rPr lang="tr-TR" altLang="tr-TR" sz="2000"/>
              <a:t/>
            </a:r>
            <a:br>
              <a:rPr lang="tr-TR" altLang="tr-TR" sz="2000"/>
            </a:br>
            <a:r>
              <a:rPr lang="tr-TR" altLang="tr-TR" sz="2000"/>
              <a:t> 2- 03. 02. 1988</a:t>
            </a:r>
            <a:br>
              <a:rPr lang="tr-TR" altLang="tr-TR" sz="2000"/>
            </a:br>
            <a:r>
              <a:rPr lang="tr-TR" altLang="tr-TR" sz="2000"/>
              <a:t/>
            </a:r>
            <a:br>
              <a:rPr lang="tr-TR" altLang="tr-TR" sz="2000"/>
            </a:br>
            <a:r>
              <a:rPr lang="tr-TR" altLang="tr-TR" sz="2000" b="1" u="sng"/>
              <a:t>UYARI:</a:t>
            </a:r>
            <a:r>
              <a:rPr lang="tr-TR" altLang="tr-TR" sz="2000" u="sng"/>
              <a:t/>
            </a:r>
            <a:br>
              <a:rPr lang="tr-TR" altLang="tr-TR" sz="2000" u="sng"/>
            </a:br>
            <a:r>
              <a:rPr lang="tr-TR" altLang="tr-TR" sz="2000" u="sng"/>
              <a:t/>
            </a:r>
            <a:br>
              <a:rPr lang="tr-TR" altLang="tr-TR" sz="2000" u="sng"/>
            </a:br>
            <a:r>
              <a:rPr lang="tr-TR" altLang="tr-TR" sz="2000" u="sng"/>
              <a:t>Tarihlerde ay adları yazı ile de yazılabilir. Bu durumda ay adlarından önce ve sonra nokta kullanılmaz.</a:t>
            </a:r>
            <a:br>
              <a:rPr lang="tr-TR" altLang="tr-TR" sz="2000" u="sng"/>
            </a:br>
            <a:r>
              <a:rPr lang="tr-TR" altLang="tr-TR" sz="2000" u="sng"/>
              <a:t/>
            </a:r>
            <a:br>
              <a:rPr lang="tr-TR" altLang="tr-TR" sz="2000" u="sng"/>
            </a:br>
            <a:r>
              <a:rPr lang="tr-TR" altLang="tr-TR" sz="2000"/>
              <a:t>Örnekler;</a:t>
            </a:r>
            <a:br>
              <a:rPr lang="tr-TR" altLang="tr-TR" sz="2000"/>
            </a:br>
            <a:r>
              <a:rPr lang="tr-TR" altLang="tr-TR" sz="2000"/>
              <a:t/>
            </a:r>
            <a:br>
              <a:rPr lang="tr-TR" altLang="tr-TR" sz="2000"/>
            </a:br>
            <a:r>
              <a:rPr lang="tr-TR" altLang="tr-TR" sz="2000"/>
              <a:t>1- 29 Mayıs 1453</a:t>
            </a:r>
            <a:br>
              <a:rPr lang="tr-TR" altLang="tr-TR" sz="2000"/>
            </a:br>
            <a:r>
              <a:rPr lang="tr-TR" altLang="tr-TR" sz="2000"/>
              <a:t/>
            </a:r>
            <a:br>
              <a:rPr lang="tr-TR" altLang="tr-TR" sz="2000"/>
            </a:br>
            <a:r>
              <a:rPr lang="tr-TR" altLang="tr-TR" sz="2000"/>
              <a:t>2- 3 Şubat 1988</a:t>
            </a:r>
            <a:r>
              <a:rPr lang="tr-TR" altLang="tr-TR" sz="2000" u="sng"/>
              <a:t>  </a:t>
            </a:r>
            <a:r>
              <a:rPr lang="tr-TR" altLang="tr-TR" sz="2000"/>
              <a:t/>
            </a:r>
            <a:br>
              <a:rPr lang="tr-TR" altLang="tr-TR" sz="2000"/>
            </a:br>
            <a:endParaRPr lang="tr-TR" altLang="tr-TR" sz="200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500" fill="hold"/>
                                        <p:tgtEl>
                                          <p:spTgt spid="23554"/>
                                        </p:tgtEl>
                                        <p:attrNameLst>
                                          <p:attrName>ppt_x</p:attrName>
                                        </p:attrNameLst>
                                      </p:cBhvr>
                                      <p:tavLst>
                                        <p:tav tm="0">
                                          <p:val>
                                            <p:strVal val="#ppt_x-#ppt_w/2"/>
                                          </p:val>
                                        </p:tav>
                                        <p:tav tm="100000">
                                          <p:val>
                                            <p:strVal val="#ppt_x"/>
                                          </p:val>
                                        </p:tav>
                                      </p:tavLst>
                                    </p:anim>
                                    <p:anim calcmode="lin" valueType="num">
                                      <p:cBhvr>
                                        <p:cTn id="8" dur="500" fill="hold"/>
                                        <p:tgtEl>
                                          <p:spTgt spid="23554"/>
                                        </p:tgtEl>
                                        <p:attrNameLst>
                                          <p:attrName>ppt_y</p:attrName>
                                        </p:attrNameLst>
                                      </p:cBhvr>
                                      <p:tavLst>
                                        <p:tav tm="0">
                                          <p:val>
                                            <p:strVal val="#ppt_y"/>
                                          </p:val>
                                        </p:tav>
                                        <p:tav tm="100000">
                                          <p:val>
                                            <p:strVal val="#ppt_y"/>
                                          </p:val>
                                        </p:tav>
                                      </p:tavLst>
                                    </p:anim>
                                    <p:anim calcmode="lin" valueType="num">
                                      <p:cBhvr>
                                        <p:cTn id="9" dur="500" fill="hold"/>
                                        <p:tgtEl>
                                          <p:spTgt spid="23554"/>
                                        </p:tgtEl>
                                        <p:attrNameLst>
                                          <p:attrName>ppt_w</p:attrName>
                                        </p:attrNameLst>
                                      </p:cBhvr>
                                      <p:tavLst>
                                        <p:tav tm="0">
                                          <p:val>
                                            <p:fltVal val="0"/>
                                          </p:val>
                                        </p:tav>
                                        <p:tav tm="100000">
                                          <p:val>
                                            <p:strVal val="#ppt_w"/>
                                          </p:val>
                                        </p:tav>
                                      </p:tavLst>
                                    </p:anim>
                                    <p:anim calcmode="lin" valueType="num">
                                      <p:cBhvr>
                                        <p:cTn id="10" dur="500" fill="hold"/>
                                        <p:tgtEl>
                                          <p:spTgt spid="2355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755576" y="764704"/>
            <a:ext cx="7772400" cy="1371600"/>
          </a:xfrm>
        </p:spPr>
        <p:txBody>
          <a:bodyPr/>
          <a:lstStyle/>
          <a:p>
            <a:r>
              <a:rPr lang="tr-TR" altLang="tr-TR" sz="5400" b="1" dirty="0">
                <a:solidFill>
                  <a:srgbClr val="FFFF00"/>
                </a:solidFill>
                <a:effectLst>
                  <a:outerShdw blurRad="38100" dist="38100" dir="2700000" algn="tl">
                    <a:srgbClr val="000000"/>
                  </a:outerShdw>
                </a:effectLst>
              </a:rPr>
              <a:t>(^) </a:t>
            </a:r>
            <a:r>
              <a:rPr lang="tr-TR" altLang="tr-TR" sz="3600" b="1" dirty="0">
                <a:solidFill>
                  <a:srgbClr val="FFFF00"/>
                </a:solidFill>
                <a:effectLst>
                  <a:outerShdw blurRad="38100" dist="38100" dir="2700000" algn="tl">
                    <a:srgbClr val="000000"/>
                  </a:outerShdw>
                </a:effectLst>
              </a:rPr>
              <a:t>D Ü Z E L T M E   İ Ş A R E T İ</a:t>
            </a:r>
            <a:endParaRPr lang="tr-TR" altLang="tr-TR" b="1" dirty="0">
              <a:solidFill>
                <a:srgbClr val="FFFF00"/>
              </a:solidFill>
            </a:endParaRPr>
          </a:p>
        </p:txBody>
      </p:sp>
      <p:sp>
        <p:nvSpPr>
          <p:cNvPr id="83971" name="Rectangle 3"/>
          <p:cNvSpPr>
            <a:spLocks noGrp="1" noChangeArrowheads="1"/>
          </p:cNvSpPr>
          <p:nvPr>
            <p:ph type="subTitle" idx="1"/>
          </p:nvPr>
        </p:nvSpPr>
        <p:spPr>
          <a:xfrm>
            <a:off x="990600" y="2133600"/>
            <a:ext cx="7391400" cy="3505200"/>
          </a:xfrm>
        </p:spPr>
        <p:txBody>
          <a:bodyPr/>
          <a:lstStyle/>
          <a:p>
            <a:pPr algn="l"/>
            <a:r>
              <a:rPr lang="tr-TR" altLang="tr-TR" sz="4400" b="1" dirty="0">
                <a:solidFill>
                  <a:schemeClr val="bg1"/>
                </a:solidFill>
              </a:rPr>
              <a:t>(^)</a:t>
            </a:r>
            <a:r>
              <a:rPr lang="tr-TR" altLang="tr-TR" sz="2400" b="1" dirty="0">
                <a:solidFill>
                  <a:schemeClr val="bg1"/>
                </a:solidFill>
              </a:rPr>
              <a:t> Yazılışları bir, anlamları ve okunuşları ayrı olan kelimeleri ayırt etmek için konur.</a:t>
            </a:r>
          </a:p>
          <a:p>
            <a:pPr algn="l"/>
            <a:r>
              <a:rPr lang="tr-TR" altLang="tr-TR" sz="2400" b="1" u="sng" dirty="0">
                <a:solidFill>
                  <a:schemeClr val="bg1"/>
                </a:solidFill>
              </a:rPr>
              <a:t>Örnekler:</a:t>
            </a:r>
            <a:endParaRPr lang="tr-TR" altLang="tr-TR" sz="2400" b="1" dirty="0">
              <a:solidFill>
                <a:schemeClr val="bg1"/>
              </a:solidFill>
            </a:endParaRPr>
          </a:p>
          <a:p>
            <a:pPr algn="l"/>
            <a:r>
              <a:rPr lang="tr-TR" altLang="tr-TR" sz="2400" b="1" dirty="0">
                <a:solidFill>
                  <a:schemeClr val="bg1"/>
                </a:solidFill>
              </a:rPr>
              <a:t>1- âlem (bayrak),</a:t>
            </a:r>
          </a:p>
          <a:p>
            <a:pPr algn="l"/>
            <a:endParaRPr lang="tr-TR" altLang="tr-TR" sz="2400" b="1" dirty="0">
              <a:solidFill>
                <a:schemeClr val="bg1"/>
              </a:solidFill>
            </a:endParaRPr>
          </a:p>
          <a:p>
            <a:pPr algn="l"/>
            <a:r>
              <a:rPr lang="tr-TR" altLang="tr-TR" sz="2400" b="1" dirty="0">
                <a:solidFill>
                  <a:schemeClr val="bg1"/>
                </a:solidFill>
              </a:rPr>
              <a:t>2- hâlâ(babanın kız kardeşi)</a:t>
            </a:r>
          </a:p>
          <a:p>
            <a:pPr algn="l"/>
            <a:endParaRPr lang="tr-TR" altLang="tr-TR" sz="2400" dirty="0">
              <a:solidFill>
                <a:schemeClr val="bg1"/>
              </a:solidFill>
            </a:endParaRPr>
          </a:p>
          <a:p>
            <a:pPr algn="l"/>
            <a:endParaRPr lang="tr-TR" altLang="tr-TR" sz="2400" b="1" dirty="0"/>
          </a:p>
          <a:p>
            <a:endParaRPr lang="tr-TR" altLang="tr-TR" sz="4400" b="1"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 calcmode="lin" valueType="num">
                                      <p:cBhvr>
                                        <p:cTn id="7" dur="1000" fill="hold"/>
                                        <p:tgtEl>
                                          <p:spTgt spid="83970"/>
                                        </p:tgtEl>
                                        <p:attrNameLst>
                                          <p:attrName>ppt_w</p:attrName>
                                        </p:attrNameLst>
                                      </p:cBhvr>
                                      <p:tavLst>
                                        <p:tav tm="0">
                                          <p:val>
                                            <p:fltVal val="0"/>
                                          </p:val>
                                        </p:tav>
                                        <p:tav tm="100000">
                                          <p:val>
                                            <p:strVal val="#ppt_w"/>
                                          </p:val>
                                        </p:tav>
                                      </p:tavLst>
                                    </p:anim>
                                    <p:anim calcmode="lin" valueType="num">
                                      <p:cBhvr>
                                        <p:cTn id="8" dur="1000" fill="hold"/>
                                        <p:tgtEl>
                                          <p:spTgt spid="83970"/>
                                        </p:tgtEl>
                                        <p:attrNameLst>
                                          <p:attrName>ppt_h</p:attrName>
                                        </p:attrNameLst>
                                      </p:cBhvr>
                                      <p:tavLst>
                                        <p:tav tm="0">
                                          <p:val>
                                            <p:fltVal val="0"/>
                                          </p:val>
                                        </p:tav>
                                        <p:tav tm="100000">
                                          <p:val>
                                            <p:strVal val="#ppt_h"/>
                                          </p:val>
                                        </p:tav>
                                      </p:tavLst>
                                    </p:anim>
                                    <p:anim calcmode="lin" valueType="num">
                                      <p:cBhvr>
                                        <p:cTn id="9" dur="1000" fill="hold"/>
                                        <p:tgtEl>
                                          <p:spTgt spid="8397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397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83971">
                                            <p:txEl>
                                              <p:pRg st="0" end="0"/>
                                            </p:txEl>
                                          </p:spTgt>
                                        </p:tgtEl>
                                        <p:attrNameLst>
                                          <p:attrName>style.visibility</p:attrName>
                                        </p:attrNameLst>
                                      </p:cBhvr>
                                      <p:to>
                                        <p:strVal val="visible"/>
                                      </p:to>
                                    </p:set>
                                    <p:anim calcmode="lin" valueType="num">
                                      <p:cBhvr>
                                        <p:cTn id="15" dur="500" fill="hold"/>
                                        <p:tgtEl>
                                          <p:spTgt spid="83971">
                                            <p:txEl>
                                              <p:pRg st="0" end="0"/>
                                            </p:txEl>
                                          </p:spTgt>
                                        </p:tgtEl>
                                        <p:attrNameLst>
                                          <p:attrName>ppt_x</p:attrName>
                                        </p:attrNameLst>
                                      </p:cBhvr>
                                      <p:tavLst>
                                        <p:tav tm="0">
                                          <p:val>
                                            <p:strVal val="#ppt_x+#ppt_w/2"/>
                                          </p:val>
                                        </p:tav>
                                        <p:tav tm="100000">
                                          <p:val>
                                            <p:strVal val="#ppt_x"/>
                                          </p:val>
                                        </p:tav>
                                      </p:tavLst>
                                    </p:anim>
                                    <p:anim calcmode="lin" valueType="num">
                                      <p:cBhvr>
                                        <p:cTn id="16" dur="500" fill="hold"/>
                                        <p:tgtEl>
                                          <p:spTgt spid="83971">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83971">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8397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2" fill="hold" grpId="0" nodeType="clickEffect">
                                  <p:stCondLst>
                                    <p:cond delay="0"/>
                                  </p:stCondLst>
                                  <p:childTnLst>
                                    <p:set>
                                      <p:cBhvr>
                                        <p:cTn id="22" dur="1" fill="hold">
                                          <p:stCondLst>
                                            <p:cond delay="0"/>
                                          </p:stCondLst>
                                        </p:cTn>
                                        <p:tgtEl>
                                          <p:spTgt spid="83971">
                                            <p:txEl>
                                              <p:pRg st="1" end="1"/>
                                            </p:txEl>
                                          </p:spTgt>
                                        </p:tgtEl>
                                        <p:attrNameLst>
                                          <p:attrName>style.visibility</p:attrName>
                                        </p:attrNameLst>
                                      </p:cBhvr>
                                      <p:to>
                                        <p:strVal val="visible"/>
                                      </p:to>
                                    </p:set>
                                    <p:anim calcmode="lin" valueType="num">
                                      <p:cBhvr>
                                        <p:cTn id="23" dur="500" fill="hold"/>
                                        <p:tgtEl>
                                          <p:spTgt spid="83971">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83971">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8397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8397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2" fill="hold" grpId="0" nodeType="clickEffect">
                                  <p:stCondLst>
                                    <p:cond delay="0"/>
                                  </p:stCondLst>
                                  <p:childTnLst>
                                    <p:set>
                                      <p:cBhvr>
                                        <p:cTn id="30" dur="1" fill="hold">
                                          <p:stCondLst>
                                            <p:cond delay="0"/>
                                          </p:stCondLst>
                                        </p:cTn>
                                        <p:tgtEl>
                                          <p:spTgt spid="83971">
                                            <p:txEl>
                                              <p:pRg st="2" end="2"/>
                                            </p:txEl>
                                          </p:spTgt>
                                        </p:tgtEl>
                                        <p:attrNameLst>
                                          <p:attrName>style.visibility</p:attrName>
                                        </p:attrNameLst>
                                      </p:cBhvr>
                                      <p:to>
                                        <p:strVal val="visible"/>
                                      </p:to>
                                    </p:set>
                                    <p:anim calcmode="lin" valueType="num">
                                      <p:cBhvr>
                                        <p:cTn id="31" dur="500" fill="hold"/>
                                        <p:tgtEl>
                                          <p:spTgt spid="83971">
                                            <p:txEl>
                                              <p:pRg st="2" end="2"/>
                                            </p:txEl>
                                          </p:spTgt>
                                        </p:tgtEl>
                                        <p:attrNameLst>
                                          <p:attrName>ppt_x</p:attrName>
                                        </p:attrNameLst>
                                      </p:cBhvr>
                                      <p:tavLst>
                                        <p:tav tm="0">
                                          <p:val>
                                            <p:strVal val="#ppt_x+#ppt_w/2"/>
                                          </p:val>
                                        </p:tav>
                                        <p:tav tm="100000">
                                          <p:val>
                                            <p:strVal val="#ppt_x"/>
                                          </p:val>
                                        </p:tav>
                                      </p:tavLst>
                                    </p:anim>
                                    <p:anim calcmode="lin" valueType="num">
                                      <p:cBhvr>
                                        <p:cTn id="32" dur="500" fill="hold"/>
                                        <p:tgtEl>
                                          <p:spTgt spid="83971">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83971">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8397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2" fill="hold" grpId="0" nodeType="clickEffect">
                                  <p:stCondLst>
                                    <p:cond delay="0"/>
                                  </p:stCondLst>
                                  <p:childTnLst>
                                    <p:set>
                                      <p:cBhvr>
                                        <p:cTn id="38" dur="1" fill="hold">
                                          <p:stCondLst>
                                            <p:cond delay="0"/>
                                          </p:stCondLst>
                                        </p:cTn>
                                        <p:tgtEl>
                                          <p:spTgt spid="83971">
                                            <p:txEl>
                                              <p:pRg st="4" end="4"/>
                                            </p:txEl>
                                          </p:spTgt>
                                        </p:tgtEl>
                                        <p:attrNameLst>
                                          <p:attrName>style.visibility</p:attrName>
                                        </p:attrNameLst>
                                      </p:cBhvr>
                                      <p:to>
                                        <p:strVal val="visible"/>
                                      </p:to>
                                    </p:set>
                                    <p:anim calcmode="lin" valueType="num">
                                      <p:cBhvr>
                                        <p:cTn id="39" dur="500" fill="hold"/>
                                        <p:tgtEl>
                                          <p:spTgt spid="83971">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83971">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83971">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83971">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utoUpdateAnimBg="0"/>
      <p:bldP spid="83971"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9552" y="1052736"/>
            <a:ext cx="8496944" cy="5029200"/>
          </a:xfrm>
        </p:spPr>
        <p:txBody>
          <a:bodyPr/>
          <a:lstStyle/>
          <a:p>
            <a:pPr algn="l"/>
            <a:r>
              <a:rPr lang="tr-TR" altLang="tr-TR" sz="5400" b="1" dirty="0">
                <a:solidFill>
                  <a:schemeClr val="bg1"/>
                </a:solidFill>
              </a:rPr>
              <a:t>(^)</a:t>
            </a:r>
            <a:r>
              <a:rPr lang="tr-TR" altLang="tr-TR" sz="2400" b="1" dirty="0">
                <a:solidFill>
                  <a:schemeClr val="bg1"/>
                </a:solidFill>
              </a:rPr>
              <a:t> </a:t>
            </a:r>
            <a:r>
              <a:rPr lang="tr-TR" altLang="tr-TR" sz="3200" b="1" dirty="0">
                <a:solidFill>
                  <a:schemeClr val="bg1"/>
                </a:solidFill>
              </a:rPr>
              <a:t>Arapça ve </a:t>
            </a:r>
            <a:r>
              <a:rPr lang="tr-TR" altLang="tr-TR" sz="3200" b="1" dirty="0" smtClean="0">
                <a:solidFill>
                  <a:schemeClr val="bg1"/>
                </a:solidFill>
              </a:rPr>
              <a:t>Farsçadan </a:t>
            </a:r>
            <a:r>
              <a:rPr lang="tr-TR" altLang="tr-TR" sz="3200" b="1" dirty="0">
                <a:solidFill>
                  <a:schemeClr val="bg1"/>
                </a:solidFill>
              </a:rPr>
              <a:t>dilimize geçen birtakım kelime ve eklerde ‘’g</a:t>
            </a:r>
            <a:r>
              <a:rPr lang="tr-TR" altLang="tr-TR" sz="3200" b="1" dirty="0" smtClean="0">
                <a:solidFill>
                  <a:schemeClr val="bg1"/>
                </a:solidFill>
              </a:rPr>
              <a:t>, k, I</a:t>
            </a:r>
            <a:r>
              <a:rPr lang="tr-TR" altLang="tr-TR" sz="3200" b="1" dirty="0">
                <a:solidFill>
                  <a:schemeClr val="bg1"/>
                </a:solidFill>
              </a:rPr>
              <a:t>’’ ünsüzlerinin ince okunduğunu göstermek için</a:t>
            </a:r>
            <a:r>
              <a:rPr lang="tr-TR" altLang="tr-TR" sz="3200" b="1" dirty="0" smtClean="0">
                <a:solidFill>
                  <a:schemeClr val="bg1"/>
                </a:solidFill>
              </a:rPr>
              <a:t>, bu </a:t>
            </a:r>
            <a:r>
              <a:rPr lang="tr-TR" altLang="tr-TR" sz="3200" b="1" dirty="0">
                <a:solidFill>
                  <a:schemeClr val="bg1"/>
                </a:solidFill>
              </a:rPr>
              <a:t>ünsüzlerden sonra gelen ‘’a</a:t>
            </a:r>
            <a:r>
              <a:rPr lang="tr-TR" altLang="tr-TR" sz="3200" b="1" dirty="0" smtClean="0">
                <a:solidFill>
                  <a:schemeClr val="bg1"/>
                </a:solidFill>
              </a:rPr>
              <a:t>’’ ve </a:t>
            </a:r>
            <a:r>
              <a:rPr lang="tr-TR" altLang="tr-TR" sz="3200" b="1" dirty="0">
                <a:solidFill>
                  <a:schemeClr val="bg1"/>
                </a:solidFill>
              </a:rPr>
              <a:t>‘’u’’ sesleri üzerine konur. </a:t>
            </a:r>
            <a:br>
              <a:rPr lang="tr-TR" altLang="tr-TR" sz="3200" b="1" dirty="0">
                <a:solidFill>
                  <a:schemeClr val="bg1"/>
                </a:solidFill>
              </a:rPr>
            </a:br>
            <a:r>
              <a:rPr lang="tr-TR" altLang="tr-TR" sz="3200" b="1" dirty="0">
                <a:solidFill>
                  <a:schemeClr val="bg1"/>
                </a:solidFill>
              </a:rPr>
              <a:t/>
            </a:r>
            <a:br>
              <a:rPr lang="tr-TR" altLang="tr-TR" sz="3200" b="1" dirty="0">
                <a:solidFill>
                  <a:schemeClr val="bg1"/>
                </a:solidFill>
              </a:rPr>
            </a:br>
            <a:r>
              <a:rPr lang="tr-TR" altLang="tr-TR" sz="3200" b="1" u="sng" dirty="0">
                <a:solidFill>
                  <a:schemeClr val="bg1"/>
                </a:solidFill>
              </a:rPr>
              <a:t>Örnek:</a:t>
            </a:r>
            <a:r>
              <a:rPr lang="tr-TR" altLang="tr-TR" sz="3200" b="1" dirty="0">
                <a:solidFill>
                  <a:schemeClr val="bg1"/>
                </a:solidFill>
              </a:rPr>
              <a:t/>
            </a:r>
            <a:br>
              <a:rPr lang="tr-TR" altLang="tr-TR" sz="3200" b="1" dirty="0">
                <a:solidFill>
                  <a:schemeClr val="bg1"/>
                </a:solidFill>
              </a:rPr>
            </a:br>
            <a:r>
              <a:rPr lang="tr-TR" altLang="tr-TR" sz="3200" b="1" dirty="0">
                <a:solidFill>
                  <a:schemeClr val="bg1"/>
                </a:solidFill>
              </a:rPr>
              <a:t>1- dergâh, sükûn, ahlâk</a:t>
            </a:r>
            <a:r>
              <a:rPr lang="tr-TR" altLang="tr-TR" sz="3200" b="1" dirty="0" smtClean="0">
                <a:solidFill>
                  <a:schemeClr val="bg1"/>
                </a:solidFill>
              </a:rPr>
              <a:t>, evlât, hilâl</a:t>
            </a:r>
            <a:r>
              <a:rPr lang="tr-TR" altLang="tr-TR" sz="3200" b="1" dirty="0">
                <a:solidFill>
                  <a:schemeClr val="bg1"/>
                </a:solidFill>
              </a:rPr>
              <a:t/>
            </a:r>
            <a:br>
              <a:rPr lang="tr-TR" altLang="tr-TR" sz="3200" b="1" dirty="0">
                <a:solidFill>
                  <a:schemeClr val="bg1"/>
                </a:solidFill>
              </a:rPr>
            </a:br>
            <a:r>
              <a:rPr lang="tr-TR" altLang="tr-TR" sz="3200" b="1" dirty="0">
                <a:solidFill>
                  <a:schemeClr val="bg1"/>
                </a:solidFill>
              </a:rPr>
              <a:t/>
            </a:r>
            <a:br>
              <a:rPr lang="tr-TR" altLang="tr-TR" sz="3200" b="1" dirty="0">
                <a:solidFill>
                  <a:schemeClr val="bg1"/>
                </a:solidFill>
              </a:rPr>
            </a:br>
            <a:r>
              <a:rPr lang="tr-TR" altLang="tr-TR" dirty="0">
                <a:effectLst>
                  <a:outerShdw blurRad="38100" dist="38100" dir="2700000" algn="tl">
                    <a:srgbClr val="FFFFFF"/>
                  </a:outerShdw>
                </a:effectLst>
              </a:rPr>
              <a:t/>
            </a:r>
            <a:br>
              <a:rPr lang="tr-TR" altLang="tr-TR" dirty="0">
                <a:effectLst>
                  <a:outerShdw blurRad="38100" dist="38100" dir="2700000" algn="tl">
                    <a:srgbClr val="FFFFFF"/>
                  </a:outerShdw>
                </a:effectLst>
              </a:rPr>
            </a:br>
            <a:endParaRPr lang="tr-TR" altLang="tr-TR" dirty="0">
              <a:effectLst>
                <a:outerShdw blurRad="38100" dist="38100" dir="2700000" algn="tl">
                  <a:srgbClr val="FFFFFF"/>
                </a:outerShdw>
              </a:effectLst>
            </a:endParaRPr>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84994"/>
                                        </p:tgtEl>
                                        <p:attrNameLst>
                                          <p:attrName>style.visibility</p:attrName>
                                        </p:attrNameLst>
                                      </p:cBhvr>
                                      <p:to>
                                        <p:strVal val="visible"/>
                                      </p:to>
                                    </p:set>
                                    <p:anim calcmode="lin" valueType="num">
                                      <p:cBhvr>
                                        <p:cTn id="7" dur="500" fill="hold"/>
                                        <p:tgtEl>
                                          <p:spTgt spid="84994"/>
                                        </p:tgtEl>
                                        <p:attrNameLst>
                                          <p:attrName>ppt_x</p:attrName>
                                        </p:attrNameLst>
                                      </p:cBhvr>
                                      <p:tavLst>
                                        <p:tav tm="0">
                                          <p:val>
                                            <p:strVal val="#ppt_x-#ppt_w/2"/>
                                          </p:val>
                                        </p:tav>
                                        <p:tav tm="100000">
                                          <p:val>
                                            <p:strVal val="#ppt_x"/>
                                          </p:val>
                                        </p:tav>
                                      </p:tavLst>
                                    </p:anim>
                                    <p:anim calcmode="lin" valueType="num">
                                      <p:cBhvr>
                                        <p:cTn id="8" dur="500" fill="hold"/>
                                        <p:tgtEl>
                                          <p:spTgt spid="84994"/>
                                        </p:tgtEl>
                                        <p:attrNameLst>
                                          <p:attrName>ppt_y</p:attrName>
                                        </p:attrNameLst>
                                      </p:cBhvr>
                                      <p:tavLst>
                                        <p:tav tm="0">
                                          <p:val>
                                            <p:strVal val="#ppt_y"/>
                                          </p:val>
                                        </p:tav>
                                        <p:tav tm="100000">
                                          <p:val>
                                            <p:strVal val="#ppt_y"/>
                                          </p:val>
                                        </p:tav>
                                      </p:tavLst>
                                    </p:anim>
                                    <p:anim calcmode="lin" valueType="num">
                                      <p:cBhvr>
                                        <p:cTn id="9" dur="500" fill="hold"/>
                                        <p:tgtEl>
                                          <p:spTgt spid="84994"/>
                                        </p:tgtEl>
                                        <p:attrNameLst>
                                          <p:attrName>ppt_w</p:attrName>
                                        </p:attrNameLst>
                                      </p:cBhvr>
                                      <p:tavLst>
                                        <p:tav tm="0">
                                          <p:val>
                                            <p:fltVal val="0"/>
                                          </p:val>
                                        </p:tav>
                                        <p:tav tm="100000">
                                          <p:val>
                                            <p:strVal val="#ppt_w"/>
                                          </p:val>
                                        </p:tav>
                                      </p:tavLst>
                                    </p:anim>
                                    <p:anim calcmode="lin" valueType="num">
                                      <p:cBhvr>
                                        <p:cTn id="10" dur="500" fill="hold"/>
                                        <p:tgtEl>
                                          <p:spTgt spid="8499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11560" y="1700808"/>
            <a:ext cx="7696200" cy="4114800"/>
          </a:xfrm>
        </p:spPr>
        <p:txBody>
          <a:bodyPr/>
          <a:lstStyle/>
          <a:p>
            <a:pPr algn="l"/>
            <a:r>
              <a:rPr lang="tr-TR" altLang="tr-TR" sz="2000" b="1" dirty="0"/>
              <a:t>&amp;</a:t>
            </a:r>
            <a:r>
              <a:rPr lang="tr-TR" altLang="tr-TR" sz="2000" dirty="0"/>
              <a:t>Bir yazının maddelerini gösteren rakam veya harflerden sonra okunur.</a:t>
            </a:r>
            <a:br>
              <a:rPr lang="tr-TR" altLang="tr-TR" sz="2000" dirty="0"/>
            </a:br>
            <a:r>
              <a:rPr lang="tr-TR" altLang="tr-TR" sz="2000" dirty="0"/>
              <a:t/>
            </a:r>
            <a:br>
              <a:rPr lang="tr-TR" altLang="tr-TR" sz="2000" dirty="0"/>
            </a:br>
            <a:r>
              <a:rPr lang="tr-TR" altLang="tr-TR" sz="2000" b="1" dirty="0"/>
              <a:t>Örnekler:</a:t>
            </a:r>
            <a:br>
              <a:rPr lang="tr-TR" altLang="tr-TR" sz="2000" b="1" dirty="0"/>
            </a:br>
            <a:r>
              <a:rPr lang="tr-TR" altLang="tr-TR" sz="2000" dirty="0"/>
              <a:t/>
            </a:r>
            <a:br>
              <a:rPr lang="tr-TR" altLang="tr-TR" sz="2000" dirty="0"/>
            </a:br>
            <a:r>
              <a:rPr lang="tr-TR" altLang="tr-TR" sz="2000" dirty="0"/>
              <a:t>1- I.  1.</a:t>
            </a:r>
            <a:br>
              <a:rPr lang="tr-TR" altLang="tr-TR" sz="2000" dirty="0"/>
            </a:br>
            <a:r>
              <a:rPr lang="tr-TR" altLang="tr-TR" sz="2000" dirty="0"/>
              <a:t> </a:t>
            </a:r>
            <a:br>
              <a:rPr lang="tr-TR" altLang="tr-TR" sz="2000" dirty="0"/>
            </a:br>
            <a:r>
              <a:rPr lang="tr-TR" altLang="tr-TR" sz="2000" dirty="0"/>
              <a:t>2- II.  2.</a:t>
            </a:r>
            <a:br>
              <a:rPr lang="tr-TR" altLang="tr-TR" sz="2000" dirty="0"/>
            </a:br>
            <a:r>
              <a:rPr lang="tr-TR" altLang="tr-TR" sz="2000" dirty="0"/>
              <a:t/>
            </a:r>
            <a:br>
              <a:rPr lang="tr-TR" altLang="tr-TR" sz="2000" dirty="0"/>
            </a:br>
            <a:r>
              <a:rPr lang="tr-TR" altLang="tr-TR" sz="2000" dirty="0"/>
              <a:t>3- B.  b.</a:t>
            </a:r>
            <a:br>
              <a:rPr lang="tr-TR" altLang="tr-TR" sz="2000" dirty="0"/>
            </a:br>
            <a:r>
              <a:rPr lang="tr-TR" altLang="tr-TR" sz="2000" dirty="0"/>
              <a:t/>
            </a:r>
            <a:br>
              <a:rPr lang="tr-TR" altLang="tr-TR" sz="2000" dirty="0"/>
            </a:br>
            <a:r>
              <a:rPr lang="tr-TR" altLang="tr-TR" sz="2000" b="1" dirty="0"/>
              <a:t>&amp;</a:t>
            </a:r>
            <a:r>
              <a:rPr lang="tr-TR" altLang="tr-TR" sz="2000" dirty="0"/>
              <a:t>Saat ve dakika gösteren sayıları birbirinden ayırmak için konur.</a:t>
            </a:r>
            <a:br>
              <a:rPr lang="tr-TR" altLang="tr-TR" sz="2000" dirty="0"/>
            </a:br>
            <a:r>
              <a:rPr lang="tr-TR" altLang="tr-TR" sz="2000" dirty="0"/>
              <a:t/>
            </a:r>
            <a:br>
              <a:rPr lang="tr-TR" altLang="tr-TR" sz="2000" dirty="0"/>
            </a:br>
            <a:r>
              <a:rPr lang="tr-TR" altLang="tr-TR" sz="2000" b="1" dirty="0"/>
              <a:t>Örnekler:</a:t>
            </a:r>
            <a:br>
              <a:rPr lang="tr-TR" altLang="tr-TR" sz="2000" b="1" dirty="0"/>
            </a:br>
            <a:r>
              <a:rPr lang="tr-TR" altLang="tr-TR" sz="2000" b="1" dirty="0"/>
              <a:t/>
            </a:r>
            <a:br>
              <a:rPr lang="tr-TR" altLang="tr-TR" sz="2000" b="1" dirty="0"/>
            </a:br>
            <a:r>
              <a:rPr lang="tr-TR" altLang="tr-TR" sz="2000" dirty="0"/>
              <a:t>1</a:t>
            </a:r>
            <a:r>
              <a:rPr lang="tr-TR" altLang="tr-TR" sz="2000" b="1" dirty="0"/>
              <a:t>-</a:t>
            </a:r>
            <a:r>
              <a:rPr lang="tr-TR" altLang="tr-TR" sz="2000" dirty="0"/>
              <a:t>Tren 09:15’te kalktı. </a:t>
            </a:r>
            <a:br>
              <a:rPr lang="tr-TR" altLang="tr-TR" sz="2000" dirty="0"/>
            </a:br>
            <a:r>
              <a:rPr lang="tr-TR" altLang="tr-TR" sz="2000" dirty="0"/>
              <a:t/>
            </a:r>
            <a:br>
              <a:rPr lang="tr-TR" altLang="tr-TR" sz="2000" dirty="0"/>
            </a:br>
            <a:r>
              <a:rPr lang="tr-TR" altLang="tr-TR" sz="2000" dirty="0"/>
              <a:t>2-Tören 17:30’da, hükümet daireleri kapandıktan yarım saat sonra başlayacaktır. </a:t>
            </a:r>
            <a:r>
              <a:rPr lang="tr-TR" altLang="tr-TR" sz="2000" dirty="0" smtClean="0"/>
              <a:t>(</a:t>
            </a:r>
            <a:r>
              <a:rPr lang="tr-TR" altLang="tr-TR" sz="2000" dirty="0"/>
              <a:t>Tarık BUĞRA)</a:t>
            </a:r>
            <a:br>
              <a:rPr lang="tr-TR" altLang="tr-TR" sz="2000" dirty="0"/>
            </a:br>
            <a:r>
              <a:rPr lang="tr-TR" altLang="tr-TR" sz="2000" b="1" dirty="0"/>
              <a:t/>
            </a:r>
            <a:br>
              <a:rPr lang="tr-TR" altLang="tr-TR" sz="2000" b="1" dirty="0"/>
            </a:br>
            <a:endParaRPr lang="tr-TR" altLang="tr-TR" sz="2000"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2"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ppt_x</p:attrName>
                                        </p:attrNameLst>
                                      </p:cBhvr>
                                      <p:tavLst>
                                        <p:tav tm="0">
                                          <p:val>
                                            <p:strVal val="#ppt_x+#ppt_w/2"/>
                                          </p:val>
                                        </p:tav>
                                        <p:tav tm="100000">
                                          <p:val>
                                            <p:strVal val="#ppt_x"/>
                                          </p:val>
                                        </p:tav>
                                      </p:tavLst>
                                    </p:anim>
                                    <p:anim calcmode="lin" valueType="num">
                                      <p:cBhvr>
                                        <p:cTn id="8" dur="500" fill="hold"/>
                                        <p:tgtEl>
                                          <p:spTgt spid="24578"/>
                                        </p:tgtEl>
                                        <p:attrNameLst>
                                          <p:attrName>ppt_y</p:attrName>
                                        </p:attrNameLst>
                                      </p:cBhvr>
                                      <p:tavLst>
                                        <p:tav tm="0">
                                          <p:val>
                                            <p:strVal val="#ppt_y"/>
                                          </p:val>
                                        </p:tav>
                                        <p:tav tm="100000">
                                          <p:val>
                                            <p:strVal val="#ppt_y"/>
                                          </p:val>
                                        </p:tav>
                                      </p:tavLst>
                                    </p:anim>
                                    <p:anim calcmode="lin" valueType="num">
                                      <p:cBhvr>
                                        <p:cTn id="9" dur="500" fill="hold"/>
                                        <p:tgtEl>
                                          <p:spTgt spid="24578"/>
                                        </p:tgtEl>
                                        <p:attrNameLst>
                                          <p:attrName>ppt_w</p:attrName>
                                        </p:attrNameLst>
                                      </p:cBhvr>
                                      <p:tavLst>
                                        <p:tav tm="0">
                                          <p:val>
                                            <p:fltVal val="0"/>
                                          </p:val>
                                        </p:tav>
                                        <p:tav tm="100000">
                                          <p:val>
                                            <p:strVal val="#ppt_w"/>
                                          </p:val>
                                        </p:tav>
                                      </p:tavLst>
                                    </p:anim>
                                    <p:anim calcmode="lin" valueType="num">
                                      <p:cBhvr>
                                        <p:cTn id="10" dur="500" fill="hold"/>
                                        <p:tgtEl>
                                          <p:spTgt spid="2457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447800"/>
            <a:ext cx="8001000" cy="2971800"/>
          </a:xfrm>
        </p:spPr>
        <p:txBody>
          <a:bodyPr/>
          <a:lstStyle/>
          <a:p>
            <a:pPr algn="l"/>
            <a:r>
              <a:rPr lang="tr-TR" altLang="tr-TR" sz="2000" b="1"/>
              <a:t>&amp;</a:t>
            </a:r>
            <a:r>
              <a:rPr lang="tr-TR" altLang="tr-TR" sz="2000"/>
              <a:t>Bibliyografik künyelerin sonuna konur.</a:t>
            </a:r>
            <a:br>
              <a:rPr lang="tr-TR" altLang="tr-TR" sz="2000"/>
            </a:br>
            <a:r>
              <a:rPr lang="tr-TR" altLang="tr-TR" sz="2000"/>
              <a:t/>
            </a:r>
            <a:br>
              <a:rPr lang="tr-TR" altLang="tr-TR" sz="2000"/>
            </a:br>
            <a:r>
              <a:rPr lang="tr-TR" altLang="tr-TR" sz="2000" b="1"/>
              <a:t>Örnek:</a:t>
            </a:r>
            <a:br>
              <a:rPr lang="tr-TR" altLang="tr-TR" sz="2000" b="1"/>
            </a:br>
            <a:r>
              <a:rPr lang="tr-TR" altLang="tr-TR" sz="2000"/>
              <a:t> </a:t>
            </a:r>
            <a:br>
              <a:rPr lang="tr-TR" altLang="tr-TR" sz="2000"/>
            </a:br>
            <a:r>
              <a:rPr lang="tr-TR" altLang="tr-TR" sz="2000"/>
              <a:t>Agah Sırrı Levend, Türk Dilinde Gelişme ve Sadeleşme Evreleri, Ankara 1960</a:t>
            </a:r>
            <a:br>
              <a:rPr lang="tr-TR" altLang="tr-TR" sz="2000"/>
            </a:br>
            <a:r>
              <a:rPr lang="tr-TR" altLang="tr-TR" sz="2000"/>
              <a:t/>
            </a:r>
            <a:br>
              <a:rPr lang="tr-TR" altLang="tr-TR" sz="2000"/>
            </a:br>
            <a:r>
              <a:rPr lang="tr-TR" altLang="tr-TR" sz="2000"/>
              <a:t>Matematikte çarpı işareti yerine kullanılır.</a:t>
            </a:r>
            <a:br>
              <a:rPr lang="tr-TR" altLang="tr-TR" sz="2000"/>
            </a:br>
            <a:r>
              <a:rPr lang="tr-TR" altLang="tr-TR" sz="2000"/>
              <a:t/>
            </a:r>
            <a:br>
              <a:rPr lang="tr-TR" altLang="tr-TR" sz="2000"/>
            </a:br>
            <a:r>
              <a:rPr lang="tr-TR" altLang="tr-TR" sz="2000" b="1"/>
              <a:t>Örnekler:</a:t>
            </a:r>
            <a:br>
              <a:rPr lang="tr-TR" altLang="tr-TR" sz="2000" b="1"/>
            </a:br>
            <a:r>
              <a:rPr lang="tr-TR" altLang="tr-TR" sz="2000" b="1"/>
              <a:t/>
            </a:r>
            <a:br>
              <a:rPr lang="tr-TR" altLang="tr-TR" sz="2000" b="1"/>
            </a:br>
            <a:r>
              <a:rPr lang="tr-TR" altLang="tr-TR" sz="2000"/>
              <a:t>1-4.5=20</a:t>
            </a:r>
            <a:r>
              <a:rPr lang="tr-TR" altLang="tr-TR" sz="2000" b="1"/>
              <a:t/>
            </a:r>
            <a:br>
              <a:rPr lang="tr-TR" altLang="tr-TR" sz="2000" b="1"/>
            </a:br>
            <a:r>
              <a:rPr lang="tr-TR" altLang="tr-TR" sz="2000" b="1"/>
              <a:t/>
            </a:r>
            <a:br>
              <a:rPr lang="tr-TR" altLang="tr-TR" sz="2000" b="1"/>
            </a:br>
            <a:r>
              <a:rPr lang="tr-TR" altLang="tr-TR" sz="2000"/>
              <a:t>2-6.7=42</a:t>
            </a:r>
            <a:r>
              <a:rPr lang="tr-TR" altLang="tr-TR" sz="2000" b="1"/>
              <a:t/>
            </a:r>
            <a:br>
              <a:rPr lang="tr-TR" altLang="tr-TR" sz="2000" b="1"/>
            </a:br>
            <a:r>
              <a:rPr lang="tr-TR" altLang="tr-TR" sz="2000" b="1"/>
              <a:t/>
            </a:r>
            <a:br>
              <a:rPr lang="tr-TR" altLang="tr-TR" sz="2000" b="1"/>
            </a:br>
            <a:r>
              <a:rPr lang="tr-TR" altLang="tr-TR" sz="2000" b="1"/>
              <a:t> </a:t>
            </a:r>
            <a:endParaRPr lang="tr-TR" altLang="tr-TR" sz="180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iterate type="wd">
                                    <p:tmPct val="100000"/>
                                  </p:iterate>
                                  <p:childTnLst>
                                    <p:set>
                                      <p:cBhvr>
                                        <p:cTn id="6" dur="1" fill="hold">
                                          <p:stCondLst>
                                            <p:cond delay="0"/>
                                          </p:stCondLst>
                                        </p:cTn>
                                        <p:tgtEl>
                                          <p:spTgt spid="25602"/>
                                        </p:tgtEl>
                                        <p:attrNameLst>
                                          <p:attrName>style.visibility</p:attrName>
                                        </p:attrNameLst>
                                      </p:cBhvr>
                                      <p:to>
                                        <p:strVal val="visible"/>
                                      </p:to>
                                    </p:set>
                                    <p:anim calcmode="lin" valueType="num">
                                      <p:cBhvr>
                                        <p:cTn id="7" dur="300" fill="hold"/>
                                        <p:tgtEl>
                                          <p:spTgt spid="25602"/>
                                        </p:tgtEl>
                                        <p:attrNameLst>
                                          <p:attrName>ppt_x</p:attrName>
                                        </p:attrNameLst>
                                      </p:cBhvr>
                                      <p:tavLst>
                                        <p:tav tm="0">
                                          <p:val>
                                            <p:strVal val="#ppt_x-#ppt_w/2"/>
                                          </p:val>
                                        </p:tav>
                                        <p:tav tm="100000">
                                          <p:val>
                                            <p:strVal val="#ppt_x"/>
                                          </p:val>
                                        </p:tav>
                                      </p:tavLst>
                                    </p:anim>
                                    <p:anim calcmode="lin" valueType="num">
                                      <p:cBhvr>
                                        <p:cTn id="8" dur="300" fill="hold"/>
                                        <p:tgtEl>
                                          <p:spTgt spid="25602"/>
                                        </p:tgtEl>
                                        <p:attrNameLst>
                                          <p:attrName>ppt_y</p:attrName>
                                        </p:attrNameLst>
                                      </p:cBhvr>
                                      <p:tavLst>
                                        <p:tav tm="0">
                                          <p:val>
                                            <p:strVal val="#ppt_y"/>
                                          </p:val>
                                        </p:tav>
                                        <p:tav tm="100000">
                                          <p:val>
                                            <p:strVal val="#ppt_y"/>
                                          </p:val>
                                        </p:tav>
                                      </p:tavLst>
                                    </p:anim>
                                    <p:anim calcmode="lin" valueType="num">
                                      <p:cBhvr>
                                        <p:cTn id="9" dur="300" fill="hold"/>
                                        <p:tgtEl>
                                          <p:spTgt spid="25602"/>
                                        </p:tgtEl>
                                        <p:attrNameLst>
                                          <p:attrName>ppt_w</p:attrName>
                                        </p:attrNameLst>
                                      </p:cBhvr>
                                      <p:tavLst>
                                        <p:tav tm="0">
                                          <p:val>
                                            <p:fltVal val="0"/>
                                          </p:val>
                                        </p:tav>
                                        <p:tav tm="100000">
                                          <p:val>
                                            <p:strVal val="#ppt_w"/>
                                          </p:val>
                                        </p:tav>
                                      </p:tavLst>
                                    </p:anim>
                                    <p:anim calcmode="lin" valueType="num">
                                      <p:cBhvr>
                                        <p:cTn id="10" dur="300" fill="hold"/>
                                        <p:tgtEl>
                                          <p:spTgt spid="2560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762000" y="304800"/>
            <a:ext cx="7315200" cy="1143000"/>
          </a:xfrm>
        </p:spPr>
        <p:txBody>
          <a:bodyPr/>
          <a:lstStyle/>
          <a:p>
            <a:r>
              <a:rPr lang="tr-TR" altLang="tr-TR" b="1" u="sng" dirty="0" smtClean="0">
                <a:effectLst>
                  <a:outerShdw blurRad="38100" dist="38100" dir="2700000" algn="tl">
                    <a:srgbClr val="FFFFFF"/>
                  </a:outerShdw>
                </a:effectLst>
              </a:rPr>
              <a:t>(</a:t>
            </a:r>
            <a:r>
              <a:rPr lang="tr-TR" altLang="tr-TR" b="1" u="sng" dirty="0" smtClean="0">
                <a:effectLst>
                  <a:outerShdw blurRad="38100" dist="38100" dir="2700000" algn="tl">
                    <a:srgbClr val="FFFFFF"/>
                  </a:outerShdw>
                </a:effectLst>
              </a:rPr>
              <a:t>,) </a:t>
            </a:r>
            <a:r>
              <a:rPr lang="tr-TR" altLang="tr-TR" b="1" u="sng" dirty="0" smtClean="0">
                <a:effectLst>
                  <a:outerShdw blurRad="38100" dist="38100" dir="2700000" algn="tl">
                    <a:srgbClr val="FFFFFF"/>
                  </a:outerShdw>
                </a:effectLst>
              </a:rPr>
              <a:t>V </a:t>
            </a:r>
            <a:r>
              <a:rPr lang="tr-TR" altLang="tr-TR" b="1" u="sng" dirty="0">
                <a:effectLst>
                  <a:outerShdw blurRad="38100" dist="38100" dir="2700000" algn="tl">
                    <a:srgbClr val="FFFFFF"/>
                  </a:outerShdw>
                </a:effectLst>
              </a:rPr>
              <a:t>İ R G </a:t>
            </a:r>
            <a:r>
              <a:rPr lang="tr-TR" altLang="tr-TR" b="1" u="sng" dirty="0" smtClean="0">
                <a:effectLst>
                  <a:outerShdw blurRad="38100" dist="38100" dir="2700000" algn="tl">
                    <a:srgbClr val="FFFFFF"/>
                  </a:outerShdw>
                </a:effectLst>
              </a:rPr>
              <a:t>ÜL</a:t>
            </a:r>
            <a:endParaRPr lang="tr-TR" altLang="tr-TR" dirty="0"/>
          </a:p>
        </p:txBody>
      </p:sp>
      <p:sp>
        <p:nvSpPr>
          <p:cNvPr id="26627" name="Rectangle 3"/>
          <p:cNvSpPr>
            <a:spLocks noGrp="1" noChangeArrowheads="1"/>
          </p:cNvSpPr>
          <p:nvPr>
            <p:ph type="subTitle" idx="1"/>
          </p:nvPr>
        </p:nvSpPr>
        <p:spPr>
          <a:xfrm>
            <a:off x="467544" y="1772816"/>
            <a:ext cx="8496944" cy="1752600"/>
          </a:xfrm>
        </p:spPr>
        <p:txBody>
          <a:bodyPr/>
          <a:lstStyle/>
          <a:p>
            <a:pPr algn="l"/>
            <a:r>
              <a:rPr lang="tr-TR" altLang="tr-TR" sz="2000" b="1" dirty="0"/>
              <a:t>Art arda gelen aynı görevde olan(özneler</a:t>
            </a:r>
            <a:r>
              <a:rPr lang="tr-TR" altLang="tr-TR" sz="2000" b="1" dirty="0" smtClean="0"/>
              <a:t>, nesneler, tümleçler</a:t>
            </a:r>
            <a:r>
              <a:rPr lang="tr-TR" altLang="tr-TR" sz="2000" b="1" dirty="0"/>
              <a:t>) </a:t>
            </a:r>
            <a:r>
              <a:rPr lang="tr-TR" altLang="tr-TR" sz="2000" b="1" dirty="0" smtClean="0"/>
              <a:t>kelimelerin, kelime </a:t>
            </a:r>
            <a:r>
              <a:rPr lang="tr-TR" altLang="tr-TR" sz="2000" b="1" dirty="0"/>
              <a:t>gruplarının arasına konur.</a:t>
            </a:r>
          </a:p>
          <a:p>
            <a:pPr algn="l"/>
            <a:r>
              <a:rPr lang="tr-TR" altLang="tr-TR" sz="2000" b="1" dirty="0"/>
              <a:t>Örnekler:</a:t>
            </a:r>
          </a:p>
          <a:p>
            <a:pPr algn="l"/>
            <a:r>
              <a:rPr lang="tr-TR" altLang="tr-TR" sz="2000" dirty="0"/>
              <a:t>1-Karada,havada,denizde yurdu savunurlar.</a:t>
            </a:r>
          </a:p>
          <a:p>
            <a:pPr algn="l"/>
            <a:endParaRPr lang="tr-TR" altLang="tr-TR" sz="2000" dirty="0"/>
          </a:p>
          <a:p>
            <a:pPr algn="l"/>
            <a:r>
              <a:rPr lang="tr-TR" altLang="tr-TR" sz="2000" dirty="0"/>
              <a:t>2-Teyzemler,dayımlar,halamlar gelmişti.</a:t>
            </a:r>
          </a:p>
          <a:p>
            <a:pPr algn="l"/>
            <a:endParaRPr lang="tr-TR" altLang="tr-TR" sz="2000" dirty="0"/>
          </a:p>
          <a:p>
            <a:pPr algn="l"/>
            <a:r>
              <a:rPr lang="tr-TR" altLang="tr-TR" sz="2000" dirty="0"/>
              <a:t>3-Dağları, ovaları ve ağaçları özlüyordu.</a:t>
            </a:r>
          </a:p>
          <a:p>
            <a:pPr algn="l"/>
            <a:endParaRPr lang="tr-TR" altLang="tr-TR" sz="2000" dirty="0"/>
          </a:p>
          <a:p>
            <a:pPr algn="l"/>
            <a:r>
              <a:rPr lang="tr-TR" altLang="tr-TR" sz="2000" dirty="0"/>
              <a:t>4-Sessiz dereler, solgun ağaçlar ,sarı güller</a:t>
            </a:r>
          </a:p>
          <a:p>
            <a:pPr algn="l"/>
            <a:r>
              <a:rPr lang="tr-TR" altLang="tr-TR" sz="2000" dirty="0"/>
              <a:t>  Dillenmiş ağızlarda tutuk dilli </a:t>
            </a:r>
            <a:r>
              <a:rPr lang="tr-TR" altLang="tr-TR" sz="2000" dirty="0" smtClean="0"/>
              <a:t>gönüller (</a:t>
            </a:r>
            <a:r>
              <a:rPr lang="tr-TR" altLang="tr-TR" sz="2000" dirty="0"/>
              <a:t>Faruk Nafiz ÇAMLIBEL)</a:t>
            </a:r>
          </a:p>
          <a:p>
            <a:pPr algn="l"/>
            <a:endParaRPr lang="tr-TR" altLang="tr-TR" sz="2000" dirty="0"/>
          </a:p>
        </p:txBody>
      </p:sp>
      <p:sp>
        <p:nvSpPr>
          <p:cNvPr id="2" name="Altbilgi Yer Tutucusu 1"/>
          <p:cNvSpPr>
            <a:spLocks noGrp="1"/>
          </p:cNvSpPr>
          <p:nvPr>
            <p:ph type="ftr" sz="quarter" idx="11"/>
          </p:nvPr>
        </p:nvSpPr>
        <p:spPr/>
        <p:txBody>
          <a:bodyPr/>
          <a:lstStyle/>
          <a:p>
            <a:r>
              <a:rPr lang="tr-TR" altLang="tr-TR" smtClean="0"/>
              <a:t>Turkedebiyati.org</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iterate type="lt">
                                    <p:tmPct val="100000"/>
                                  </p:iterate>
                                  <p:childTnLst>
                                    <p:set>
                                      <p:cBhvr>
                                        <p:cTn id="6" dur="1" fill="hold">
                                          <p:stCondLst>
                                            <p:cond delay="0"/>
                                          </p:stCondLst>
                                        </p:cTn>
                                        <p:tgtEl>
                                          <p:spTgt spid="26626"/>
                                        </p:tgtEl>
                                        <p:attrNameLst>
                                          <p:attrName>style.visibility</p:attrName>
                                        </p:attrNameLst>
                                      </p:cBhvr>
                                      <p:to>
                                        <p:strVal val="visible"/>
                                      </p:to>
                                    </p:set>
                                    <p:anim calcmode="lin" valueType="num">
                                      <p:cBhvr>
                                        <p:cTn id="7" dur="500" fill="hold"/>
                                        <p:tgtEl>
                                          <p:spTgt spid="26626"/>
                                        </p:tgtEl>
                                        <p:attrNameLst>
                                          <p:attrName>ppt_w</p:attrName>
                                        </p:attrNameLst>
                                      </p:cBhvr>
                                      <p:tavLst>
                                        <p:tav tm="0">
                                          <p:val>
                                            <p:fltVal val="0"/>
                                          </p:val>
                                        </p:tav>
                                        <p:tav tm="100000">
                                          <p:val>
                                            <p:strVal val="#ppt_w"/>
                                          </p:val>
                                        </p:tav>
                                      </p:tavLst>
                                    </p:anim>
                                    <p:anim calcmode="lin" valueType="num">
                                      <p:cBhvr>
                                        <p:cTn id="8" dur="500" fill="hold"/>
                                        <p:tgtEl>
                                          <p:spTgt spid="26626"/>
                                        </p:tgtEl>
                                        <p:attrNameLst>
                                          <p:attrName>ppt_h</p:attrName>
                                        </p:attrNameLst>
                                      </p:cBhvr>
                                      <p:tavLst>
                                        <p:tav tm="0">
                                          <p:val>
                                            <p:fltVal val="0"/>
                                          </p:val>
                                        </p:tav>
                                        <p:tav tm="100000">
                                          <p:val>
                                            <p:strVal val="#ppt_h"/>
                                          </p:val>
                                        </p:tav>
                                      </p:tavLst>
                                    </p:anim>
                                    <p:anim calcmode="lin" valueType="num">
                                      <p:cBhvr>
                                        <p:cTn id="9" dur="500" fill="hold"/>
                                        <p:tgtEl>
                                          <p:spTgt spid="26626"/>
                                        </p:tgtEl>
                                        <p:attrNameLst>
                                          <p:attrName>ppt_x</p:attrName>
                                        </p:attrNameLst>
                                      </p:cBhvr>
                                      <p:tavLst>
                                        <p:tav tm="0" fmla="#ppt_x+(cos(-2*pi*(1-$))*-#ppt_x-sin(-2*pi*(1-$))*(1-#ppt_y))*(1-$)">
                                          <p:val>
                                            <p:fltVal val="0"/>
                                          </p:val>
                                        </p:tav>
                                        <p:tav tm="100000">
                                          <p:val>
                                            <p:fltVal val="1"/>
                                          </p:val>
                                        </p:tav>
                                      </p:tavLst>
                                    </p:anim>
                                    <p:anim calcmode="lin" valueType="num">
                                      <p:cBhvr>
                                        <p:cTn id="10" dur="500" fill="hold"/>
                                        <p:tgtEl>
                                          <p:spTgt spid="2662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2" fill="hold" grpId="0" nodeType="clickEffect">
                                  <p:stCondLst>
                                    <p:cond delay="0"/>
                                  </p:stCondLst>
                                  <p:childTnLst>
                                    <p:set>
                                      <p:cBhvr>
                                        <p:cTn id="14" dur="1" fill="hold">
                                          <p:stCondLst>
                                            <p:cond delay="0"/>
                                          </p:stCondLst>
                                        </p:cTn>
                                        <p:tgtEl>
                                          <p:spTgt spid="26627">
                                            <p:txEl>
                                              <p:pRg st="0" end="0"/>
                                            </p:txEl>
                                          </p:spTgt>
                                        </p:tgtEl>
                                        <p:attrNameLst>
                                          <p:attrName>style.visibility</p:attrName>
                                        </p:attrNameLst>
                                      </p:cBhvr>
                                      <p:to>
                                        <p:strVal val="visible"/>
                                      </p:to>
                                    </p:set>
                                    <p:anim calcmode="lin" valueType="num">
                                      <p:cBhvr>
                                        <p:cTn id="15" dur="500" fill="hold"/>
                                        <p:tgtEl>
                                          <p:spTgt spid="26627">
                                            <p:txEl>
                                              <p:pRg st="0" end="0"/>
                                            </p:txEl>
                                          </p:spTgt>
                                        </p:tgtEl>
                                        <p:attrNameLst>
                                          <p:attrName>ppt_x</p:attrName>
                                        </p:attrNameLst>
                                      </p:cBhvr>
                                      <p:tavLst>
                                        <p:tav tm="0">
                                          <p:val>
                                            <p:strVal val="#ppt_x+#ppt_w/2"/>
                                          </p:val>
                                        </p:tav>
                                        <p:tav tm="100000">
                                          <p:val>
                                            <p:strVal val="#ppt_x"/>
                                          </p:val>
                                        </p:tav>
                                      </p:tavLst>
                                    </p:anim>
                                    <p:anim calcmode="lin" valueType="num">
                                      <p:cBhvr>
                                        <p:cTn id="16" dur="500" fill="hold"/>
                                        <p:tgtEl>
                                          <p:spTgt spid="26627">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2662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2" fill="hold" grpId="0" nodeType="clickEffect">
                                  <p:stCondLst>
                                    <p:cond delay="0"/>
                                  </p:stCondLst>
                                  <p:childTnLst>
                                    <p:set>
                                      <p:cBhvr>
                                        <p:cTn id="22" dur="1" fill="hold">
                                          <p:stCondLst>
                                            <p:cond delay="0"/>
                                          </p:stCondLst>
                                        </p:cTn>
                                        <p:tgtEl>
                                          <p:spTgt spid="26627">
                                            <p:txEl>
                                              <p:pRg st="1" end="1"/>
                                            </p:txEl>
                                          </p:spTgt>
                                        </p:tgtEl>
                                        <p:attrNameLst>
                                          <p:attrName>style.visibility</p:attrName>
                                        </p:attrNameLst>
                                      </p:cBhvr>
                                      <p:to>
                                        <p:strVal val="visible"/>
                                      </p:to>
                                    </p:set>
                                    <p:anim calcmode="lin" valueType="num">
                                      <p:cBhvr>
                                        <p:cTn id="23" dur="500" fill="hold"/>
                                        <p:tgtEl>
                                          <p:spTgt spid="26627">
                                            <p:txEl>
                                              <p:pRg st="1" end="1"/>
                                            </p:txEl>
                                          </p:spTgt>
                                        </p:tgtEl>
                                        <p:attrNameLst>
                                          <p:attrName>ppt_x</p:attrName>
                                        </p:attrNameLst>
                                      </p:cBhvr>
                                      <p:tavLst>
                                        <p:tav tm="0">
                                          <p:val>
                                            <p:strVal val="#ppt_x+#ppt_w/2"/>
                                          </p:val>
                                        </p:tav>
                                        <p:tav tm="100000">
                                          <p:val>
                                            <p:strVal val="#ppt_x"/>
                                          </p:val>
                                        </p:tav>
                                      </p:tavLst>
                                    </p:anim>
                                    <p:anim calcmode="lin" valueType="num">
                                      <p:cBhvr>
                                        <p:cTn id="24" dur="500" fill="hold"/>
                                        <p:tgtEl>
                                          <p:spTgt spid="26627">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26627">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662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2" fill="hold" grpId="0" nodeType="clickEffect">
                                  <p:stCondLst>
                                    <p:cond delay="0"/>
                                  </p:stCondLst>
                                  <p:childTnLst>
                                    <p:set>
                                      <p:cBhvr>
                                        <p:cTn id="30" dur="1" fill="hold">
                                          <p:stCondLst>
                                            <p:cond delay="0"/>
                                          </p:stCondLst>
                                        </p:cTn>
                                        <p:tgtEl>
                                          <p:spTgt spid="26627">
                                            <p:txEl>
                                              <p:pRg st="2" end="2"/>
                                            </p:txEl>
                                          </p:spTgt>
                                        </p:tgtEl>
                                        <p:attrNameLst>
                                          <p:attrName>style.visibility</p:attrName>
                                        </p:attrNameLst>
                                      </p:cBhvr>
                                      <p:to>
                                        <p:strVal val="visible"/>
                                      </p:to>
                                    </p:set>
                                    <p:anim calcmode="lin" valueType="num">
                                      <p:cBhvr>
                                        <p:cTn id="31" dur="500" fill="hold"/>
                                        <p:tgtEl>
                                          <p:spTgt spid="26627">
                                            <p:txEl>
                                              <p:pRg st="2" end="2"/>
                                            </p:txEl>
                                          </p:spTgt>
                                        </p:tgtEl>
                                        <p:attrNameLst>
                                          <p:attrName>ppt_x</p:attrName>
                                        </p:attrNameLst>
                                      </p:cBhvr>
                                      <p:tavLst>
                                        <p:tav tm="0">
                                          <p:val>
                                            <p:strVal val="#ppt_x+#ppt_w/2"/>
                                          </p:val>
                                        </p:tav>
                                        <p:tav tm="100000">
                                          <p:val>
                                            <p:strVal val="#ppt_x"/>
                                          </p:val>
                                        </p:tav>
                                      </p:tavLst>
                                    </p:anim>
                                    <p:anim calcmode="lin" valueType="num">
                                      <p:cBhvr>
                                        <p:cTn id="32" dur="500" fill="hold"/>
                                        <p:tgtEl>
                                          <p:spTgt spid="26627">
                                            <p:txEl>
                                              <p:pRg st="2" end="2"/>
                                            </p:txEl>
                                          </p:spTgt>
                                        </p:tgtEl>
                                        <p:attrNameLst>
                                          <p:attrName>ppt_y</p:attrName>
                                        </p:attrNameLst>
                                      </p:cBhvr>
                                      <p:tavLst>
                                        <p:tav tm="0">
                                          <p:val>
                                            <p:strVal val="#ppt_y"/>
                                          </p:val>
                                        </p:tav>
                                        <p:tav tm="100000">
                                          <p:val>
                                            <p:strVal val="#ppt_y"/>
                                          </p:val>
                                        </p:tav>
                                      </p:tavLst>
                                    </p:anim>
                                    <p:anim calcmode="lin" valueType="num">
                                      <p:cBhvr>
                                        <p:cTn id="33" dur="500" fill="hold"/>
                                        <p:tgtEl>
                                          <p:spTgt spid="26627">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2662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2" fill="hold" grpId="0" nodeType="clickEffect">
                                  <p:stCondLst>
                                    <p:cond delay="0"/>
                                  </p:stCondLst>
                                  <p:childTnLst>
                                    <p:set>
                                      <p:cBhvr>
                                        <p:cTn id="38" dur="1" fill="hold">
                                          <p:stCondLst>
                                            <p:cond delay="0"/>
                                          </p:stCondLst>
                                        </p:cTn>
                                        <p:tgtEl>
                                          <p:spTgt spid="26627">
                                            <p:txEl>
                                              <p:pRg st="4" end="4"/>
                                            </p:txEl>
                                          </p:spTgt>
                                        </p:tgtEl>
                                        <p:attrNameLst>
                                          <p:attrName>style.visibility</p:attrName>
                                        </p:attrNameLst>
                                      </p:cBhvr>
                                      <p:to>
                                        <p:strVal val="visible"/>
                                      </p:to>
                                    </p:set>
                                    <p:anim calcmode="lin" valueType="num">
                                      <p:cBhvr>
                                        <p:cTn id="39" dur="500" fill="hold"/>
                                        <p:tgtEl>
                                          <p:spTgt spid="26627">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26627">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26627">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26627">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2" fill="hold" grpId="0" nodeType="clickEffect">
                                  <p:stCondLst>
                                    <p:cond delay="0"/>
                                  </p:stCondLst>
                                  <p:childTnLst>
                                    <p:set>
                                      <p:cBhvr>
                                        <p:cTn id="46" dur="1" fill="hold">
                                          <p:stCondLst>
                                            <p:cond delay="0"/>
                                          </p:stCondLst>
                                        </p:cTn>
                                        <p:tgtEl>
                                          <p:spTgt spid="26627">
                                            <p:txEl>
                                              <p:pRg st="6" end="6"/>
                                            </p:txEl>
                                          </p:spTgt>
                                        </p:tgtEl>
                                        <p:attrNameLst>
                                          <p:attrName>style.visibility</p:attrName>
                                        </p:attrNameLst>
                                      </p:cBhvr>
                                      <p:to>
                                        <p:strVal val="visible"/>
                                      </p:to>
                                    </p:set>
                                    <p:anim calcmode="lin" valueType="num">
                                      <p:cBhvr>
                                        <p:cTn id="47" dur="500" fill="hold"/>
                                        <p:tgtEl>
                                          <p:spTgt spid="26627">
                                            <p:txEl>
                                              <p:pRg st="6" end="6"/>
                                            </p:txEl>
                                          </p:spTgt>
                                        </p:tgtEl>
                                        <p:attrNameLst>
                                          <p:attrName>ppt_x</p:attrName>
                                        </p:attrNameLst>
                                      </p:cBhvr>
                                      <p:tavLst>
                                        <p:tav tm="0">
                                          <p:val>
                                            <p:strVal val="#ppt_x+#ppt_w/2"/>
                                          </p:val>
                                        </p:tav>
                                        <p:tav tm="100000">
                                          <p:val>
                                            <p:strVal val="#ppt_x"/>
                                          </p:val>
                                        </p:tav>
                                      </p:tavLst>
                                    </p:anim>
                                    <p:anim calcmode="lin" valueType="num">
                                      <p:cBhvr>
                                        <p:cTn id="48" dur="500" fill="hold"/>
                                        <p:tgtEl>
                                          <p:spTgt spid="26627">
                                            <p:txEl>
                                              <p:pRg st="6" end="6"/>
                                            </p:txEl>
                                          </p:spTgt>
                                        </p:tgtEl>
                                        <p:attrNameLst>
                                          <p:attrName>ppt_y</p:attrName>
                                        </p:attrNameLst>
                                      </p:cBhvr>
                                      <p:tavLst>
                                        <p:tav tm="0">
                                          <p:val>
                                            <p:strVal val="#ppt_y"/>
                                          </p:val>
                                        </p:tav>
                                        <p:tav tm="100000">
                                          <p:val>
                                            <p:strVal val="#ppt_y"/>
                                          </p:val>
                                        </p:tav>
                                      </p:tavLst>
                                    </p:anim>
                                    <p:anim calcmode="lin" valueType="num">
                                      <p:cBhvr>
                                        <p:cTn id="49" dur="500" fill="hold"/>
                                        <p:tgtEl>
                                          <p:spTgt spid="26627">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6627">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2" fill="hold" grpId="0" nodeType="clickEffect">
                                  <p:stCondLst>
                                    <p:cond delay="0"/>
                                  </p:stCondLst>
                                  <p:childTnLst>
                                    <p:set>
                                      <p:cBhvr>
                                        <p:cTn id="54" dur="1" fill="hold">
                                          <p:stCondLst>
                                            <p:cond delay="0"/>
                                          </p:stCondLst>
                                        </p:cTn>
                                        <p:tgtEl>
                                          <p:spTgt spid="26627">
                                            <p:txEl>
                                              <p:pRg st="8" end="8"/>
                                            </p:txEl>
                                          </p:spTgt>
                                        </p:tgtEl>
                                        <p:attrNameLst>
                                          <p:attrName>style.visibility</p:attrName>
                                        </p:attrNameLst>
                                      </p:cBhvr>
                                      <p:to>
                                        <p:strVal val="visible"/>
                                      </p:to>
                                    </p:set>
                                    <p:anim calcmode="lin" valueType="num">
                                      <p:cBhvr>
                                        <p:cTn id="55" dur="500" fill="hold"/>
                                        <p:tgtEl>
                                          <p:spTgt spid="26627">
                                            <p:txEl>
                                              <p:pRg st="8" end="8"/>
                                            </p:txEl>
                                          </p:spTgt>
                                        </p:tgtEl>
                                        <p:attrNameLst>
                                          <p:attrName>ppt_x</p:attrName>
                                        </p:attrNameLst>
                                      </p:cBhvr>
                                      <p:tavLst>
                                        <p:tav tm="0">
                                          <p:val>
                                            <p:strVal val="#ppt_x+#ppt_w/2"/>
                                          </p:val>
                                        </p:tav>
                                        <p:tav tm="100000">
                                          <p:val>
                                            <p:strVal val="#ppt_x"/>
                                          </p:val>
                                        </p:tav>
                                      </p:tavLst>
                                    </p:anim>
                                    <p:anim calcmode="lin" valueType="num">
                                      <p:cBhvr>
                                        <p:cTn id="56" dur="500" fill="hold"/>
                                        <p:tgtEl>
                                          <p:spTgt spid="26627">
                                            <p:txEl>
                                              <p:pRg st="8" end="8"/>
                                            </p:txEl>
                                          </p:spTgt>
                                        </p:tgtEl>
                                        <p:attrNameLst>
                                          <p:attrName>ppt_y</p:attrName>
                                        </p:attrNameLst>
                                      </p:cBhvr>
                                      <p:tavLst>
                                        <p:tav tm="0">
                                          <p:val>
                                            <p:strVal val="#ppt_y"/>
                                          </p:val>
                                        </p:tav>
                                        <p:tav tm="100000">
                                          <p:val>
                                            <p:strVal val="#ppt_y"/>
                                          </p:val>
                                        </p:tav>
                                      </p:tavLst>
                                    </p:anim>
                                    <p:anim calcmode="lin" valueType="num">
                                      <p:cBhvr>
                                        <p:cTn id="57" dur="500" fill="hold"/>
                                        <p:tgtEl>
                                          <p:spTgt spid="26627">
                                            <p:txEl>
                                              <p:pRg st="8" end="8"/>
                                            </p:txEl>
                                          </p:spTgt>
                                        </p:tgtEl>
                                        <p:attrNameLst>
                                          <p:attrName>ppt_w</p:attrName>
                                        </p:attrNameLst>
                                      </p:cBhvr>
                                      <p:tavLst>
                                        <p:tav tm="0">
                                          <p:val>
                                            <p:fltVal val="0"/>
                                          </p:val>
                                        </p:tav>
                                        <p:tav tm="100000">
                                          <p:val>
                                            <p:strVal val="#ppt_w"/>
                                          </p:val>
                                        </p:tav>
                                      </p:tavLst>
                                    </p:anim>
                                    <p:anim calcmode="lin" valueType="num">
                                      <p:cBhvr>
                                        <p:cTn id="58" dur="500" fill="hold"/>
                                        <p:tgtEl>
                                          <p:spTgt spid="26627">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2" fill="hold" grpId="0" nodeType="clickEffect">
                                  <p:stCondLst>
                                    <p:cond delay="0"/>
                                  </p:stCondLst>
                                  <p:childTnLst>
                                    <p:set>
                                      <p:cBhvr>
                                        <p:cTn id="62" dur="1" fill="hold">
                                          <p:stCondLst>
                                            <p:cond delay="0"/>
                                          </p:stCondLst>
                                        </p:cTn>
                                        <p:tgtEl>
                                          <p:spTgt spid="26627">
                                            <p:txEl>
                                              <p:pRg st="9" end="9"/>
                                            </p:txEl>
                                          </p:spTgt>
                                        </p:tgtEl>
                                        <p:attrNameLst>
                                          <p:attrName>style.visibility</p:attrName>
                                        </p:attrNameLst>
                                      </p:cBhvr>
                                      <p:to>
                                        <p:strVal val="visible"/>
                                      </p:to>
                                    </p:set>
                                    <p:anim calcmode="lin" valueType="num">
                                      <p:cBhvr>
                                        <p:cTn id="63" dur="500" fill="hold"/>
                                        <p:tgtEl>
                                          <p:spTgt spid="26627">
                                            <p:txEl>
                                              <p:pRg st="9" end="9"/>
                                            </p:txEl>
                                          </p:spTgt>
                                        </p:tgtEl>
                                        <p:attrNameLst>
                                          <p:attrName>ppt_x</p:attrName>
                                        </p:attrNameLst>
                                      </p:cBhvr>
                                      <p:tavLst>
                                        <p:tav tm="0">
                                          <p:val>
                                            <p:strVal val="#ppt_x+#ppt_w/2"/>
                                          </p:val>
                                        </p:tav>
                                        <p:tav tm="100000">
                                          <p:val>
                                            <p:strVal val="#ppt_x"/>
                                          </p:val>
                                        </p:tav>
                                      </p:tavLst>
                                    </p:anim>
                                    <p:anim calcmode="lin" valueType="num">
                                      <p:cBhvr>
                                        <p:cTn id="64" dur="500" fill="hold"/>
                                        <p:tgtEl>
                                          <p:spTgt spid="26627">
                                            <p:txEl>
                                              <p:pRg st="9" end="9"/>
                                            </p:txEl>
                                          </p:spTgt>
                                        </p:tgtEl>
                                        <p:attrNameLst>
                                          <p:attrName>ppt_y</p:attrName>
                                        </p:attrNameLst>
                                      </p:cBhvr>
                                      <p:tavLst>
                                        <p:tav tm="0">
                                          <p:val>
                                            <p:strVal val="#ppt_y"/>
                                          </p:val>
                                        </p:tav>
                                        <p:tav tm="100000">
                                          <p:val>
                                            <p:strVal val="#ppt_y"/>
                                          </p:val>
                                        </p:tav>
                                      </p:tavLst>
                                    </p:anim>
                                    <p:anim calcmode="lin" valueType="num">
                                      <p:cBhvr>
                                        <p:cTn id="65" dur="500" fill="hold"/>
                                        <p:tgtEl>
                                          <p:spTgt spid="26627">
                                            <p:txEl>
                                              <p:pRg st="9" end="9"/>
                                            </p:txEl>
                                          </p:spTgt>
                                        </p:tgtEl>
                                        <p:attrNameLst>
                                          <p:attrName>ppt_w</p:attrName>
                                        </p:attrNameLst>
                                      </p:cBhvr>
                                      <p:tavLst>
                                        <p:tav tm="0">
                                          <p:val>
                                            <p:fltVal val="0"/>
                                          </p:val>
                                        </p:tav>
                                        <p:tav tm="100000">
                                          <p:val>
                                            <p:strVal val="#ppt_w"/>
                                          </p:val>
                                        </p:tav>
                                      </p:tavLst>
                                    </p:anim>
                                    <p:anim calcmode="lin" valueType="num">
                                      <p:cBhvr>
                                        <p:cTn id="66" dur="500" fill="hold"/>
                                        <p:tgtEl>
                                          <p:spTgt spid="26627">
                                            <p:txEl>
                                              <p:pRg st="9" end="9"/>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build="p" autoUpdateAnimBg="0"/>
    </p:bld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Varsayılan Tasarım">
      <a:majorFont>
        <a:latin typeface="Times New Roman"/>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altLang="tr-TR" sz="5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altLang="tr-TR" sz="5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arsayılan Tasarı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arsayılan Tasarım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arsayılan Tasarım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arsayılan Tasarım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Kitap istifi tasarım şablonu</Template>
  <TotalTime>977</TotalTime>
  <Words>1526</Words>
  <PresentationFormat>Ekran Gösterisi (4:3)</PresentationFormat>
  <Paragraphs>272</Paragraphs>
  <Slides>61</Slides>
  <Notes>1</Notes>
  <HiddenSlides>0</HiddenSlides>
  <MMClips>0</MMClips>
  <ScaleCrop>false</ScaleCrop>
  <HeadingPairs>
    <vt:vector size="4" baseType="variant">
      <vt:variant>
        <vt:lpstr>Tema</vt:lpstr>
      </vt:variant>
      <vt:variant>
        <vt:i4>1</vt:i4>
      </vt:variant>
      <vt:variant>
        <vt:lpstr>Slayt Başlıkları</vt:lpstr>
      </vt:variant>
      <vt:variant>
        <vt:i4>61</vt:i4>
      </vt:variant>
    </vt:vector>
  </HeadingPairs>
  <TitlesOfParts>
    <vt:vector size="62" baseType="lpstr">
      <vt:lpstr>Varsayılan Tasarım</vt:lpstr>
      <vt:lpstr>NOKTALAMA İŞARETLERİ</vt:lpstr>
      <vt:lpstr>PowerPoint Sunusu</vt:lpstr>
      <vt:lpstr>  (.) N O K T A</vt:lpstr>
      <vt:lpstr>&amp;Bir takım kısaltmaların sonuna konur. </vt:lpstr>
      <vt:lpstr>&amp; Sayılardan sonra sıra bildirmek için “-ncı ,-nci” eklerinin yerine kullanılır. Örnekler:  1- 3.(Üçüncü)  2-15.(On beşinci)  3-IV.(Dördüncü)  4-II.Mehmet (İkinci Mehmet)  5-2.Cadde (İkinci Cadde)  Uyarı:  Cadde ve sokak numaralarında nokta mutlaka kullanılmalıdır.Nokta kullanılmadığı takdirde yukarıdaki örneklerden 2(iki) adet cadde anlaşılır.  </vt:lpstr>
      <vt:lpstr>&amp;Tarihlerin yazılışında gün ay ve yılı gösteren sayıları birbirinden ayırmak için konur. Örnekler:  1- 29. 5. 1453    2- 03. 02. 1988  UYARI:  Tarihlerde ay adları yazı ile de yazılabilir. Bu durumda ay adlarından önce ve sonra nokta kullanılmaz.  Örnekler;  1- 29 Mayıs 1453  2- 3 Şubat 1988   </vt:lpstr>
      <vt:lpstr>&amp;Bir yazının maddelerini gösteren rakam veya harflerden sonra okunur.  Örnekler:  1- I.  1.   2- II.  2.  3- B.  b.  &amp;Saat ve dakika gösteren sayıları birbirinden ayırmak için konur.  Örnekler:  1-Tren 09:15’te kalktı.   2-Tören 17:30’da, hükümet daireleri kapandıktan yarım saat sonra başlayacaktır. (Tarık BUĞRA)  </vt:lpstr>
      <vt:lpstr>&amp;Bibliyografik künyelerin sonuna konur.  Örnek:   Agah Sırrı Levend, Türk Dilinde Gelişme ve Sadeleşme Evreleri, Ankara 1960  Matematikte çarpı işareti yerine kullanılır.  Örnekler:  1-4.5=20  2-6.7=42   </vt:lpstr>
      <vt:lpstr>(,) V İ R G ÜL</vt:lpstr>
      <vt:lpstr>,Sıralı  cümleleri birbirinden ayırmak için kullanılır.  Örnekler:  1- Atlar soluyor,terliyor,dört nala koşuyordu.  2-Fakat yol otomobillerle yasak olduğundan oda herkes gibi tramvaya biner, kimse kendisine   dikkat etmez.      Falih Rıfkı ATAY, Denizaşırı  3- Gel demesi kolay, git demesi zordur.  4-Yaşlar kurur, iniltiler durur, çukurlar dolardı.</vt:lpstr>
      <vt:lpstr>,Art arda gelen iki kelime arasında çıkabilecek anlam karışıklığını önlemek amacı ile bunların arasına konur. Örnekler:   1- İhtiyar, bekçiyi çağırdı.Öteki, elini sakladı.  2- Hırsız, kardeşini dövdü. Garson,çocuğu çağırdı.   3-İhtiyar, ağaca yaslandı.Küçük, elmaları kopardı.   </vt:lpstr>
      <vt:lpstr>Uzun cümlelerde yüklemden uzak düşmüş olan ögeleri belirtmek için konur.  Örnekler:  1-Kumandan, atını şahlandırarak ‘’hurra, hurra’’ diye kendisini alkışlayan keyifli halka boyun kırarak kabarıyordu.  2- Burası, uzaklardan engin bir boşluk görünen karanlık  uçurumları ile uğursuz bir geçitti.  3-Saniye Hanımefendi, merdivenlerde oğlunun ayak seslerini duyar duymaz, hasretlisini karşılamaya atılan bir genç kadın gibi, koltuğundan fırlamış ve ona kapıyı kendi eliyle açmaya gelmişti.   (Yakup Kadri KARAOSMANOĞLU, Panorama)  </vt:lpstr>
      <vt:lpstr>,Cümle içinde ara sözleri ve ara cümleleri ayırmak için konur. Örnekler:  1- Uzun süredir o şehre, Bursa’ya gidememiştim.  2- Annesini, canından çok sevdiği o aziz varlığı, çok özlemişti.  3- Örnek olsun diye, örnek istemez ya, söylüyorum.   Şimdi, efendiler, müsaade buyurursanız, size bir sual sorayım.     (M.Kemal ATATÜRK)</vt:lpstr>
      <vt:lpstr>,Anlama güç kazandırmak, anlamı pekiştirmek için tekrarlanan kelimeler arasına konur.  Örnekler: 1-Akşam, yine akşam, yine akşam.    Göllerde bu dem kamış olsam!       (Ahmet HAŞİM) 2-Kopar sonbahar tellerinden    Derinden, derinden, derinden. Biten yazla başlar keder musikisi     (Yahya Kemal BEYATLI)  Uyarı: Ancak ikilemelerde kelimeler arasına virgül konmaz. Akşam akşam, yavaş yavaş</vt:lpstr>
      <vt:lpstr>,Hitaplardan sonra kullanılır. Örnekler: 1- Kıymetli Abiciğim,  2-Sevgili Anneciğim,  3-Değerli Kardeşim,  4-Sayın Başkan,  5-Kıymetli öğretmenim, </vt:lpstr>
      <vt:lpstr>,Sayıların yazımında ondalık bölümleri ayırmak için kullanılır.  Örnekler: 1- 20,7  2-30,85  3-48,36 «ve, veya» gibi bağlaçlarından önce ve sonra virgül kullanılmaz. Örnekler: 1-Öğretmen sınıfa girdi ve konuşmaya başladı.  2-Radyoyu açalım veya kapatalım.   </vt:lpstr>
      <vt:lpstr>(;)N O K T A L I V İ R G Ü L</vt:lpstr>
      <vt:lpstr>;Kendinden önceki cümleyle ilgi kuran ancak, yalnız, fakat,  lakin,çünkü vb bağlaçlardan önce konur. Örnekler: 1-Çok çalışıyor;fakat başarılı olamıyor.  2-Halis bir şiir fena okunabilir;lakin sahte bir şiir iyi okunamaz.                                                     (Yahya Kemal BEYATLI)  3-Bir millet ordusunu kaybedebilir,bağımsızlığını da kaybedebilir;fakat dilini sakladıkça o millet yaşıyor demektir.                                          (Nihal ATSIZ,Türk Ülküsü)</vt:lpstr>
      <vt:lpstr>(;) Ögeleri arasında virgül bulunan sıralı cümleleri birbirinden ayırmak için konur. Örnekler: 1-Sevinçten, heyecandan içim içime sığmıyor; bağırmak, kahkalar atmak ağlamak istiyorum.  2-Sabahtan beri bekliyorum ;ne gelen var, ne giden.  3-İş işten geçti; artık gelse de olur.gelmese de.  4-Eşek ölür,semeri;insan ölür,eseri kalır.  UYARI:Noktalı virgülden sonra başlayan cümlelerin ilk harfi küçük yazılır.</vt:lpstr>
      <vt:lpstr>(:) İ K İ  N O K T A</vt:lpstr>
      <vt:lpstr>Kendisinden sonra  açıklama yapılacak cümlenin sonuna konur.  Örnekler: 1-Aklın ve ilmin üç büyük düşmanı vardır: Fenalık, cahillik ve tembellik.  2-Derler:İnsanda derin bir yaradır köksüzlük;   Budur alemde hudutsuz ve hazin öksüzlük                                    (Yahya Kemal BEYATLI)   3-Cümlenin ögeleri üçe ayrılır: Özne, yüklem ve tümleçler.</vt:lpstr>
      <vt:lpstr>:Kütüphanecilik alanında yazar adı ile eser başlığı arasına konur. Örnekler: 1-Ali Çolak:Günlük Güneşlik Şarkılar  2-Faruk Nafiz Çamlıbel:Çoban Çeşmesi  3-Ahmet Turan Alkan:Altıncı Şehir  4-Mithat Enç:Uzun Çarşının Uluları  5-Yakup Kadri Karaosmanoğlu:Yaban </vt:lpstr>
      <vt:lpstr>:Edebi eserlerdeki karşılıklı konuşmalarda,konuşan kişinin adından sonra konur. Örnekler:  1-Bilge Kağan:  Türklerim,işittim         Üstten gök çökmedikçe    altan yer delinmedikçe     ülkenizi,törenizi kim bozabilir sizin? Koro:   Göğe erer başımız     Başınla senin! Bilge Kağan:  Ulusum birleşip yücelsin diye     Gece uyumadığım,gündüz oturmadım.    Türklerin Bilge Kağan der bana    Ben her şeyi onlar için bildim    Nöbetteyim!                                         (A.Turan Oflazoğlu, Anıtkabir)    </vt:lpstr>
      <vt:lpstr>(:)Matematikte bölme işareti olarak kullanılır. Örnekler:  1- 40:5 = 8  2- 150:2 = 75  3- 60:2 = 30  4- 60:10 = 6  5- 24:8 = 3 </vt:lpstr>
      <vt:lpstr>(...) Ü Ç   N O K T A</vt:lpstr>
      <vt:lpstr> (...) Herhangi bir  sebeple bitmemiş cümlelerin sonuna gelerek, anlamı okuyucunun düşüncesine bırakmak amacı ile kullanılır. Örnekler:  1- Ona düşüncelerimi anlatabilsem ...  2- Buraya öyle alıştım ki ...  3- Onu öyle özledim ki ...  4- Annemi bir görebilsem...  </vt:lpstr>
      <vt:lpstr>(...) Söylenmek istenmeyen, söylenmesi uygunsuz veya ayıp kaçan sözlerin yerine kullanılır. Örnekler: 1- O h... Bana ne dedi biliyor musun?  2- Olayı ... Bilmedi.  3- Arabacı B ... ‘a yaklaştığını söylüyor, iki de bir fırsat bularak arabanın içine doğru başını çeviriyordu.     (Ahmet Hamdi TANPINAR)  </vt:lpstr>
      <vt:lpstr>(...) Alıntılarda; başta ortada ve sonda alınmayan kelime ve bölümlerin yerine konur. Örnekler: 1- ... Türkçe’nin çekilmediği yer vatandır, ancak çekildiği yerler vatanlıktan çıkar.  2- Mümtaz, bu dükkana bakarken hiç farkında olmadan  Mallarme’nin  mısrasını hatırladı:’’ Meçhul bir felaketten buraya düşmüş.    (Ahmet Hamdi TANPINAR,Huzur) Uyarı: Alınmayan kelime ve bölümlerin yerine yay ayraç içinde  üç nokta konması da mümkündür. </vt:lpstr>
      <vt:lpstr>(...) Cevap vermeyişi, suskunluğu belirtmek için üç nokta veya sıra noktalar kullanılır. Örnekler:  1- Bana kırgın mısın?     .............................  2- Beni özledin mi?     ...  3-Beni hiç aradın mı?    ...</vt:lpstr>
      <vt:lpstr>(...)Sözün bir yerde kesilerek geri kalan bölümün okuyucunun muhayyilesini bırakıldığını göstermek ve ya ifadeye güç katmak için konur.  Örnekler:  1-Karşı sahilde mor,fark olunmaz sisler altındaki dağlar, korular, beyaz yalılar... Ve bütün bunların üzerinde bir esatir rüyasının havai hakikati gibi uçan martı sürüleri                           (Ömer SEYFETTİN,Bahar ve Kelebekler)  2-Gök sarı,toprak sarı,çıplak ağaçlar sarı...                              (Faruk Nafiz ÇAMLIBEL,Han Duvarları)</vt:lpstr>
      <vt:lpstr>(...) Ünlem ve seslenmelerde anlatımı pekiştirmek için kullanılır.  Örnekler:  1- Koca Ali ... Koca Ali, be ...     (Ömer SEYFETTİN, Diyet) 2- Ne var... Ne var, be ...         3- Kim O...Kim O...</vt:lpstr>
      <vt:lpstr>(...) Karşılıklı konuşmalarda, yeterli olmayan, eksik bırakılan cevaplarda kullanılır.  Örnek : - Yabancı yok!  - Kimsin? -Ali... -Hangi Ali? -... -Sen misin, Ali usta? -Benim!... -Ne arıyorsun bu vakit buralarda? -Hiç.. -Nasıl hiç?Suya çekicini mi düşürdün yoksa!...</vt:lpstr>
      <vt:lpstr>? S O R U  İ Ş A R E T İ</vt:lpstr>
      <vt:lpstr>? Bilinmeyen yer, tarih ve benzeri durumlar için kullanılır. Örnekler:  1- Yunus Emre(1240?-1284), (Doğum yeri:?)   2- Türk Halk Felsefesinin, Türk nükteciliğinin ve mizah dehasının büyük mümessili Nasrettin Hoca da (Hace Nasirüddin) bu asırda yaşamıştır.(1208?-1284)   3-Babaannemin doğum tarihi (1901?-1972), (Doğum yeri:?)</vt:lpstr>
      <vt:lpstr>? Bir bilginin şüpheyle karşılandığı veya kesin olmadığı durumlarda yay ayraç içinde soru işareti kullanılır.  Örnekler:   1- Ankara’dan Konya’ya bir buçuk saatte (?) gitmiş.  2- 1496(?) yılında doğan Fuzuli...  3- Zaten  onun ne kadar bilgili(?) olduğu konuşmasından anlaşılıyor. </vt:lpstr>
      <vt:lpstr>? N o t l a r  1- Uyarı: Soru bildiren cümle veya sözlerde bazen cevabın ne olacağı sözün gelişinden belli olur. Bu tür cümle ve sözlerin sonunda da soru işareti kullanılır.  Örnekler: 1- Haksız mıyım? Liderler içinde Atatürk gibisi var mı?  2- Yoksa bu sözümde yalan var mı?  3- Sen İstanbul’a gitmeyecek miydin?  4- Türkçe’den 5 almamış mıydın?</vt:lpstr>
      <vt:lpstr>   2-Uyarı: mı / mi eki -ınca / -ince anlamında zarf-fiil işleviyle kullanıldığı zaman soru işareti konulmaz. Örnekler: 1- Akşam oldu mu sürüler döner.Hava karardı mı eve gideriz.  2-  Alp Er Tolga öldi mü  Esiz ajun kaldı mu  Ödlek öçin aldı mu  Emdi yürek yırtılır.  3- Bahar gelip de nehir çağıl çağıl kabarmaya başlamaz mı içimi geri kalmış bir saat huzursuzluğu kaplardı.    (Haldun TANER,On İkiye Bir Var)    </vt:lpstr>
      <vt:lpstr>3-Uyarı: Soru ifadesi taşıyan sıralı ve bağlı cümlelerde soru işareti en sona konur.  Örnekler: 1- Çok yakından mı bu sesler, çok uzaklardan mı?     Üsküdar’dan mı, Hisar’dan mı, Kavaklar’dan mı?     (Yahya Kemal BEYATLI)  2-Ruhunu karartan neydi,yağmur mu yağıyordu;yoksa şimşekler mi çakıyordu?      </vt:lpstr>
      <vt:lpstr>! Ü N  L E M   İ Ş A R E T İ</vt:lpstr>
      <vt:lpstr>!  Seslenme, hitap ve uyarı sözlerinden sonra konur. Örnekler: 1- Ordular! İlk hedefiniz Akdeniz, ileri!    (Mustafa Kemal ATATÜRK)   Uyarı: Ünlem işareti, seslenme ve hitap sözlerinden hemen sonra konulabileceği gibi cümlenin sonuna da konulabilir. Örnek: * Arkadaş, biz bu yolda türküler tuttururken     Sana uğurlar olsun ... Ayrılıyor yolumuz! </vt:lpstr>
      <vt:lpstr>! Bir söze alay, kinaye ve küçümseme anlamı kazandırma için ayraç içinde ünlem işareti konur.  Örnekler:  1- İsteseymiş  bir gün de bitirirmiş(!) ama ne yazık ki vakti yokmuş(!)  2- Adam akıllı (!)olduğunu söylüyor. </vt:lpstr>
      <vt:lpstr>(-) K I S A Ç İ Z G İ</vt:lpstr>
      <vt:lpstr>(-) Ara sözleri ara cümleleri ayırmak için kullanılır. Örnekler: 1- Örnek olsun diye  - örnek istemez ya - söylüyorum  2- En önde oturanlardan biri - gözlüklü olan - soruyu çok güzel cevaplandırdı.  3-Yazarın bu romanı - Yanık Buğdaylar - hoşuma gitmişti. </vt:lpstr>
      <vt:lpstr>(-) Dil bilgisinde kökleri ve ekleri ayırmak için konur. Örnek: al-ış, dur-ak,Dur-sun,gör-gü-süz-lük (-)  Dil bilginde fiil kök ve gövdelerini göstermek için kullanılır. Örnek: al-, dur-, gör-, ver-, başar-,okut-, (-) Dil bilgisinde eklerin başına konur.   Örnek: -den, -lık, -ış (-)Dil bilgisinde heceleri göstermek için kullanılır. Örnek; a-raş-tır-ma, ku-yum-cu, ya-zar-lık </vt:lpstr>
      <vt:lpstr>(-)Eski harfli metinlerin yeni yazıya aktarılmasında Arapça ve Farsça kurallara göre yapılmış tamlamaların, birleşik ve türemiş kelimelerin öğelerini ayırmak için kullanılır.  Örnekler: 1- Darü’l -fünün  2- Resm-i geçit  3-Cemiyet-i Akvam (-) Adres yazarken semt ile şehir arasına konur. Örnek: * Kurtuluş-ANKARA</vt:lpstr>
      <vt:lpstr>(-) Kelimeler arasında “-den...-a, ve, ile, ila ve arasında” anlamlarını vermek üzere kullanılır. Örnekler: 1- Türkçe - Fransızca sözlük  2- Aydın  -İzmir yolu  3- Türk - Alman ilişkileri (-) Bazı terim ve kuruluş adlarında kelimeler arasına konur. Örnekler: 1- Dil ve Tarih - Coğrafya Fakültesi  2- Zarf-fiil </vt:lpstr>
      <vt:lpstr>( __ ) U Z U N Ç İ Z G İ</vt:lpstr>
      <vt:lpstr>(‘’  ‘’) T I R N A K  İ Ş A R E T İ</vt:lpstr>
      <vt:lpstr>(“ ’’) N O T L A R Uyarı:  Tırnak içindeki alıntının sonunda bulunan işaret (nokta, soru işareti, ünlem işareti v.b. ) tırnak içinde kalır.  Örnek:  * “Akıl yaşta değil baştadır.”atasözü yüzyılların tecrübesinden süzülüp gelen bir gerçeği ifade etmiyor mu?  Uyarı:  Uzun alıntılarda her paragraf ayrı ayrı paragraf içine alınır.</vt:lpstr>
      <vt:lpstr>(“  ”) Özel olarak belirtilmek istenen sözler tırnak içine alınır. Örnek: * Yeni bir ‘’barış taarruzu ‘’ başladı. Uyarı:  Özel olarak belirtilmek istenen sözler tırnak içine alınmadan koyu yazılarak veya altı çizilerek de gösterilebilir. Örnek: * Höyük sözü Anadolu’da tepe olarak geçer. (“ ”) Kitapların ve yazıların adları ve başlıkları tırnak içine alınır. Örnek: * Yahya Kemal’in bazı şiirleri “ Kendi Gök Kubbemiz” adı altında çıktı.</vt:lpstr>
      <vt:lpstr>       (“ ”) N O T L A R Uyarı: Kitapların ve yazıların adları ve başlıkları tırnak içine alınmaksızın koyu yazılarak ve ya eğik yazıyla (italik) dizilerek de gösterilebilir. Örnekler:  1-Cahit Sıtkı’nın Şairin Ölümü şiirini Yahya Kemal çok sevmişti.  2-Bugünün gençleri Dar Kapı’ yı okumalıdırlar.  Uyarı: Tırnak içine alınan sözlerden sonra kesme işareti kullanılmaz.  </vt:lpstr>
      <vt:lpstr>(‘ ’) T E K   T I R N A K</vt:lpstr>
      <vt:lpstr>(‘’)  Dil yazılarında verilen örneğin anlamını göstermek için kullanılır.   Örnek: * Göktürk Anıtları ‘ nda geçen fakat günümüze ulaşmayan bazı örnekler; bodun ‘millet, kavim,’sab ‘söz’, eçü apa ‘ ecdat, atalar,’ tüketi ‘tamamen, bütünüyle,’</vt:lpstr>
      <vt:lpstr>( ( ) ) Y A Y   A Y R A Ç</vt:lpstr>
      <vt:lpstr>(( )) Tiyatro eserlerinde konuşanın hareketlerini, durumunu açıklamak ve göstermek için kullanılır. Örnekler: İhtiyar- (Topallayarak öğretmenin yanına yaklaşır.) Ne oluyor hocam? Lütfen bana da anlattın. Öğretmen-(Kaşları çatılmış bir şekilde ) Ne olacak,serseriler okulun camlarını kırmış. (( ))Alıntıların,başta,ortada ve sonda alınmayan kelime ve bölümlerin yerine konulan üç nokta,yay ayraç içine alınabilir. (( )) Bir söze alay,kinaye veya küçümseme anlamı kazandırmak için kullanılan ünlem işareti yay ayraç içine alınır.</vt:lpstr>
      <vt:lpstr>(‘) K E S M E  İ Ş A R E T İ</vt:lpstr>
      <vt:lpstr>(‘)Kısaltmalara getirilen ekleri ayırmak için konur. Örnekler: 1-ABD’de kasırga hayatı felce uğradı.  2-THY’nin hizmetleri herkesçe takdim ediliyor.  (‘)Sayılara getirilen ekleri ayırmak için konur. Örnekler: 1-’İsterseniz 8’inci kata çıkalım’  2- ‘Seyfullah Aras 1997’de doğdu’  3- Saat 21:30’da Harem’de olmalısın.</vt:lpstr>
      <vt:lpstr>(‘) Seslerin vezin dolayısıyla şiirde veya konuşma sırasında düştüğünü göstermek için kullanılır.   Örnekler: 1- N’oldu Allah’ım n’oldu , arayıp beni buldu.  2- ‘N’ etsin, n’eylesin şimdi zavallı adam  (‘) Bir ek veya harften sonra gelen ekleri ayırmak için kullanılır. Örnek: *Dilimizde-sız ‘la yapılmış bir çok sözcük var. </vt:lpstr>
      <vt:lpstr> (‘) Özel adlar için yay ayraç ( parantez) içinde bir açıklama yapıldığı takdirde kesme işareti yay ayraçtan sonra konur. Örnek: * Yakup Kadri(Karaosmanoğlu) ‘nin romanlarını zevkle okudum.  Uyarı: Özel adlardan türetilmiş sözcüklerde ekler, kesme işaretiyle ayrılmaz. Örnek: * Az önce Konyalı bir dostumla buluştum. Uyarı: Özel İsimlere eklenip “ aile, gil” anlamını veren - ler ekleri, kesme işareti ile ayrılmaz. Fakat “benzerler’’ anlamı verenler ve diğerleri ayrılır. </vt:lpstr>
      <vt:lpstr>(^) D Ü Z E L T M E   İ Ş A R E T İ</vt:lpstr>
      <vt:lpstr>(^) Arapça ve Farsçadan dilimize geçen birtakım kelime ve eklerde ‘’g, k, I’’ ünsüzlerinin ince okunduğunu göstermek için, bu ünsüzlerden sonra gelen ‘’a’’ ve ‘’u’’ sesleri üzerine konur.   Örnek: 1- dergâh, sükûn, ahlâk, evlât, hilâl   </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dc:creator>
  <cp:keywords>www.turkedebiyati.org</cp:keywords>
  <dc:description>www.turkedebiyati.org_x000d_
Türk Dili ve Edebiyatı Kaynak Eğitim Sitesi</dc:description>
  <dcterms:created xsi:type="dcterms:W3CDTF">2002-04-22T09:41:00Z</dcterms:created>
  <dcterms:modified xsi:type="dcterms:W3CDTF">2021-06-28T17:23:23Z</dcterms:modified>
  <cp:category>www.turkedebiyati.org</cp:category>
</cp:coreProperties>
</file>