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257" r:id="rId3"/>
    <p:sldId id="272" r:id="rId4"/>
    <p:sldId id="273" r:id="rId5"/>
    <p:sldId id="274" r:id="rId6"/>
    <p:sldId id="258" r:id="rId7"/>
    <p:sldId id="259" r:id="rId8"/>
    <p:sldId id="260" r:id="rId9"/>
    <p:sldId id="261" r:id="rId10"/>
    <p:sldId id="262" r:id="rId11"/>
    <p:sldId id="291" r:id="rId12"/>
    <p:sldId id="292" r:id="rId13"/>
    <p:sldId id="293" r:id="rId14"/>
    <p:sldId id="294" r:id="rId15"/>
    <p:sldId id="263" r:id="rId16"/>
    <p:sldId id="264" r:id="rId17"/>
    <p:sldId id="265" r:id="rId18"/>
    <p:sldId id="295" r:id="rId19"/>
    <p:sldId id="296" r:id="rId20"/>
    <p:sldId id="297" r:id="rId21"/>
    <p:sldId id="298" r:id="rId22"/>
    <p:sldId id="266" r:id="rId23"/>
    <p:sldId id="267" r:id="rId24"/>
    <p:sldId id="275" r:id="rId25"/>
    <p:sldId id="276" r:id="rId26"/>
    <p:sldId id="277" r:id="rId27"/>
    <p:sldId id="278" r:id="rId28"/>
    <p:sldId id="279" r:id="rId29"/>
    <p:sldId id="281" r:id="rId30"/>
    <p:sldId id="282" r:id="rId31"/>
    <p:sldId id="280" r:id="rId32"/>
    <p:sldId id="284" r:id="rId33"/>
    <p:sldId id="285" r:id="rId34"/>
    <p:sldId id="286" r:id="rId35"/>
    <p:sldId id="287" r:id="rId36"/>
    <p:sldId id="283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FFFFFF"/>
    <a:srgbClr val="C59EE2"/>
    <a:srgbClr val="9751CB"/>
    <a:srgbClr val="FFCCFF"/>
    <a:srgbClr val="CC00CC"/>
    <a:srgbClr val="FFFFCC"/>
    <a:srgbClr val="FF5050"/>
    <a:srgbClr val="00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170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8651C-4385-4417-AB9E-306DE7D7FEDF}" type="datetimeFigureOut">
              <a:rPr lang="tr-TR" smtClean="0"/>
              <a:t>15.05.2023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2A11C-07A1-4497-8070-BF667BC168B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270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D8343-88CD-4432-B5A8-7A3B838A2433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BF6D-8A2D-4B5A-99B6-F16D9C5984A6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9EAB-7FEE-4117-8213-86DDE09C0B77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F425-7D1D-4875-8E3B-BD94A49D7D3D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E761-1D92-4666-B16C-3C7D8863E2F5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240D-C341-4550-8E15-98448F4D582D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B332-51D4-4582-ABFF-2FB7335063D8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6DBA-C700-468F-ADAC-18C1B63EE14C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5466-BE4F-4023-B6E8-8BEA7EDCAA13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F869-80F5-48F0-8100-FE94BC315DEE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C606CE-49C9-46B4-A95D-62D54CD95F5E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altLang="tr-T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69122-7B2E-4543-AA5D-C9FACEF9C259}" type="slidenum">
              <a:rPr lang="tr-TR" altLang="tr-TR" smtClean="0"/>
              <a:pPr/>
              <a:t>‹#›</a:t>
            </a:fld>
            <a:endParaRPr lang="tr-TR" altLang="tr-T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edebiyati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108520" y="563562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4000" b="1" dirty="0" smtClean="0">
                <a:latin typeface="Comic Sans MS" pitchFamily="66" charset="0"/>
                <a:cs typeface="Times New Roman" pitchFamily="18" charset="0"/>
              </a:rPr>
              <a:t>YAZIM (İMLÂ) KURALLARI</a:t>
            </a:r>
            <a:endParaRPr lang="tr-TR" altLang="tr-TR" sz="4000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endParaRPr lang="tr-TR" altLang="tr-TR" sz="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03040" y="1371599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FFFF00"/>
                </a:solidFill>
              </a:rPr>
              <a:t>Sunu/Slayt İçeriği:</a:t>
            </a:r>
            <a:r>
              <a:rPr lang="tr-TR" sz="2000" b="1" dirty="0"/>
              <a:t/>
            </a:r>
            <a:br>
              <a:rPr lang="tr-TR" sz="2000" b="1" dirty="0"/>
            </a:br>
            <a:r>
              <a:rPr lang="tr-TR" sz="2000" b="1" dirty="0"/>
              <a:t>1) “ki” bağlacının ve “-ki” ekinin yazımı</a:t>
            </a:r>
            <a:br>
              <a:rPr lang="tr-TR" sz="2000" b="1" dirty="0"/>
            </a:br>
            <a:r>
              <a:rPr lang="tr-TR" sz="2000" b="1" dirty="0"/>
              <a:t>2) “de” bağlacının ve “-de” bulunma durum ekinin yazımı</a:t>
            </a:r>
            <a:br>
              <a:rPr lang="tr-TR" sz="2000" b="1" dirty="0"/>
            </a:br>
            <a:r>
              <a:rPr lang="tr-TR" sz="2000" b="1" dirty="0"/>
              <a:t>3) “mi” soru edatının yazımı</a:t>
            </a:r>
            <a:br>
              <a:rPr lang="tr-TR" sz="2000" b="1" dirty="0"/>
            </a:br>
            <a:r>
              <a:rPr lang="tr-TR" sz="2000" b="1" dirty="0"/>
              <a:t>4) Sayıların yazımı</a:t>
            </a:r>
            <a:br>
              <a:rPr lang="tr-TR" sz="2000" b="1" dirty="0"/>
            </a:br>
            <a:r>
              <a:rPr lang="tr-TR" sz="2000" b="1" dirty="0"/>
              <a:t>5) Kısaltmaların Yazımı</a:t>
            </a:r>
            <a:br>
              <a:rPr lang="tr-TR" sz="2000" b="1" dirty="0"/>
            </a:br>
            <a:r>
              <a:rPr lang="tr-TR" sz="2000" b="1" dirty="0"/>
              <a:t>6) Gün ve Ay Adlarının Yazımı</a:t>
            </a:r>
            <a:br>
              <a:rPr lang="tr-TR" sz="2000" b="1" dirty="0"/>
            </a:br>
            <a:r>
              <a:rPr lang="tr-TR" sz="2000" b="1" dirty="0"/>
              <a:t>7) Yön İsimlerinin Yazımı</a:t>
            </a:r>
            <a:br>
              <a:rPr lang="tr-TR" sz="2000" b="1" dirty="0"/>
            </a:br>
            <a:r>
              <a:rPr lang="tr-TR" sz="2000" b="1" dirty="0"/>
              <a:t>8) Coğrafi Terimlerin Yazımı</a:t>
            </a:r>
            <a:br>
              <a:rPr lang="tr-TR" sz="2000" b="1" dirty="0"/>
            </a:br>
            <a:r>
              <a:rPr lang="tr-TR" sz="2000" b="1" dirty="0"/>
              <a:t>9) Tarihlerin Yazılışı</a:t>
            </a:r>
            <a:br>
              <a:rPr lang="tr-TR" sz="2000" b="1" dirty="0"/>
            </a:br>
            <a:r>
              <a:rPr lang="tr-TR" sz="2000" b="1" dirty="0"/>
              <a:t>10) Birleşik Sözcüklerin Yazımı</a:t>
            </a:r>
            <a:br>
              <a:rPr lang="tr-TR" sz="2000" b="1" dirty="0"/>
            </a:br>
            <a:r>
              <a:rPr lang="tr-TR" sz="2000" b="1" dirty="0"/>
              <a:t>11) İkilemelerin Yazımı</a:t>
            </a:r>
            <a:br>
              <a:rPr lang="tr-TR" sz="2000" b="1" dirty="0"/>
            </a:br>
            <a:r>
              <a:rPr lang="tr-TR" sz="2000" b="1" dirty="0"/>
              <a:t>12) Büyük Harflerin Kullanıldığı Yerler</a:t>
            </a:r>
            <a:br>
              <a:rPr lang="tr-TR" sz="2000" b="1" dirty="0"/>
            </a:br>
            <a:r>
              <a:rPr lang="tr-TR" sz="2000" b="1" dirty="0"/>
              <a:t>13) Satır Sonunda Kelimelerin Bölünmesi</a:t>
            </a:r>
            <a:br>
              <a:rPr lang="tr-TR" sz="2000" b="1" dirty="0"/>
            </a:br>
            <a:r>
              <a:rPr lang="tr-TR" sz="2000" b="1" dirty="0"/>
              <a:t>14) Ses Olaylarıyla İlgili Yazım Kuralları</a:t>
            </a:r>
          </a:p>
        </p:txBody>
      </p:sp>
      <p:pic>
        <p:nvPicPr>
          <p:cNvPr id="1026" name="Picture 2" descr="D:\Desktop\turkedebiya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26216"/>
            <a:ext cx="2660352" cy="135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2209800"/>
            <a:ext cx="874712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dirty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*Sana güzel mi güzel bir elbise aldım.</a:t>
            </a:r>
            <a:endParaRPr lang="tr-TR" altLang="tr-TR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tr-TR" alt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(pekiştirme göreviyle kullanılmış</a:t>
            </a:r>
            <a:r>
              <a:rPr lang="tr-TR" alt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endParaRPr lang="tr-TR" altLang="tr-TR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dirty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*Bu testi de çözdün mü konuyu daha iyi anlarsın.</a:t>
            </a:r>
            <a:endParaRPr lang="tr-TR" altLang="tr-TR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tr-TR" alt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(Çözdüğün zaman</a:t>
            </a:r>
            <a:r>
              <a:rPr lang="tr-TR" alt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endParaRPr lang="tr-TR" altLang="tr-TR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dirty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*Tüm bunları ben mi yapmışım?</a:t>
            </a:r>
            <a:endParaRPr lang="tr-TR" altLang="tr-TR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tr-TR" alt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(reddetme</a:t>
            </a:r>
            <a:r>
              <a:rPr lang="tr-TR" alt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, kabullenmeme</a:t>
            </a:r>
            <a:r>
              <a:rPr lang="tr-TR" alt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endParaRPr lang="tr-TR" altLang="tr-TR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457200"/>
            <a:ext cx="87614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tr-TR" altLang="tr-T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tr-TR" altLang="tr-T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</a:t>
            </a:r>
            <a:r>
              <a:rPr lang="tr-TR" alt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Soru </a:t>
            </a:r>
            <a:r>
              <a:rPr lang="tr-TR" altLang="tr-TR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edatı olan “mı,mi,mu,mü” cümleye soru anlamından başka anlamlar da katabilir</a:t>
            </a:r>
            <a:r>
              <a:rPr lang="tr-TR" alt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.</a:t>
            </a:r>
            <a:endParaRPr lang="tr-TR" altLang="tr-TR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9512" y="996628"/>
            <a:ext cx="878497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DOĞRU-YANLIŞ</a:t>
            </a:r>
          </a:p>
          <a:p>
            <a:pPr algn="ctr"/>
            <a:endParaRPr lang="tr-TR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tr-TR" dirty="0" smtClean="0"/>
              <a:t>(  ) Eksik sözcük kadar fazla sözcükde anlatımın dengesini bozar.</a:t>
            </a:r>
            <a:endParaRPr lang="tr-TR" dirty="0"/>
          </a:p>
          <a:p>
            <a:r>
              <a:rPr lang="tr-TR" dirty="0" smtClean="0"/>
              <a:t>(  ) Son dönemdeki çalışmaları halk tarafından çok beğenildi.</a:t>
            </a:r>
          </a:p>
          <a:p>
            <a:r>
              <a:rPr lang="tr-TR" dirty="0" smtClean="0"/>
              <a:t>(  ) Bazı alimlerin de bu konudaki görüşleri alınmalıdır.</a:t>
            </a:r>
          </a:p>
          <a:p>
            <a:endParaRPr lang="tr-TR" dirty="0" smtClean="0"/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BOŞLUK DOLDURMA</a:t>
            </a:r>
          </a:p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«de» ve «ki» bağlaçlarından uygun olanını yazınız.</a:t>
            </a:r>
          </a:p>
          <a:p>
            <a:pPr algn="just"/>
            <a:r>
              <a:rPr lang="tr-TR" dirty="0" smtClean="0">
                <a:solidFill>
                  <a:srgbClr val="FFFFFF"/>
                </a:solidFill>
              </a:rPr>
              <a:t>1.Onun ....... bu konuda bir fikri vardır.</a:t>
            </a:r>
          </a:p>
          <a:p>
            <a:pPr algn="just"/>
            <a:r>
              <a:rPr lang="tr-TR" dirty="0" smtClean="0">
                <a:solidFill>
                  <a:srgbClr val="FFFFFF"/>
                </a:solidFill>
              </a:rPr>
              <a:t>2.Sandım ....... bütün işlerimi bir haftada bitiririm.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tr-TR" dirty="0" smtClean="0">
                <a:solidFill>
                  <a:srgbClr val="FFFFFF"/>
                </a:solidFill>
              </a:rPr>
              <a:t>3.Bu iş ........ bitti, bakalım sırada bizi bekleyen ne var?</a:t>
            </a:r>
          </a:p>
          <a:p>
            <a:pPr algn="just"/>
            <a:r>
              <a:rPr lang="tr-TR" dirty="0" smtClean="0">
                <a:solidFill>
                  <a:srgbClr val="FFFFFF"/>
                </a:solidFill>
              </a:rPr>
              <a:t>4.Görüyorum ........ sende ......... bazı gençler gibi öz güven eksikliği var.</a:t>
            </a:r>
          </a:p>
          <a:p>
            <a:pPr algn="ctr"/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994319215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1628800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Aşağıdaki cümlelerin hangisinde bitişik yazılması gereken «-de,-da» ayrı yazılmıştır?</a:t>
            </a:r>
          </a:p>
          <a:p>
            <a:endParaRPr lang="tr-T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AutoNum type="alphaUcPeriod"/>
            </a:pPr>
            <a:r>
              <a:rPr lang="tr-TR" dirty="0" smtClean="0"/>
              <a:t>Ankete katılan politikacılar da Meclis’te hazır bulundu.</a:t>
            </a:r>
          </a:p>
          <a:p>
            <a:pPr marL="457200" indent="-457200">
              <a:buAutoNum type="alphaUcPeriod"/>
            </a:pPr>
            <a:r>
              <a:rPr lang="tr-TR" dirty="0" smtClean="0"/>
              <a:t>Geçen haftaki gazetelerde bu olay da genişçe yer aldı.</a:t>
            </a:r>
          </a:p>
          <a:p>
            <a:pPr marL="457200" indent="-457200">
              <a:buAutoNum type="alphaUcPeriod"/>
            </a:pPr>
            <a:r>
              <a:rPr lang="tr-TR" dirty="0" smtClean="0"/>
              <a:t>Bu masa da şehrin ileri gelen simalarına ayrılmıştı.</a:t>
            </a:r>
          </a:p>
          <a:p>
            <a:pPr marL="457200" indent="-457200">
              <a:buAutoNum type="alphaUcPeriod"/>
            </a:pPr>
            <a:r>
              <a:rPr lang="tr-TR" dirty="0" smtClean="0"/>
              <a:t>Yeni aldığımız telefon da çözünürlük oldukça iyiydi.</a:t>
            </a:r>
          </a:p>
          <a:p>
            <a:pPr marL="457200" indent="-457200">
              <a:buAutoNum type="alphaUcPeriod"/>
            </a:pPr>
            <a:r>
              <a:rPr lang="tr-TR" dirty="0" smtClean="0"/>
              <a:t>Okulun bahçesi de harabe haline gelmiş sanki.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704307321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9512" y="1124743"/>
            <a:ext cx="864096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Doğru –Yanlış</a:t>
            </a:r>
          </a:p>
          <a:p>
            <a:pPr algn="ctr"/>
            <a:r>
              <a:rPr lang="tr-T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r>
              <a:rPr lang="tr-TR" dirty="0" smtClean="0"/>
              <a:t>(  ) Saat 12 itibariyle kar yağışı başlayacakmış.</a:t>
            </a:r>
          </a:p>
          <a:p>
            <a:pPr algn="just"/>
            <a:r>
              <a:rPr lang="tr-TR" dirty="0" smtClean="0"/>
              <a:t>(  ) Bak sen güpe gündüz elinde lamba dolaşıyor.</a:t>
            </a:r>
          </a:p>
          <a:p>
            <a:pPr algn="just"/>
            <a:r>
              <a:rPr lang="tr-TR" dirty="0" smtClean="0"/>
              <a:t>(  ) Sen Samsun’a gitmekten vaz mı geçtin?</a:t>
            </a:r>
          </a:p>
          <a:p>
            <a:pPr algn="just"/>
            <a:r>
              <a:rPr lang="tr-TR" dirty="0" smtClean="0"/>
              <a:t>(  ) Bunu damı görecektim ömrümün baharında!</a:t>
            </a:r>
          </a:p>
          <a:p>
            <a:pPr algn="just"/>
            <a:endParaRPr lang="tr-TR" dirty="0"/>
          </a:p>
          <a:p>
            <a:pPr algn="ctr"/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Boşluk Doldurma</a:t>
            </a:r>
          </a:p>
          <a:p>
            <a:pPr algn="just"/>
            <a:r>
              <a:rPr lang="tr-TR" dirty="0" smtClean="0"/>
              <a:t>Yazım yanlışlarının hangi konudan olduğunu yazınız.</a:t>
            </a:r>
            <a:endParaRPr lang="tr-TR" dirty="0"/>
          </a:p>
          <a:p>
            <a:pPr algn="just"/>
            <a:r>
              <a:rPr lang="tr-TR" dirty="0" smtClean="0"/>
              <a:t>1.Bu konuyu dikkatla dinleyin.</a:t>
            </a:r>
          </a:p>
          <a:p>
            <a:pPr algn="just"/>
            <a:r>
              <a:rPr lang="tr-TR" dirty="0" smtClean="0"/>
              <a:t>.........................................................</a:t>
            </a:r>
          </a:p>
          <a:p>
            <a:pPr algn="just"/>
            <a:r>
              <a:rPr lang="tr-TR" dirty="0" smtClean="0"/>
              <a:t>2.Oysa ki hiçbir şeyin önemi yokmuş.</a:t>
            </a:r>
          </a:p>
          <a:p>
            <a:pPr algn="just"/>
            <a:r>
              <a:rPr lang="tr-TR" dirty="0" smtClean="0"/>
              <a:t>............................................................</a:t>
            </a:r>
          </a:p>
          <a:p>
            <a:pPr algn="just"/>
            <a:r>
              <a:rPr lang="tr-TR" dirty="0" smtClean="0"/>
              <a:t>3.Olayı düpe düz anlatsaydın keşke.</a:t>
            </a:r>
          </a:p>
          <a:p>
            <a:pPr algn="just"/>
            <a:r>
              <a:rPr lang="tr-TR" dirty="0" smtClean="0"/>
              <a:t>............................................................</a:t>
            </a:r>
            <a:endParaRPr lang="tr-TR" dirty="0"/>
          </a:p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504065990"/>
      </p:ext>
    </p:extLst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1556792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Aşağıdaki altı çizili sözcüklerden hangisinin yazımı yanlıştır?</a:t>
            </a:r>
          </a:p>
          <a:p>
            <a:endParaRPr lang="tr-TR" dirty="0"/>
          </a:p>
          <a:p>
            <a:pPr marL="457200" indent="-457200">
              <a:buAutoNum type="alphaUcPeriod"/>
            </a:pP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Akşamleyin</a:t>
            </a:r>
            <a:r>
              <a:rPr lang="tr-TR" dirty="0" smtClean="0"/>
              <a:t> güneş yeniden mi doğuyor acaba?</a:t>
            </a:r>
          </a:p>
          <a:p>
            <a:pPr marL="457200" indent="-457200">
              <a:buAutoNum type="alphaUcPeriod"/>
            </a:pPr>
            <a:r>
              <a:rPr lang="tr-TR" dirty="0" smtClean="0"/>
              <a:t>Kurtulduğuna şükret </a:t>
            </a: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</a:t>
            </a:r>
            <a:r>
              <a:rPr lang="tr-TR" dirty="0" smtClean="0"/>
              <a:t> söylenmeyi bırak artık.</a:t>
            </a:r>
          </a:p>
          <a:p>
            <a:pPr marL="457200" indent="-457200">
              <a:buAutoNum type="alphaUcPeriod"/>
            </a:pPr>
            <a:r>
              <a:rPr lang="tr-TR" dirty="0" smtClean="0"/>
              <a:t>Buralar eskiden böyle değildi, </a:t>
            </a: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gecekonduydu.</a:t>
            </a:r>
          </a:p>
          <a:p>
            <a:pPr marL="457200" indent="-457200">
              <a:buAutoNum type="alphaUcPeriod"/>
            </a:pPr>
            <a:r>
              <a:rPr lang="tr-TR" dirty="0" smtClean="0"/>
              <a:t>Cahit Külebi’nin yurt sevgisi şiirlerini </a:t>
            </a: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dikkatle </a:t>
            </a:r>
            <a:r>
              <a:rPr lang="tr-TR" dirty="0" smtClean="0"/>
              <a:t>okurum</a:t>
            </a:r>
          </a:p>
          <a:p>
            <a:pPr marL="457200" indent="-457200">
              <a:buAutoNum type="alphaUcPeriod"/>
            </a:pPr>
            <a:r>
              <a:rPr lang="tr-TR" dirty="0" smtClean="0"/>
              <a:t>Her şeyi </a:t>
            </a: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çepe çevre </a:t>
            </a:r>
            <a:r>
              <a:rPr lang="tr-TR" dirty="0" smtClean="0"/>
              <a:t>saran bu sıcaklık onu da etkilemişti.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45099159"/>
      </p:ext>
    </p:extLst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37353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4)Sayıların yazımı:  </a:t>
            </a:r>
            <a:endParaRPr lang="tr-TR" altLang="tr-TR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1520" y="1437620"/>
            <a:ext cx="864096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altLang="tr-TR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Sayılar </a:t>
            </a:r>
            <a:r>
              <a:rPr lang="tr-TR" altLang="tr-TR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daima ayrı yazılır</a:t>
            </a:r>
            <a:r>
              <a:rPr lang="tr-TR" altLang="tr-TR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; ancak </a:t>
            </a:r>
            <a:r>
              <a:rPr lang="tr-TR" altLang="tr-TR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çek ve </a:t>
            </a:r>
            <a:r>
              <a:rPr lang="tr-TR" altLang="tr-TR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senetlerde sahtekarlığın </a:t>
            </a:r>
            <a:r>
              <a:rPr lang="tr-TR" altLang="tr-TR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önlenmesi amacıyla bitişik yazılır</a:t>
            </a:r>
            <a:r>
              <a:rPr lang="tr-TR" altLang="tr-TR" sz="1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/>
            <a:endParaRPr lang="tr-TR" altLang="tr-TR" sz="1800" dirty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*Yaş otuz beş yolun yarısı eder.</a:t>
            </a:r>
          </a:p>
          <a:p>
            <a:pPr algn="just"/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*Bu yıl dershanemize tam bin beş yüz altmış </a:t>
            </a:r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kişi </a:t>
            </a:r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kayıt yaptırdı</a:t>
            </a:r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/>
            <a:endParaRPr lang="tr-TR" altLang="tr-TR" sz="1800" dirty="0"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altLang="tr-TR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Saat, para tutarı, ölçü, istatistik verilerine ilişkin sayılarda rakam kullanılır.</a:t>
            </a:r>
          </a:p>
          <a:p>
            <a:pPr algn="just"/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*17.30’da, 25 gram, %25...</a:t>
            </a:r>
          </a:p>
          <a:p>
            <a:pPr algn="just"/>
            <a:endParaRPr lang="tr-TR" altLang="tr-TR" sz="18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   Sıra sayıları yazıyla ve rakamla gösterilebilir.</a:t>
            </a:r>
            <a:endParaRPr lang="tr-TR" altLang="tr-TR" sz="1800" dirty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UYARI!</a:t>
            </a:r>
          </a:p>
          <a:p>
            <a:pPr algn="just"/>
            <a:r>
              <a:rPr lang="tr-TR" altLang="tr-TR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1.Sıra sayıları ekle gösterildiğinde rakamdan sonra sadece kesme işareti ve ek yazılır; ayrıca nokta konmaz: </a:t>
            </a:r>
          </a:p>
          <a:p>
            <a:pPr algn="just"/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11.’inci (yanlış)/2’nci (doğru)</a:t>
            </a:r>
          </a:p>
          <a:p>
            <a:pPr algn="just"/>
            <a:endParaRPr lang="tr-TR" altLang="tr-TR" sz="1800" dirty="0" smtClean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1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2.Üleştirme sayıları rakamla değil, yazıyla belirtilir:</a:t>
            </a:r>
          </a:p>
          <a:p>
            <a:pPr algn="just"/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7’şer(yanlış)/yedişer(doğru)</a:t>
            </a:r>
            <a:endParaRPr lang="tr-TR" altLang="tr-TR" sz="18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71600" y="159553"/>
            <a:ext cx="44566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r-TR" altLang="tr-TR" sz="2800" b="1" dirty="0" smtClean="0">
              <a:solidFill>
                <a:srgbClr val="FF505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800" b="1" dirty="0" smtClean="0">
                <a:latin typeface="Comic Sans MS" pitchFamily="66" charset="0"/>
                <a:cs typeface="Times New Roman" pitchFamily="18" charset="0"/>
              </a:rPr>
              <a:t>5) Kısaltmaların Yazımı  </a:t>
            </a:r>
            <a:endParaRPr lang="tr-TR" altLang="tr-TR" sz="2800" dirty="0">
              <a:latin typeface="Comic Sans MS" pitchFamily="66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5996" y="1113660"/>
            <a:ext cx="892899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Birkaç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kelimeden oluşan kurum ve kuruluş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adlarının kısaltmaları yapılırken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araya nokta konmaz.</a:t>
            </a:r>
          </a:p>
          <a:p>
            <a:pPr algn="just"/>
            <a:endParaRPr lang="tr-TR" altLang="tr-TR" sz="20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TBMM    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PTT     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THY     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TEK     *KKTC    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MTA    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DSİ</a:t>
            </a:r>
          </a:p>
          <a:p>
            <a:r>
              <a:rPr lang="tr-TR" altLang="tr-TR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 </a:t>
            </a:r>
            <a:endParaRPr lang="tr-TR" altLang="tr-TR" sz="2000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Cümle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içerisine kısaltmalara bir ek getirileceği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zaman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</a:rPr>
              <a:t>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kısaltmanın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son harfinin okunuşu esas alınır.</a:t>
            </a:r>
          </a:p>
          <a:p>
            <a:endParaRPr lang="tr-TR" altLang="tr-TR" sz="2000" dirty="0" smtClean="0">
              <a:solidFill>
                <a:srgbClr val="99FF33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99FF33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Kardeşim THY’da çalışıyor.(yanlış)</a:t>
            </a:r>
          </a:p>
          <a:p>
            <a:r>
              <a:rPr lang="tr-TR" altLang="tr-TR" sz="2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Kardeşim THY’de çalışıyor.(doğru)</a:t>
            </a:r>
          </a:p>
          <a:p>
            <a:endParaRPr lang="tr-TR" altLang="tr-TR" sz="2000" dirty="0" smtClean="0">
              <a:solidFill>
                <a:srgbClr val="FFFFCC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99FF33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Aç bakalım TV’da ne var? (yanlış)</a:t>
            </a:r>
          </a:p>
          <a:p>
            <a:r>
              <a:rPr lang="tr-TR" altLang="tr-TR" sz="2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Aç bakalım TV’de ne var? (doğru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endParaRPr lang="tr-TR" altLang="tr-TR" sz="2000" dirty="0">
              <a:solidFill>
                <a:srgbClr val="FFCC99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Tek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bir sözcüğün kısaltması yapılıyorsa kısaltmanın sonuna</a:t>
            </a:r>
            <a:endParaRPr lang="tr-TR" altLang="tr-TR" sz="2000" dirty="0">
              <a:solidFill>
                <a:srgbClr val="FF9999"/>
              </a:solidFill>
              <a:latin typeface="Comic Sans MS" pitchFamily="66" charset="0"/>
            </a:endParaRPr>
          </a:p>
          <a:p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 nokta konur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CC99"/>
                </a:solidFill>
                <a:latin typeface="Comic Sans MS" pitchFamily="66" charset="0"/>
                <a:cs typeface="Times New Roman" pitchFamily="18" charset="0"/>
              </a:rPr>
              <a:t>Dr.         *Prof.          *  c.            *  s.          *  bk.</a:t>
            </a:r>
          </a:p>
          <a:p>
            <a:endParaRPr lang="tr-TR" altLang="tr-TR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762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r-TR" altLang="tr-TR" sz="4000" b="1" dirty="0" smtClean="0">
              <a:solidFill>
                <a:srgbClr val="99FFCC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4000" b="1" dirty="0" smtClean="0">
                <a:solidFill>
                  <a:srgbClr val="99FFCC"/>
                </a:solidFill>
                <a:latin typeface="Comic Sans MS" pitchFamily="66" charset="0"/>
                <a:cs typeface="Times New Roman" pitchFamily="18" charset="0"/>
              </a:rPr>
              <a:t>6) Gün </a:t>
            </a:r>
            <a:r>
              <a:rPr lang="tr-TR" altLang="tr-TR" sz="4000" b="1" dirty="0">
                <a:solidFill>
                  <a:srgbClr val="99FFCC"/>
                </a:solidFill>
                <a:latin typeface="Comic Sans MS" pitchFamily="66" charset="0"/>
                <a:cs typeface="Times New Roman" pitchFamily="18" charset="0"/>
              </a:rPr>
              <a:t>ve Ay Adlarının Yazımı: </a:t>
            </a:r>
            <a:endParaRPr lang="tr-TR" altLang="tr-TR" sz="4000" dirty="0">
              <a:solidFill>
                <a:srgbClr val="99FFCC"/>
              </a:solidFill>
              <a:latin typeface="Comic Sans MS" pitchFamily="66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1" y="1628800"/>
            <a:ext cx="830384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endParaRPr lang="tr-TR" altLang="tr-TR" dirty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Cümle 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içinde geçen gün ve ay isimleri küçük harfle </a:t>
            </a:r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başlar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;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endParaRPr lang="tr-TR" altLang="tr-TR" dirty="0" smtClean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ancak 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gün ve ay isimleri bir tarihe </a:t>
            </a:r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bağlanmışsa </a:t>
            </a:r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yani yanında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endParaRPr lang="tr-TR" altLang="tr-TR" dirty="0" smtClean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bir 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rakam varsa </a:t>
            </a:r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büyük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harfle </a:t>
            </a:r>
            <a:r>
              <a:rPr lang="tr-TR" altLang="tr-TR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başlatılır</a:t>
            </a:r>
            <a:r>
              <a:rPr lang="tr-TR" altLang="tr-T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dirty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dirty="0">
                <a:latin typeface="Comic Sans MS" pitchFamily="66" charset="0"/>
                <a:cs typeface="Times New Roman" pitchFamily="18" charset="0"/>
              </a:rPr>
              <a:t>*Okullar haziranda kapanıyor.(doğru)</a:t>
            </a:r>
          </a:p>
          <a:p>
            <a:r>
              <a:rPr lang="tr-TR" altLang="tr-TR" dirty="0">
                <a:latin typeface="Comic Sans MS" pitchFamily="66" charset="0"/>
                <a:cs typeface="Times New Roman" pitchFamily="18" charset="0"/>
              </a:rPr>
              <a:t>*Okullar 14 Haziran’da kapanıyor.(doğru)</a:t>
            </a:r>
          </a:p>
          <a:p>
            <a:r>
              <a:rPr lang="tr-TR" altLang="tr-TR" dirty="0">
                <a:latin typeface="Comic Sans MS" pitchFamily="66" charset="0"/>
                <a:cs typeface="Times New Roman" pitchFamily="18" charset="0"/>
              </a:rPr>
              <a:t>*Ben 21 Mart 1978 Salı günü doğmuşum.(doğru)</a:t>
            </a:r>
          </a:p>
          <a:p>
            <a:r>
              <a:rPr lang="tr-TR" altLang="tr-TR" dirty="0">
                <a:solidFill>
                  <a:srgbClr val="00FF00"/>
                </a:solidFill>
                <a:latin typeface="Comic Sans MS" pitchFamily="66" charset="0"/>
                <a:cs typeface="Times New Roman" pitchFamily="18" charset="0"/>
              </a:rPr>
              <a:t>*Sınav 16 haziran’da yapılacak(yanlış) </a:t>
            </a:r>
          </a:p>
          <a:p>
            <a:r>
              <a:rPr lang="tr-TR" altLang="tr-TR" dirty="0">
                <a:latin typeface="Comic Sans MS" pitchFamily="66" charset="0"/>
                <a:cs typeface="Times New Roman" pitchFamily="18" charset="0"/>
              </a:rPr>
              <a:t>*Sınav 16 Haziran’da yapılacak. (doğru</a:t>
            </a:r>
            <a:r>
              <a:rPr lang="tr-TR" altLang="tr-TR" dirty="0" smtClean="0">
                <a:latin typeface="Comic Sans MS" pitchFamily="66" charset="0"/>
                <a:cs typeface="Times New Roman" pitchFamily="18" charset="0"/>
              </a:rPr>
              <a:t>)	 </a:t>
            </a:r>
          </a:p>
          <a:p>
            <a:endParaRPr lang="tr-TR" altLang="tr-TR" dirty="0">
              <a:latin typeface="Comic Sans MS" pitchFamily="66" charset="0"/>
              <a:cs typeface="Times New Roman" pitchFamily="18" charset="0"/>
            </a:endParaRPr>
          </a:p>
          <a:p>
            <a:endParaRPr lang="tr-TR" altLang="tr-TR" dirty="0" smtClean="0">
              <a:latin typeface="Comic Sans MS" pitchFamily="66" charset="0"/>
              <a:cs typeface="Times New Roman" pitchFamily="18" charset="0"/>
            </a:endParaRPr>
          </a:p>
          <a:p>
            <a:endParaRPr lang="tr-TR" altLang="tr-TR" dirty="0">
              <a:latin typeface="Comic Sans MS" pitchFamily="66" charset="0"/>
              <a:cs typeface="Times New Roman" pitchFamily="18" charset="0"/>
            </a:endParaRPr>
          </a:p>
          <a:p>
            <a:endParaRPr lang="tr-TR" altLang="tr-TR" dirty="0"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764704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Doğru/Yanlış</a:t>
            </a:r>
          </a:p>
          <a:p>
            <a:pPr algn="ctr"/>
            <a:endParaRPr lang="tr-TR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tr-TR" dirty="0" smtClean="0"/>
              <a:t>(  )1977 senesi temmuzunun 13’ncü günü Erzurum’da doğdu.</a:t>
            </a:r>
          </a:p>
          <a:p>
            <a:pPr algn="just"/>
            <a:r>
              <a:rPr lang="tr-TR" dirty="0" smtClean="0"/>
              <a:t>(  )Bugün saat 18.15’te arkadaşımla sinemaya gideceğim.</a:t>
            </a:r>
          </a:p>
          <a:p>
            <a:pPr algn="just"/>
            <a:r>
              <a:rPr lang="tr-TR" dirty="0" smtClean="0"/>
              <a:t>(  )O kadar yoğun ki otuz beş gündür evine uğrayamadı.</a:t>
            </a:r>
          </a:p>
          <a:p>
            <a:pPr algn="just"/>
            <a:r>
              <a:rPr lang="tr-TR" dirty="0" smtClean="0"/>
              <a:t>(  )11 nisanda </a:t>
            </a:r>
            <a:r>
              <a:rPr lang="tr-TR" dirty="0"/>
              <a:t>K</a:t>
            </a:r>
            <a:r>
              <a:rPr lang="tr-TR" dirty="0" smtClean="0"/>
              <a:t>ıbrıs’a bir konferans için gideceğim.</a:t>
            </a:r>
          </a:p>
          <a:p>
            <a:pPr algn="just"/>
            <a:endParaRPr lang="tr-TR" dirty="0"/>
          </a:p>
          <a:p>
            <a:pPr algn="ctr"/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Boşluk  Doldurma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17.00’da/17.00’de, ondört/on dört, 13 aralık/13 Aralık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1.Büyük Kitap Fuarı ................... 2020’de açılacakmış.</a:t>
            </a:r>
          </a:p>
          <a:p>
            <a:pPr algn="just"/>
            <a:r>
              <a:rPr lang="tr-TR" dirty="0" smtClean="0"/>
              <a:t>2.Bugün saat ................... sinemaya gidebiliriz.</a:t>
            </a:r>
          </a:p>
          <a:p>
            <a:pPr algn="just"/>
            <a:r>
              <a:rPr lang="tr-TR" dirty="0" smtClean="0"/>
              <a:t>3.Elindeki bu proje ............ Gün içinde bitecek.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037284321"/>
      </p:ext>
    </p:extLst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141277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Biz de (1) </a:t>
            </a:r>
            <a:r>
              <a:rPr lang="tr-TR" dirty="0" smtClean="0"/>
              <a:t>o zaman 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öğrendik ki(2) </a:t>
            </a:r>
            <a:r>
              <a:rPr lang="tr-TR" dirty="0" smtClean="0"/>
              <a:t>Çankaya’da 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26 kasımda(3)</a:t>
            </a:r>
            <a:r>
              <a:rPr lang="tr-TR" dirty="0" smtClean="0"/>
              <a:t> mükellef çay ziyafetinin verileceği gün, ziyafet sahibi olan 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Başkomutan(4)</a:t>
            </a:r>
            <a:r>
              <a:rPr lang="tr-TR" dirty="0" smtClean="0"/>
              <a:t> da Akşehir’de karargahta 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imiş(5)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Bu parçada numaralanmış sözcüklerden hangisinin yazımı yanlıştır?</a:t>
            </a:r>
          </a:p>
          <a:p>
            <a:endParaRPr lang="tr-TR" dirty="0"/>
          </a:p>
          <a:p>
            <a:r>
              <a:rPr lang="tr-TR" dirty="0" smtClean="0"/>
              <a:t>A.1         B.2          C.3          D.4            E.5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001690659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512" y="1905000"/>
            <a:ext cx="8735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4400" dirty="0">
                <a:solidFill>
                  <a:srgbClr val="FFFF00"/>
                </a:solidFill>
              </a:rPr>
              <a:t>	</a:t>
            </a:r>
            <a:r>
              <a:rPr lang="tr-TR" altLang="tr-TR" sz="4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Türkçede  </a:t>
            </a:r>
            <a:r>
              <a:rPr lang="tr-TR" altLang="tr-TR" sz="4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üç çeşit “ki” vardır:</a:t>
            </a:r>
            <a:endParaRPr lang="tr-TR" altLang="tr-TR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1339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 dirty="0">
                <a:latin typeface="Comic Sans MS" pitchFamily="66" charset="0"/>
                <a:cs typeface="Times New Roman" pitchFamily="18" charset="0"/>
              </a:rPr>
              <a:t>1) “ki” bağlacının ve “-ki” ekinin yazımı: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46125" y="2614613"/>
            <a:ext cx="5670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4400" dirty="0">
                <a:solidFill>
                  <a:srgbClr val="FF3300"/>
                </a:solidFill>
              </a:rPr>
              <a:t>	</a:t>
            </a:r>
            <a:r>
              <a:rPr lang="tr-TR" altLang="tr-T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a) </a:t>
            </a:r>
            <a:r>
              <a:rPr lang="tr-TR" altLang="tr-T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Bağlaç olan“ki”</a:t>
            </a:r>
            <a:r>
              <a:rPr lang="tr-TR" altLang="tr-TR" sz="4400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endParaRPr lang="tr-TR" altLang="tr-TR" dirty="0">
              <a:latin typeface="Comic Sans MS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69925" y="3300413"/>
            <a:ext cx="58705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4400" dirty="0">
                <a:solidFill>
                  <a:schemeClr val="bg1"/>
                </a:solidFill>
              </a:rPr>
              <a:t>	</a:t>
            </a:r>
            <a:r>
              <a:rPr lang="tr-TR" altLang="tr-T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b) S</a:t>
            </a:r>
            <a:r>
              <a:rPr lang="tr-TR" altLang="tr-T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ıfat yapan  “–ki”</a:t>
            </a:r>
            <a:endParaRPr lang="tr-TR" altLang="tr-TR" sz="40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00200" y="3962400"/>
            <a:ext cx="712406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c)</a:t>
            </a:r>
            <a:r>
              <a:rPr lang="tr-TR" altLang="tr-TR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 zamir olan(ilgi zamiri) “–ki”</a:t>
            </a:r>
            <a:endParaRPr lang="tr-TR" altLang="tr-TR" sz="40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tr-TR" altLang="tr-T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6" grpId="0" autoUpdateAnimBg="0"/>
      <p:bldP spid="3077" grpId="0" autoUpdateAnimBg="0"/>
      <p:bldP spid="307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7544" y="980728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9999"/>
                </a:solidFill>
              </a:rPr>
              <a:t>Doğru/Yanlış</a:t>
            </a:r>
          </a:p>
          <a:p>
            <a:pPr algn="ctr"/>
            <a:endParaRPr lang="tr-TR" dirty="0" smtClean="0"/>
          </a:p>
          <a:p>
            <a:pPr algn="just"/>
            <a:r>
              <a:rPr lang="tr-TR" dirty="0" smtClean="0"/>
              <a:t>(  ) NATO’nun asıl görevi üye ülkelerin güvenliklerini sağlamaktır.</a:t>
            </a:r>
          </a:p>
          <a:p>
            <a:pPr algn="just"/>
            <a:r>
              <a:rPr lang="tr-TR" dirty="0" smtClean="0"/>
              <a:t>(  ) Her gün 2 km.den fazla yürüyüş yapıyorum.</a:t>
            </a:r>
          </a:p>
          <a:p>
            <a:pPr algn="just"/>
            <a:r>
              <a:rPr lang="tr-TR" dirty="0" smtClean="0"/>
              <a:t>(  ) Ortalıktaki ıvırzıvırları toplayın artık.</a:t>
            </a:r>
          </a:p>
          <a:p>
            <a:pPr algn="just"/>
            <a:endParaRPr lang="tr-TR" dirty="0"/>
          </a:p>
          <a:p>
            <a:pPr algn="ctr"/>
            <a:r>
              <a:rPr lang="tr-TR" b="1" dirty="0" smtClean="0">
                <a:solidFill>
                  <a:srgbClr val="FF9999"/>
                </a:solidFill>
              </a:rPr>
              <a:t>Boşluk Doldurma</a:t>
            </a:r>
          </a:p>
          <a:p>
            <a:pPr algn="ctr"/>
            <a:endParaRPr lang="tr-TR" dirty="0" smtClean="0"/>
          </a:p>
          <a:p>
            <a:pPr algn="just"/>
            <a:r>
              <a:rPr lang="tr-TR" dirty="0" smtClean="0"/>
              <a:t>THY’nın/THY’nin, kg/kg., gide gide/</a:t>
            </a:r>
            <a:r>
              <a:rPr lang="tr-TR" dirty="0" err="1" smtClean="0"/>
              <a:t>gidegide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1.Dün ............. seferleri iptal edilmiş.</a:t>
            </a:r>
          </a:p>
          <a:p>
            <a:pPr algn="just"/>
            <a:r>
              <a:rPr lang="tr-TR" dirty="0" smtClean="0"/>
              <a:t>2................. ben yolumdan uzaklaştım.</a:t>
            </a:r>
          </a:p>
          <a:p>
            <a:pPr algn="just"/>
            <a:r>
              <a:rPr lang="tr-TR" dirty="0" smtClean="0"/>
              <a:t>3.Eve gelirken 3 ........... domates alıver.</a:t>
            </a:r>
          </a:p>
          <a:p>
            <a:pPr algn="just"/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38722897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76470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Aşağıdaki cümlelerin hangisinde bir yazım yanlışı yapılmıştır?</a:t>
            </a:r>
          </a:p>
          <a:p>
            <a:endParaRPr lang="tr-TR" dirty="0"/>
          </a:p>
          <a:p>
            <a:pPr marL="457200" indent="-457200">
              <a:buAutoNum type="alphaUcPeriod"/>
            </a:pPr>
            <a:r>
              <a:rPr lang="tr-TR" dirty="0" smtClean="0"/>
              <a:t>Sokak hayvanları yol boyunca sürüler halinde dolaşıyorlar.</a:t>
            </a:r>
          </a:p>
          <a:p>
            <a:pPr marL="457200" indent="-457200">
              <a:buAutoNum type="alphaUcPeriod"/>
            </a:pPr>
            <a:r>
              <a:rPr lang="tr-TR" dirty="0" smtClean="0"/>
              <a:t>Kurum UNESCO’nun bir yıllık çalışma programını hazırladı.</a:t>
            </a:r>
          </a:p>
          <a:p>
            <a:pPr marL="457200" indent="-457200">
              <a:buAutoNum type="alphaUcPeriod"/>
            </a:pPr>
            <a:r>
              <a:rPr lang="tr-TR" dirty="0" smtClean="0"/>
              <a:t>Kasiyer, müşterinin verdiği 50 kr.un üstünü vermeyi unuttu.</a:t>
            </a:r>
          </a:p>
          <a:p>
            <a:pPr marL="457200" indent="-457200">
              <a:buAutoNum type="alphaUcPeriod"/>
            </a:pPr>
            <a:r>
              <a:rPr lang="tr-TR" dirty="0" smtClean="0"/>
              <a:t>Karacaoğlan, 17.yy.’ın önemli halk şairlerinden biridir.</a:t>
            </a:r>
          </a:p>
          <a:p>
            <a:pPr marL="457200" indent="-457200">
              <a:buAutoNum type="alphaUcPeriod"/>
            </a:pPr>
            <a:r>
              <a:rPr lang="tr-TR" dirty="0" smtClean="0"/>
              <a:t>Köyde kar kalınlığı 10 cm’yi geçmiş.</a:t>
            </a:r>
          </a:p>
          <a:p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16643705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79454" y="116632"/>
            <a:ext cx="5128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altLang="tr-TR" sz="2800" b="1" dirty="0" smtClean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7) Yön </a:t>
            </a:r>
            <a:r>
              <a:rPr lang="tr-TR" altLang="tr-TR" sz="2800" b="1" dirty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İsimlerinin Yazımı:   </a:t>
            </a:r>
            <a:endParaRPr lang="tr-TR" altLang="tr-TR" sz="2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7504" y="879475"/>
            <a:ext cx="8978901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0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rgbClr val="FFFF00"/>
                </a:solidFill>
                <a:cs typeface="Times New Roman" pitchFamily="18" charset="0"/>
              </a:rPr>
              <a:t>    </a:t>
            </a:r>
            <a:r>
              <a:rPr lang="tr-TR" altLang="tr-TR" sz="2000" dirty="0" smtClean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Yer-yön </a:t>
            </a:r>
            <a:r>
              <a:rPr lang="tr-TR" altLang="tr-TR" sz="2000" dirty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bildiren (</a:t>
            </a:r>
            <a:r>
              <a:rPr lang="tr-TR" altLang="tr-TR" sz="2000" dirty="0" smtClean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doğu, batı, güney, kuzey, orta</a:t>
            </a:r>
            <a:r>
              <a:rPr lang="tr-TR" altLang="tr-TR" sz="2000" dirty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…) </a:t>
            </a:r>
            <a:r>
              <a:rPr lang="tr-TR" altLang="tr-TR" sz="2000" dirty="0" smtClean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sözcükler, tek </a:t>
            </a:r>
            <a:r>
              <a:rPr lang="tr-TR" altLang="tr-TR" sz="2000" dirty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başına ya da özel isimden sonra kullanıldıklarında </a:t>
            </a:r>
            <a:r>
              <a:rPr lang="tr-TR" altLang="tr-TR" sz="2000" dirty="0" smtClean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küçük harfle, özel </a:t>
            </a:r>
            <a:r>
              <a:rPr lang="tr-TR" altLang="tr-TR" sz="2000" dirty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isimden önce kullanıldıklarında büyük harfle başlar</a:t>
            </a:r>
            <a:r>
              <a:rPr lang="tr-TR" altLang="tr-TR" sz="2000" dirty="0" smtClean="0">
                <a:solidFill>
                  <a:srgbClr val="FFFF99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just"/>
            <a:endParaRPr lang="tr-TR" altLang="tr-TR" sz="2000" dirty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*Siz Kuzey Amerika’yı gördünüz mü?</a:t>
            </a:r>
          </a:p>
          <a:p>
            <a:pPr algn="just"/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*Siz Amerika’nın kuzeyini gördünüz mü?</a:t>
            </a:r>
          </a:p>
          <a:p>
            <a:pPr algn="just"/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*Bu insanlar buraya Güney Asya’dan gelmişler.</a:t>
            </a:r>
          </a:p>
          <a:p>
            <a:pPr algn="just"/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*Bu insanlar buraya Asya’nın güneyinden gelmişler.</a:t>
            </a:r>
          </a:p>
          <a:p>
            <a:pPr algn="just"/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*Sizin daha da batıya gitmeniz gerekiyor.</a:t>
            </a:r>
          </a:p>
          <a:p>
            <a:pPr algn="just"/>
            <a:endParaRPr lang="tr-TR" altLang="tr-TR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UYARI!</a:t>
            </a:r>
            <a:endParaRPr lang="tr-TR" altLang="tr-TR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   Yer-yön </a:t>
            </a:r>
            <a:r>
              <a:rPr lang="tr-TR" altLang="tr-TR" sz="2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bildiren kelimeler eğer bir insan topluluğunun yerini </a:t>
            </a:r>
            <a:r>
              <a:rPr lang="tr-TR" altLang="tr-TR" sz="2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tutuyorsa </a:t>
            </a:r>
            <a:r>
              <a:rPr lang="tr-TR" altLang="tr-TR" sz="2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büyük harfle başlatılmalıdır.</a:t>
            </a:r>
          </a:p>
          <a:p>
            <a:pPr algn="just"/>
            <a:endParaRPr lang="tr-TR" altLang="tr-TR" sz="20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Bu konuda Batı bizi anlamıyor.</a:t>
            </a:r>
          </a:p>
          <a:p>
            <a:pPr algn="just"/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*Dün Doğu bu haberle çalkalandı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/>
            <a:endParaRPr lang="tr-TR" altLang="tr-TR" sz="2000" b="1" dirty="0">
              <a:solidFill>
                <a:schemeClr val="accent2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60083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8) Coğrafi </a:t>
            </a:r>
            <a:r>
              <a:rPr lang="tr-TR" altLang="tr-TR" sz="32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Terimlerin Yazımı:</a:t>
            </a:r>
            <a:endParaRPr lang="tr-TR" altLang="tr-TR" sz="3200" b="1" dirty="0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14325" y="1676400"/>
            <a:ext cx="8677275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sz="2000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altLang="tr-TR" sz="2000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Ay</a:t>
            </a:r>
            <a:r>
              <a:rPr lang="tr-TR" altLang="tr-TR" sz="2000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, Güneş, Dünya, Mars</a:t>
            </a:r>
            <a:r>
              <a:rPr lang="tr-TR" altLang="tr-TR" sz="2000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…” gibi kelimeler eğer coğrafi bir</a:t>
            </a:r>
            <a:r>
              <a:rPr lang="tr-TR" altLang="tr-TR" sz="2000" dirty="0">
                <a:solidFill>
                  <a:srgbClr val="FFCCFF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 terim olarak gök cisimlerini anlatmak için kullanılırsa büyük</a:t>
            </a:r>
            <a:r>
              <a:rPr lang="tr-TR" altLang="tr-TR" sz="2000" dirty="0">
                <a:solidFill>
                  <a:srgbClr val="FFCCFF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 harfle, bunun dışında kullanılırsa küçük harfle başlar</a:t>
            </a:r>
            <a:r>
              <a:rPr lang="tr-TR" altLang="tr-TR" sz="2000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endParaRPr lang="tr-TR" altLang="tr-TR" sz="2000" dirty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*Ay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, Dünya’nın 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uydusudur.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*Siz, Dünya’nın Ay’a ve Güneş’e olan uzaklığını biliyor musunuz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?</a:t>
            </a:r>
          </a:p>
          <a:p>
            <a:endParaRPr lang="tr-TR" altLang="tr-TR" sz="20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*Daha dünyalar kadar işim var.(</a:t>
            </a:r>
            <a:r>
              <a:rPr lang="tr-TR" altLang="tr-TR" sz="20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terim değildir, çok işim var anlamında kullanılmıştır.)</a:t>
            </a:r>
            <a:endParaRPr lang="tr-TR" altLang="tr-TR" sz="2000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*Pencereden içeriye güneş giriyordu</a:t>
            </a:r>
            <a:r>
              <a:rPr lang="tr-TR" altLang="tr-TR" sz="20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.(terim değildir </a:t>
            </a:r>
            <a:r>
              <a:rPr lang="tr-TR" altLang="tr-TR" sz="20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,güneş ışığı </a:t>
            </a:r>
            <a:r>
              <a:rPr lang="tr-TR" altLang="tr-TR" sz="20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anlamında kullanılmıştır.)</a:t>
            </a:r>
            <a:endParaRPr lang="tr-TR" altLang="tr-TR" sz="2000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altLang="tr-TR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19672" y="692696"/>
            <a:ext cx="3885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9</a:t>
            </a:r>
            <a:r>
              <a:rPr lang="tr-TR" altLang="tr-T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Tarihlerin </a:t>
            </a:r>
            <a:r>
              <a:rPr lang="tr-TR" altLang="tr-TR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Yazılışı:</a:t>
            </a:r>
            <a:endParaRPr lang="tr-TR" altLang="tr-TR" sz="32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14324" y="1772816"/>
            <a:ext cx="86772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tr-TR" altLang="tr-TR" b="1" dirty="0" smtClean="0">
                <a:solidFill>
                  <a:srgbClr val="0000FF"/>
                </a:solidFill>
                <a:cs typeface="Times New Roman" pitchFamily="18" charset="0"/>
              </a:rPr>
              <a:t>  </a:t>
            </a:r>
            <a:r>
              <a:rPr lang="tr-TR" altLang="tr-TR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Gün </a:t>
            </a:r>
            <a:r>
              <a:rPr lang="tr-TR" altLang="tr-TR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ve yıl sayıları rakamla ;</a:t>
            </a:r>
            <a:r>
              <a:rPr lang="tr-TR" altLang="tr-TR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ay, hem rakamla hem de yazıyla gösterilebilir</a:t>
            </a:r>
            <a:r>
              <a:rPr lang="tr-TR" altLang="tr-TR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just"/>
            <a:endParaRPr lang="tr-TR" altLang="tr-TR" dirty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*21 Mart 1978    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25.11.1930   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11.X.2000    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18/01/1919</a:t>
            </a:r>
          </a:p>
          <a:p>
            <a:endParaRPr lang="tr-TR" altLang="tr-TR" sz="2800" b="1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800" b="1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Uyarı! </a:t>
            </a:r>
            <a:r>
              <a:rPr lang="tr-TR" altLang="tr-TR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Tarih </a:t>
            </a:r>
            <a:r>
              <a:rPr lang="tr-TR" altLang="tr-TR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bildiren sayılardan sonra </a:t>
            </a:r>
            <a:r>
              <a:rPr lang="tr-TR" altLang="tr-TR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gelen ekler, kesme </a:t>
            </a:r>
            <a:r>
              <a:rPr lang="tr-TR" altLang="tr-TR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işaretiyle ayrılır.</a:t>
            </a:r>
          </a:p>
          <a:p>
            <a:endParaRPr lang="tr-TR" altLang="tr-TR" sz="28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dirty="0" smtClean="0">
                <a:solidFill>
                  <a:srgbClr val="FFFFFF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dirty="0">
                <a:solidFill>
                  <a:srgbClr val="FFFFFF"/>
                </a:solidFill>
                <a:latin typeface="Comic Sans MS" pitchFamily="66" charset="0"/>
                <a:cs typeface="Times New Roman" pitchFamily="18" charset="0"/>
              </a:rPr>
              <a:t>19 Mayıs 1919’da                 </a:t>
            </a:r>
            <a:r>
              <a:rPr lang="tr-TR" altLang="tr-TR" dirty="0" smtClean="0">
                <a:solidFill>
                  <a:srgbClr val="FFFFFF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dirty="0">
                <a:solidFill>
                  <a:srgbClr val="FFFFFF"/>
                </a:solidFill>
                <a:latin typeface="Comic Sans MS" pitchFamily="66" charset="0"/>
                <a:cs typeface="Times New Roman" pitchFamily="18" charset="0"/>
              </a:rPr>
              <a:t>18.12.1933’te  </a:t>
            </a:r>
          </a:p>
          <a:p>
            <a:endParaRPr lang="tr-TR" altLang="tr-TR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64940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 dirty="0">
                <a:latin typeface="Comic Sans MS" pitchFamily="66" charset="0"/>
                <a:cs typeface="Times New Roman" pitchFamily="18" charset="0"/>
              </a:rPr>
              <a:t>10</a:t>
            </a:r>
            <a:r>
              <a:rPr lang="tr-TR" altLang="tr-TR" sz="3200" b="1" dirty="0" smtClean="0">
                <a:latin typeface="Comic Sans MS" pitchFamily="66" charset="0"/>
                <a:cs typeface="Times New Roman" pitchFamily="18" charset="0"/>
              </a:rPr>
              <a:t>) Birleşik </a:t>
            </a:r>
            <a:r>
              <a:rPr lang="tr-TR" altLang="tr-TR" sz="3200" b="1" dirty="0">
                <a:latin typeface="Comic Sans MS" pitchFamily="66" charset="0"/>
                <a:cs typeface="Times New Roman" pitchFamily="18" charset="0"/>
              </a:rPr>
              <a:t>Sözcüklerin Yazımı:</a:t>
            </a:r>
            <a:endParaRPr lang="tr-TR" altLang="tr-TR" sz="3200" dirty="0">
              <a:latin typeface="Comic Sans MS" pitchFamily="66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77275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tr-TR" altLang="tr-TR" b="1" dirty="0" smtClean="0">
                <a:solidFill>
                  <a:srgbClr val="0000FF"/>
                </a:solidFill>
                <a:cs typeface="Times New Roman" pitchFamily="18" charset="0"/>
              </a:rPr>
              <a:t>  </a:t>
            </a:r>
            <a:r>
              <a:rPr lang="tr-TR" altLang="tr-T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İki </a:t>
            </a:r>
            <a:r>
              <a:rPr lang="tr-TR" altLang="tr-TR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ya da daha çok sözcüğün yeni bir kavramı karşılamak üzere birleşip kalıplaşmasıyla oluşan sözcüklere birleşik sözcük denir.</a:t>
            </a:r>
          </a:p>
          <a:p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Birleşik 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sözcüklerden  bazıları bitişik yazılırken bazıları da ayrı yazılır</a:t>
            </a:r>
            <a:r>
              <a:rPr lang="tr-TR" altLang="tr-TR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. Bir 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birleşik sözcüğün bitişik yazılması için şu özellikleri taşıması gerekir</a:t>
            </a:r>
            <a:r>
              <a:rPr lang="tr-TR" altLang="tr-TR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just"/>
            <a:endParaRPr lang="tr-TR" altLang="tr-TR" sz="2000" dirty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</a:t>
            </a:r>
            <a:r>
              <a:rPr lang="tr-TR" altLang="tr-T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) Anlam </a:t>
            </a:r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Kaymasıyla Oluşmuş Birleşik Sözcükler Bitişik Yazılır:</a:t>
            </a:r>
          </a:p>
          <a:p>
            <a:r>
              <a:rPr lang="tr-TR" altLang="tr-TR" sz="2000" b="1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      </a:t>
            </a:r>
            <a:endParaRPr lang="tr-TR" altLang="tr-TR" sz="2000" b="1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Hanımeli</a:t>
            </a:r>
            <a:r>
              <a:rPr lang="tr-TR" altLang="tr-T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altLang="tr-T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Kabakulak, Suçiçeği,Kuşpalazı...</a:t>
            </a:r>
          </a:p>
          <a:p>
            <a:endParaRPr lang="tr-TR" altLang="tr-TR" sz="2000" b="1" dirty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</a:t>
            </a:r>
            <a:r>
              <a:rPr lang="tr-TR" altLang="tr-T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) Ses </a:t>
            </a:r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Değişikliği Yoluyla Oluşmuş Birleşik Sözcükler Bitişik </a:t>
            </a:r>
            <a:r>
              <a:rPr lang="tr-TR" altLang="tr-T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Yazılır</a:t>
            </a:r>
            <a:endParaRPr lang="tr-TR" altLang="tr-TR" sz="2000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                                                                                                                  </a:t>
            </a:r>
            <a:r>
              <a:rPr lang="tr-TR" altLang="tr-T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Sütlaç,Kaynana,Cumartesi,Nasıl,Niçin,Zannetmek,Hissetmek,Emretmek,Sabretmek</a:t>
            </a:r>
            <a:r>
              <a:rPr lang="tr-TR" altLang="tr-T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,</a:t>
            </a:r>
            <a:r>
              <a:rPr lang="tr-TR" altLang="tr-T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Kaybolmak</a:t>
            </a:r>
            <a:r>
              <a:rPr lang="tr-TR" altLang="tr-T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, Kahrolmak, reddetmek...</a:t>
            </a:r>
            <a:endParaRPr lang="tr-TR" altLang="tr-TR" sz="2000" b="1" dirty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3442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c)Tür Değişmesi Yoluyla Oluşmuş Birleşik Sözcükler Bitişik Yazılır: </a:t>
            </a:r>
          </a:p>
          <a:p>
            <a:endParaRPr lang="tr-TR" altLang="tr-TR" sz="2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Gecekondu, Biçerdöver, Bilirkişi, Dedikodu, Ateşkes...</a:t>
            </a:r>
            <a:endParaRPr lang="tr-TR" altLang="tr-TR" sz="2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endParaRPr lang="tr-TR" altLang="tr-TR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d)Kurallı </a:t>
            </a:r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Birleşik Fiiller Bitişik Yazılır:</a:t>
            </a:r>
          </a:p>
          <a:p>
            <a:pPr algn="just"/>
            <a:endParaRPr lang="tr-TR" altLang="tr-TR" sz="2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Yapıverdi,Alıverdi,Öpüver,Koşuver (Tezlik birleşik fiili)</a:t>
            </a:r>
          </a:p>
          <a:p>
            <a:pPr algn="just"/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*Yapabildi,Yürüyebiliyor,Çalışabilmiş (Yeterlilik birleşik fiili)</a:t>
            </a:r>
          </a:p>
          <a:p>
            <a:pPr algn="just"/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*Bakakaldı,Süregelmiştir,Koşadursun (Süreklilik birleşik fiili)</a:t>
            </a:r>
          </a:p>
          <a:p>
            <a:pPr algn="just"/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*Düşeyazdı,Öleyazdı(Yaklaşma birleşik fiili)</a:t>
            </a:r>
          </a:p>
          <a:p>
            <a:endParaRPr lang="tr-TR" altLang="tr-TR" sz="2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3581400"/>
            <a:ext cx="86772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sz="20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UYARI!</a:t>
            </a:r>
          </a:p>
          <a:p>
            <a:pPr algn="just"/>
            <a:r>
              <a:rPr lang="tr-TR" altLang="tr-T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Etmek</a:t>
            </a:r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, olmak yardımcı eylemleri önündeki isimle birleşirken önündeki isimde bir ünlü düşmesi ya da bir ünsüz türemesi varsa bitişik, yoksa ayrı yazılır</a:t>
            </a:r>
            <a:r>
              <a:rPr lang="tr-TR" altLang="tr-T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just"/>
            <a:endParaRPr lang="tr-TR" altLang="tr-TR" sz="20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*Hissetmek ,Reddetmek,Emretmek, Terk etmek,</a:t>
            </a:r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Hasta olmak,Ayırt etmek… </a:t>
            </a:r>
          </a:p>
          <a:p>
            <a:pPr algn="just"/>
            <a:endParaRPr lang="tr-TR" altLang="tr-TR" sz="20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51435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11</a:t>
            </a:r>
            <a:r>
              <a:rPr lang="tr-TR" altLang="tr-TR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İkilemelerin </a:t>
            </a:r>
            <a:r>
              <a:rPr lang="tr-TR" altLang="tr-TR" sz="3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Yazımı:  </a:t>
            </a:r>
            <a:endParaRPr lang="tr-TR" altLang="tr-TR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77275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tr-TR" altLang="tr-TR" sz="20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İkilemeler ayrı yazılır ve aralarına herhangi </a:t>
            </a:r>
            <a:r>
              <a:rPr lang="tr-TR" altLang="tr-TR" sz="2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bir noktalama </a:t>
            </a:r>
            <a:r>
              <a:rPr lang="tr-TR" altLang="tr-TR" sz="20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işareti konmaz.</a:t>
            </a:r>
          </a:p>
          <a:p>
            <a:endParaRPr lang="tr-TR" altLang="tr-TR" sz="2000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Beni </a:t>
            </a:r>
            <a:r>
              <a:rPr lang="tr-TR" altLang="tr-TR" sz="20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er geç 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anlayacaksın.</a:t>
            </a:r>
          </a:p>
          <a:p>
            <a:endParaRPr lang="tr-TR" altLang="tr-TR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Sen de </a:t>
            </a:r>
            <a:r>
              <a:rPr lang="tr-TR" altLang="tr-TR" sz="20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doğru dürüst 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bir iş bulamadın gitti.</a:t>
            </a:r>
          </a:p>
          <a:p>
            <a:endParaRPr lang="tr-TR" altLang="tr-TR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Beni görü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</a:rPr>
              <a:t>n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ce </a:t>
            </a:r>
            <a:r>
              <a:rPr lang="tr-TR" altLang="tr-TR" sz="20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koşa koşa </a:t>
            </a:r>
            <a:r>
              <a:rPr lang="tr-TR" altLang="tr-T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itchFamily="66" charset="0"/>
                <a:cs typeface="Times New Roman" pitchFamily="18" charset="0"/>
              </a:rPr>
              <a:t>yanıma geldi.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84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12) Büyük </a:t>
            </a:r>
            <a:r>
              <a:rPr lang="tr-TR" altLang="tr-TR" sz="32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Harflerin Kullanıldığı Yerler:</a:t>
            </a:r>
            <a:endParaRPr lang="tr-TR" altLang="tr-T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77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tr-TR" sz="2000" b="1" dirty="0" smtClean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1) Her </a:t>
            </a:r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cümle büyük harfle başlar:</a:t>
            </a:r>
          </a:p>
          <a:p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*Hava çoktan aydınlanmış, güneş oldukça yükselmişti.</a:t>
            </a:r>
          </a:p>
          <a:p>
            <a:endParaRPr lang="tr-TR" altLang="tr-TR" sz="2000" dirty="0">
              <a:solidFill>
                <a:srgbClr val="FFFFCC"/>
              </a:solidFill>
              <a:latin typeface="Comic Sans MS" pitchFamily="66" charset="0"/>
            </a:endParaRPr>
          </a:p>
          <a:p>
            <a:endParaRPr lang="tr-TR" altLang="tr-TR" sz="2000" b="1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2) Yazı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başlıklarının her sözcüğü büyük harfle başlar:</a:t>
            </a:r>
            <a:endParaRPr lang="tr-TR" altLang="tr-TR" sz="20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 </a:t>
            </a:r>
            <a:endParaRPr lang="tr-TR" altLang="tr-TR" sz="2000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Türk Dilinin Korunması           </a:t>
            </a:r>
            <a:endParaRPr lang="tr-TR" altLang="tr-TR" sz="2000" dirty="0">
              <a:solidFill>
                <a:srgbClr val="FFFFCC"/>
              </a:solidFill>
              <a:latin typeface="Comic Sans MS" pitchFamily="66" charset="0"/>
            </a:endParaRPr>
          </a:p>
          <a:p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</a:rPr>
              <a:t>     </a:t>
            </a:r>
            <a:endParaRPr lang="tr-TR" altLang="tr-TR" sz="2000" dirty="0" smtClean="0">
              <a:solidFill>
                <a:srgbClr val="FFFFCC"/>
              </a:solidFill>
              <a:latin typeface="Comic Sans MS" pitchFamily="66" charset="0"/>
            </a:endParaRPr>
          </a:p>
          <a:p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Aile Eğitiminin Önemi</a:t>
            </a:r>
          </a:p>
          <a:p>
            <a:endParaRPr lang="tr-TR" altLang="tr-TR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481732"/>
            <a:ext cx="867727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sz="1600" dirty="0">
                <a:cs typeface="Times New Roman" pitchFamily="18" charset="0"/>
              </a:rPr>
              <a:t> </a:t>
            </a:r>
            <a:r>
              <a:rPr lang="tr-TR" altLang="tr-TR" sz="1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tr-TR" altLang="tr-TR" sz="1600" b="1" dirty="0">
                <a:latin typeface="Comic Sans MS" pitchFamily="66" charset="0"/>
                <a:cs typeface="Times New Roman" pitchFamily="18" charset="0"/>
              </a:rPr>
              <a:t>3</a:t>
            </a:r>
            <a:r>
              <a:rPr lang="tr-TR" altLang="tr-TR" sz="1600" b="1" dirty="0" smtClean="0">
                <a:latin typeface="Comic Sans MS" pitchFamily="66" charset="0"/>
                <a:cs typeface="Times New Roman" pitchFamily="18" charset="0"/>
              </a:rPr>
              <a:t>) Bütün </a:t>
            </a:r>
            <a:r>
              <a:rPr lang="tr-TR" altLang="tr-TR" sz="1600" b="1" dirty="0">
                <a:latin typeface="Comic Sans MS" pitchFamily="66" charset="0"/>
                <a:cs typeface="Times New Roman" pitchFamily="18" charset="0"/>
              </a:rPr>
              <a:t>özel adlar büyük harfle başlar</a:t>
            </a:r>
            <a:r>
              <a:rPr lang="tr-TR" altLang="tr-TR" sz="1600" b="1" dirty="0" smtClean="0">
                <a:latin typeface="Comic Sans MS" pitchFamily="66" charset="0"/>
                <a:cs typeface="Times New Roman" pitchFamily="18" charset="0"/>
              </a:rPr>
              <a:t>. Özel </a:t>
            </a:r>
            <a:r>
              <a:rPr lang="tr-TR" altLang="tr-TR" sz="1600" b="1" dirty="0">
                <a:latin typeface="Comic Sans MS" pitchFamily="66" charset="0"/>
                <a:cs typeface="Times New Roman" pitchFamily="18" charset="0"/>
              </a:rPr>
              <a:t>adların başlıcaları aşağıda belirtilmiştir:</a:t>
            </a:r>
          </a:p>
          <a:p>
            <a:endParaRPr lang="tr-TR" altLang="tr-TR" sz="160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a)Kişi </a:t>
            </a:r>
            <a:r>
              <a:rPr lang="tr-TR" altLang="tr-T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ad ve soyadları: </a:t>
            </a:r>
          </a:p>
          <a:p>
            <a:endParaRPr lang="tr-TR" altLang="tr-TR" sz="1600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Faruk Nafiz Çamlıbel    *Halit Ziya Uşaklıgil </a:t>
            </a:r>
          </a:p>
          <a:p>
            <a:endParaRPr lang="tr-TR" altLang="tr-TR" sz="1600" dirty="0" smtClean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b)Hayvanlara </a:t>
            </a:r>
            <a:r>
              <a:rPr lang="tr-TR" altLang="tr-T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verilen adlar</a:t>
            </a:r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endParaRPr lang="tr-TR" altLang="tr-TR" sz="1600" dirty="0">
              <a:solidFill>
                <a:srgbClr val="FF5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*Sobanın başında uyuyan Pamuk mu?</a:t>
            </a:r>
          </a:p>
          <a:p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*Bugün Boncuk keyifsiz gibi</a:t>
            </a:r>
            <a:r>
              <a:rPr lang="tr-TR" altLang="tr-TR" sz="16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sz="1600" dirty="0">
              <a:solidFill>
                <a:srgbClr val="FF99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c</a:t>
            </a:r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) Ulus, mezhep, tarikat </a:t>
            </a:r>
            <a:r>
              <a:rPr lang="tr-TR" altLang="tr-T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din adları</a:t>
            </a:r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endParaRPr lang="tr-TR" altLang="tr-TR" sz="16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*Biz İslamiyet’i 10. yüzyılda kabul ettik.</a:t>
            </a:r>
          </a:p>
          <a:p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*Anadolu’da kurulan tarikatlardan biri de Aleviliktir</a:t>
            </a:r>
            <a:r>
              <a:rPr lang="tr-TR" altLang="tr-TR" sz="16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sz="1600" dirty="0">
              <a:solidFill>
                <a:srgbClr val="FF99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d</a:t>
            </a:r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) Ülke </a:t>
            </a:r>
            <a:r>
              <a:rPr lang="tr-TR" altLang="tr-T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adları</a:t>
            </a:r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  <a:endParaRPr lang="tr-TR" altLang="tr-TR" sz="16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*Türkiye ile Yunanistan ilişkileri eskisine göre şimdi daha iyi.</a:t>
            </a:r>
          </a:p>
          <a:p>
            <a:endParaRPr lang="tr-TR" altLang="tr-TR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e)Bulvar, sokak, mahalle </a:t>
            </a:r>
            <a:r>
              <a:rPr lang="tr-TR" altLang="tr-T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adları</a:t>
            </a:r>
            <a:r>
              <a:rPr lang="tr-TR" altLang="tr-T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r>
              <a:rPr lang="tr-TR" altLang="tr-TR" sz="16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Biz Turgut Özal Bulvarı’nda oturuyoruz</a:t>
            </a:r>
            <a:r>
              <a:rPr lang="tr-TR" altLang="tr-TR" sz="16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r>
              <a:rPr lang="tr-TR" altLang="tr-TR" sz="16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6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Mimar Sinan Mahallesi’ne yeni bir okul yapılıyor.  </a:t>
            </a:r>
            <a:endParaRPr lang="tr-TR" altLang="tr-TR" sz="1600" dirty="0" smtClean="0">
              <a:solidFill>
                <a:srgbClr val="FF9999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altLang="tr-TR" sz="1600" dirty="0">
              <a:solidFill>
                <a:srgbClr val="FF9999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altLang="tr-TR" sz="1600" dirty="0">
              <a:solidFill>
                <a:srgbClr val="FF99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1905000"/>
            <a:ext cx="874008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4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Bağlaç olan “ki” daima ayrı </a:t>
            </a:r>
            <a:r>
              <a:rPr lang="tr-TR" altLang="tr-TR" sz="4000" dirty="0" smtClean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yazılır. </a:t>
            </a:r>
            <a:r>
              <a:rPr lang="tr-TR" altLang="tr-TR" sz="4000" dirty="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Sıfat </a:t>
            </a:r>
            <a:r>
              <a:rPr lang="tr-TR" altLang="tr-TR" sz="4000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yapan “–ki”</a:t>
            </a:r>
            <a:r>
              <a:rPr lang="tr-TR" altLang="tr-TR" sz="40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4000" dirty="0">
                <a:latin typeface="Comic Sans MS" pitchFamily="66" charset="0"/>
                <a:cs typeface="Times New Roman" pitchFamily="18" charset="0"/>
              </a:rPr>
              <a:t>ve </a:t>
            </a:r>
            <a:r>
              <a:rPr lang="tr-TR" altLang="tr-TR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Z</a:t>
            </a:r>
            <a:r>
              <a:rPr lang="tr-TR" altLang="tr-TR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amir </a:t>
            </a:r>
            <a:r>
              <a:rPr lang="tr-TR" altLang="tr-TR" sz="4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olan </a:t>
            </a:r>
            <a:r>
              <a:rPr lang="tr-TR" altLang="tr-TR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“-ki” </a:t>
            </a:r>
            <a:r>
              <a:rPr lang="tr-TR" altLang="tr-TR" sz="4000" dirty="0" smtClean="0">
                <a:latin typeface="Comic Sans MS" pitchFamily="66" charset="0"/>
                <a:cs typeface="Times New Roman" pitchFamily="18" charset="0"/>
              </a:rPr>
              <a:t>eklendiği sözcüğe </a:t>
            </a:r>
            <a:r>
              <a:rPr lang="tr-TR" altLang="tr-TR" sz="4000" dirty="0">
                <a:latin typeface="Comic Sans MS" pitchFamily="66" charset="0"/>
                <a:cs typeface="Times New Roman" pitchFamily="18" charset="0"/>
              </a:rPr>
              <a:t>bitişik yazılır.</a:t>
            </a:r>
            <a:endParaRPr lang="tr-TR" altLang="tr-TR" sz="4000" dirty="0">
              <a:latin typeface="Comic Sans MS" pitchFamily="66" charset="0"/>
            </a:endParaRPr>
          </a:p>
          <a:p>
            <a:r>
              <a:rPr lang="tr-TR" altLang="tr-TR" sz="4500" dirty="0">
                <a:solidFill>
                  <a:schemeClr val="bg1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180628"/>
            <a:ext cx="8677275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tr-TR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f)Kıta, bölge, dağ, ova, deniz, göl, ırmak…adları</a:t>
            </a:r>
            <a:r>
              <a:rPr lang="tr-TR" altLang="tr-T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  <a:endParaRPr lang="tr-TR" altLang="tr-TR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tr-TR" altLang="tr-TR" sz="1800" b="1" dirty="0" smtClean="0">
              <a:solidFill>
                <a:srgbClr val="FFFFCC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   Dağ, ova, deniz, göl, ırmak 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adları eğer kendinden önceki özel isme dahilse büyük harfle başlar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, dahil 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değilse küçük harfle başlar.</a:t>
            </a:r>
          </a:p>
          <a:p>
            <a:endParaRPr lang="tr-TR" altLang="tr-TR" sz="2000" dirty="0" smtClean="0">
              <a:solidFill>
                <a:srgbClr val="FFFFCC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Konya Ovası Türkiye’nin buğday ambarıdır.</a:t>
            </a:r>
          </a:p>
          <a:p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     </a:t>
            </a:r>
            <a:endParaRPr lang="tr-TR" altLang="tr-TR" sz="2000" dirty="0" smtClean="0">
              <a:solidFill>
                <a:srgbClr val="FFFFCC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Yukarıdaki 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cümlede ‘ova’ sözcüğü özel isme dahil olduğu için yani ikisi bir olup bir yeri karşıladığı için büyük harfle başlar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. Eğer 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‘ova’ sözcüğünü çıkarıp sadece Konya dersek aklımıza Konya Ovası değil, Konya şehri gelecektir.</a:t>
            </a:r>
          </a:p>
          <a:p>
            <a:pPr algn="just"/>
            <a:endParaRPr lang="tr-TR" altLang="tr-TR" sz="2000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Toros dağları Akdeniz’dedir.</a:t>
            </a:r>
          </a:p>
          <a:p>
            <a:endParaRPr lang="tr-TR" alt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  Yukarıdaki 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cümlede ‘dağ’ sözcüğü  özel isme (Toros) dahil olmadığı için küçük yazılır.</a:t>
            </a:r>
          </a:p>
          <a:p>
            <a:endParaRPr lang="tr-TR" altLang="tr-TR" sz="2000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 smtClean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Özel 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ismin önündeki dağ sözcüğünü çıkarttığımızda Torosların tek başına yer adını karşıladığını görürüz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. Öyleyse </a:t>
            </a:r>
            <a:r>
              <a:rPr lang="tr-TR" altLang="tr-TR" sz="2000" dirty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‘dağ’ sözcüğü özel isme dahil değildir ve küçük harfle başlatılmalıdır</a:t>
            </a:r>
            <a:r>
              <a:rPr lang="tr-TR" altLang="tr-TR" sz="2000" dirty="0" smtClean="0">
                <a:solidFill>
                  <a:srgbClr val="FFFFCC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1" y="1124744"/>
            <a:ext cx="837584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altLang="tr-TR" sz="2000" b="1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Siz Tuz Gölü’nü hiç gördünüz mü?</a:t>
            </a:r>
          </a:p>
          <a:p>
            <a:pPr algn="just"/>
            <a:r>
              <a:rPr lang="tr-TR" altLang="tr-TR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  </a:t>
            </a:r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Yukarıdaki 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cümlede ‘göl’ sözcüğü büyük harfle başlamalıdır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; çünkü 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‘göl’ sözcüğü özel isme dahildir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. Göl 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sözcüğünü cümleden çıkartıp tek başına ‘tuz’  dediğimizde yine tek başına kast edilen yeri karşılamadığını görüyoruz.</a:t>
            </a:r>
            <a:r>
              <a:rPr lang="tr-TR" altLang="tr-TR" sz="2000" dirty="0">
                <a:latin typeface="Comic Sans MS" pitchFamily="66" charset="0"/>
              </a:rPr>
              <a:t> 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Öyleyse buradaki göl sözcüğü özel isme dahildir ve büyük harfle başlatılmalıdır</a:t>
            </a:r>
            <a:r>
              <a:rPr lang="tr-TR" altLang="tr-TR" sz="2000" dirty="0" smtClean="0">
                <a:latin typeface="Comic Sans MS" pitchFamily="66" charset="0"/>
                <a:cs typeface="Times New Roman" pitchFamily="18" charset="0"/>
              </a:rPr>
              <a:t>. Aşağıdaki 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örnekleri de bu mantık çerçevesinde inceleyiniz.</a:t>
            </a:r>
          </a:p>
          <a:p>
            <a:endParaRPr lang="tr-TR" altLang="tr-TR" sz="2000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Meriç nehri     *Alp dağları    *Van Gölü   </a:t>
            </a:r>
            <a:endParaRPr lang="tr-TR" altLang="tr-TR" sz="20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tr-TR" altLang="tr-TR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altLang="tr-TR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Ağrı Dağı       *Çanakkale </a:t>
            </a:r>
            <a:r>
              <a:rPr lang="tr-TR" altLang="tr-T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Boğazı</a:t>
            </a:r>
          </a:p>
          <a:p>
            <a:endParaRPr lang="tr-TR" altLang="tr-TR" sz="20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9154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3200" b="1" dirty="0">
                <a:solidFill>
                  <a:srgbClr val="FF0000"/>
                </a:solidFill>
                <a:cs typeface="Times New Roman" pitchFamily="18" charset="0"/>
              </a:rPr>
              <a:t>g)Kurum,kuruluş,örgüt,parti,dernek adları:</a:t>
            </a:r>
          </a:p>
          <a:p>
            <a:r>
              <a:rPr lang="tr-TR" altLang="tr-TR" sz="3200" b="1" dirty="0">
                <a:solidFill>
                  <a:srgbClr val="0000FF"/>
                </a:solidFill>
                <a:cs typeface="Times New Roman" pitchFamily="18" charset="0"/>
              </a:rPr>
              <a:t>   </a:t>
            </a:r>
            <a:r>
              <a:rPr lang="tr-TR" altLang="tr-TR" b="1" dirty="0">
                <a:cs typeface="Times New Roman" pitchFamily="18" charset="0"/>
              </a:rPr>
              <a:t>*Sosyal Sigortalar Kurumu  bugün zor durumdadır.</a:t>
            </a:r>
            <a:endParaRPr lang="tr-TR" altLang="tr-TR" b="1" dirty="0"/>
          </a:p>
          <a:p>
            <a:r>
              <a:rPr lang="tr-TR" altLang="tr-TR" b="1" dirty="0"/>
              <a:t>    </a:t>
            </a:r>
            <a:r>
              <a:rPr lang="tr-TR" altLang="tr-TR" b="1" dirty="0">
                <a:cs typeface="Times New Roman" pitchFamily="18" charset="0"/>
              </a:rPr>
              <a:t>*Cumhuriyet Halk Partisi ,Atatürk tarafından kurulmuştur.</a:t>
            </a:r>
            <a:endParaRPr lang="tr-TR" altLang="tr-TR" b="1" dirty="0"/>
          </a:p>
          <a:p>
            <a:r>
              <a:rPr lang="tr-TR" altLang="tr-TR" b="1" dirty="0">
                <a:solidFill>
                  <a:srgbClr val="FF0000"/>
                </a:solidFill>
                <a:cs typeface="Times New Roman" pitchFamily="18" charset="0"/>
              </a:rPr>
              <a:t>h)Yapı,yapıt,kitap,dergi,gazete adları:</a:t>
            </a:r>
          </a:p>
          <a:p>
            <a:endParaRPr lang="tr-TR" altLang="tr-TR" sz="2200" b="1" dirty="0" smtClean="0">
              <a:cs typeface="Times New Roman" pitchFamily="18" charset="0"/>
            </a:endParaRPr>
          </a:p>
          <a:p>
            <a:r>
              <a:rPr lang="tr-TR" altLang="tr-TR" sz="2200" b="1" dirty="0" smtClean="0">
                <a:cs typeface="Times New Roman" pitchFamily="18" charset="0"/>
              </a:rPr>
              <a:t>*</a:t>
            </a:r>
            <a:r>
              <a:rPr lang="tr-TR" altLang="tr-TR" sz="2200" b="1" dirty="0">
                <a:cs typeface="Times New Roman" pitchFamily="18" charset="0"/>
              </a:rPr>
              <a:t>Ben Topkapı  Sarayı’nı görmeyi çok isterdim.</a:t>
            </a:r>
          </a:p>
          <a:p>
            <a:r>
              <a:rPr lang="tr-TR" altLang="tr-TR" sz="2200" b="1" dirty="0">
                <a:cs typeface="Times New Roman" pitchFamily="18" charset="0"/>
              </a:rPr>
              <a:t>*Sizlere Küçük Ağa’yı ve Çalıkuşu’nu okumanızı tavsiye ediyorum.</a:t>
            </a:r>
          </a:p>
          <a:p>
            <a:r>
              <a:rPr lang="tr-TR" altLang="tr-TR" sz="2200" b="1" dirty="0">
                <a:cs typeface="Times New Roman" pitchFamily="18" charset="0"/>
              </a:rPr>
              <a:t>*Geçenlerde bu makalem Türk Dili’nde de yayımlandı.</a:t>
            </a:r>
          </a:p>
          <a:p>
            <a:r>
              <a:rPr lang="tr-TR" altLang="tr-TR" b="1" dirty="0">
                <a:solidFill>
                  <a:srgbClr val="FF0000"/>
                </a:solidFill>
                <a:cs typeface="Times New Roman" pitchFamily="18" charset="0"/>
              </a:rPr>
              <a:t>Not:Özel ada dahil olmayan gazete ve dergi adları büyük harfle başlamaz:</a:t>
            </a:r>
          </a:p>
          <a:p>
            <a:endParaRPr lang="tr-TR" altLang="tr-TR" sz="2200" b="1" smtClean="0">
              <a:cs typeface="Times New Roman" pitchFamily="18" charset="0"/>
            </a:endParaRPr>
          </a:p>
          <a:p>
            <a:r>
              <a:rPr lang="tr-TR" altLang="tr-TR" sz="2200" b="1" smtClean="0">
                <a:cs typeface="Times New Roman" pitchFamily="18" charset="0"/>
              </a:rPr>
              <a:t>*</a:t>
            </a:r>
            <a:r>
              <a:rPr lang="tr-TR" altLang="tr-TR" sz="2200" b="1" dirty="0">
                <a:cs typeface="Times New Roman" pitchFamily="18" charset="0"/>
              </a:rPr>
              <a:t>Dün Hürriyet gazetesinde yayımlanan köşe yazısını okudun mu?</a:t>
            </a:r>
          </a:p>
          <a:p>
            <a:r>
              <a:rPr lang="tr-TR" altLang="tr-TR" sz="2200" b="1" dirty="0">
                <a:cs typeface="Times New Roman" pitchFamily="18" charset="0"/>
              </a:rPr>
              <a:t>*Kanun Resmi Gazete’de yayımlandı.</a:t>
            </a:r>
          </a:p>
          <a:p>
            <a:r>
              <a:rPr lang="tr-TR" altLang="tr-TR" sz="2200" b="1" dirty="0">
                <a:cs typeface="Times New Roman" pitchFamily="18" charset="0"/>
              </a:rPr>
              <a:t>*Dergah dergisinde yayımlanan Kırık Aynalar adlı öyküyü okuduktan sonra öyküyü sever oldum.</a:t>
            </a:r>
          </a:p>
          <a:p>
            <a:endParaRPr lang="tr-TR" altLang="tr-TR" sz="22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77275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tr-TR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r>
              <a:rPr lang="tr-TR" altLang="tr-TR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i)Unvanlar, takma </a:t>
            </a:r>
            <a:r>
              <a:rPr lang="tr-TR" altLang="tr-TR" sz="1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adlar</a:t>
            </a:r>
            <a:r>
              <a:rPr lang="tr-TR" altLang="tr-TR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 Lakaplar</a:t>
            </a:r>
            <a:r>
              <a:rPr lang="tr-TR" altLang="tr-TR" sz="1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, unvanlar büyük harfle başlar.</a:t>
            </a:r>
            <a:endParaRPr lang="tr-TR" altLang="tr-TR" sz="18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tr-TR" altLang="tr-TR" sz="1800" dirty="0" smtClean="0"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Tarık Buğra eserinde Çolak Salih’in fiziki betimlemesini çok güzel yapar.</a:t>
            </a:r>
            <a:endParaRPr lang="tr-TR" altLang="tr-TR" sz="1800" dirty="0">
              <a:latin typeface="Comic Sans MS" pitchFamily="66" charset="0"/>
            </a:endParaRPr>
          </a:p>
          <a:p>
            <a:pPr algn="just"/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*Ahmet Mithat Efendi adeta bir yazı makinesidir.</a:t>
            </a:r>
            <a:endParaRPr lang="tr-TR" altLang="tr-TR" sz="1800" dirty="0">
              <a:latin typeface="Comic Sans MS" pitchFamily="66" charset="0"/>
            </a:endParaRPr>
          </a:p>
          <a:p>
            <a:pPr algn="just"/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*Ahmet Bey içeride mi?</a:t>
            </a:r>
            <a:endParaRPr lang="tr-TR" altLang="tr-TR" sz="1800" dirty="0">
              <a:latin typeface="Comic Sans MS" pitchFamily="66" charset="0"/>
            </a:endParaRPr>
          </a:p>
          <a:p>
            <a:pPr algn="just"/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*Sultan Hanım da mı yok?</a:t>
            </a:r>
            <a:endParaRPr lang="tr-TR" altLang="tr-TR" sz="1800" dirty="0">
              <a:latin typeface="Comic Sans MS" pitchFamily="66" charset="0"/>
            </a:endParaRPr>
          </a:p>
          <a:p>
            <a:pPr algn="just"/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*Dün Doktor Ahmet Bey bizdeydi.</a:t>
            </a:r>
            <a:endParaRPr lang="tr-TR" altLang="tr-TR" sz="1800" dirty="0">
              <a:latin typeface="Comic Sans MS" pitchFamily="66" charset="0"/>
            </a:endParaRPr>
          </a:p>
          <a:p>
            <a:pPr algn="just"/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*Ahmet doktor olmak istiyormuş.</a:t>
            </a:r>
          </a:p>
          <a:p>
            <a:endParaRPr lang="tr-TR" altLang="tr-TR" sz="1800" b="1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b="1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UYARI! </a:t>
            </a:r>
            <a:r>
              <a:rPr lang="tr-TR" altLang="tr-TR" sz="1800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Akrabalık </a:t>
            </a:r>
            <a:r>
              <a:rPr lang="tr-TR" altLang="tr-TR" sz="1800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bildiren sözcükler küçük harfle </a:t>
            </a:r>
            <a:r>
              <a:rPr lang="tr-TR" altLang="tr-TR" sz="1800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başlar.</a:t>
            </a:r>
            <a:endParaRPr lang="tr-TR" altLang="tr-TR" sz="1800" dirty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altLang="tr-TR" sz="18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800" dirty="0">
                <a:latin typeface="Comic Sans MS" pitchFamily="66" charset="0"/>
                <a:cs typeface="Times New Roman" pitchFamily="18" charset="0"/>
              </a:rPr>
              <a:t>Yarın Ayşe teyzem gelecek</a:t>
            </a:r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sz="18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   Akrabalık adı olup lakap veya unvan olarak kullanılan kelimeler büyük harfle yazılır.</a:t>
            </a:r>
            <a:r>
              <a:rPr lang="de-DE" altLang="tr-TR" sz="1800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tr-TR" altLang="tr-TR" sz="1800" dirty="0" smtClean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tr-TR" altLang="tr-TR" sz="18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de-DE" altLang="tr-TR" sz="1800" dirty="0" smtClean="0">
                <a:latin typeface="Comic Sans MS" pitchFamily="66" charset="0"/>
                <a:cs typeface="Times New Roman" pitchFamily="18" charset="0"/>
              </a:rPr>
              <a:t>*</a:t>
            </a:r>
            <a:r>
              <a:rPr lang="de-DE" altLang="tr-TR" sz="1800" dirty="0">
                <a:latin typeface="Comic Sans MS" pitchFamily="66" charset="0"/>
                <a:cs typeface="Times New Roman" pitchFamily="18" charset="0"/>
              </a:rPr>
              <a:t>Ne güzel komşumuzdun sen Fahriye Abla</a:t>
            </a:r>
            <a:r>
              <a:rPr lang="de-DE" altLang="tr-TR" sz="1800" dirty="0" smtClean="0">
                <a:latin typeface="Comic Sans MS" pitchFamily="66" charset="0"/>
                <a:cs typeface="Times New Roman" pitchFamily="18" charset="0"/>
              </a:rPr>
              <a:t>!</a:t>
            </a:r>
            <a:endParaRPr lang="tr-TR" altLang="tr-TR" sz="18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dirty="0" smtClean="0">
                <a:latin typeface="Comic Sans MS" pitchFamily="66" charset="0"/>
                <a:cs typeface="Times New Roman" pitchFamily="18" charset="0"/>
              </a:rPr>
              <a:t> *Nene Hatun, Gül Baba, Baba Gündüz...</a:t>
            </a:r>
            <a:endParaRPr lang="tr-TR" altLang="tr-TR" sz="18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18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tr-TR" altLang="tr-TR" sz="1800" b="1" dirty="0">
              <a:solidFill>
                <a:srgbClr val="0000FF"/>
              </a:solidFill>
              <a:latin typeface="Comic Sans MS" pitchFamily="66" charset="0"/>
            </a:endParaRPr>
          </a:p>
          <a:p>
            <a:endParaRPr lang="tr-TR" altLang="tr-TR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77275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tr-T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r>
              <a:rPr lang="tr-TR" altLang="tr-TR" sz="20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ı)Dil adları:</a:t>
            </a:r>
          </a:p>
          <a:p>
            <a:endParaRPr lang="tr-TR" altLang="tr-TR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*Türkçeye, Arapça 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ve </a:t>
            </a:r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Farsçadan 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pek çok kelime girmiştir.</a:t>
            </a:r>
          </a:p>
          <a:p>
            <a:endParaRPr lang="tr-TR" altLang="tr-TR" sz="2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j)Din </a:t>
            </a:r>
            <a:r>
              <a:rPr lang="tr-TR" altLang="tr-TR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ve mitoloji kavramları</a:t>
            </a:r>
            <a:r>
              <a:rPr lang="tr-TR" altLang="tr-TR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endParaRPr lang="tr-TR" altLang="tr-TR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*Tanrı</a:t>
            </a:r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, Allah, Cebrail, Zeus …</a:t>
            </a:r>
          </a:p>
          <a:p>
            <a:endParaRPr lang="tr-TR" altLang="tr-TR" sz="2000" dirty="0">
              <a:solidFill>
                <a:schemeClr val="tx1">
                  <a:lumMod val="9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Uyarı</a:t>
            </a:r>
            <a:r>
              <a:rPr lang="tr-TR" altLang="tr-TR" sz="2000" b="1" dirty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!</a:t>
            </a:r>
            <a:r>
              <a:rPr lang="tr-TR" altLang="tr-TR" sz="2000" b="1" dirty="0" smtClean="0">
                <a:solidFill>
                  <a:srgbClr val="FF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Tanrı sözcüğü özel ad olarak kullanılmadığı zaman küçük harfle başlatılır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sz="2000" b="1" dirty="0">
              <a:solidFill>
                <a:srgbClr val="FF99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*Yunanlılar da tanrılarına kurban sunarmış.</a:t>
            </a:r>
          </a:p>
          <a:p>
            <a:pPr algn="just"/>
            <a:r>
              <a:rPr lang="tr-TR" altLang="tr-TR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Bazı dini kavramlar gelenekselleşmiş olarak küçük harfle başlar</a:t>
            </a:r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: cennet, cehennem, sırat 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köprüsü…</a:t>
            </a:r>
          </a:p>
          <a:p>
            <a:endParaRPr lang="tr-TR" altLang="tr-TR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tr-TR" altLang="tr-TR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k)Milli ve dini bayramların adları büyük harfle başlar</a:t>
            </a:r>
            <a:r>
              <a:rPr lang="tr-TR" alt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endParaRPr lang="tr-TR" altLang="tr-TR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*Kurban Bayramı      *Ramazan Bayramı      *Cumhuriyet Bayramı…</a:t>
            </a:r>
            <a:r>
              <a:rPr lang="tr-TR" altLang="tr-TR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54024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13</a:t>
            </a:r>
            <a:r>
              <a:rPr lang="tr-TR" altLang="tr-TR" sz="2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) Satır </a:t>
            </a:r>
            <a:r>
              <a:rPr lang="tr-TR" altLang="tr-TR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Sonunda Kelimelerin Bölünmesi: </a:t>
            </a:r>
            <a:endParaRPr lang="tr-TR" altLang="tr-TR" sz="2000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77275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tr-TR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tr-TR" altLang="tr-TR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Türkçe</a:t>
            </a:r>
            <a:r>
              <a:rPr lang="tr-TR" altLang="tr-TR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’</a:t>
            </a:r>
            <a:r>
              <a:rPr lang="tr-TR" altLang="tr-TR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de satır sonuna sığmayan kelimeler bölünebilir;fakat heceler bölünemez.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…………………………………………………………………………gel- 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iyorum (yanlış)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…………………………………………………………………………..ge-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liyorum (doğru)</a:t>
            </a:r>
          </a:p>
          <a:p>
            <a:pPr algn="just"/>
            <a:r>
              <a:rPr lang="tr-TR" altLang="tr-TR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Birleşik kelimeler satır sonunda bölünürken tek bir sözcükmüş gibi hecelere ayrılır.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…………………………………………………………………………baş-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öğretmen (yanlış)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…………………………………………………………………………..ba-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şöğretmen (doğru)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………………………………………………………………………….ilk-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okul (yanlış)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…………………………………………………………………………...il-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kokul (doğru)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…………………………………………………………………........Durmuş-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oğlu (yanlış)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………………………………………………………………………..Durmu-</a:t>
            </a:r>
          </a:p>
          <a:p>
            <a:pPr algn="just"/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şoğlu (doğru)</a:t>
            </a:r>
            <a:endParaRPr lang="tr-TR" altLang="tr-TR" sz="22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807896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*Ayırmada </a:t>
            </a:r>
            <a:r>
              <a:rPr lang="tr-TR" altLang="tr-TR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satır  sonunda ve satır başında tek harf bırakılmaz.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……………………………………………………………..………..a-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raba (yanlış)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…………………………………………………………………….ara-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ba (doğru)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…………………………………………………………………….niha-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i (yanlış)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………………………………………………………………………..ni-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hai (doğru)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 </a:t>
            </a:r>
            <a:endParaRPr lang="tr-TR" altLang="tr-TR" sz="2000" dirty="0" smtClean="0"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Kesme </a:t>
            </a:r>
            <a:r>
              <a:rPr lang="tr-TR" altLang="tr-TR" sz="2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işareti satır sonuna geldiği zaman yalnız kesme işareti </a:t>
            </a:r>
            <a:r>
              <a:rPr lang="tr-TR" altLang="tr-TR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kullanılır;</a:t>
            </a:r>
            <a:r>
              <a:rPr lang="tr-TR" altLang="tr-TR" sz="2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altLang="tr-TR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ayrıca </a:t>
            </a:r>
            <a:r>
              <a:rPr lang="tr-TR" altLang="tr-TR" sz="2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kısa çizgi kullanılmaz.</a:t>
            </a:r>
          </a:p>
          <a:p>
            <a:pPr algn="just"/>
            <a:r>
              <a:rPr lang="tr-TR" altLang="tr-TR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………………………………………………………………….</a:t>
            </a:r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Edirne’-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nin  (yanlış)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………………………………………………………………...Edirne’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nin  (doğru)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……………………………………………………………………2005’-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te  (yanlış)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……………………………………………………………………..2005’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te (doğru)</a:t>
            </a:r>
            <a:endParaRPr lang="tr-TR" altLang="tr-TR" sz="2000" dirty="0"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260648"/>
            <a:ext cx="74977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14</a:t>
            </a:r>
            <a:r>
              <a:rPr lang="tr-TR" alt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Ses </a:t>
            </a:r>
            <a:r>
              <a:rPr lang="tr-TR" alt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Olaylarıyla İlgili Yazım Kuralları:</a:t>
            </a:r>
            <a:endParaRPr lang="tr-TR" altLang="tr-T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42875" y="1106488"/>
            <a:ext cx="8821613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a</a:t>
            </a:r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) Ünsüz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değişimi (yumuşaması) yazıya </a:t>
            </a:r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yansıtılır; ancak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özel isimlerin </a:t>
            </a:r>
            <a:endParaRPr lang="tr-TR" altLang="tr-TR" sz="2000" b="1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yumuşaması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yazıya yansıtılmaz</a:t>
            </a:r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sz="2000" b="1" dirty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*Kitapı (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yanlış)---kitabı 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(doğru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)     *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Mehmed’in   (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yanlış)---Mehmet’in 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(doğru)</a:t>
            </a:r>
          </a:p>
          <a:p>
            <a:endParaRPr lang="tr-TR" altLang="tr-TR" sz="2000" b="1" dirty="0" smtClean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b) Sert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ünsüzlerin benzeşmesi yazıya yansıtılır.</a:t>
            </a:r>
          </a:p>
          <a:p>
            <a:endParaRPr lang="tr-TR" altLang="tr-TR" sz="2000" b="1" dirty="0" smtClean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Dolapda  (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yanlış)---dolapta 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(doğru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)     *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2005’de   (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yanlış)---2005’te   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(doğru)</a:t>
            </a:r>
          </a:p>
          <a:p>
            <a:endParaRPr lang="tr-TR" altLang="tr-TR" sz="2000" b="1" dirty="0" smtClean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c) Dudak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ünsüzlerinin benzeşmesi(iç ses benzeşmesi) </a:t>
            </a:r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yazıda</a:t>
            </a:r>
            <a:r>
              <a:rPr lang="tr-TR" altLang="tr-TR" sz="2000" b="1" dirty="0">
                <a:latin typeface="Comic Sans MS" pitchFamily="66" charset="0"/>
              </a:rPr>
              <a:t> </a:t>
            </a:r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gösterilmelidir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sz="2000" b="1" dirty="0" smtClean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Perşenbe  (yanlış) 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Perşembe(doğru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)   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    *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penbe (yanlış)    pembe (doğru)</a:t>
            </a:r>
          </a:p>
          <a:p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*Tenbel  (yanlış)     tembel (doğru)     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     *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çenber (yanlış)      çember (doğru)</a:t>
            </a:r>
          </a:p>
          <a:p>
            <a:r>
              <a:rPr lang="tr-TR" altLang="tr-TR" sz="1800" b="1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tr-TR" altLang="tr-TR" sz="1800" b="1" dirty="0" smtClean="0">
              <a:solidFill>
                <a:srgbClr val="FFCC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Ancak </a:t>
            </a:r>
            <a:r>
              <a:rPr lang="tr-TR" altLang="tr-TR" sz="2000" dirty="0">
                <a:solidFill>
                  <a:srgbClr val="FFCCFF"/>
                </a:solidFill>
                <a:latin typeface="Comic Sans MS" pitchFamily="66" charset="0"/>
                <a:cs typeface="Times New Roman" pitchFamily="18" charset="0"/>
              </a:rPr>
              <a:t>kimi özel isimlerde ve birleşik sözcüklerde n’li yazılış doğrudur.</a:t>
            </a:r>
          </a:p>
          <a:p>
            <a:endParaRPr lang="tr-TR" altLang="tr-TR" sz="1800" dirty="0" smtClean="0">
              <a:solidFill>
                <a:schemeClr val="tx1">
                  <a:lumMod val="8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Saframbolu (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yanlış)--Safranbolu 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(doğru)      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*ombaşı (yanlış</a:t>
            </a:r>
            <a:r>
              <a:rPr lang="tr-TR" altLang="tr-TR" sz="18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)--onbaşı(doğru</a:t>
            </a:r>
            <a:r>
              <a:rPr lang="tr-TR" altLang="tr-TR" sz="18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384026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d</a:t>
            </a:r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) Ünlü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düşmesi yazıda gösterilir</a:t>
            </a:r>
            <a:r>
              <a:rPr lang="tr-TR" altLang="tr-T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altLang="tr-TR" sz="2000" b="1" dirty="0" smtClean="0">
              <a:solidFill>
                <a:srgbClr val="C59EE2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 ağızı 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yanlış)---ağzı 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        </a:t>
            </a:r>
            <a:endParaRPr lang="tr-TR" altLang="tr-TR" sz="2000" dirty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 sabır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et  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yanlış)---sabret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</a:t>
            </a:r>
          </a:p>
          <a:p>
            <a:r>
              <a:rPr lang="tr-TR" altLang="tr-TR" sz="2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endParaRPr lang="tr-TR" altLang="tr-TR" sz="20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e) ‘y’ kaynaştırma ünsüzünden kaynaklanan söyleyişteki </a:t>
            </a:r>
            <a:endParaRPr lang="tr-TR" altLang="tr-TR" sz="2000" b="1" dirty="0">
              <a:latin typeface="Comic Sans MS" pitchFamily="66" charset="0"/>
            </a:endParaRPr>
          </a:p>
          <a:p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daralma yazıya yansıtılmaz.</a:t>
            </a:r>
          </a:p>
          <a:p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 </a:t>
            </a:r>
            <a:r>
              <a:rPr lang="tr-TR" altLang="tr-TR" sz="20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Sevm</a:t>
            </a:r>
            <a:r>
              <a:rPr lang="tr-TR" altLang="tr-TR" sz="200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</a:t>
            </a:r>
            <a:r>
              <a:rPr lang="tr-TR" altLang="tr-TR" sz="20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yecekmiş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yanlış)---sevmey</a:t>
            </a:r>
            <a:r>
              <a:rPr lang="tr-TR" alt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e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cekmiş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 </a:t>
            </a:r>
            <a:endParaRPr lang="tr-TR" altLang="tr-TR" sz="2000" dirty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 </a:t>
            </a:r>
            <a:r>
              <a:rPr lang="tr-TR" altLang="tr-TR" sz="20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yaş</a:t>
            </a:r>
            <a:r>
              <a:rPr lang="tr-TR" altLang="tr-TR" sz="200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ı</a:t>
            </a:r>
            <a:r>
              <a:rPr lang="tr-TR" altLang="tr-TR" sz="20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yanlış)---yaş</a:t>
            </a:r>
            <a:r>
              <a:rPr lang="tr-TR" altLang="tr-TR" sz="20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</a:t>
            </a:r>
          </a:p>
          <a:p>
            <a:endParaRPr lang="tr-TR" altLang="tr-TR" sz="2000" b="1" dirty="0" smtClean="0">
              <a:solidFill>
                <a:srgbClr val="FF33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f) Söyleyişte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bazı sözcüklerde yer değiştirme (göçüşme,metatez) </a:t>
            </a:r>
            <a:endParaRPr lang="tr-TR" altLang="tr-TR" sz="2000" b="1" dirty="0">
              <a:latin typeface="Comic Sans MS" pitchFamily="66" charset="0"/>
            </a:endParaRPr>
          </a:p>
          <a:p>
            <a:r>
              <a:rPr lang="tr-TR" altLang="tr-TR" sz="2000" b="1" dirty="0" smtClean="0">
                <a:latin typeface="Comic Sans MS" pitchFamily="66" charset="0"/>
                <a:cs typeface="Times New Roman" pitchFamily="18" charset="0"/>
              </a:rPr>
              <a:t>olur ancak </a:t>
            </a:r>
            <a:r>
              <a:rPr lang="tr-TR" altLang="tr-TR" sz="2000" b="1" dirty="0">
                <a:latin typeface="Comic Sans MS" pitchFamily="66" charset="0"/>
                <a:cs typeface="Times New Roman" pitchFamily="18" charset="0"/>
              </a:rPr>
              <a:t>bunlar yazıya yansıtılmamalıdır.</a:t>
            </a:r>
          </a:p>
          <a:p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yanlız 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yanlış)---yalnız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      </a:t>
            </a:r>
            <a:endParaRPr lang="tr-TR" altLang="tr-TR" sz="2000" dirty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*yalnış 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yanlış)---yanlış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</a:t>
            </a:r>
          </a:p>
          <a:p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*kiprik  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yanlış)---kirpik 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     </a:t>
            </a:r>
            <a:endParaRPr lang="tr-TR" altLang="tr-TR" sz="2000" dirty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*kirbit (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yanlış)---kibrit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(doğru)   </a:t>
            </a:r>
          </a:p>
          <a:p>
            <a:endParaRPr lang="tr-TR" altLang="tr-TR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23528" y="1700808"/>
            <a:ext cx="8352928" cy="2990180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fromWordArt="1">
            <a:prstTxWarp prst="textPlain">
              <a:avLst>
                <a:gd name="adj" fmla="val 49833"/>
              </a:avLst>
            </a:prstTxWarp>
          </a:bodyPr>
          <a:lstStyle/>
          <a:p>
            <a:pPr algn="ctr"/>
            <a:r>
              <a:rPr lang="tr-T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</a:rPr>
              <a:t>UNUTMAYINIZ !</a:t>
            </a:r>
          </a:p>
          <a:p>
            <a:pPr algn="ctr"/>
            <a:r>
              <a:rPr lang="tr-T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</a:rPr>
              <a:t>YAZIM </a:t>
            </a:r>
            <a:r>
              <a:rPr lang="tr-T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</a:rPr>
              <a:t>KURALLARINI ÖĞRENMEK</a:t>
            </a:r>
          </a:p>
          <a:p>
            <a:pPr algn="ctr"/>
            <a:r>
              <a:rPr lang="tr-T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</a:rPr>
              <a:t> DİLİMİZİ DOĞRU KULLANMAK DEMEKTİR</a:t>
            </a:r>
            <a:r>
              <a:rPr lang="tr-T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</a:rPr>
              <a:t>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655676" y="5085184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www.turkedebiyati.org</a:t>
            </a:r>
            <a:br>
              <a:rPr lang="tr-TR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</a:br>
            <a:r>
              <a:rPr lang="tr-TR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Kaynak Eğitim Sitesi</a:t>
            </a:r>
            <a:endParaRPr lang="tr-TR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7544" y="609600"/>
            <a:ext cx="820891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tr-TR" altLang="tr-TR" sz="2800" b="1" dirty="0" smtClean="0">
                <a:solidFill>
                  <a:srgbClr val="FFFF00"/>
                </a:solidFill>
                <a:cs typeface="Times New Roman" pitchFamily="18" charset="0"/>
              </a:rPr>
              <a:t>  </a:t>
            </a:r>
            <a:r>
              <a:rPr lang="tr-TR" altLang="tr-TR" b="1" dirty="0" smtClean="0">
                <a:solidFill>
                  <a:srgbClr val="FFFF00"/>
                </a:solidFill>
                <a:cs typeface="Times New Roman" pitchFamily="18" charset="0"/>
              </a:rPr>
              <a:t>Dilimizdeki bu üç farklı “ki”yi birbiriyle karıştırmamak </a:t>
            </a:r>
            <a:r>
              <a:rPr lang="tr-TR" altLang="tr-TR" b="1" dirty="0" smtClean="0">
                <a:solidFill>
                  <a:srgbClr val="FFFF00"/>
                </a:solidFill>
              </a:rPr>
              <a:t> </a:t>
            </a:r>
            <a:r>
              <a:rPr lang="tr-TR" altLang="tr-TR" b="1" dirty="0" smtClean="0">
                <a:solidFill>
                  <a:srgbClr val="FFFF00"/>
                </a:solidFill>
                <a:cs typeface="Times New Roman" pitchFamily="18" charset="0"/>
              </a:rPr>
              <a:t>için şu pratik yöntemleri uygulayın:</a:t>
            </a:r>
            <a:endParaRPr lang="tr-TR" altLang="tr-TR" b="1" dirty="0">
              <a:solidFill>
                <a:srgbClr val="FFFF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716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*Cümle içerisinde –ki’den sonra –ler çokluk </a:t>
            </a:r>
            <a:r>
              <a:rPr lang="tr-TR" alt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ekini getirebiliyorsanız 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o –ki zamir olan –ki’dir.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6764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Ayrıca zamir olan –ki’nin bir ismin yerini tuttuğunu ve </a:t>
            </a:r>
            <a:r>
              <a:rPr lang="tr-TR" altLang="tr-T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genellikle </a:t>
            </a:r>
            <a:r>
              <a:rPr lang="tr-TR" altLang="tr-TR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zamirlerin üzerine geldiğini de unutmayın.</a:t>
            </a:r>
            <a:endParaRPr lang="tr-TR" alt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3200400"/>
            <a:ext cx="89812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b="1" dirty="0">
                <a:latin typeface="Comic Sans MS" pitchFamily="66" charset="0"/>
                <a:cs typeface="Times New Roman" pitchFamily="18" charset="0"/>
              </a:rPr>
              <a:t>---Arabam bozuldu , </a:t>
            </a:r>
            <a:r>
              <a:rPr lang="tr-TR" altLang="tr-TR" b="1" dirty="0" smtClean="0">
                <a:latin typeface="Comic Sans MS" pitchFamily="66" charset="0"/>
                <a:cs typeface="Times New Roman" pitchFamily="18" charset="0"/>
              </a:rPr>
              <a:t>seninkini (seninkileri) kullanabilir miyim</a:t>
            </a:r>
            <a:r>
              <a:rPr lang="tr-TR" altLang="tr-TR" b="1" dirty="0">
                <a:latin typeface="Comic Sans MS" pitchFamily="66" charset="0"/>
                <a:cs typeface="Times New Roman" pitchFamily="18" charset="0"/>
              </a:rPr>
              <a:t>?</a:t>
            </a:r>
          </a:p>
          <a:p>
            <a:pPr algn="just"/>
            <a:r>
              <a:rPr lang="tr-TR" altLang="tr-TR" b="1" dirty="0">
                <a:latin typeface="Comic Sans MS" pitchFamily="66" charset="0"/>
                <a:cs typeface="Times New Roman" pitchFamily="18" charset="0"/>
              </a:rPr>
              <a:t>---Onunki(ler) </a:t>
            </a:r>
            <a:r>
              <a:rPr lang="tr-TR" altLang="tr-TR" b="1" dirty="0" smtClean="0">
                <a:latin typeface="Comic Sans MS" pitchFamily="66" charset="0"/>
                <a:cs typeface="Times New Roman" pitchFamily="18" charset="0"/>
              </a:rPr>
              <a:t>seninki(ler)den </a:t>
            </a:r>
            <a:r>
              <a:rPr lang="tr-TR" altLang="tr-TR" b="1" dirty="0">
                <a:latin typeface="Comic Sans MS" pitchFamily="66" charset="0"/>
                <a:cs typeface="Times New Roman" pitchFamily="18" charset="0"/>
              </a:rPr>
              <a:t>daha iyi olmuş.</a:t>
            </a:r>
            <a:endParaRPr lang="tr-TR" altLang="tr-TR" dirty="0">
              <a:latin typeface="Comic Sans MS" pitchFamily="66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7504" y="4585395"/>
            <a:ext cx="856895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Görüldüğü gibi cümle içerisinde –ki zamirinden </a:t>
            </a:r>
            <a:r>
              <a:rPr lang="tr-TR" alt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sonra 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–ler 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ekini getirdiğimizde cümlenin yapısında </a:t>
            </a:r>
            <a:r>
              <a:rPr lang="tr-TR" alt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herhangi 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bir bozukluk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 meydana </a:t>
            </a:r>
            <a:r>
              <a:rPr lang="tr-TR" alt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gelmiyor.Öyleyse </a:t>
            </a:r>
            <a:r>
              <a:rPr lang="tr-TR" altLang="tr-TR" b="1" dirty="0">
                <a:solidFill>
                  <a:schemeClr val="accent3">
                    <a:lumMod val="60000"/>
                    <a:lumOff val="40000"/>
                  </a:schemeClr>
                </a:solidFill>
                <a:cs typeface="Times New Roman" pitchFamily="18" charset="0"/>
              </a:rPr>
              <a:t>bu –ki’ler ilgi zamiridir.</a:t>
            </a:r>
          </a:p>
          <a:p>
            <a:endParaRPr lang="tr-TR" altLang="tr-TR" dirty="0"/>
          </a:p>
          <a:p>
            <a:endParaRPr lang="tr-TR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1" grpId="0" autoUpdateAnimBg="0"/>
      <p:bldP spid="194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536" y="685800"/>
            <a:ext cx="7514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tr-TR" altLang="tr-TR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*Sıfat yapan –ki de sıfat tamlaması kurar. </a:t>
            </a:r>
            <a:endParaRPr lang="tr-TR" altLang="tr-TR" dirty="0">
              <a:solidFill>
                <a:srgbClr val="EF91DB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88924" y="1285875"/>
            <a:ext cx="8353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2800" dirty="0" smtClean="0">
                <a:solidFill>
                  <a:srgbClr val="EF91DB"/>
                </a:solidFill>
                <a:cs typeface="Times New Roman" pitchFamily="18" charset="0"/>
              </a:rPr>
              <a:t>        *Sıfat </a:t>
            </a:r>
            <a:r>
              <a:rPr lang="tr-TR" altLang="tr-TR" sz="2800" dirty="0">
                <a:solidFill>
                  <a:srgbClr val="EF91DB"/>
                </a:solidFill>
                <a:cs typeface="Times New Roman" pitchFamily="18" charset="0"/>
              </a:rPr>
              <a:t>yapan –ki her zaman bitişik yazılır.</a:t>
            </a:r>
            <a:endParaRPr lang="tr-TR" altLang="tr-TR" sz="2800" dirty="0">
              <a:solidFill>
                <a:srgbClr val="EF91DB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1" y="19050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   Pratik </a:t>
            </a:r>
            <a:r>
              <a:rPr lang="tr-TR" altLang="tr-TR" dirty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olarak önündeki isme “hangi” sorusunu yönelterek </a:t>
            </a:r>
            <a:r>
              <a:rPr lang="tr-TR" altLang="tr-TR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buluruz</a:t>
            </a:r>
            <a:r>
              <a:rPr lang="tr-TR" altLang="tr-TR" dirty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tr-TR" altLang="tr-TR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ve </a:t>
            </a:r>
            <a:r>
              <a:rPr lang="tr-TR" altLang="tr-TR" dirty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diğer –ki’lerden ayırt ederiz.</a:t>
            </a:r>
            <a:endParaRPr lang="tr-TR" altLang="tr-TR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95536" y="2819400"/>
            <a:ext cx="85198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dirty="0" smtClean="0">
                <a:latin typeface="Comic Sans MS" pitchFamily="66" charset="0"/>
                <a:cs typeface="Times New Roman" pitchFamily="18" charset="0"/>
              </a:rPr>
              <a:t>---Sokaktaki </a:t>
            </a:r>
            <a:r>
              <a:rPr lang="tr-TR" altLang="tr-TR" dirty="0">
                <a:latin typeface="Comic Sans MS" pitchFamily="66" charset="0"/>
                <a:cs typeface="Times New Roman" pitchFamily="18" charset="0"/>
              </a:rPr>
              <a:t>çocuklara sahip çıkmamız gerekiyor.(Hangi çocuklar?)</a:t>
            </a:r>
          </a:p>
          <a:p>
            <a:r>
              <a:rPr lang="tr-TR" altLang="tr-TR" dirty="0">
                <a:latin typeface="Comic Sans MS" pitchFamily="66" charset="0"/>
                <a:cs typeface="Times New Roman" pitchFamily="18" charset="0"/>
              </a:rPr>
              <a:t>---Sınıftaki öğrenciler dışarı çıksın.(Hangi öğrenciler</a:t>
            </a:r>
            <a:r>
              <a:rPr lang="tr-TR" altLang="tr-TR" dirty="0" smtClean="0">
                <a:latin typeface="Comic Sans MS" pitchFamily="66" charset="0"/>
                <a:cs typeface="Times New Roman" pitchFamily="18" charset="0"/>
              </a:rPr>
              <a:t>?)</a:t>
            </a:r>
          </a:p>
          <a:p>
            <a:endParaRPr lang="tr-TR" altLang="tr-TR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07431" y="3622675"/>
            <a:ext cx="870796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endParaRPr lang="tr-TR" altLang="tr-TR" b="1" dirty="0">
              <a:solidFill>
                <a:srgbClr val="EF91DB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endParaRPr lang="tr-TR" altLang="tr-TR" b="1" dirty="0">
              <a:solidFill>
                <a:srgbClr val="EF91DB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dirty="0" smtClean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   Görüldüğü </a:t>
            </a:r>
            <a:r>
              <a:rPr lang="tr-TR" altLang="tr-TR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gibi sıfat yapan –ki’yi alan sözcüğün hemen önündeki isme hangi sorusunu yöneltebiliyoruz.</a:t>
            </a:r>
            <a:endParaRPr lang="tr-TR" altLang="tr-TR" dirty="0">
              <a:solidFill>
                <a:srgbClr val="EF91DB"/>
              </a:solidFill>
              <a:latin typeface="Comic Sans MS" pitchFamily="66" charset="0"/>
            </a:endParaRPr>
          </a:p>
          <a:p>
            <a:pPr algn="just"/>
            <a:r>
              <a:rPr lang="tr-TR" altLang="tr-TR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Öyleyse bu –ki  sıfat yapan –ki’dir ve eklendiği sıfata </a:t>
            </a:r>
            <a:r>
              <a:rPr lang="tr-TR" altLang="tr-TR" dirty="0">
                <a:solidFill>
                  <a:srgbClr val="EF91DB"/>
                </a:solidFill>
                <a:latin typeface="Comic Sans MS" pitchFamily="66" charset="0"/>
              </a:rPr>
              <a:t> </a:t>
            </a:r>
            <a:r>
              <a:rPr lang="tr-TR" altLang="tr-TR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daima bitişik yazılır.</a:t>
            </a:r>
            <a:endParaRPr lang="tr-TR" altLang="tr-TR" dirty="0">
              <a:solidFill>
                <a:srgbClr val="EF91DB"/>
              </a:solidFill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  <p:bldP spid="2048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71438"/>
            <a:ext cx="62607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 b="1" dirty="0">
                <a:solidFill>
                  <a:srgbClr val="FFFF00"/>
                </a:solidFill>
                <a:cs typeface="Times New Roman" pitchFamily="18" charset="0"/>
              </a:rPr>
              <a:t>*Bağlaç olan “ki” ise daima ayrı yazılır.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6525" y="650875"/>
            <a:ext cx="889997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Diğer “ki”  ekleriyle karıştırmamak için cümleden çıkartırız,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cümlenin yapısında ciddi bir bozukluk olmuyorsa o “ki”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 bağlaç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 olan “ki”dir.Ayrıca bağlaç olan ki’nin daha vurgulu söylendiğini de 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göz önünde bulundurmak gerekir.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7544" y="2060848"/>
            <a:ext cx="806489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*Duydum ki unutmuşsun gözlerimin rengini.</a:t>
            </a:r>
            <a:endParaRPr lang="tr-TR" altLang="tr-TR" sz="2000" dirty="0">
              <a:latin typeface="Comic Sans MS" pitchFamily="66" charset="0"/>
            </a:endParaRP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(Duydum unutmuşsun gözlerimin rengini)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*Sen ki dünyalara değersin.(Sen dünyalara değersin.)</a:t>
            </a: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*Şimdi anlıyorum ki o yaptıklarım bir hataydı.</a:t>
            </a:r>
            <a:endParaRPr lang="tr-TR" altLang="tr-TR" sz="2000" dirty="0">
              <a:latin typeface="Comic Sans MS" pitchFamily="66" charset="0"/>
            </a:endParaRPr>
          </a:p>
          <a:p>
            <a:r>
              <a:rPr lang="tr-TR" altLang="tr-TR" sz="2000" dirty="0">
                <a:latin typeface="Comic Sans MS" pitchFamily="66" charset="0"/>
                <a:cs typeface="Times New Roman" pitchFamily="18" charset="0"/>
              </a:rPr>
              <a:t>(Şimdi anlıyorum o yaptıklarım bir hataydı)</a:t>
            </a:r>
            <a:endParaRPr lang="tr-TR" altLang="tr-TR" sz="2000" dirty="0">
              <a:latin typeface="Comic Sans MS" pitchFamily="66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6525" y="3692064"/>
            <a:ext cx="9007475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endParaRPr lang="tr-TR" altLang="tr-TR" sz="2000" dirty="0" smtClean="0">
              <a:solidFill>
                <a:srgbClr val="EF91DB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 smtClean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Görüldüğü 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gibi bağlaç olan –ki cümleden çıkartıldığında </a:t>
            </a:r>
            <a:r>
              <a:rPr lang="tr-TR" altLang="tr-TR" sz="2000" dirty="0" smtClean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cümlenin 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anlamında bir daralma olsa da yapısında ciddi bir bozukluk </a:t>
            </a:r>
            <a:r>
              <a:rPr lang="tr-TR" altLang="tr-TR" sz="2000" dirty="0" smtClean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olmuyor</a:t>
            </a:r>
            <a:r>
              <a:rPr lang="tr-TR" altLang="tr-TR" sz="2000" dirty="0">
                <a:solidFill>
                  <a:srgbClr val="EF91DB"/>
                </a:solidFill>
                <a:latin typeface="Comic Sans MS" pitchFamily="66" charset="0"/>
                <a:cs typeface="Times New Roman" pitchFamily="18" charset="0"/>
              </a:rPr>
              <a:t>, öyleyse bu –ki’ler bağlaçtır ve daima ayrı yazılır.</a:t>
            </a:r>
          </a:p>
          <a:p>
            <a:pPr algn="just"/>
            <a:endParaRPr lang="tr-TR" altLang="tr-TR" sz="2000" dirty="0" smtClean="0">
              <a:solidFill>
                <a:srgbClr val="CC0099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UYARI!</a:t>
            </a:r>
            <a:r>
              <a:rPr lang="tr-TR" altLang="tr-TR" sz="2000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</a:rPr>
              <a:t>Bazı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sözcüklerindeki ‘ki’ ler 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bağlaç </a:t>
            </a:r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olmasına rağmen kalıplaştığı için bitişik </a:t>
            </a:r>
            <a:r>
              <a:rPr lang="tr-TR" altLang="tr-TR" sz="20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yazılır. Bu sözcükleri SİMBOHÇAM (sanki, mademki, belki, halbuki,çünkü,meğerki)  şeklinde şifrelendirebiliriz.</a:t>
            </a:r>
          </a:p>
          <a:p>
            <a:pPr algn="just"/>
            <a:endParaRPr lang="tr-TR" altLang="tr-TR" sz="2000" dirty="0">
              <a:solidFill>
                <a:srgbClr val="CC0099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endParaRPr lang="tr-TR" altLang="tr-TR" sz="2000" dirty="0">
              <a:solidFill>
                <a:srgbClr val="FF330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512" y="1135798"/>
            <a:ext cx="881208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000" dirty="0">
                <a:solidFill>
                  <a:srgbClr val="FFFF00"/>
                </a:solidFill>
              </a:rPr>
              <a:t>    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“de” “da” bağlacı da tıpkı “ki” bağlacı gibi ayrı bir sözcük olduğu </a:t>
            </a:r>
            <a:r>
              <a:rPr lang="tr-TR" altLang="tr-TR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için 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daima ayrı yazılır.Bulunma durum eki olan “-de,-da, </a:t>
            </a:r>
            <a:r>
              <a:rPr lang="tr-TR" altLang="tr-TR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-te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,-ta” </a:t>
            </a:r>
            <a:r>
              <a:rPr lang="tr-TR" altLang="tr-TR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ise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eklendiği 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sözcüğe bitişik yazılır. “de,da” bağlacıyla “-de,-da,-te,-ta” </a:t>
            </a:r>
            <a:r>
              <a:rPr lang="tr-TR" altLang="tr-TR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ekleri 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birbiriyle karıştırılmamalıdır.Pratik olarak birbirinden şu şekilde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</a:t>
            </a:r>
            <a:r>
              <a:rPr lang="tr-TR" altLang="tr-TR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ayırt ederiz:</a:t>
            </a:r>
            <a:endParaRPr lang="tr-TR" altLang="tr-TR" sz="20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just"/>
            <a:endParaRPr lang="tr-TR" altLang="tr-TR" sz="20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UYARI!</a:t>
            </a:r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Cümle 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içerisinde cümleden “de”yi çıkartırız,eğer cümlenin </a:t>
            </a:r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yapısında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bir 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bozukluk olmuyorsa o “de” bağlaçtır.Cümlenin yapısı bozuluyorsa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o “de” bulunma durum ekidir</a:t>
            </a:r>
            <a:r>
              <a:rPr lang="tr-TR" altLang="tr-TR" sz="20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.</a:t>
            </a:r>
            <a:endParaRPr lang="tr-TR" altLang="tr-TR" sz="2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304801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2) “de” bağlacının ve </a:t>
            </a:r>
            <a:r>
              <a:rPr lang="tr-TR" altLang="tr-TR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“-de</a:t>
            </a:r>
            <a:r>
              <a:rPr lang="tr-TR" altLang="tr-TR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” bulunma durum </a:t>
            </a:r>
            <a:r>
              <a:rPr lang="tr-TR" altLang="tr-TR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ekinin </a:t>
            </a:r>
            <a:r>
              <a:rPr lang="tr-TR" altLang="tr-TR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yazımı: </a:t>
            </a:r>
          </a:p>
          <a:p>
            <a:pPr algn="just"/>
            <a:endParaRPr lang="tr-TR" altLang="tr-TR" b="1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512" y="3875010"/>
            <a:ext cx="8812088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tr-TR" altLang="tr-TR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Kitap da alacağım.(Kitap alacağım)</a:t>
            </a:r>
          </a:p>
          <a:p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*Sen de onun gibisin.(Sen onun gibisin)</a:t>
            </a:r>
          </a:p>
          <a:p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tr-TR" altLang="tr-TR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Görüldüğü 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gibi bağlaç olan “de ,da” cümleden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 çıkartıldığında 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cümlenin yapısında bir bozukluk olmuyor</a:t>
            </a:r>
            <a:r>
              <a:rPr lang="tr-TR" altLang="tr-TR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.</a:t>
            </a:r>
          </a:p>
          <a:p>
            <a:endParaRPr lang="tr-TR" altLang="tr-TR" sz="2600" b="1" dirty="0">
              <a:solidFill>
                <a:schemeClr val="accent2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512" y="404664"/>
            <a:ext cx="8742238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 Şimdi </a:t>
            </a:r>
            <a:r>
              <a:rPr lang="tr-TR" altLang="tr-TR" sz="2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de aşağıdaki örnekleri inceleyelim:</a:t>
            </a:r>
          </a:p>
          <a:p>
            <a:endParaRPr lang="tr-TR" altLang="tr-TR" b="1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r>
              <a:rPr lang="tr-TR" altLang="tr-TR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</a:t>
            </a:r>
            <a:r>
              <a:rPr lang="tr-TR" altLang="tr-TR" sz="20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Sende bir şeylerim kaldı.(Sen bir şeylerim kaldı)</a:t>
            </a:r>
          </a:p>
          <a:p>
            <a:r>
              <a:rPr lang="tr-TR" altLang="tr-TR" sz="20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*Onu otobüste gördüm.(Onu otobüs gördüm</a:t>
            </a:r>
            <a:r>
              <a:rPr lang="tr-TR" altLang="tr-TR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</a:p>
          <a:p>
            <a:r>
              <a:rPr lang="tr-TR" alt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  </a:t>
            </a:r>
          </a:p>
          <a:p>
            <a:pPr algn="just"/>
            <a:r>
              <a:rPr lang="tr-TR" altLang="tr-T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Görüldüğü </a:t>
            </a:r>
            <a:r>
              <a:rPr lang="tr-TR" altLang="tr-TR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gibi bulunma durum eki cümleden çıkartıldığında </a:t>
            </a:r>
            <a:r>
              <a:rPr lang="tr-TR" altLang="tr-TR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cümlenin yapısı bozuluyor</a:t>
            </a:r>
            <a:r>
              <a:rPr lang="tr-TR" alt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/>
            <a:endParaRPr lang="tr-TR" altLang="tr-TR" sz="20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Uyarı</a:t>
            </a:r>
            <a:r>
              <a:rPr lang="tr-TR" altLang="tr-TR" sz="2000" b="1" dirty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!</a:t>
            </a:r>
            <a:r>
              <a:rPr lang="tr-TR" altLang="tr-TR" sz="2000" b="1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Bağlaç olan “de,da”nın kesinlikle “te,ta” biçimi yoktur</a:t>
            </a:r>
            <a:r>
              <a:rPr lang="tr-TR" altLang="tr-TR" sz="2000" dirty="0" smtClean="0">
                <a:solidFill>
                  <a:srgbClr val="CC00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/>
            <a:endParaRPr lang="tr-TR" altLang="tr-TR" sz="2000" dirty="0">
              <a:solidFill>
                <a:srgbClr val="CC00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Sana kazak ta alacağım.(yanlış</a:t>
            </a:r>
            <a:r>
              <a:rPr lang="tr-TR" altLang="tr-TR" sz="200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r>
              <a:rPr lang="tr-TR" altLang="tr-TR" sz="20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Sana kazak da alacağım.(doğru)</a:t>
            </a:r>
          </a:p>
          <a:p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tr-TR" altLang="tr-T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Ayrıca </a:t>
            </a:r>
            <a:r>
              <a:rPr lang="tr-TR" alt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bağlaç olan “de,da”  </a:t>
            </a:r>
            <a:r>
              <a:rPr lang="tr-TR" altLang="tr-T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hiçbir zaman</a:t>
            </a:r>
            <a:r>
              <a:rPr lang="tr-TR" alt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altLang="tr-T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kesme </a:t>
            </a:r>
            <a:r>
              <a:rPr lang="tr-TR" altLang="tr-T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  <a:cs typeface="Times New Roman" pitchFamily="18" charset="0"/>
              </a:rPr>
              <a:t>işaretiyle ayrılmaz.</a:t>
            </a:r>
          </a:p>
          <a:p>
            <a:r>
              <a:rPr lang="tr-TR" altLang="tr-TR" sz="20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    </a:t>
            </a:r>
            <a:endParaRPr lang="tr-TR" altLang="tr-TR" sz="20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Bize Ahmet’de gelecek.(yanlış)</a:t>
            </a:r>
          </a:p>
          <a:p>
            <a:r>
              <a:rPr lang="tr-TR" altLang="tr-TR" sz="2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Bize Ahmet de gelecek.(doğr</a:t>
            </a:r>
            <a:r>
              <a:rPr lang="tr-TR" altLang="tr-TR" sz="2000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u)</a:t>
            </a:r>
          </a:p>
          <a:p>
            <a:endParaRPr lang="tr-TR" altLang="tr-TR" b="1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0"/>
            <a:ext cx="68130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3) </a:t>
            </a:r>
            <a:r>
              <a:rPr lang="tr-TR" altLang="tr-TR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“mi” soru edatının yazımı: </a:t>
            </a:r>
            <a:endParaRPr lang="tr-TR" altLang="tr-TR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7249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000" b="1" dirty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“mı,mi,mu,mü” soru edatı eklendiği sözcükten </a:t>
            </a:r>
            <a:r>
              <a:rPr lang="tr-TR" altLang="tr-TR" sz="2000" b="1" dirty="0" smtClean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her </a:t>
            </a:r>
            <a:r>
              <a:rPr lang="tr-TR" altLang="tr-TR" sz="2000" b="1" dirty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zaman </a:t>
            </a:r>
            <a:r>
              <a:rPr lang="tr-TR" altLang="tr-TR" sz="2000" b="1" dirty="0" smtClean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ayrı yazılır , kendinden </a:t>
            </a:r>
            <a:r>
              <a:rPr lang="tr-TR" altLang="tr-TR" sz="2000" b="1" dirty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sonra </a:t>
            </a:r>
            <a:r>
              <a:rPr lang="tr-TR" altLang="tr-TR" sz="2000" b="1" dirty="0" smtClean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gelen </a:t>
            </a:r>
            <a:r>
              <a:rPr lang="tr-TR" altLang="tr-TR" sz="2000" b="1" dirty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ekler soru </a:t>
            </a:r>
            <a:r>
              <a:rPr lang="tr-TR" altLang="tr-TR" sz="2000" b="1" dirty="0" smtClean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edatına</a:t>
            </a:r>
            <a:r>
              <a:rPr lang="tr-TR" altLang="tr-TR" sz="2000" b="1" dirty="0">
                <a:solidFill>
                  <a:srgbClr val="FF99FF"/>
                </a:solidFill>
                <a:latin typeface="Comic Sans MS" pitchFamily="66" charset="0"/>
              </a:rPr>
              <a:t> </a:t>
            </a:r>
            <a:r>
              <a:rPr lang="tr-TR" altLang="tr-TR" sz="2000" b="1" dirty="0" smtClean="0">
                <a:solidFill>
                  <a:srgbClr val="FF99FF"/>
                </a:solidFill>
                <a:latin typeface="Comic Sans MS" pitchFamily="66" charset="0"/>
                <a:cs typeface="Times New Roman" pitchFamily="18" charset="0"/>
              </a:rPr>
              <a:t>bitişik yazılır:</a:t>
            </a:r>
          </a:p>
          <a:p>
            <a:pPr algn="just"/>
            <a:endParaRPr lang="tr-TR" altLang="tr-TR" sz="2000" b="1" dirty="0">
              <a:solidFill>
                <a:srgbClr val="FF99FF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     </a:t>
            </a:r>
            <a:r>
              <a:rPr lang="tr-TR" altLang="tr-TR" sz="2000" dirty="0" smtClean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*Yârim </a:t>
            </a:r>
            <a:r>
              <a:rPr lang="tr-TR" altLang="tr-TR" sz="20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İstanbul’u mesken mi tuttun?</a:t>
            </a:r>
          </a:p>
          <a:p>
            <a:r>
              <a:rPr lang="tr-TR" altLang="tr-TR" sz="20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      *Bize gelecek misiniz?</a:t>
            </a:r>
          </a:p>
          <a:p>
            <a:r>
              <a:rPr lang="tr-TR" altLang="tr-TR" sz="2000" dirty="0">
                <a:solidFill>
                  <a:schemeClr val="tx1">
                    <a:lumMod val="85000"/>
                  </a:schemeClr>
                </a:solidFill>
                <a:latin typeface="Comic Sans MS" pitchFamily="66" charset="0"/>
                <a:cs typeface="Times New Roman" pitchFamily="18" charset="0"/>
              </a:rPr>
              <a:t>      *Sen miydin dün rüyalarıma giren?</a:t>
            </a:r>
            <a:endParaRPr lang="tr-TR" altLang="tr-TR" sz="2000" dirty="0">
              <a:solidFill>
                <a:schemeClr val="tx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7504" y="3048000"/>
            <a:ext cx="892899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tr-TR" altLang="tr-TR" b="1" dirty="0" smtClean="0">
                <a:solidFill>
                  <a:srgbClr val="FFFF00"/>
                </a:solidFill>
                <a:cs typeface="Times New Roman" pitchFamily="18" charset="0"/>
              </a:rPr>
              <a:t>  </a:t>
            </a:r>
            <a:r>
              <a:rPr lang="tr-TR" altLang="tr-TR" sz="20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Soru </a:t>
            </a:r>
            <a:r>
              <a:rPr lang="tr-TR" altLang="tr-TR" sz="20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edatı olan “mı mi mu mü” ile fiilden fiil yapan  </a:t>
            </a:r>
            <a:r>
              <a:rPr lang="tr-TR" altLang="tr-TR" sz="20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olumsuzluk </a:t>
            </a:r>
          </a:p>
          <a:p>
            <a:pPr algn="just"/>
            <a:r>
              <a:rPr lang="tr-TR" altLang="tr-TR" sz="20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eki </a:t>
            </a:r>
            <a:r>
              <a:rPr lang="tr-TR" altLang="tr-TR" sz="20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olan –ma,-me’nin darlaşmış </a:t>
            </a:r>
            <a:r>
              <a:rPr lang="tr-TR" altLang="tr-TR" sz="20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biçimiyle </a:t>
            </a:r>
            <a:r>
              <a:rPr lang="tr-TR" altLang="tr-TR" sz="20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karıştırılmamalıdır:</a:t>
            </a:r>
          </a:p>
          <a:p>
            <a:pPr algn="just"/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   </a:t>
            </a:r>
            <a:endParaRPr lang="tr-TR" altLang="tr-TR" sz="20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tr-T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tr-TR" altLang="tr-TR" sz="20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*</a:t>
            </a:r>
            <a:r>
              <a:rPr lang="tr-TR" altLang="tr-TR" sz="20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Niçin beni dinle miyorsun</a:t>
            </a:r>
            <a:r>
              <a:rPr lang="tr-TR" altLang="tr-TR" sz="20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?</a:t>
            </a:r>
          </a:p>
          <a:p>
            <a:pPr algn="just"/>
            <a:endParaRPr lang="tr-TR" altLang="tr-TR" sz="2000" b="1" dirty="0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tr-TR" altLang="tr-TR" sz="2000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Yukarıdaki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cümlede ‘mi’ ayrı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yazılmamalıdır;çünkü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buradaki mi soru eki değil, –ma,-me olumsuzluk ekinin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darlaşmış biçimidir.Cümleden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mi’yi çıkartıp cümleyi tekrar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okuduğumuzda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cümledeki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</a:rPr>
              <a:t>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soru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anlamının kaybolmadığını sadece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 olumsuzluğun kaybolduğunu </a:t>
            </a:r>
            <a:r>
              <a:rPr lang="tr-TR" altLang="tr-TR" sz="2000" dirty="0" smtClean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görürüz.Cümleye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soru anlamını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</a:rPr>
              <a:t> </a:t>
            </a:r>
            <a:r>
              <a:rPr lang="tr-TR" altLang="tr-TR" sz="2000" dirty="0">
                <a:solidFill>
                  <a:srgbClr val="FF9999"/>
                </a:solidFill>
                <a:latin typeface="Comic Sans MS" pitchFamily="66" charset="0"/>
                <a:cs typeface="Times New Roman" pitchFamily="18" charset="0"/>
              </a:rPr>
              <a:t>katan mi değil, ‘niçin’ sözcüğüdür.</a:t>
            </a:r>
          </a:p>
          <a:p>
            <a:pPr algn="just"/>
            <a:endParaRPr lang="tr-TR" altLang="tr-TR" sz="2000" dirty="0">
              <a:solidFill>
                <a:srgbClr val="FF9999"/>
              </a:solidFill>
              <a:latin typeface="Comic Sans MS" pitchFamily="66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736</TotalTime>
  <Words>3040</Words>
  <Application>Microsoft Office PowerPoint</Application>
  <PresentationFormat>Ekran Gösterisi (4:3)</PresentationFormat>
  <Paragraphs>510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www.turkedebiyati.org_x000d_
Türk Dili ve Edebiyatı Kaynak Eğitim Sitesi</dc:description>
  <cp:lastModifiedBy>ASuSSD</cp:lastModifiedBy>
  <cp:revision>10</cp:revision>
  <dcterms:created xsi:type="dcterms:W3CDTF">2007-05-28T15:31:05Z</dcterms:created>
  <dcterms:modified xsi:type="dcterms:W3CDTF">2023-05-15T16:48:33Z</dcterms:modified>
  <cp:category>www.turkedebiyati.org</cp:category>
</cp:coreProperties>
</file>