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77" r:id="rId2"/>
    <p:sldMasterId id="2147483679" r:id="rId3"/>
    <p:sldMasterId id="2147483689" r:id="rId4"/>
    <p:sldMasterId id="2147483691" r:id="rId5"/>
  </p:sldMasterIdLst>
  <p:notesMasterIdLst>
    <p:notesMasterId r:id="rId3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7" r:id="rId23"/>
    <p:sldId id="273" r:id="rId24"/>
    <p:sldId id="274" r:id="rId25"/>
    <p:sldId id="275" r:id="rId26"/>
    <p:sldId id="276" r:id="rId27"/>
    <p:sldId id="278" r:id="rId28"/>
    <p:sldId id="279" r:id="rId29"/>
    <p:sldId id="280" r:id="rId30"/>
    <p:sldId id="281"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663300"/>
    <a:srgbClr val="660066"/>
    <a:srgbClr val="00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74" y="-4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AE5C3-DC3B-4181-84F5-FE1EB0B427BE}" type="datetimeFigureOut">
              <a:rPr lang="tr-TR" smtClean="0"/>
              <a:t>15.05.2023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8327-D014-449D-8B46-D2C36EE2E20F}" type="slidenum">
              <a:rPr lang="tr-TR" smtClean="0"/>
              <a:t>‹#›</a:t>
            </a:fld>
            <a:endParaRPr lang="tr-TR"/>
          </a:p>
        </p:txBody>
      </p:sp>
    </p:spTree>
    <p:extLst>
      <p:ext uri="{BB962C8B-B14F-4D97-AF65-F5344CB8AC3E}">
        <p14:creationId xmlns:p14="http://schemas.microsoft.com/office/powerpoint/2010/main" val="211093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1658938" y="1600200"/>
            <a:ext cx="6837362" cy="3200400"/>
            <a:chOff x="1045" y="1008"/>
            <a:chExt cx="4307" cy="2016"/>
          </a:xfrm>
        </p:grpSpPr>
        <p:sp>
          <p:nvSpPr>
            <p:cNvPr id="5939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39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940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grpSp>
      <p:sp>
        <p:nvSpPr>
          <p:cNvPr id="59401" name="Rectangle 9"/>
          <p:cNvSpPr>
            <a:spLocks noGrp="1" noChangeArrowheads="1"/>
          </p:cNvSpPr>
          <p:nvPr>
            <p:ph type="dt" sz="half" idx="2"/>
          </p:nvPr>
        </p:nvSpPr>
        <p:spPr/>
        <p:txBody>
          <a:bodyPr/>
          <a:lstStyle>
            <a:lvl1pPr>
              <a:defRPr/>
            </a:lvl1pPr>
          </a:lstStyle>
          <a:p>
            <a:endParaRPr lang="tr-TR" altLang="tr-TR"/>
          </a:p>
        </p:txBody>
      </p:sp>
      <p:sp>
        <p:nvSpPr>
          <p:cNvPr id="59402" name="Rectangle 10"/>
          <p:cNvSpPr>
            <a:spLocks noGrp="1" noChangeArrowheads="1"/>
          </p:cNvSpPr>
          <p:nvPr>
            <p:ph type="ftr" sz="quarter" idx="3"/>
          </p:nvPr>
        </p:nvSpPr>
        <p:spPr/>
        <p:txBody>
          <a:bodyPr/>
          <a:lstStyle>
            <a:lvl1pPr>
              <a:defRPr/>
            </a:lvl1pPr>
          </a:lstStyle>
          <a:p>
            <a:r>
              <a:rPr lang="tr-TR" altLang="tr-TR" smtClean="0"/>
              <a:t>www.turkedebiyati.org</a:t>
            </a:r>
            <a:endParaRPr lang="tr-TR" altLang="tr-TR"/>
          </a:p>
        </p:txBody>
      </p:sp>
      <p:sp>
        <p:nvSpPr>
          <p:cNvPr id="59403" name="Rectangle 11"/>
          <p:cNvSpPr>
            <a:spLocks noGrp="1" noChangeArrowheads="1"/>
          </p:cNvSpPr>
          <p:nvPr>
            <p:ph type="sldNum" sz="quarter" idx="4"/>
          </p:nvPr>
        </p:nvSpPr>
        <p:spPr/>
        <p:txBody>
          <a:bodyPr/>
          <a:lstStyle>
            <a:lvl1pPr>
              <a:defRPr/>
            </a:lvl1pPr>
          </a:lstStyle>
          <a:p>
            <a:fld id="{51A3621C-9FB2-48B3-9B9D-031612DF1A72}" type="slidenum">
              <a:rPr lang="tr-TR" altLang="tr-TR"/>
              <a:pPr/>
              <a:t>‹#›</a:t>
            </a:fld>
            <a:endParaRPr lang="tr-TR" altLang="tr-TR"/>
          </a:p>
        </p:txBody>
      </p:sp>
      <p:sp>
        <p:nvSpPr>
          <p:cNvPr id="59404"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tr-TR" altLang="tr-TR" noProof="0" smtClean="0"/>
              <a:t>Asıl başlık stili için tıklatın</a:t>
            </a:r>
          </a:p>
        </p:txBody>
      </p:sp>
      <p:sp>
        <p:nvSpPr>
          <p:cNvPr id="59405"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tr-TR" altLang="tr-TR" noProof="0" smtClean="0"/>
              <a:t>Asıl alt başlık stilini düzenlemek için tıklatın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9404"/>
                                        </p:tgtEl>
                                        <p:attrNameLst>
                                          <p:attrName>style.visibility</p:attrName>
                                        </p:attrNameLst>
                                      </p:cBhvr>
                                      <p:to>
                                        <p:strVal val="visible"/>
                                      </p:to>
                                    </p:set>
                                    <p:animEffect transition="in" filter="fade">
                                      <p:cBhvr>
                                        <p:cTn id="7" dur="1000"/>
                                        <p:tgtEl>
                                          <p:spTgt spid="59404"/>
                                        </p:tgtEl>
                                      </p:cBhvr>
                                    </p:animEffect>
                                    <p:anim calcmode="lin" valueType="num">
                                      <p:cBhvr>
                                        <p:cTn id="8" dur="1000" fill="hold"/>
                                        <p:tgtEl>
                                          <p:spTgt spid="59404"/>
                                        </p:tgtEl>
                                        <p:attrNameLst>
                                          <p:attrName>ppt_x</p:attrName>
                                        </p:attrNameLst>
                                      </p:cBhvr>
                                      <p:tavLst>
                                        <p:tav tm="0">
                                          <p:val>
                                            <p:strVal val="#ppt_x"/>
                                          </p:val>
                                        </p:tav>
                                        <p:tav tm="100000">
                                          <p:val>
                                            <p:strVal val="#ppt_x"/>
                                          </p:val>
                                        </p:tav>
                                      </p:tavLst>
                                    </p:anim>
                                    <p:anim calcmode="lin" valueType="num">
                                      <p:cBhvr>
                                        <p:cTn id="9" dur="898" decel="100000" fill="hold"/>
                                        <p:tgtEl>
                                          <p:spTgt spid="5940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940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9405">
                                            <p:txEl>
                                              <p:pRg st="0" end="0"/>
                                            </p:txEl>
                                          </p:spTgt>
                                        </p:tgtEl>
                                        <p:attrNameLst>
                                          <p:attrName>style.visibility</p:attrName>
                                        </p:attrNameLst>
                                      </p:cBhvr>
                                      <p:to>
                                        <p:strVal val="visible"/>
                                      </p:to>
                                    </p:set>
                                    <p:animEffect transition="in" filter="fade">
                                      <p:cBhvr>
                                        <p:cTn id="15" dur="1000"/>
                                        <p:tgtEl>
                                          <p:spTgt spid="59405">
                                            <p:txEl>
                                              <p:pRg st="0" end="0"/>
                                            </p:txEl>
                                          </p:spTgt>
                                        </p:tgtEl>
                                      </p:cBhvr>
                                    </p:animEffect>
                                    <p:anim calcmode="lin" valueType="num">
                                      <p:cBhvr>
                                        <p:cTn id="16" dur="1000" fill="hold"/>
                                        <p:tgtEl>
                                          <p:spTgt spid="5940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940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940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4" grpId="0"/>
      <p:bldP spid="59405" grpId="0" build="p">
        <p:tmplLst>
          <p:tmpl lvl="1">
            <p:tnLst>
              <p:par>
                <p:cTn presetID="37" presetClass="entr" presetSubtype="0" fill="hold" nodeType="clickEffect">
                  <p:stCondLst>
                    <p:cond delay="0"/>
                  </p:stCondLst>
                  <p:childTnLst>
                    <p:set>
                      <p:cBhvr>
                        <p:cTn dur="1" fill="hold">
                          <p:stCondLst>
                            <p:cond delay="0"/>
                          </p:stCondLst>
                        </p:cTn>
                        <p:tgtEl>
                          <p:spTgt spid="59405"/>
                        </p:tgtEl>
                        <p:attrNameLst>
                          <p:attrName>style.visibility</p:attrName>
                        </p:attrNameLst>
                      </p:cBhvr>
                      <p:to>
                        <p:strVal val="visible"/>
                      </p:to>
                    </p:set>
                    <p:animEffect transition="in" filter="fade">
                      <p:cBhvr>
                        <p:cTn dur="1000"/>
                        <p:tgtEl>
                          <p:spTgt spid="59405"/>
                        </p:tgtEl>
                      </p:cBhvr>
                    </p:animEffect>
                    <p:anim calcmode="lin" valueType="num">
                      <p:cBhvr>
                        <p:cTn dur="1000" fill="hold"/>
                        <p:tgtEl>
                          <p:spTgt spid="59405"/>
                        </p:tgtEl>
                        <p:attrNameLst>
                          <p:attrName>ppt_x</p:attrName>
                        </p:attrNameLst>
                      </p:cBhvr>
                      <p:tavLst>
                        <p:tav tm="0">
                          <p:val>
                            <p:strVal val="#ppt_x"/>
                          </p:val>
                        </p:tav>
                        <p:tav tm="100000">
                          <p:val>
                            <p:strVal val="#ppt_x"/>
                          </p:val>
                        </p:tav>
                      </p:tavLst>
                    </p:anim>
                    <p:anim calcmode="lin" valueType="num">
                      <p:cBhvr>
                        <p:cTn dur="898" decel="100000" fill="hold"/>
                        <p:tgtEl>
                          <p:spTgt spid="5940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9405"/>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49BB6E9E-791D-4C63-AF6F-25E4FCD90FEC}" type="slidenum">
              <a:rPr lang="tr-TR" altLang="tr-TR"/>
              <a:pPr/>
              <a:t>‹#›</a:t>
            </a:fld>
            <a:endParaRPr lang="tr-TR" altLang="tr-TR"/>
          </a:p>
        </p:txBody>
      </p:sp>
    </p:spTree>
    <p:extLst>
      <p:ext uri="{BB962C8B-B14F-4D97-AF65-F5344CB8AC3E}">
        <p14:creationId xmlns:p14="http://schemas.microsoft.com/office/powerpoint/2010/main" val="174321064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62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62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955BCFDA-59B4-4E65-BF49-553DF1C5D5DB}" type="slidenum">
              <a:rPr lang="tr-TR" altLang="tr-TR"/>
              <a:pPr/>
              <a:t>‹#›</a:t>
            </a:fld>
            <a:endParaRPr lang="tr-TR" altLang="tr-TR"/>
          </a:p>
        </p:txBody>
      </p:sp>
    </p:spTree>
    <p:extLst>
      <p:ext uri="{BB962C8B-B14F-4D97-AF65-F5344CB8AC3E}">
        <p14:creationId xmlns:p14="http://schemas.microsoft.com/office/powerpoint/2010/main" val="919157728"/>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927100"/>
            <a:ext cx="8991600" cy="4495800"/>
            <a:chOff x="0" y="584"/>
            <a:chExt cx="5664" cy="2832"/>
          </a:xfrm>
        </p:grpSpPr>
        <p:sp>
          <p:nvSpPr>
            <p:cNvPr id="61443"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1444"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1445"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4417 w 1000"/>
                <a:gd name="T3" fmla="*/ 0 h 1000"/>
                <a:gd name="T4" fmla="*/ 4917 w 1000"/>
                <a:gd name="T5" fmla="*/ 500 h 1000"/>
                <a:gd name="T6" fmla="*/ 4417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4917" h="1000">
                  <a:moveTo>
                    <a:pt x="0" y="0"/>
                  </a:moveTo>
                  <a:lnTo>
                    <a:pt x="4417" y="0"/>
                  </a:lnTo>
                  <a:cubicBezTo>
                    <a:pt x="4693" y="0"/>
                    <a:pt x="4917" y="223"/>
                    <a:pt x="4917" y="500"/>
                  </a:cubicBezTo>
                  <a:cubicBezTo>
                    <a:pt x="4917" y="776"/>
                    <a:pt x="4693" y="999"/>
                    <a:pt x="4417"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itchFamily="18" charset="0"/>
              </a:endParaRPr>
            </a:p>
          </p:txBody>
        </p:sp>
        <p:sp>
          <p:nvSpPr>
            <p:cNvPr id="61446"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61447" name="Rectangle 7"/>
          <p:cNvSpPr>
            <a:spLocks noGrp="1" noChangeArrowheads="1"/>
          </p:cNvSpPr>
          <p:nvPr>
            <p:ph type="ctrTitle"/>
          </p:nvPr>
        </p:nvSpPr>
        <p:spPr>
          <a:xfrm>
            <a:off x="228600" y="1427163"/>
            <a:ext cx="8077200" cy="1609725"/>
          </a:xfrm>
        </p:spPr>
        <p:txBody>
          <a:bodyPr/>
          <a:lstStyle>
            <a:lvl1pPr>
              <a:defRPr sz="4600"/>
            </a:lvl1pPr>
          </a:lstStyle>
          <a:p>
            <a:pPr lvl="0"/>
            <a:r>
              <a:rPr lang="tr-TR" altLang="tr-TR" noProof="0" smtClean="0"/>
              <a:t>Asıl başlık stili için tıklatın</a:t>
            </a:r>
          </a:p>
        </p:txBody>
      </p:sp>
      <p:sp>
        <p:nvSpPr>
          <p:cNvPr id="6144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tr-TR" altLang="tr-TR" noProof="0" smtClean="0"/>
              <a:t>Asıl alt başlık stilini düzenlemek için tıklatın</a:t>
            </a:r>
          </a:p>
        </p:txBody>
      </p:sp>
      <p:sp>
        <p:nvSpPr>
          <p:cNvPr id="61449" name="Rectangle 9"/>
          <p:cNvSpPr>
            <a:spLocks noGrp="1" noChangeArrowheads="1"/>
          </p:cNvSpPr>
          <p:nvPr>
            <p:ph type="dt" sz="half" idx="2"/>
          </p:nvPr>
        </p:nvSpPr>
        <p:spPr>
          <a:xfrm>
            <a:off x="457200" y="6248400"/>
            <a:ext cx="2133600" cy="471488"/>
          </a:xfrm>
        </p:spPr>
        <p:txBody>
          <a:bodyPr/>
          <a:lstStyle>
            <a:lvl1pPr>
              <a:defRPr/>
            </a:lvl1pPr>
          </a:lstStyle>
          <a:p>
            <a:endParaRPr lang="tr-TR" altLang="tr-TR"/>
          </a:p>
        </p:txBody>
      </p:sp>
      <p:sp>
        <p:nvSpPr>
          <p:cNvPr id="61450" name="Rectangle 10"/>
          <p:cNvSpPr>
            <a:spLocks noGrp="1" noChangeArrowheads="1"/>
          </p:cNvSpPr>
          <p:nvPr>
            <p:ph type="ftr" sz="quarter" idx="3"/>
          </p:nvPr>
        </p:nvSpPr>
        <p:spPr>
          <a:xfrm>
            <a:off x="3124200" y="6253163"/>
            <a:ext cx="2895600" cy="457200"/>
          </a:xfrm>
        </p:spPr>
        <p:txBody>
          <a:bodyPr/>
          <a:lstStyle>
            <a:lvl1pPr>
              <a:defRPr/>
            </a:lvl1pPr>
          </a:lstStyle>
          <a:p>
            <a:r>
              <a:rPr lang="tr-TR" altLang="tr-TR" smtClean="0"/>
              <a:t>www.turkedebiyati.org</a:t>
            </a:r>
            <a:endParaRPr lang="tr-TR" altLang="tr-TR"/>
          </a:p>
        </p:txBody>
      </p:sp>
      <p:sp>
        <p:nvSpPr>
          <p:cNvPr id="61451" name="Rectangle 11"/>
          <p:cNvSpPr>
            <a:spLocks noGrp="1" noChangeArrowheads="1"/>
          </p:cNvSpPr>
          <p:nvPr>
            <p:ph type="sldNum" sz="quarter" idx="4"/>
          </p:nvPr>
        </p:nvSpPr>
        <p:spPr>
          <a:xfrm>
            <a:off x="6553200" y="6248400"/>
            <a:ext cx="2133600" cy="471488"/>
          </a:xfrm>
        </p:spPr>
        <p:txBody>
          <a:bodyPr/>
          <a:lstStyle>
            <a:lvl1pPr>
              <a:defRPr/>
            </a:lvl1pPr>
          </a:lstStyle>
          <a:p>
            <a:fld id="{D4119A24-D652-421C-BA60-A0445A1D0CB8}" type="slidenum">
              <a:rPr lang="tr-TR" altLang="tr-TR"/>
              <a:pPr/>
              <a:t>‹#›</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47"/>
                                        </p:tgtEl>
                                        <p:attrNameLst>
                                          <p:attrName>style.visibility</p:attrName>
                                        </p:attrNameLst>
                                      </p:cBhvr>
                                      <p:to>
                                        <p:strVal val="visible"/>
                                      </p:to>
                                    </p:set>
                                    <p:animEffect transition="in" filter="dissolve">
                                      <p:cBhvr>
                                        <p:cTn id="7" dur="500"/>
                                        <p:tgtEl>
                                          <p:spTgt spid="614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8">
                                            <p:txEl>
                                              <p:pRg st="0" end="0"/>
                                            </p:txEl>
                                          </p:spTgt>
                                        </p:tgtEl>
                                        <p:attrNameLst>
                                          <p:attrName>style.visibility</p:attrName>
                                        </p:attrNameLst>
                                      </p:cBhvr>
                                      <p:to>
                                        <p:strVal val="visible"/>
                                      </p:to>
                                    </p:set>
                                    <p:animEffect transition="in" filter="dissolve">
                                      <p:cBhvr>
                                        <p:cTn id="12" dur="500"/>
                                        <p:tgtEl>
                                          <p:spTgt spid="614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7" grpId="0"/>
      <p:bldP spid="61448" grpId="0" build="p">
        <p:tmplLst>
          <p:tmpl lvl="1">
            <p:tnLst>
              <p:par>
                <p:cTn presetID="9" presetClass="entr" presetSubtype="0" fill="hold" nodeType="clickEffect">
                  <p:stCondLst>
                    <p:cond delay="0"/>
                  </p:stCondLst>
                  <p:childTnLst>
                    <p:set>
                      <p:cBhvr>
                        <p:cTn dur="1" fill="hold">
                          <p:stCondLst>
                            <p:cond delay="0"/>
                          </p:stCondLst>
                        </p:cTn>
                        <p:tgtEl>
                          <p:spTgt spid="61448"/>
                        </p:tgtEl>
                        <p:attrNameLst>
                          <p:attrName>style.visibility</p:attrName>
                        </p:attrNameLst>
                      </p:cBhvr>
                      <p:to>
                        <p:strVal val="visible"/>
                      </p:to>
                    </p:set>
                    <p:animEffect transition="in" filter="dissolve">
                      <p:cBhvr>
                        <p:cTn dur="500"/>
                        <p:tgtEl>
                          <p:spTgt spid="61448"/>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D2211D0E-DC36-4674-9D79-40F55D109012}" type="slidenum">
              <a:rPr lang="tr-TR" altLang="tr-TR"/>
              <a:pPr/>
              <a:t>‹#›</a:t>
            </a:fld>
            <a:endParaRPr lang="tr-TR" altLang="tr-TR"/>
          </a:p>
        </p:txBody>
      </p:sp>
    </p:spTree>
    <p:extLst>
      <p:ext uri="{BB962C8B-B14F-4D97-AF65-F5344CB8AC3E}">
        <p14:creationId xmlns:p14="http://schemas.microsoft.com/office/powerpoint/2010/main" val="3628695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3FE834CA-3599-4571-A959-C824BA6A30B5}" type="slidenum">
              <a:rPr lang="tr-TR" altLang="tr-TR"/>
              <a:pPr/>
              <a:t>‹#›</a:t>
            </a:fld>
            <a:endParaRPr lang="tr-TR" altLang="tr-TR"/>
          </a:p>
        </p:txBody>
      </p:sp>
    </p:spTree>
    <p:extLst>
      <p:ext uri="{BB962C8B-B14F-4D97-AF65-F5344CB8AC3E}">
        <p14:creationId xmlns:p14="http://schemas.microsoft.com/office/powerpoint/2010/main" val="3745436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F32FCF8F-DA62-4641-83D2-E8F6FC75A489}" type="slidenum">
              <a:rPr lang="tr-TR" altLang="tr-TR"/>
              <a:pPr/>
              <a:t>‹#›</a:t>
            </a:fld>
            <a:endParaRPr lang="tr-TR" altLang="tr-TR"/>
          </a:p>
        </p:txBody>
      </p:sp>
    </p:spTree>
    <p:extLst>
      <p:ext uri="{BB962C8B-B14F-4D97-AF65-F5344CB8AC3E}">
        <p14:creationId xmlns:p14="http://schemas.microsoft.com/office/powerpoint/2010/main" val="143970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6F8E6D25-3BF2-48D1-8791-B3EEC12B2AC2}" type="slidenum">
              <a:rPr lang="tr-TR" altLang="tr-TR"/>
              <a:pPr/>
              <a:t>‹#›</a:t>
            </a:fld>
            <a:endParaRPr lang="tr-TR" altLang="tr-TR"/>
          </a:p>
        </p:txBody>
      </p:sp>
    </p:spTree>
    <p:extLst>
      <p:ext uri="{BB962C8B-B14F-4D97-AF65-F5344CB8AC3E}">
        <p14:creationId xmlns:p14="http://schemas.microsoft.com/office/powerpoint/2010/main" val="1430487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AA141AAD-2531-475E-894D-6ED7150EA3DC}" type="slidenum">
              <a:rPr lang="tr-TR" altLang="tr-TR"/>
              <a:pPr/>
              <a:t>‹#›</a:t>
            </a:fld>
            <a:endParaRPr lang="tr-TR" altLang="tr-TR"/>
          </a:p>
        </p:txBody>
      </p:sp>
    </p:spTree>
    <p:extLst>
      <p:ext uri="{BB962C8B-B14F-4D97-AF65-F5344CB8AC3E}">
        <p14:creationId xmlns:p14="http://schemas.microsoft.com/office/powerpoint/2010/main" val="1324214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9FC18321-0AAA-48D1-9693-2D431703CB09}" type="slidenum">
              <a:rPr lang="tr-TR" altLang="tr-TR"/>
              <a:pPr/>
              <a:t>‹#›</a:t>
            </a:fld>
            <a:endParaRPr lang="tr-TR" altLang="tr-TR"/>
          </a:p>
        </p:txBody>
      </p:sp>
    </p:spTree>
    <p:extLst>
      <p:ext uri="{BB962C8B-B14F-4D97-AF65-F5344CB8AC3E}">
        <p14:creationId xmlns:p14="http://schemas.microsoft.com/office/powerpoint/2010/main" val="2907242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997EF75C-74FA-451C-8751-7507C66BDBE0}" type="slidenum">
              <a:rPr lang="tr-TR" altLang="tr-TR"/>
              <a:pPr/>
              <a:t>‹#›</a:t>
            </a:fld>
            <a:endParaRPr lang="tr-TR" altLang="tr-TR"/>
          </a:p>
        </p:txBody>
      </p:sp>
    </p:spTree>
    <p:extLst>
      <p:ext uri="{BB962C8B-B14F-4D97-AF65-F5344CB8AC3E}">
        <p14:creationId xmlns:p14="http://schemas.microsoft.com/office/powerpoint/2010/main" val="280652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9945B5E0-5339-449A-8EAD-8CA3A69DBCA7}" type="slidenum">
              <a:rPr lang="tr-TR" altLang="tr-TR"/>
              <a:pPr/>
              <a:t>‹#›</a:t>
            </a:fld>
            <a:endParaRPr lang="tr-TR" altLang="tr-TR"/>
          </a:p>
        </p:txBody>
      </p:sp>
    </p:spTree>
    <p:extLst>
      <p:ext uri="{BB962C8B-B14F-4D97-AF65-F5344CB8AC3E}">
        <p14:creationId xmlns:p14="http://schemas.microsoft.com/office/powerpoint/2010/main" val="1427120204"/>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4D067552-0ACE-4830-85A4-681B020C92D4}" type="slidenum">
              <a:rPr lang="tr-TR" altLang="tr-TR"/>
              <a:pPr/>
              <a:t>‹#›</a:t>
            </a:fld>
            <a:endParaRPr lang="tr-TR" altLang="tr-TR"/>
          </a:p>
        </p:txBody>
      </p:sp>
    </p:spTree>
    <p:extLst>
      <p:ext uri="{BB962C8B-B14F-4D97-AF65-F5344CB8AC3E}">
        <p14:creationId xmlns:p14="http://schemas.microsoft.com/office/powerpoint/2010/main" val="778343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34FC790C-9523-4CA0-AB8D-74F4C679A9A2}" type="slidenum">
              <a:rPr lang="tr-TR" altLang="tr-TR"/>
              <a:pPr/>
              <a:t>‹#›</a:t>
            </a:fld>
            <a:endParaRPr lang="tr-TR" altLang="tr-TR"/>
          </a:p>
        </p:txBody>
      </p:sp>
    </p:spTree>
    <p:extLst>
      <p:ext uri="{BB962C8B-B14F-4D97-AF65-F5344CB8AC3E}">
        <p14:creationId xmlns:p14="http://schemas.microsoft.com/office/powerpoint/2010/main" val="2501984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0013" y="228600"/>
            <a:ext cx="2084387" cy="57912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95263" y="228600"/>
            <a:ext cx="6102350" cy="5791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C23A2EBA-CDD1-4503-BDDA-421B1EAF7FCF}" type="slidenum">
              <a:rPr lang="tr-TR" altLang="tr-TR"/>
              <a:pPr/>
              <a:t>‹#›</a:t>
            </a:fld>
            <a:endParaRPr lang="tr-TR" altLang="tr-TR"/>
          </a:p>
        </p:txBody>
      </p:sp>
    </p:spTree>
    <p:extLst>
      <p:ext uri="{BB962C8B-B14F-4D97-AF65-F5344CB8AC3E}">
        <p14:creationId xmlns:p14="http://schemas.microsoft.com/office/powerpoint/2010/main" val="35906579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78850"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5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altLang="tr-TR" noProof="0" smtClean="0"/>
              <a:t>Asıl başlık stili için tıklatın</a:t>
            </a:r>
          </a:p>
        </p:txBody>
      </p:sp>
      <p:sp>
        <p:nvSpPr>
          <p:cNvPr id="7885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tr-TR" altLang="tr-TR" noProof="0" smtClean="0"/>
              <a:t>Asıl alt başlık stilini düzenlemek için tıklatın</a:t>
            </a:r>
          </a:p>
        </p:txBody>
      </p:sp>
      <p:sp>
        <p:nvSpPr>
          <p:cNvPr id="78853" name="Rectangle 5"/>
          <p:cNvSpPr>
            <a:spLocks noGrp="1" noChangeArrowheads="1"/>
          </p:cNvSpPr>
          <p:nvPr>
            <p:ph type="dt" sz="half" idx="2"/>
          </p:nvPr>
        </p:nvSpPr>
        <p:spPr>
          <a:xfrm>
            <a:off x="685800" y="6248400"/>
            <a:ext cx="1905000" cy="457200"/>
          </a:xfrm>
        </p:spPr>
        <p:txBody>
          <a:bodyPr/>
          <a:lstStyle>
            <a:lvl1pPr>
              <a:defRPr/>
            </a:lvl1pPr>
          </a:lstStyle>
          <a:p>
            <a:endParaRPr lang="tr-TR" altLang="tr-TR"/>
          </a:p>
        </p:txBody>
      </p:sp>
      <p:sp>
        <p:nvSpPr>
          <p:cNvPr id="78854" name="Rectangle 6"/>
          <p:cNvSpPr>
            <a:spLocks noGrp="1" noChangeArrowheads="1"/>
          </p:cNvSpPr>
          <p:nvPr>
            <p:ph type="ftr" sz="quarter" idx="3"/>
          </p:nvPr>
        </p:nvSpPr>
        <p:spPr>
          <a:xfrm>
            <a:off x="3124200" y="6248400"/>
            <a:ext cx="2895600" cy="457200"/>
          </a:xfrm>
        </p:spPr>
        <p:txBody>
          <a:bodyPr/>
          <a:lstStyle>
            <a:lvl1pPr>
              <a:defRPr/>
            </a:lvl1pPr>
          </a:lstStyle>
          <a:p>
            <a:r>
              <a:rPr lang="tr-TR" altLang="tr-TR" smtClean="0"/>
              <a:t>www.turkedebiyati.org</a:t>
            </a:r>
            <a:endParaRPr lang="tr-TR" altLang="tr-TR"/>
          </a:p>
        </p:txBody>
      </p:sp>
      <p:sp>
        <p:nvSpPr>
          <p:cNvPr id="78855" name="Rectangle 7"/>
          <p:cNvSpPr>
            <a:spLocks noGrp="1" noChangeArrowheads="1"/>
          </p:cNvSpPr>
          <p:nvPr>
            <p:ph type="sldNum" sz="quarter" idx="4"/>
          </p:nvPr>
        </p:nvSpPr>
        <p:spPr>
          <a:xfrm>
            <a:off x="6553200" y="6248400"/>
            <a:ext cx="1905000" cy="457200"/>
          </a:xfrm>
        </p:spPr>
        <p:txBody>
          <a:bodyPr/>
          <a:lstStyle>
            <a:lvl1pPr>
              <a:defRPr/>
            </a:lvl1pPr>
          </a:lstStyle>
          <a:p>
            <a:fld id="{1389E7CB-6440-469C-B6F3-CA3243BE0DFD}" type="slidenum">
              <a:rPr lang="tr-TR" altLang="tr-TR"/>
              <a:pPr/>
              <a:t>‹#›</a:t>
            </a:fld>
            <a:endParaRPr lang="tr-TR" altLang="tr-TR"/>
          </a:p>
        </p:txBody>
      </p:sp>
      <p:grpSp>
        <p:nvGrpSpPr>
          <p:cNvPr id="78856" name="Group 8"/>
          <p:cNvGrpSpPr>
            <a:grpSpLocks/>
          </p:cNvGrpSpPr>
          <p:nvPr/>
        </p:nvGrpSpPr>
        <p:grpSpPr bwMode="auto">
          <a:xfrm>
            <a:off x="195263" y="234950"/>
            <a:ext cx="3787775" cy="1778000"/>
            <a:chOff x="123" y="148"/>
            <a:chExt cx="2386" cy="1120"/>
          </a:xfrm>
        </p:grpSpPr>
        <p:sp>
          <p:nvSpPr>
            <p:cNvPr id="78857"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58"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59"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8860" name="Group 12"/>
            <p:cNvGrpSpPr>
              <a:grpSpLocks/>
            </p:cNvGrpSpPr>
            <p:nvPr userDrawn="1"/>
          </p:nvGrpSpPr>
          <p:grpSpPr bwMode="auto">
            <a:xfrm>
              <a:off x="123" y="148"/>
              <a:ext cx="2386" cy="1081"/>
              <a:chOff x="123" y="148"/>
              <a:chExt cx="2386" cy="1081"/>
            </a:xfrm>
          </p:grpSpPr>
          <p:sp>
            <p:nvSpPr>
              <p:cNvPr id="78861"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2"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3"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4"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5"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nvGrpSpPr>
          <p:cNvPr id="78866" name="Group 18"/>
          <p:cNvGrpSpPr>
            <a:grpSpLocks/>
          </p:cNvGrpSpPr>
          <p:nvPr/>
        </p:nvGrpSpPr>
        <p:grpSpPr bwMode="auto">
          <a:xfrm>
            <a:off x="7915275" y="4368800"/>
            <a:ext cx="742950" cy="1058863"/>
            <a:chOff x="4986" y="2752"/>
            <a:chExt cx="468" cy="667"/>
          </a:xfrm>
        </p:grpSpPr>
        <p:sp>
          <p:nvSpPr>
            <p:cNvPr id="78867"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8"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69"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8870" name="Group 22"/>
            <p:cNvGrpSpPr>
              <a:grpSpLocks/>
            </p:cNvGrpSpPr>
            <p:nvPr userDrawn="1"/>
          </p:nvGrpSpPr>
          <p:grpSpPr bwMode="auto">
            <a:xfrm>
              <a:off x="4986" y="2752"/>
              <a:ext cx="468" cy="667"/>
              <a:chOff x="4986" y="2752"/>
              <a:chExt cx="468" cy="667"/>
            </a:xfrm>
          </p:grpSpPr>
          <p:sp>
            <p:nvSpPr>
              <p:cNvPr id="78871"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72"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73"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74"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8875"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78876"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8877"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dissolve">
                                      <p:cBhvr>
                                        <p:cTn id="7" dur="500"/>
                                        <p:tgtEl>
                                          <p:spTgt spid="78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2">
                                            <p:txEl>
                                              <p:pRg st="0" end="0"/>
                                            </p:txEl>
                                          </p:spTgt>
                                        </p:tgtEl>
                                        <p:attrNameLst>
                                          <p:attrName>style.visibility</p:attrName>
                                        </p:attrNameLst>
                                      </p:cBhvr>
                                      <p:to>
                                        <p:strVal val="visible"/>
                                      </p:to>
                                    </p:set>
                                    <p:animEffect transition="in" filter="dissolve">
                                      <p:cBhvr>
                                        <p:cTn id="12" dur="500"/>
                                        <p:tgtEl>
                                          <p:spTgt spid="788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build="p">
        <p:tmplLst>
          <p:tmpl lvl="1">
            <p:tnLst>
              <p:par>
                <p:cTn presetID="9" presetClass="entr" presetSubtype="0" fill="hold" nodeType="clickEffect">
                  <p:stCondLst>
                    <p:cond delay="0"/>
                  </p:stCondLst>
                  <p:childTnLst>
                    <p:set>
                      <p:cBhvr>
                        <p:cTn dur="1" fill="hold">
                          <p:stCondLst>
                            <p:cond delay="0"/>
                          </p:stCondLst>
                        </p:cTn>
                        <p:tgtEl>
                          <p:spTgt spid="78852"/>
                        </p:tgtEl>
                        <p:attrNameLst>
                          <p:attrName>style.visibility</p:attrName>
                        </p:attrNameLst>
                      </p:cBhvr>
                      <p:to>
                        <p:strVal val="visible"/>
                      </p:to>
                    </p:set>
                    <p:animEffect transition="in" filter="dissolve">
                      <p:cBhvr>
                        <p:cTn dur="500"/>
                        <p:tgtEl>
                          <p:spTgt spid="78852"/>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1D5598E4-354A-465E-98B4-9D3DB248985E}" type="slidenum">
              <a:rPr lang="tr-TR" altLang="tr-TR"/>
              <a:pPr/>
              <a:t>‹#›</a:t>
            </a:fld>
            <a:endParaRPr lang="tr-TR" altLang="tr-TR"/>
          </a:p>
        </p:txBody>
      </p:sp>
    </p:spTree>
    <p:extLst>
      <p:ext uri="{BB962C8B-B14F-4D97-AF65-F5344CB8AC3E}">
        <p14:creationId xmlns:p14="http://schemas.microsoft.com/office/powerpoint/2010/main" val="4153666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9B81F27C-A85C-43D3-BAA9-AC815700439C}" type="slidenum">
              <a:rPr lang="tr-TR" altLang="tr-TR"/>
              <a:pPr/>
              <a:t>‹#›</a:t>
            </a:fld>
            <a:endParaRPr lang="tr-TR" altLang="tr-TR"/>
          </a:p>
        </p:txBody>
      </p:sp>
    </p:spTree>
    <p:extLst>
      <p:ext uri="{BB962C8B-B14F-4D97-AF65-F5344CB8AC3E}">
        <p14:creationId xmlns:p14="http://schemas.microsoft.com/office/powerpoint/2010/main" val="6210559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0801AC58-2A04-499C-823A-72643B4D82C9}" type="slidenum">
              <a:rPr lang="tr-TR" altLang="tr-TR"/>
              <a:pPr/>
              <a:t>‹#›</a:t>
            </a:fld>
            <a:endParaRPr lang="tr-TR" altLang="tr-TR"/>
          </a:p>
        </p:txBody>
      </p:sp>
    </p:spTree>
    <p:extLst>
      <p:ext uri="{BB962C8B-B14F-4D97-AF65-F5344CB8AC3E}">
        <p14:creationId xmlns:p14="http://schemas.microsoft.com/office/powerpoint/2010/main" val="39903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CEF62301-98ED-47F4-A93D-14B9990159AC}" type="slidenum">
              <a:rPr lang="tr-TR" altLang="tr-TR"/>
              <a:pPr/>
              <a:t>‹#›</a:t>
            </a:fld>
            <a:endParaRPr lang="tr-TR" altLang="tr-TR"/>
          </a:p>
        </p:txBody>
      </p:sp>
    </p:spTree>
    <p:extLst>
      <p:ext uri="{BB962C8B-B14F-4D97-AF65-F5344CB8AC3E}">
        <p14:creationId xmlns:p14="http://schemas.microsoft.com/office/powerpoint/2010/main" val="2945493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18474279-FFF2-48A0-A79B-9AB7E42D5E54}" type="slidenum">
              <a:rPr lang="tr-TR" altLang="tr-TR"/>
              <a:pPr/>
              <a:t>‹#›</a:t>
            </a:fld>
            <a:endParaRPr lang="tr-TR" altLang="tr-TR"/>
          </a:p>
        </p:txBody>
      </p:sp>
    </p:spTree>
    <p:extLst>
      <p:ext uri="{BB962C8B-B14F-4D97-AF65-F5344CB8AC3E}">
        <p14:creationId xmlns:p14="http://schemas.microsoft.com/office/powerpoint/2010/main" val="6545908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A7B2A183-ED2E-4AA7-88A4-639924A3D3EB}" type="slidenum">
              <a:rPr lang="tr-TR" altLang="tr-TR"/>
              <a:pPr/>
              <a:t>‹#›</a:t>
            </a:fld>
            <a:endParaRPr lang="tr-TR" altLang="tr-TR"/>
          </a:p>
        </p:txBody>
      </p:sp>
    </p:spTree>
    <p:extLst>
      <p:ext uri="{BB962C8B-B14F-4D97-AF65-F5344CB8AC3E}">
        <p14:creationId xmlns:p14="http://schemas.microsoft.com/office/powerpoint/2010/main" val="360835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81FA041B-A9EA-4927-ADF0-401275D6A93C}" type="slidenum">
              <a:rPr lang="tr-TR" altLang="tr-TR"/>
              <a:pPr/>
              <a:t>‹#›</a:t>
            </a:fld>
            <a:endParaRPr lang="tr-TR" altLang="tr-TR"/>
          </a:p>
        </p:txBody>
      </p:sp>
    </p:spTree>
    <p:extLst>
      <p:ext uri="{BB962C8B-B14F-4D97-AF65-F5344CB8AC3E}">
        <p14:creationId xmlns:p14="http://schemas.microsoft.com/office/powerpoint/2010/main" val="1755001838"/>
      </p:ext>
    </p:extLst>
  </p:cSld>
  <p:clrMapOvr>
    <a:masterClrMapping/>
  </p:clrMapOvr>
  <p:transition>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5EF32D24-74C0-4C6A-9CBA-59582644C8D1}" type="slidenum">
              <a:rPr lang="tr-TR" altLang="tr-TR"/>
              <a:pPr/>
              <a:t>‹#›</a:t>
            </a:fld>
            <a:endParaRPr lang="tr-TR" altLang="tr-TR"/>
          </a:p>
        </p:txBody>
      </p:sp>
    </p:spTree>
    <p:extLst>
      <p:ext uri="{BB962C8B-B14F-4D97-AF65-F5344CB8AC3E}">
        <p14:creationId xmlns:p14="http://schemas.microsoft.com/office/powerpoint/2010/main" val="4013872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C1A83C11-60D2-44D4-BBDF-E13B760511BD}" type="slidenum">
              <a:rPr lang="tr-TR" altLang="tr-TR"/>
              <a:pPr/>
              <a:t>‹#›</a:t>
            </a:fld>
            <a:endParaRPr lang="tr-TR" altLang="tr-TR"/>
          </a:p>
        </p:txBody>
      </p:sp>
    </p:spTree>
    <p:extLst>
      <p:ext uri="{BB962C8B-B14F-4D97-AF65-F5344CB8AC3E}">
        <p14:creationId xmlns:p14="http://schemas.microsoft.com/office/powerpoint/2010/main" val="407210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1D2D9A94-2542-4015-8DB6-95C23DD41D22}" type="slidenum">
              <a:rPr lang="tr-TR" altLang="tr-TR"/>
              <a:pPr/>
              <a:t>‹#›</a:t>
            </a:fld>
            <a:endParaRPr lang="tr-TR" altLang="tr-TR"/>
          </a:p>
        </p:txBody>
      </p:sp>
    </p:spTree>
    <p:extLst>
      <p:ext uri="{BB962C8B-B14F-4D97-AF65-F5344CB8AC3E}">
        <p14:creationId xmlns:p14="http://schemas.microsoft.com/office/powerpoint/2010/main" val="23867153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57950" y="152400"/>
            <a:ext cx="192405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152400"/>
            <a:ext cx="561975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5CFAD96E-46A4-4415-BA63-4F487D08D075}" type="slidenum">
              <a:rPr lang="tr-TR" altLang="tr-TR"/>
              <a:pPr/>
              <a:t>‹#›</a:t>
            </a:fld>
            <a:endParaRPr lang="tr-TR" altLang="tr-TR"/>
          </a:p>
        </p:txBody>
      </p:sp>
    </p:spTree>
    <p:extLst>
      <p:ext uri="{BB962C8B-B14F-4D97-AF65-F5344CB8AC3E}">
        <p14:creationId xmlns:p14="http://schemas.microsoft.com/office/powerpoint/2010/main" val="857230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94210"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4211"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421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9421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tr-TR" altLang="tr-TR" noProof="0" smtClean="0"/>
              <a:t>Asıl başlık stili için tıklatın</a:t>
            </a:r>
          </a:p>
        </p:txBody>
      </p:sp>
      <p:sp>
        <p:nvSpPr>
          <p:cNvPr id="9421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tr-TR" altLang="tr-TR" noProof="0" smtClean="0"/>
              <a:t>Asıl alt başlık stilini düzenlemek için tıklatın</a:t>
            </a:r>
          </a:p>
        </p:txBody>
      </p:sp>
      <p:sp>
        <p:nvSpPr>
          <p:cNvPr id="94215" name="Rectangle 7"/>
          <p:cNvSpPr>
            <a:spLocks noGrp="1" noChangeArrowheads="1"/>
          </p:cNvSpPr>
          <p:nvPr>
            <p:ph type="dt" sz="half" idx="2"/>
          </p:nvPr>
        </p:nvSpPr>
        <p:spPr/>
        <p:txBody>
          <a:bodyPr/>
          <a:lstStyle>
            <a:lvl1pPr>
              <a:defRPr/>
            </a:lvl1pPr>
          </a:lstStyle>
          <a:p>
            <a:endParaRPr lang="tr-TR" altLang="tr-TR"/>
          </a:p>
        </p:txBody>
      </p:sp>
      <p:sp>
        <p:nvSpPr>
          <p:cNvPr id="94216" name="Rectangle 8"/>
          <p:cNvSpPr>
            <a:spLocks noGrp="1" noChangeArrowheads="1"/>
          </p:cNvSpPr>
          <p:nvPr>
            <p:ph type="ftr" sz="quarter" idx="3"/>
          </p:nvPr>
        </p:nvSpPr>
        <p:spPr>
          <a:xfrm>
            <a:off x="3352800" y="6391275"/>
            <a:ext cx="2895600" cy="457200"/>
          </a:xfrm>
        </p:spPr>
        <p:txBody>
          <a:bodyPr/>
          <a:lstStyle>
            <a:lvl1pPr>
              <a:defRPr/>
            </a:lvl1pPr>
          </a:lstStyle>
          <a:p>
            <a:r>
              <a:rPr lang="tr-TR" altLang="tr-TR" smtClean="0"/>
              <a:t>www.turkedebiyati.org</a:t>
            </a:r>
            <a:endParaRPr lang="tr-TR" altLang="tr-TR"/>
          </a:p>
        </p:txBody>
      </p:sp>
      <p:sp>
        <p:nvSpPr>
          <p:cNvPr id="94217" name="Rectangle 9"/>
          <p:cNvSpPr>
            <a:spLocks noGrp="1" noChangeArrowheads="1"/>
          </p:cNvSpPr>
          <p:nvPr>
            <p:ph type="sldNum" sz="quarter" idx="4"/>
          </p:nvPr>
        </p:nvSpPr>
        <p:spPr>
          <a:xfrm>
            <a:off x="6858000" y="6391275"/>
            <a:ext cx="1600200" cy="457200"/>
          </a:xfrm>
        </p:spPr>
        <p:txBody>
          <a:bodyPr/>
          <a:lstStyle>
            <a:lvl1pPr>
              <a:defRPr/>
            </a:lvl1pPr>
          </a:lstStyle>
          <a:p>
            <a:fld id="{D5B7A18C-62D3-442F-B704-AD054CA0EF92}" type="slidenum">
              <a:rPr lang="tr-TR" altLang="tr-TR"/>
              <a:pPr/>
              <a:t>‹#›</a:t>
            </a:fld>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3"/>
                                        </p:tgtEl>
                                        <p:attrNameLst>
                                          <p:attrName>style.visibility</p:attrName>
                                        </p:attrNameLst>
                                      </p:cBhvr>
                                      <p:to>
                                        <p:strVal val="visible"/>
                                      </p:to>
                                    </p:set>
                                    <p:animEffect transition="in" filter="dissolve">
                                      <p:cBhvr>
                                        <p:cTn id="7" dur="500"/>
                                        <p:tgtEl>
                                          <p:spTgt spid="94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4">
                                            <p:txEl>
                                              <p:pRg st="0" end="0"/>
                                            </p:txEl>
                                          </p:spTgt>
                                        </p:tgtEl>
                                        <p:attrNameLst>
                                          <p:attrName>style.visibility</p:attrName>
                                        </p:attrNameLst>
                                      </p:cBhvr>
                                      <p:to>
                                        <p:strVal val="visible"/>
                                      </p:to>
                                    </p:set>
                                    <p:animEffect transition="in" filter="dissolve">
                                      <p:cBhvr>
                                        <p:cTn id="12" dur="500"/>
                                        <p:tgtEl>
                                          <p:spTgt spid="94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build="p">
        <p:tmplLst>
          <p:tmpl lvl="1">
            <p:tnLst>
              <p:par>
                <p:cTn presetID="9" presetClass="entr" presetSubtype="0" fill="hold" nodeType="clickEffect">
                  <p:stCondLst>
                    <p:cond delay="0"/>
                  </p:stCondLst>
                  <p:childTnLst>
                    <p:set>
                      <p:cBhvr>
                        <p:cTn dur="1" fill="hold">
                          <p:stCondLst>
                            <p:cond delay="0"/>
                          </p:stCondLst>
                        </p:cTn>
                        <p:tgtEl>
                          <p:spTgt spid="94214"/>
                        </p:tgtEl>
                        <p:attrNameLst>
                          <p:attrName>style.visibility</p:attrName>
                        </p:attrNameLst>
                      </p:cBhvr>
                      <p:to>
                        <p:strVal val="visible"/>
                      </p:to>
                    </p:set>
                    <p:animEffect transition="in" filter="dissolve">
                      <p:cBhvr>
                        <p:cTn dur="500"/>
                        <p:tgtEl>
                          <p:spTgt spid="94214"/>
                        </p:tgtEl>
                      </p:cBhvr>
                    </p:animEffect>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CC1FFDFA-0E31-47A1-95E9-46865D90399D}" type="slidenum">
              <a:rPr lang="tr-TR" altLang="tr-TR"/>
              <a:pPr/>
              <a:t>‹#›</a:t>
            </a:fld>
            <a:endParaRPr lang="tr-TR" altLang="tr-TR"/>
          </a:p>
        </p:txBody>
      </p:sp>
    </p:spTree>
    <p:extLst>
      <p:ext uri="{BB962C8B-B14F-4D97-AF65-F5344CB8AC3E}">
        <p14:creationId xmlns:p14="http://schemas.microsoft.com/office/powerpoint/2010/main" val="317117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71AF8988-8FED-43AA-84CF-6DE11E16DCD4}" type="slidenum">
              <a:rPr lang="tr-TR" altLang="tr-TR"/>
              <a:pPr/>
              <a:t>‹#›</a:t>
            </a:fld>
            <a:endParaRPr lang="tr-TR" altLang="tr-TR"/>
          </a:p>
        </p:txBody>
      </p:sp>
    </p:spTree>
    <p:extLst>
      <p:ext uri="{BB962C8B-B14F-4D97-AF65-F5344CB8AC3E}">
        <p14:creationId xmlns:p14="http://schemas.microsoft.com/office/powerpoint/2010/main" val="1664828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D380EEEB-EC93-4135-B9A0-EA3E6DD1A31B}" type="slidenum">
              <a:rPr lang="tr-TR" altLang="tr-TR"/>
              <a:pPr/>
              <a:t>‹#›</a:t>
            </a:fld>
            <a:endParaRPr lang="tr-TR" altLang="tr-TR"/>
          </a:p>
        </p:txBody>
      </p:sp>
    </p:spTree>
    <p:extLst>
      <p:ext uri="{BB962C8B-B14F-4D97-AF65-F5344CB8AC3E}">
        <p14:creationId xmlns:p14="http://schemas.microsoft.com/office/powerpoint/2010/main" val="34998841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44386189-5DEE-40E4-900E-F8176B80876C}" type="slidenum">
              <a:rPr lang="tr-TR" altLang="tr-TR"/>
              <a:pPr/>
              <a:t>‹#›</a:t>
            </a:fld>
            <a:endParaRPr lang="tr-TR" altLang="tr-TR"/>
          </a:p>
        </p:txBody>
      </p:sp>
    </p:spTree>
    <p:extLst>
      <p:ext uri="{BB962C8B-B14F-4D97-AF65-F5344CB8AC3E}">
        <p14:creationId xmlns:p14="http://schemas.microsoft.com/office/powerpoint/2010/main" val="17413138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7EF38B07-2358-42CB-862E-59781AFFB8AC}" type="slidenum">
              <a:rPr lang="tr-TR" altLang="tr-TR"/>
              <a:pPr/>
              <a:t>‹#›</a:t>
            </a:fld>
            <a:endParaRPr lang="tr-TR" altLang="tr-TR"/>
          </a:p>
        </p:txBody>
      </p:sp>
    </p:spTree>
    <p:extLst>
      <p:ext uri="{BB962C8B-B14F-4D97-AF65-F5344CB8AC3E}">
        <p14:creationId xmlns:p14="http://schemas.microsoft.com/office/powerpoint/2010/main" val="132537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B9CEAD2E-ACEA-4EDC-A736-6476ABEE4BB5}" type="slidenum">
              <a:rPr lang="tr-TR" altLang="tr-TR"/>
              <a:pPr/>
              <a:t>‹#›</a:t>
            </a:fld>
            <a:endParaRPr lang="tr-TR" altLang="tr-TR"/>
          </a:p>
        </p:txBody>
      </p:sp>
    </p:spTree>
    <p:extLst>
      <p:ext uri="{BB962C8B-B14F-4D97-AF65-F5344CB8AC3E}">
        <p14:creationId xmlns:p14="http://schemas.microsoft.com/office/powerpoint/2010/main" val="3178189924"/>
      </p:ext>
    </p:extLst>
  </p:cSld>
  <p:clrMapOvr>
    <a:masterClrMapping/>
  </p:clrMapOvr>
  <p:transition>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E3DAFB74-4B1C-46B2-8A83-205DBB30D96B}" type="slidenum">
              <a:rPr lang="tr-TR" altLang="tr-TR"/>
              <a:pPr/>
              <a:t>‹#›</a:t>
            </a:fld>
            <a:endParaRPr lang="tr-TR" altLang="tr-TR"/>
          </a:p>
        </p:txBody>
      </p:sp>
    </p:spTree>
    <p:extLst>
      <p:ext uri="{BB962C8B-B14F-4D97-AF65-F5344CB8AC3E}">
        <p14:creationId xmlns:p14="http://schemas.microsoft.com/office/powerpoint/2010/main" val="12534248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F3A4453D-35EC-4909-BB92-F4ED4BD367A4}" type="slidenum">
              <a:rPr lang="tr-TR" altLang="tr-TR"/>
              <a:pPr/>
              <a:t>‹#›</a:t>
            </a:fld>
            <a:endParaRPr lang="tr-TR" altLang="tr-TR"/>
          </a:p>
        </p:txBody>
      </p:sp>
    </p:spTree>
    <p:extLst>
      <p:ext uri="{BB962C8B-B14F-4D97-AF65-F5344CB8AC3E}">
        <p14:creationId xmlns:p14="http://schemas.microsoft.com/office/powerpoint/2010/main" val="32846756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13F102B3-D618-4E3B-B447-DD8E488B3801}" type="slidenum">
              <a:rPr lang="tr-TR" altLang="tr-TR"/>
              <a:pPr/>
              <a:t>‹#›</a:t>
            </a:fld>
            <a:endParaRPr lang="tr-TR" altLang="tr-TR"/>
          </a:p>
        </p:txBody>
      </p:sp>
    </p:spTree>
    <p:extLst>
      <p:ext uri="{BB962C8B-B14F-4D97-AF65-F5344CB8AC3E}">
        <p14:creationId xmlns:p14="http://schemas.microsoft.com/office/powerpoint/2010/main" val="3088181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D107285C-8535-4F82-9A4A-D66695C939A5}" type="slidenum">
              <a:rPr lang="tr-TR" altLang="tr-TR"/>
              <a:pPr/>
              <a:t>‹#›</a:t>
            </a:fld>
            <a:endParaRPr lang="tr-TR" altLang="tr-TR"/>
          </a:p>
        </p:txBody>
      </p:sp>
    </p:spTree>
    <p:extLst>
      <p:ext uri="{BB962C8B-B14F-4D97-AF65-F5344CB8AC3E}">
        <p14:creationId xmlns:p14="http://schemas.microsoft.com/office/powerpoint/2010/main" val="171536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34150" y="533400"/>
            <a:ext cx="1924050" cy="54102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762000" y="533400"/>
            <a:ext cx="561975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7FC6B85D-71D6-4ECC-B7A5-036AF847A793}" type="slidenum">
              <a:rPr lang="tr-TR" altLang="tr-TR"/>
              <a:pPr/>
              <a:t>‹#›</a:t>
            </a:fld>
            <a:endParaRPr lang="tr-TR" altLang="tr-TR"/>
          </a:p>
        </p:txBody>
      </p:sp>
    </p:spTree>
    <p:extLst>
      <p:ext uri="{BB962C8B-B14F-4D97-AF65-F5344CB8AC3E}">
        <p14:creationId xmlns:p14="http://schemas.microsoft.com/office/powerpoint/2010/main" val="30054581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pic>
        <p:nvPicPr>
          <p:cNvPr id="100354"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extLst>
            <a:ext uri="{909E8E84-426E-40DD-AFC4-6F175D3DCCD1}">
              <a14:hiddenFill xmlns:a14="http://schemas.microsoft.com/office/drawing/2010/main">
                <a:solidFill>
                  <a:srgbClr val="FFFFFF"/>
                </a:solidFill>
              </a14:hiddenFill>
            </a:ext>
          </a:extLst>
        </p:spPr>
      </p:pic>
      <p:sp>
        <p:nvSpPr>
          <p:cNvPr id="100355" name="Rectangle 3"/>
          <p:cNvSpPr>
            <a:spLocks noGrp="1" noChangeArrowheads="1"/>
          </p:cNvSpPr>
          <p:nvPr>
            <p:ph type="dt" sz="half" idx="2"/>
          </p:nvPr>
        </p:nvSpPr>
        <p:spPr>
          <a:xfrm>
            <a:off x="3048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endParaRPr lang="tr-TR" altLang="tr-TR"/>
          </a:p>
        </p:txBody>
      </p:sp>
      <p:sp>
        <p:nvSpPr>
          <p:cNvPr id="100356" name="Rectangle 4"/>
          <p:cNvSpPr>
            <a:spLocks noGrp="1" noChangeArrowheads="1"/>
          </p:cNvSpPr>
          <p:nvPr>
            <p:ph type="ftr" sz="quarter" idx="3"/>
          </p:nvPr>
        </p:nvSpPr>
        <p:spPr>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r>
              <a:rPr lang="tr-TR" altLang="tr-TR" smtClean="0"/>
              <a:t>www.turkedebiyati.org</a:t>
            </a:r>
            <a:endParaRPr lang="tr-TR" altLang="tr-TR"/>
          </a:p>
        </p:txBody>
      </p:sp>
      <p:sp>
        <p:nvSpPr>
          <p:cNvPr id="100357" name="Rectangle 5"/>
          <p:cNvSpPr>
            <a:spLocks noGrp="1" noChangeArrowheads="1"/>
          </p:cNvSpPr>
          <p:nvPr>
            <p:ph type="sldNum" sz="quarter" idx="4"/>
          </p:nvPr>
        </p:nvSpPr>
        <p:spPr>
          <a:xfrm>
            <a:off x="70104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fld id="{AE367E7F-5BF0-4723-95DB-A87DD936F0BA}" type="slidenum">
              <a:rPr lang="tr-TR" altLang="tr-TR"/>
              <a:pPr/>
              <a:t>‹#›</a:t>
            </a:fld>
            <a:endParaRPr lang="tr-TR" altLang="tr-TR"/>
          </a:p>
        </p:txBody>
      </p:sp>
      <p:sp>
        <p:nvSpPr>
          <p:cNvPr id="100358"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tr-TR" altLang="tr-TR" noProof="0" smtClean="0"/>
              <a:t>Asıl alt başlık stilini düzenlemek için tıklatın</a:t>
            </a:r>
          </a:p>
        </p:txBody>
      </p:sp>
      <p:sp>
        <p:nvSpPr>
          <p:cNvPr id="100359"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tr-TR" altLang="tr-TR" noProof="0" smtClean="0"/>
              <a:t>Asıl başlık stili için tıklatın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0359">
                                            <p:txEl>
                                              <p:charRg st="4294967295" end="4294967295"/>
                                            </p:txEl>
                                          </p:spTgt>
                                        </p:tgtEl>
                                        <p:attrNameLst>
                                          <p:attrName>style.visibility</p:attrName>
                                        </p:attrNameLst>
                                      </p:cBhvr>
                                      <p:to>
                                        <p:strVal val="visible"/>
                                      </p:to>
                                    </p:set>
                                    <p:animEffect transition="in" filter="dissolve">
                                      <p:cBhvr>
                                        <p:cTn id="7" dur="500"/>
                                        <p:tgtEl>
                                          <p:spTgt spid="100359">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8">
                                            <p:txEl>
                                              <p:pRg st="0" end="0"/>
                                            </p:txEl>
                                          </p:spTgt>
                                        </p:tgtEl>
                                        <p:attrNameLst>
                                          <p:attrName>style.visibility</p:attrName>
                                        </p:attrNameLst>
                                      </p:cBhvr>
                                      <p:to>
                                        <p:strVal val="visible"/>
                                      </p:to>
                                    </p:set>
                                    <p:animEffect transition="in" filter="dissolve">
                                      <p:cBhvr>
                                        <p:cTn id="12" dur="500"/>
                                        <p:tgtEl>
                                          <p:spTgt spid="1003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build="p">
        <p:tmplLst>
          <p:tmpl lvl="1">
            <p:tnLst>
              <p:par>
                <p:cTn presetID="9" presetClass="entr" presetSubtype="0" fill="hold" nodeType="clickEffect">
                  <p:stCondLst>
                    <p:cond delay="0"/>
                  </p:stCondLst>
                  <p:childTnLst>
                    <p:set>
                      <p:cBhvr>
                        <p:cTn dur="1" fill="hold">
                          <p:stCondLst>
                            <p:cond delay="0"/>
                          </p:stCondLst>
                        </p:cTn>
                        <p:tgtEl>
                          <p:spTgt spid="100358"/>
                        </p:tgtEl>
                        <p:attrNameLst>
                          <p:attrName>style.visibility</p:attrName>
                        </p:attrNameLst>
                      </p:cBhvr>
                      <p:to>
                        <p:strVal val="visible"/>
                      </p:to>
                    </p:set>
                    <p:animEffect transition="in" filter="dissolve">
                      <p:cBhvr>
                        <p:cTn dur="500"/>
                        <p:tgtEl>
                          <p:spTgt spid="100358"/>
                        </p:tgtEl>
                      </p:cBhvr>
                    </p:animEffect>
                  </p:childTnLst>
                </p:cTn>
              </p:par>
            </p:tnLst>
          </p:tmpl>
        </p:tmplLst>
      </p:bldP>
      <p:bldP spid="100359" grpId="0"/>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52152C18-C6EF-492F-BDCD-24A3980F7128}" type="slidenum">
              <a:rPr lang="tr-TR" altLang="tr-TR"/>
              <a:pPr/>
              <a:t>‹#›</a:t>
            </a:fld>
            <a:endParaRPr lang="tr-TR" altLang="tr-TR"/>
          </a:p>
        </p:txBody>
      </p:sp>
    </p:spTree>
    <p:extLst>
      <p:ext uri="{BB962C8B-B14F-4D97-AF65-F5344CB8AC3E}">
        <p14:creationId xmlns:p14="http://schemas.microsoft.com/office/powerpoint/2010/main" val="352051798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AEB3178B-12DE-42CB-8D66-CAF1C5A94D85}" type="slidenum">
              <a:rPr lang="tr-TR" altLang="tr-TR"/>
              <a:pPr/>
              <a:t>‹#›</a:t>
            </a:fld>
            <a:endParaRPr lang="tr-TR" altLang="tr-TR"/>
          </a:p>
        </p:txBody>
      </p:sp>
    </p:spTree>
    <p:extLst>
      <p:ext uri="{BB962C8B-B14F-4D97-AF65-F5344CB8AC3E}">
        <p14:creationId xmlns:p14="http://schemas.microsoft.com/office/powerpoint/2010/main" val="3825976745"/>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BC65B366-5EA6-4817-B2D6-7EC79EE19AAE}" type="slidenum">
              <a:rPr lang="tr-TR" altLang="tr-TR"/>
              <a:pPr/>
              <a:t>‹#›</a:t>
            </a:fld>
            <a:endParaRPr lang="tr-TR" altLang="tr-TR"/>
          </a:p>
        </p:txBody>
      </p:sp>
    </p:spTree>
    <p:extLst>
      <p:ext uri="{BB962C8B-B14F-4D97-AF65-F5344CB8AC3E}">
        <p14:creationId xmlns:p14="http://schemas.microsoft.com/office/powerpoint/2010/main" val="3345208874"/>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143F4466-44B9-4DDC-8217-1008EB3F8934}" type="slidenum">
              <a:rPr lang="tr-TR" altLang="tr-TR"/>
              <a:pPr/>
              <a:t>‹#›</a:t>
            </a:fld>
            <a:endParaRPr lang="tr-TR" altLang="tr-TR"/>
          </a:p>
        </p:txBody>
      </p:sp>
    </p:spTree>
    <p:extLst>
      <p:ext uri="{BB962C8B-B14F-4D97-AF65-F5344CB8AC3E}">
        <p14:creationId xmlns:p14="http://schemas.microsoft.com/office/powerpoint/2010/main" val="20411131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C269515A-1F14-4ED2-AFC0-651AC5D97CC9}" type="slidenum">
              <a:rPr lang="tr-TR" altLang="tr-TR"/>
              <a:pPr/>
              <a:t>‹#›</a:t>
            </a:fld>
            <a:endParaRPr lang="tr-TR" altLang="tr-TR"/>
          </a:p>
        </p:txBody>
      </p:sp>
    </p:spTree>
    <p:extLst>
      <p:ext uri="{BB962C8B-B14F-4D97-AF65-F5344CB8AC3E}">
        <p14:creationId xmlns:p14="http://schemas.microsoft.com/office/powerpoint/2010/main" val="4025941004"/>
      </p:ext>
    </p:extLst>
  </p:cSld>
  <p:clrMapOvr>
    <a:masterClrMapping/>
  </p:clrMapOvr>
  <p:transition>
    <p:wipe di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80BBAD9B-D89D-4B2F-B5A3-3B961BCDB947}" type="slidenum">
              <a:rPr lang="tr-TR" altLang="tr-TR"/>
              <a:pPr/>
              <a:t>‹#›</a:t>
            </a:fld>
            <a:endParaRPr lang="tr-TR" altLang="tr-TR"/>
          </a:p>
        </p:txBody>
      </p:sp>
    </p:spTree>
    <p:extLst>
      <p:ext uri="{BB962C8B-B14F-4D97-AF65-F5344CB8AC3E}">
        <p14:creationId xmlns:p14="http://schemas.microsoft.com/office/powerpoint/2010/main" val="959766054"/>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283A739C-6201-4967-9E2D-A4FA7A264D39}" type="slidenum">
              <a:rPr lang="tr-TR" altLang="tr-TR"/>
              <a:pPr/>
              <a:t>‹#›</a:t>
            </a:fld>
            <a:endParaRPr lang="tr-TR" altLang="tr-TR"/>
          </a:p>
        </p:txBody>
      </p:sp>
    </p:spTree>
    <p:extLst>
      <p:ext uri="{BB962C8B-B14F-4D97-AF65-F5344CB8AC3E}">
        <p14:creationId xmlns:p14="http://schemas.microsoft.com/office/powerpoint/2010/main" val="222601684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E2584A20-F5F0-49F7-8F79-D376AB43FF2C}" type="slidenum">
              <a:rPr lang="tr-TR" altLang="tr-TR"/>
              <a:pPr/>
              <a:t>‹#›</a:t>
            </a:fld>
            <a:endParaRPr lang="tr-TR" altLang="tr-TR"/>
          </a:p>
        </p:txBody>
      </p:sp>
    </p:spTree>
    <p:extLst>
      <p:ext uri="{BB962C8B-B14F-4D97-AF65-F5344CB8AC3E}">
        <p14:creationId xmlns:p14="http://schemas.microsoft.com/office/powerpoint/2010/main" val="2589594967"/>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B21AA199-69CB-49D4-9456-972E649B4BD6}" type="slidenum">
              <a:rPr lang="tr-TR" altLang="tr-TR"/>
              <a:pPr/>
              <a:t>‹#›</a:t>
            </a:fld>
            <a:endParaRPr lang="tr-TR" altLang="tr-TR"/>
          </a:p>
        </p:txBody>
      </p:sp>
    </p:spTree>
    <p:extLst>
      <p:ext uri="{BB962C8B-B14F-4D97-AF65-F5344CB8AC3E}">
        <p14:creationId xmlns:p14="http://schemas.microsoft.com/office/powerpoint/2010/main" val="121640415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CAE7CA73-D7BC-4CAC-95DB-B0A8A010C87B}" type="slidenum">
              <a:rPr lang="tr-TR" altLang="tr-TR"/>
              <a:pPr/>
              <a:t>‹#›</a:t>
            </a:fld>
            <a:endParaRPr lang="tr-TR" altLang="tr-TR"/>
          </a:p>
        </p:txBody>
      </p:sp>
    </p:spTree>
    <p:extLst>
      <p:ext uri="{BB962C8B-B14F-4D97-AF65-F5344CB8AC3E}">
        <p14:creationId xmlns:p14="http://schemas.microsoft.com/office/powerpoint/2010/main" val="156314516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239000" y="228600"/>
            <a:ext cx="1600200" cy="5867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438400" y="228600"/>
            <a:ext cx="46482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D4150CAC-D003-41B2-A708-0B23EAA41140}" type="slidenum">
              <a:rPr lang="tr-TR" altLang="tr-TR"/>
              <a:pPr/>
              <a:t>‹#›</a:t>
            </a:fld>
            <a:endParaRPr lang="tr-TR" altLang="tr-TR"/>
          </a:p>
        </p:txBody>
      </p:sp>
    </p:spTree>
    <p:extLst>
      <p:ext uri="{BB962C8B-B14F-4D97-AF65-F5344CB8AC3E}">
        <p14:creationId xmlns:p14="http://schemas.microsoft.com/office/powerpoint/2010/main" val="20658364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DE4F5519-2F1B-4238-B497-FE01FA08336E}" type="slidenum">
              <a:rPr lang="tr-TR" altLang="tr-TR"/>
              <a:pPr/>
              <a:t>‹#›</a:t>
            </a:fld>
            <a:endParaRPr lang="tr-TR" altLang="tr-TR"/>
          </a:p>
        </p:txBody>
      </p:sp>
    </p:spTree>
    <p:extLst>
      <p:ext uri="{BB962C8B-B14F-4D97-AF65-F5344CB8AC3E}">
        <p14:creationId xmlns:p14="http://schemas.microsoft.com/office/powerpoint/2010/main" val="3571088511"/>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9E9266DD-3964-4F41-B5A2-AD6566986045}" type="slidenum">
              <a:rPr lang="tr-TR" altLang="tr-TR"/>
              <a:pPr/>
              <a:t>‹#›</a:t>
            </a:fld>
            <a:endParaRPr lang="tr-TR" altLang="tr-TR"/>
          </a:p>
        </p:txBody>
      </p:sp>
    </p:spTree>
    <p:extLst>
      <p:ext uri="{BB962C8B-B14F-4D97-AF65-F5344CB8AC3E}">
        <p14:creationId xmlns:p14="http://schemas.microsoft.com/office/powerpoint/2010/main" val="2191006018"/>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BFAEFDC9-2F6D-4CCA-895F-85BBAFB4F991}" type="slidenum">
              <a:rPr lang="tr-TR" altLang="tr-TR"/>
              <a:pPr/>
              <a:t>‹#›</a:t>
            </a:fld>
            <a:endParaRPr lang="tr-TR" altLang="tr-TR"/>
          </a:p>
        </p:txBody>
      </p:sp>
    </p:spTree>
    <p:extLst>
      <p:ext uri="{BB962C8B-B14F-4D97-AF65-F5344CB8AC3E}">
        <p14:creationId xmlns:p14="http://schemas.microsoft.com/office/powerpoint/2010/main" val="2656907645"/>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C31F301D-573E-4B2E-84A2-692C2822F265}" type="slidenum">
              <a:rPr lang="tr-TR" altLang="tr-TR"/>
              <a:pPr/>
              <a:t>‹#›</a:t>
            </a:fld>
            <a:endParaRPr lang="tr-TR" altLang="tr-TR"/>
          </a:p>
        </p:txBody>
      </p:sp>
    </p:spTree>
    <p:extLst>
      <p:ext uri="{BB962C8B-B14F-4D97-AF65-F5344CB8AC3E}">
        <p14:creationId xmlns:p14="http://schemas.microsoft.com/office/powerpoint/2010/main" val="207821647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58370" name="Group 2"/>
          <p:cNvGrpSpPr>
            <a:grpSpLocks/>
          </p:cNvGrpSpPr>
          <p:nvPr/>
        </p:nvGrpSpPr>
        <p:grpSpPr bwMode="auto">
          <a:xfrm>
            <a:off x="1071563" y="304800"/>
            <a:ext cx="7615237" cy="1106488"/>
            <a:chOff x="675" y="192"/>
            <a:chExt cx="4797" cy="697"/>
          </a:xfrm>
        </p:grpSpPr>
        <p:sp>
          <p:nvSpPr>
            <p:cNvPr id="58371"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2"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3"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5837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grpSp>
      <p:sp>
        <p:nvSpPr>
          <p:cNvPr id="58376"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58377"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tr-TR" altLang="tr-TR"/>
          </a:p>
        </p:txBody>
      </p:sp>
      <p:sp>
        <p:nvSpPr>
          <p:cNvPr id="58378"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r>
              <a:rPr lang="tr-TR" altLang="tr-TR" smtClean="0"/>
              <a:t>www.turkedebiyati.org</a:t>
            </a:r>
            <a:endParaRPr lang="tr-TR" altLang="tr-TR"/>
          </a:p>
        </p:txBody>
      </p:sp>
      <p:sp>
        <p:nvSpPr>
          <p:cNvPr id="58379"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7F8ADC47-0A5B-4B3F-98F7-4D7D1108808B}" type="slidenum">
              <a:rPr lang="tr-TR" altLang="tr-TR"/>
              <a:pPr/>
              <a:t>‹#›</a:t>
            </a:fld>
            <a:endParaRPr lang="tr-TR" altLang="tr-TR"/>
          </a:p>
        </p:txBody>
      </p:sp>
      <p:sp>
        <p:nvSpPr>
          <p:cNvPr id="58380"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Tree>
  </p:cSld>
  <p:clrMap bg1="lt1" tx1="dk1" bg2="lt2" tx2="dk2" accent1="accent1" accent2="accent2" accent3="accent3" accent4="accent4" accent5="accent5" accent6="accent6" hlink="hlink" folHlink="folHlink"/>
  <p:sldLayoutIdLst>
    <p:sldLayoutId id="2147483676"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8380"/>
                                        </p:tgtEl>
                                        <p:attrNameLst>
                                          <p:attrName>style.visibility</p:attrName>
                                        </p:attrNameLst>
                                      </p:cBhvr>
                                      <p:to>
                                        <p:strVal val="visible"/>
                                      </p:to>
                                    </p:set>
                                    <p:animEffect transition="in" filter="fade">
                                      <p:cBhvr>
                                        <p:cTn id="7" dur="1000"/>
                                        <p:tgtEl>
                                          <p:spTgt spid="58380"/>
                                        </p:tgtEl>
                                      </p:cBhvr>
                                    </p:animEffect>
                                    <p:anim calcmode="lin" valueType="num">
                                      <p:cBhvr>
                                        <p:cTn id="8" dur="1000" fill="hold"/>
                                        <p:tgtEl>
                                          <p:spTgt spid="58380"/>
                                        </p:tgtEl>
                                        <p:attrNameLst>
                                          <p:attrName>ppt_x</p:attrName>
                                        </p:attrNameLst>
                                      </p:cBhvr>
                                      <p:tavLst>
                                        <p:tav tm="0">
                                          <p:val>
                                            <p:strVal val="#ppt_x"/>
                                          </p:val>
                                        </p:tav>
                                        <p:tav tm="100000">
                                          <p:val>
                                            <p:strVal val="#ppt_x"/>
                                          </p:val>
                                        </p:tav>
                                      </p:tavLst>
                                    </p:anim>
                                    <p:anim calcmode="lin" valueType="num">
                                      <p:cBhvr>
                                        <p:cTn id="9" dur="898" decel="100000" fill="hold"/>
                                        <p:tgtEl>
                                          <p:spTgt spid="5838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838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8376">
                                            <p:txEl>
                                              <p:pRg st="0" end="0"/>
                                            </p:txEl>
                                          </p:spTgt>
                                        </p:tgtEl>
                                        <p:attrNameLst>
                                          <p:attrName>style.visibility</p:attrName>
                                        </p:attrNameLst>
                                      </p:cBhvr>
                                      <p:to>
                                        <p:strVal val="visible"/>
                                      </p:to>
                                    </p:set>
                                    <p:animEffect transition="in" filter="fade">
                                      <p:cBhvr>
                                        <p:cTn id="15" dur="1000"/>
                                        <p:tgtEl>
                                          <p:spTgt spid="58376">
                                            <p:txEl>
                                              <p:pRg st="0" end="0"/>
                                            </p:txEl>
                                          </p:spTgt>
                                        </p:tgtEl>
                                      </p:cBhvr>
                                    </p:animEffect>
                                    <p:anim calcmode="lin" valueType="num">
                                      <p:cBhvr>
                                        <p:cTn id="16" dur="1000" fill="hold"/>
                                        <p:tgtEl>
                                          <p:spTgt spid="5837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837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8376">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58376">
                                            <p:txEl>
                                              <p:pRg st="1" end="1"/>
                                            </p:txEl>
                                          </p:spTgt>
                                        </p:tgtEl>
                                        <p:attrNameLst>
                                          <p:attrName>style.visibility</p:attrName>
                                        </p:attrNameLst>
                                      </p:cBhvr>
                                      <p:to>
                                        <p:strVal val="visible"/>
                                      </p:to>
                                    </p:set>
                                    <p:animEffect transition="in" filter="fade">
                                      <p:cBhvr>
                                        <p:cTn id="21" dur="1000"/>
                                        <p:tgtEl>
                                          <p:spTgt spid="58376">
                                            <p:txEl>
                                              <p:pRg st="1" end="1"/>
                                            </p:txEl>
                                          </p:spTgt>
                                        </p:tgtEl>
                                      </p:cBhvr>
                                    </p:animEffect>
                                    <p:anim calcmode="lin" valueType="num">
                                      <p:cBhvr>
                                        <p:cTn id="22" dur="1000" fill="hold"/>
                                        <p:tgtEl>
                                          <p:spTgt spid="58376">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58376">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58376">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58376">
                                            <p:txEl>
                                              <p:pRg st="2" end="2"/>
                                            </p:txEl>
                                          </p:spTgt>
                                        </p:tgtEl>
                                        <p:attrNameLst>
                                          <p:attrName>style.visibility</p:attrName>
                                        </p:attrNameLst>
                                      </p:cBhvr>
                                      <p:to>
                                        <p:strVal val="visible"/>
                                      </p:to>
                                    </p:set>
                                    <p:animEffect transition="in" filter="fade">
                                      <p:cBhvr>
                                        <p:cTn id="27" dur="1000"/>
                                        <p:tgtEl>
                                          <p:spTgt spid="58376">
                                            <p:txEl>
                                              <p:pRg st="2" end="2"/>
                                            </p:txEl>
                                          </p:spTgt>
                                        </p:tgtEl>
                                      </p:cBhvr>
                                    </p:animEffect>
                                    <p:anim calcmode="lin" valueType="num">
                                      <p:cBhvr>
                                        <p:cTn id="28" dur="1000" fill="hold"/>
                                        <p:tgtEl>
                                          <p:spTgt spid="58376">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58376">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58376">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58376">
                                            <p:txEl>
                                              <p:pRg st="3" end="3"/>
                                            </p:txEl>
                                          </p:spTgt>
                                        </p:tgtEl>
                                        <p:attrNameLst>
                                          <p:attrName>style.visibility</p:attrName>
                                        </p:attrNameLst>
                                      </p:cBhvr>
                                      <p:to>
                                        <p:strVal val="visible"/>
                                      </p:to>
                                    </p:set>
                                    <p:animEffect transition="in" filter="fade">
                                      <p:cBhvr>
                                        <p:cTn id="33" dur="1000"/>
                                        <p:tgtEl>
                                          <p:spTgt spid="58376">
                                            <p:txEl>
                                              <p:pRg st="3" end="3"/>
                                            </p:txEl>
                                          </p:spTgt>
                                        </p:tgtEl>
                                      </p:cBhvr>
                                    </p:animEffect>
                                    <p:anim calcmode="lin" valueType="num">
                                      <p:cBhvr>
                                        <p:cTn id="34" dur="1000" fill="hold"/>
                                        <p:tgtEl>
                                          <p:spTgt spid="58376">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58376">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58376">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58376">
                                            <p:txEl>
                                              <p:pRg st="4" end="4"/>
                                            </p:txEl>
                                          </p:spTgt>
                                        </p:tgtEl>
                                        <p:attrNameLst>
                                          <p:attrName>style.visibility</p:attrName>
                                        </p:attrNameLst>
                                      </p:cBhvr>
                                      <p:to>
                                        <p:strVal val="visible"/>
                                      </p:to>
                                    </p:set>
                                    <p:animEffect transition="in" filter="fade">
                                      <p:cBhvr>
                                        <p:cTn id="39" dur="1000"/>
                                        <p:tgtEl>
                                          <p:spTgt spid="58376">
                                            <p:txEl>
                                              <p:pRg st="4" end="4"/>
                                            </p:txEl>
                                          </p:spTgt>
                                        </p:tgtEl>
                                      </p:cBhvr>
                                    </p:animEffect>
                                    <p:anim calcmode="lin" valueType="num">
                                      <p:cBhvr>
                                        <p:cTn id="40" dur="1000" fill="hold"/>
                                        <p:tgtEl>
                                          <p:spTgt spid="58376">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58376">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5837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build="p">
        <p:tmplLst>
          <p:tmpl lvl="1">
            <p:tnLst>
              <p:par>
                <p:cTn presetID="37" presetClass="entr" presetSubtype="0" fill="hold" nodeType="click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58376"/>
                        </p:tgtEl>
                        <p:attrNameLst>
                          <p:attrName>style.visibility</p:attrName>
                        </p:attrNameLst>
                      </p:cBhvr>
                      <p:to>
                        <p:strVal val="visible"/>
                      </p:to>
                    </p:set>
                    <p:animEffect transition="in" filter="fade">
                      <p:cBhvr>
                        <p:cTn dur="1000"/>
                        <p:tgtEl>
                          <p:spTgt spid="58376"/>
                        </p:tgtEl>
                      </p:cBhvr>
                    </p:animEffect>
                    <p:anim calcmode="lin" valueType="num">
                      <p:cBhvr>
                        <p:cTn dur="1000" fill="hold"/>
                        <p:tgtEl>
                          <p:spTgt spid="58376"/>
                        </p:tgtEl>
                        <p:attrNameLst>
                          <p:attrName>ppt_x</p:attrName>
                        </p:attrNameLst>
                      </p:cBhvr>
                      <p:tavLst>
                        <p:tav tm="0">
                          <p:val>
                            <p:strVal val="#ppt_x"/>
                          </p:val>
                        </p:tav>
                        <p:tav tm="100000">
                          <p:val>
                            <p:strVal val="#ppt_x"/>
                          </p:val>
                        </p:tav>
                      </p:tavLst>
                    </p:anim>
                    <p:anim calcmode="lin" valueType="num">
                      <p:cBhvr>
                        <p:cTn dur="898" decel="100000" fill="hold"/>
                        <p:tgtEl>
                          <p:spTgt spid="58376"/>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58376"/>
                        </p:tgtEl>
                        <p:attrNameLst>
                          <p:attrName>ppt_y</p:attrName>
                        </p:attrNameLst>
                      </p:cBhvr>
                      <p:tavLst>
                        <p:tav tm="0">
                          <p:val>
                            <p:strVal val="#ppt_y-.03"/>
                          </p:val>
                        </p:tav>
                        <p:tav tm="100000">
                          <p:val>
                            <p:strVal val="#ppt_y"/>
                          </p:val>
                        </p:tav>
                      </p:tavLst>
                    </p:anim>
                  </p:childTnLst>
                </p:cTn>
              </p:par>
            </p:tnLst>
          </p:tmpl>
        </p:tmplLst>
      </p:bldP>
      <p:bldP spid="58380" grpId="0"/>
    </p:bldLst>
  </p:timing>
  <p:hf sldNum="0" hd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cs typeface="Arial" charset="0"/>
        </a:defRPr>
      </a:lvl2pPr>
      <a:lvl3pPr algn="l" rtl="0" fontAlgn="base">
        <a:spcBef>
          <a:spcPct val="0"/>
        </a:spcBef>
        <a:spcAft>
          <a:spcPct val="0"/>
        </a:spcAft>
        <a:defRPr sz="3800">
          <a:solidFill>
            <a:schemeClr val="tx2"/>
          </a:solidFill>
          <a:latin typeface="Arial" charset="0"/>
          <a:cs typeface="Arial" charset="0"/>
        </a:defRPr>
      </a:lvl3pPr>
      <a:lvl4pPr algn="l" rtl="0" fontAlgn="base">
        <a:spcBef>
          <a:spcPct val="0"/>
        </a:spcBef>
        <a:spcAft>
          <a:spcPct val="0"/>
        </a:spcAft>
        <a:defRPr sz="3800">
          <a:solidFill>
            <a:schemeClr val="tx2"/>
          </a:solidFill>
          <a:latin typeface="Arial" charset="0"/>
          <a:cs typeface="Arial" charset="0"/>
        </a:defRPr>
      </a:lvl4pPr>
      <a:lvl5pPr algn="l" rtl="0" fontAlgn="base">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fontAlgn="base">
        <a:spcBef>
          <a:spcPct val="20000"/>
        </a:spcBef>
        <a:spcAft>
          <a:spcPct val="0"/>
        </a:spcAft>
        <a:buClr>
          <a:schemeClr val="accent1"/>
        </a:buClr>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152400"/>
            <a:ext cx="8686800" cy="6096000"/>
            <a:chOff x="0" y="96"/>
            <a:chExt cx="5472" cy="3840"/>
          </a:xfrm>
        </p:grpSpPr>
        <p:sp>
          <p:nvSpPr>
            <p:cNvPr id="6041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6042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6500 w 1000"/>
                <a:gd name="T3" fmla="*/ 0 h 1000"/>
                <a:gd name="T4" fmla="*/ 7000 w 1000"/>
                <a:gd name="T5" fmla="*/ 500 h 1000"/>
                <a:gd name="T6" fmla="*/ 6500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7000" h="1000">
                  <a:moveTo>
                    <a:pt x="0" y="0"/>
                  </a:moveTo>
                  <a:lnTo>
                    <a:pt x="6500" y="0"/>
                  </a:lnTo>
                  <a:cubicBezTo>
                    <a:pt x="6776" y="0"/>
                    <a:pt x="7000" y="223"/>
                    <a:pt x="7000" y="500"/>
                  </a:cubicBezTo>
                  <a:cubicBezTo>
                    <a:pt x="7000" y="776"/>
                    <a:pt x="6776" y="999"/>
                    <a:pt x="6500"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itchFamily="18" charset="0"/>
              </a:endParaRPr>
            </a:p>
          </p:txBody>
        </p:sp>
        <p:sp>
          <p:nvSpPr>
            <p:cNvPr id="60421"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60422"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60423"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6042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6042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r>
              <a:rPr lang="tr-TR" altLang="tr-TR" smtClean="0"/>
              <a:t>www.turkedebiyati.org</a:t>
            </a:r>
            <a:endParaRPr lang="tr-TR" altLang="tr-TR"/>
          </a:p>
        </p:txBody>
      </p:sp>
      <p:sp>
        <p:nvSpPr>
          <p:cNvPr id="6042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CE2991C4-C068-428C-A2BE-2528C2312E8E}"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78"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dissolve">
                                      <p:cBhvr>
                                        <p:cTn id="7" dur="500"/>
                                        <p:tgtEl>
                                          <p:spTgt spid="60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23">
                                            <p:txEl>
                                              <p:pRg st="0" end="0"/>
                                            </p:txEl>
                                          </p:spTgt>
                                        </p:tgtEl>
                                        <p:attrNameLst>
                                          <p:attrName>style.visibility</p:attrName>
                                        </p:attrNameLst>
                                      </p:cBhvr>
                                      <p:to>
                                        <p:strVal val="visible"/>
                                      </p:to>
                                    </p:set>
                                    <p:animEffect transition="in" filter="dissolve">
                                      <p:cBhvr>
                                        <p:cTn id="12" dur="500"/>
                                        <p:tgtEl>
                                          <p:spTgt spid="6042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0423">
                                            <p:txEl>
                                              <p:pRg st="1" end="1"/>
                                            </p:txEl>
                                          </p:spTgt>
                                        </p:tgtEl>
                                        <p:attrNameLst>
                                          <p:attrName>style.visibility</p:attrName>
                                        </p:attrNameLst>
                                      </p:cBhvr>
                                      <p:to>
                                        <p:strVal val="visible"/>
                                      </p:to>
                                    </p:set>
                                    <p:animEffect transition="in" filter="dissolve">
                                      <p:cBhvr>
                                        <p:cTn id="15" dur="500"/>
                                        <p:tgtEl>
                                          <p:spTgt spid="6042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0423">
                                            <p:txEl>
                                              <p:pRg st="2" end="2"/>
                                            </p:txEl>
                                          </p:spTgt>
                                        </p:tgtEl>
                                        <p:attrNameLst>
                                          <p:attrName>style.visibility</p:attrName>
                                        </p:attrNameLst>
                                      </p:cBhvr>
                                      <p:to>
                                        <p:strVal val="visible"/>
                                      </p:to>
                                    </p:set>
                                    <p:animEffect transition="in" filter="dissolve">
                                      <p:cBhvr>
                                        <p:cTn id="18" dur="500"/>
                                        <p:tgtEl>
                                          <p:spTgt spid="6042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0423">
                                            <p:txEl>
                                              <p:pRg st="3" end="3"/>
                                            </p:txEl>
                                          </p:spTgt>
                                        </p:tgtEl>
                                        <p:attrNameLst>
                                          <p:attrName>style.visibility</p:attrName>
                                        </p:attrNameLst>
                                      </p:cBhvr>
                                      <p:to>
                                        <p:strVal val="visible"/>
                                      </p:to>
                                    </p:set>
                                    <p:animEffect transition="in" filter="dissolve">
                                      <p:cBhvr>
                                        <p:cTn id="21" dur="500"/>
                                        <p:tgtEl>
                                          <p:spTgt spid="6042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0423">
                                            <p:txEl>
                                              <p:pRg st="4" end="4"/>
                                            </p:txEl>
                                          </p:spTgt>
                                        </p:tgtEl>
                                        <p:attrNameLst>
                                          <p:attrName>style.visibility</p:attrName>
                                        </p:attrNameLst>
                                      </p:cBhvr>
                                      <p:to>
                                        <p:strVal val="visible"/>
                                      </p:to>
                                    </p:set>
                                    <p:animEffect transition="in" filter="dissolve">
                                      <p:cBhvr>
                                        <p:cTn id="24" dur="500"/>
                                        <p:tgtEl>
                                          <p:spTgt spid="604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P spid="60423" grpId="0" build="p">
        <p:tmplLst>
          <p:tmpl lvl="1">
            <p:tnLst>
              <p:par>
                <p:cTn presetID="9" presetClass="entr" presetSubtype="0" fill="hold" nodeType="click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60423"/>
                        </p:tgtEl>
                        <p:attrNameLst>
                          <p:attrName>style.visibility</p:attrName>
                        </p:attrNameLst>
                      </p:cBhvr>
                      <p:to>
                        <p:strVal val="visible"/>
                      </p:to>
                    </p:set>
                    <p:animEffect transition="in" filter="dissolve">
                      <p:cBhvr>
                        <p:cTn dur="500"/>
                        <p:tgtEl>
                          <p:spTgt spid="60423"/>
                        </p:tgtEl>
                      </p:cBhvr>
                    </p:animEffect>
                  </p:childTnLst>
                </p:cTn>
              </p:par>
            </p:tnLst>
          </p:tmpl>
        </p:tmplLst>
      </p:bldP>
    </p:bld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778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77829"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tr-TR" altLang="tr-TR"/>
          </a:p>
        </p:txBody>
      </p:sp>
      <p:sp>
        <p:nvSpPr>
          <p:cNvPr id="77830"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tr-TR" altLang="tr-TR" smtClean="0"/>
              <a:t>www.turkedebiyati.org</a:t>
            </a:r>
            <a:endParaRPr lang="tr-TR" altLang="tr-TR"/>
          </a:p>
        </p:txBody>
      </p:sp>
      <p:sp>
        <p:nvSpPr>
          <p:cNvPr id="77831"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20D09E7-DE05-4ED0-A987-4B93885E56DC}" type="slidenum">
              <a:rPr lang="tr-TR" altLang="tr-TR"/>
              <a:pPr/>
              <a:t>‹#›</a:t>
            </a:fld>
            <a:endParaRPr lang="tr-TR" altLang="tr-TR"/>
          </a:p>
        </p:txBody>
      </p:sp>
      <p:sp>
        <p:nvSpPr>
          <p:cNvPr id="77832"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33"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7834" name="Group 10"/>
          <p:cNvGrpSpPr>
            <a:grpSpLocks/>
          </p:cNvGrpSpPr>
          <p:nvPr/>
        </p:nvGrpSpPr>
        <p:grpSpPr bwMode="auto">
          <a:xfrm>
            <a:off x="7938" y="5540375"/>
            <a:ext cx="1784350" cy="1246188"/>
            <a:chOff x="5" y="3490"/>
            <a:chExt cx="1124" cy="785"/>
          </a:xfrm>
        </p:grpSpPr>
        <p:sp>
          <p:nvSpPr>
            <p:cNvPr id="77835"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36"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37"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38"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39"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0"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1"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2"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3"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7844" name="Group 20"/>
            <p:cNvGrpSpPr>
              <a:grpSpLocks/>
            </p:cNvGrpSpPr>
            <p:nvPr userDrawn="1"/>
          </p:nvGrpSpPr>
          <p:grpSpPr bwMode="auto">
            <a:xfrm>
              <a:off x="5" y="3490"/>
              <a:ext cx="1124" cy="780"/>
              <a:chOff x="5" y="3490"/>
              <a:chExt cx="1124" cy="780"/>
            </a:xfrm>
          </p:grpSpPr>
          <p:grpSp>
            <p:nvGrpSpPr>
              <p:cNvPr id="77845" name="Group 21"/>
              <p:cNvGrpSpPr>
                <a:grpSpLocks/>
              </p:cNvGrpSpPr>
              <p:nvPr userDrawn="1"/>
            </p:nvGrpSpPr>
            <p:grpSpPr bwMode="auto">
              <a:xfrm>
                <a:off x="499" y="3562"/>
                <a:ext cx="548" cy="708"/>
                <a:chOff x="499" y="3562"/>
                <a:chExt cx="548" cy="708"/>
              </a:xfrm>
            </p:grpSpPr>
            <p:sp>
              <p:nvSpPr>
                <p:cNvPr id="77846"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7"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48"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7849"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0"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1"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7852" name="Group 28"/>
              <p:cNvGrpSpPr>
                <a:grpSpLocks/>
              </p:cNvGrpSpPr>
              <p:nvPr userDrawn="1"/>
            </p:nvGrpSpPr>
            <p:grpSpPr bwMode="auto">
              <a:xfrm>
                <a:off x="5" y="3490"/>
                <a:ext cx="1124" cy="678"/>
                <a:chOff x="5" y="3490"/>
                <a:chExt cx="1124" cy="678"/>
              </a:xfrm>
            </p:grpSpPr>
            <p:sp>
              <p:nvSpPr>
                <p:cNvPr id="77853"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4"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5"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6"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7"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8"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59"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60"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grpSp>
        <p:nvGrpSpPr>
          <p:cNvPr id="77861" name="Group 37"/>
          <p:cNvGrpSpPr>
            <a:grpSpLocks/>
          </p:cNvGrpSpPr>
          <p:nvPr/>
        </p:nvGrpSpPr>
        <p:grpSpPr bwMode="auto">
          <a:xfrm>
            <a:off x="8680450" y="2116138"/>
            <a:ext cx="385763" cy="4308475"/>
            <a:chOff x="5468" y="1333"/>
            <a:chExt cx="243" cy="2714"/>
          </a:xfrm>
        </p:grpSpPr>
        <p:sp>
          <p:nvSpPr>
            <p:cNvPr id="77862"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63"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77864" name="Group 40"/>
          <p:cNvGrpSpPr>
            <a:grpSpLocks/>
          </p:cNvGrpSpPr>
          <p:nvPr/>
        </p:nvGrpSpPr>
        <p:grpSpPr bwMode="auto">
          <a:xfrm>
            <a:off x="7318375" y="90488"/>
            <a:ext cx="2133600" cy="1911350"/>
            <a:chOff x="4610" y="57"/>
            <a:chExt cx="1344" cy="1204"/>
          </a:xfrm>
        </p:grpSpPr>
        <p:grpSp>
          <p:nvGrpSpPr>
            <p:cNvPr id="77865" name="Group 41"/>
            <p:cNvGrpSpPr>
              <a:grpSpLocks/>
            </p:cNvGrpSpPr>
            <p:nvPr userDrawn="1"/>
          </p:nvGrpSpPr>
          <p:grpSpPr bwMode="auto">
            <a:xfrm>
              <a:off x="4610" y="57"/>
              <a:ext cx="1344" cy="1204"/>
              <a:chOff x="4610" y="57"/>
              <a:chExt cx="1344" cy="1204"/>
            </a:xfrm>
          </p:grpSpPr>
          <p:sp>
            <p:nvSpPr>
              <p:cNvPr id="77866"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77867" name="Group 43"/>
              <p:cNvGrpSpPr>
                <a:grpSpLocks/>
              </p:cNvGrpSpPr>
              <p:nvPr userDrawn="1"/>
            </p:nvGrpSpPr>
            <p:grpSpPr bwMode="auto">
              <a:xfrm>
                <a:off x="4610" y="57"/>
                <a:ext cx="1344" cy="985"/>
                <a:chOff x="4610" y="57"/>
                <a:chExt cx="1344" cy="985"/>
              </a:xfrm>
            </p:grpSpPr>
            <p:sp>
              <p:nvSpPr>
                <p:cNvPr id="77868"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69"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0"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1"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2"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3"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4"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7875"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7787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80"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dissolve">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828">
                                            <p:txEl>
                                              <p:pRg st="0" end="0"/>
                                            </p:txEl>
                                          </p:spTgt>
                                        </p:tgtEl>
                                        <p:attrNameLst>
                                          <p:attrName>style.visibility</p:attrName>
                                        </p:attrNameLst>
                                      </p:cBhvr>
                                      <p:to>
                                        <p:strVal val="visible"/>
                                      </p:to>
                                    </p:set>
                                    <p:animEffect transition="in" filter="dissolve">
                                      <p:cBhvr>
                                        <p:cTn id="12" dur="500"/>
                                        <p:tgtEl>
                                          <p:spTgt spid="77828">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7828">
                                            <p:txEl>
                                              <p:pRg st="1" end="1"/>
                                            </p:txEl>
                                          </p:spTgt>
                                        </p:tgtEl>
                                        <p:attrNameLst>
                                          <p:attrName>style.visibility</p:attrName>
                                        </p:attrNameLst>
                                      </p:cBhvr>
                                      <p:to>
                                        <p:strVal val="visible"/>
                                      </p:to>
                                    </p:set>
                                    <p:animEffect transition="in" filter="dissolve">
                                      <p:cBhvr>
                                        <p:cTn id="15" dur="500"/>
                                        <p:tgtEl>
                                          <p:spTgt spid="77828">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7828">
                                            <p:txEl>
                                              <p:pRg st="2" end="2"/>
                                            </p:txEl>
                                          </p:spTgt>
                                        </p:tgtEl>
                                        <p:attrNameLst>
                                          <p:attrName>style.visibility</p:attrName>
                                        </p:attrNameLst>
                                      </p:cBhvr>
                                      <p:to>
                                        <p:strVal val="visible"/>
                                      </p:to>
                                    </p:set>
                                    <p:animEffect transition="in" filter="dissolve">
                                      <p:cBhvr>
                                        <p:cTn id="18" dur="500"/>
                                        <p:tgtEl>
                                          <p:spTgt spid="77828">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7828">
                                            <p:txEl>
                                              <p:pRg st="3" end="3"/>
                                            </p:txEl>
                                          </p:spTgt>
                                        </p:tgtEl>
                                        <p:attrNameLst>
                                          <p:attrName>style.visibility</p:attrName>
                                        </p:attrNameLst>
                                      </p:cBhvr>
                                      <p:to>
                                        <p:strVal val="visible"/>
                                      </p:to>
                                    </p:set>
                                    <p:animEffect transition="in" filter="dissolve">
                                      <p:cBhvr>
                                        <p:cTn id="21" dur="500"/>
                                        <p:tgtEl>
                                          <p:spTgt spid="77828">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7828">
                                            <p:txEl>
                                              <p:pRg st="4" end="4"/>
                                            </p:txEl>
                                          </p:spTgt>
                                        </p:tgtEl>
                                        <p:attrNameLst>
                                          <p:attrName>style.visibility</p:attrName>
                                        </p:attrNameLst>
                                      </p:cBhvr>
                                      <p:to>
                                        <p:strVal val="visible"/>
                                      </p:to>
                                    </p:set>
                                    <p:animEffect transition="in" filter="dissolve">
                                      <p:cBhvr>
                                        <p:cTn id="24" dur="500"/>
                                        <p:tgtEl>
                                          <p:spTgt spid="778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build="p">
        <p:tmplLst>
          <p:tmpl lvl="1">
            <p:tnLst>
              <p:par>
                <p:cTn presetID="9" presetClass="entr" presetSubtype="0" fill="hold" nodeType="click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77828"/>
                        </p:tgtEl>
                        <p:attrNameLst>
                          <p:attrName>style.visibility</p:attrName>
                        </p:attrNameLst>
                      </p:cBhvr>
                      <p:to>
                        <p:strVal val="visible"/>
                      </p:to>
                    </p:set>
                    <p:animEffect transition="in" filter="dissolve">
                      <p:cBhvr>
                        <p:cTn dur="500"/>
                        <p:tgtEl>
                          <p:spTgt spid="77828"/>
                        </p:tgtEl>
                      </p:cBhvr>
                    </p:animEffect>
                  </p:childTnLst>
                </p:cTn>
              </p:par>
            </p:tnLst>
          </p:tmpl>
        </p:tmplLst>
      </p:bldP>
    </p:bldLst>
  </p:timing>
  <p:hf sldNum="0" hdr="0" dt="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cs typeface="Arial" charset="0"/>
        </a:defRPr>
      </a:lvl2pPr>
      <a:lvl3pPr algn="ctr" rtl="0" fontAlgn="base">
        <a:spcBef>
          <a:spcPct val="0"/>
        </a:spcBef>
        <a:spcAft>
          <a:spcPct val="0"/>
        </a:spcAft>
        <a:defRPr sz="4400">
          <a:solidFill>
            <a:schemeClr val="tx1"/>
          </a:solidFill>
          <a:latin typeface="Comic Sans MS" pitchFamily="66" charset="0"/>
          <a:cs typeface="Arial" charset="0"/>
        </a:defRPr>
      </a:lvl3pPr>
      <a:lvl4pPr algn="ctr" rtl="0" fontAlgn="base">
        <a:spcBef>
          <a:spcPct val="0"/>
        </a:spcBef>
        <a:spcAft>
          <a:spcPct val="0"/>
        </a:spcAft>
        <a:defRPr sz="4400">
          <a:solidFill>
            <a:schemeClr val="tx1"/>
          </a:solidFill>
          <a:latin typeface="Comic Sans MS" pitchFamily="66" charset="0"/>
          <a:cs typeface="Arial" charset="0"/>
        </a:defRPr>
      </a:lvl4pPr>
      <a:lvl5pPr algn="ctr" rtl="0" fontAlgn="base">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9318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93188"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93189"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tr-TR" altLang="tr-TR" smtClean="0"/>
              <a:t>www.turkedebiyati.org</a:t>
            </a:r>
            <a:endParaRPr lang="tr-TR" altLang="tr-TR"/>
          </a:p>
        </p:txBody>
      </p:sp>
      <p:sp>
        <p:nvSpPr>
          <p:cNvPr id="93190"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fld id="{EC190B0D-FE1F-46CC-BC75-064D5B7F0C47}" type="slidenum">
              <a:rPr lang="tr-TR" altLang="tr-TR"/>
              <a:pPr/>
              <a:t>‹#›</a:t>
            </a:fld>
            <a:endParaRPr lang="tr-TR" altLang="tr-TR"/>
          </a:p>
        </p:txBody>
      </p:sp>
      <p:grpSp>
        <p:nvGrpSpPr>
          <p:cNvPr id="93191" name="Group 7"/>
          <p:cNvGrpSpPr>
            <a:grpSpLocks/>
          </p:cNvGrpSpPr>
          <p:nvPr/>
        </p:nvGrpSpPr>
        <p:grpSpPr bwMode="auto">
          <a:xfrm>
            <a:off x="168275" y="228600"/>
            <a:ext cx="8823325" cy="6096000"/>
            <a:chOff x="106" y="144"/>
            <a:chExt cx="5558" cy="3840"/>
          </a:xfrm>
        </p:grpSpPr>
        <p:sp>
          <p:nvSpPr>
            <p:cNvPr id="9319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itchFamily="18" charset="0"/>
              </a:endParaRPr>
            </a:p>
          </p:txBody>
        </p:sp>
        <p:sp>
          <p:nvSpPr>
            <p:cNvPr id="9319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cSld>
  <p:clrMap bg1="lt1" tx1="dk1" bg2="lt2" tx2="dk2" accent1="accent1" accent2="accent2" accent3="accent3" accent4="accent4" accent5="accent5" accent6="accent6" hlink="hlink" folHlink="folHlink"/>
  <p:sldLayoutIdLst>
    <p:sldLayoutId id="2147483690"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dissolve">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dissolve">
                                      <p:cBhvr>
                                        <p:cTn id="12" dur="500"/>
                                        <p:tgtEl>
                                          <p:spTgt spid="9318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dissolve">
                                      <p:cBhvr>
                                        <p:cTn id="15" dur="500"/>
                                        <p:tgtEl>
                                          <p:spTgt spid="9318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3187">
                                            <p:txEl>
                                              <p:pRg st="2" end="2"/>
                                            </p:txEl>
                                          </p:spTgt>
                                        </p:tgtEl>
                                        <p:attrNameLst>
                                          <p:attrName>style.visibility</p:attrName>
                                        </p:attrNameLst>
                                      </p:cBhvr>
                                      <p:to>
                                        <p:strVal val="visible"/>
                                      </p:to>
                                    </p:set>
                                    <p:animEffect transition="in" filter="dissolve">
                                      <p:cBhvr>
                                        <p:cTn id="18" dur="500"/>
                                        <p:tgtEl>
                                          <p:spTgt spid="9318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3187">
                                            <p:txEl>
                                              <p:pRg st="3" end="3"/>
                                            </p:txEl>
                                          </p:spTgt>
                                        </p:tgtEl>
                                        <p:attrNameLst>
                                          <p:attrName>style.visibility</p:attrName>
                                        </p:attrNameLst>
                                      </p:cBhvr>
                                      <p:to>
                                        <p:strVal val="visible"/>
                                      </p:to>
                                    </p:set>
                                    <p:animEffect transition="in" filter="dissolve">
                                      <p:cBhvr>
                                        <p:cTn id="21" dur="500"/>
                                        <p:tgtEl>
                                          <p:spTgt spid="93187">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3187">
                                            <p:txEl>
                                              <p:pRg st="4" end="4"/>
                                            </p:txEl>
                                          </p:spTgt>
                                        </p:tgtEl>
                                        <p:attrNameLst>
                                          <p:attrName>style.visibility</p:attrName>
                                        </p:attrNameLst>
                                      </p:cBhvr>
                                      <p:to>
                                        <p:strVal val="visible"/>
                                      </p:to>
                                    </p:set>
                                    <p:animEffect transition="in" filter="dissolve">
                                      <p:cBhvr>
                                        <p:cTn id="24"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tmplLst>
          <p:tmpl lvl="1">
            <p:tnLst>
              <p:par>
                <p:cTn presetID="9" presetClass="entr" presetSubtype="0" fill="hold" nodeType="click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animEffect transition="in" filter="dissolve">
                      <p:cBhvr>
                        <p:cTn dur="500"/>
                        <p:tgtEl>
                          <p:spTgt spid="93187"/>
                        </p:tgtEl>
                      </p:cBhvr>
                    </p:animEffect>
                  </p:childTnLst>
                </p:cTn>
              </p:par>
            </p:tnLst>
          </p:tmpl>
        </p:tmplLst>
      </p:bldP>
    </p:bldLst>
  </p:timing>
  <p:hf sldNum="0"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cs typeface="Arial" charset="0"/>
        </a:defRPr>
      </a:lvl2pPr>
      <a:lvl3pPr algn="l" rtl="0" fontAlgn="base">
        <a:spcBef>
          <a:spcPct val="0"/>
        </a:spcBef>
        <a:spcAft>
          <a:spcPct val="0"/>
        </a:spcAft>
        <a:defRPr sz="3300">
          <a:solidFill>
            <a:schemeClr val="tx2"/>
          </a:solidFill>
          <a:latin typeface="Arial Black" pitchFamily="34" charset="0"/>
          <a:cs typeface="Arial" charset="0"/>
        </a:defRPr>
      </a:lvl3pPr>
      <a:lvl4pPr algn="l" rtl="0" fontAlgn="base">
        <a:spcBef>
          <a:spcPct val="0"/>
        </a:spcBef>
        <a:spcAft>
          <a:spcPct val="0"/>
        </a:spcAft>
        <a:defRPr sz="3300">
          <a:solidFill>
            <a:schemeClr val="tx2"/>
          </a:solidFill>
          <a:latin typeface="Arial Black" pitchFamily="34" charset="0"/>
          <a:cs typeface="Arial" charset="0"/>
        </a:defRPr>
      </a:lvl4pPr>
      <a:lvl5pPr algn="l" rtl="0" fontAlgn="base">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fontAlgn="base">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fontAlgn="base">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2667000" cy="6858000"/>
            <a:chOff x="0" y="0"/>
            <a:chExt cx="1680" cy="4320"/>
          </a:xfrm>
        </p:grpSpPr>
        <p:sp>
          <p:nvSpPr>
            <p:cNvPr id="99331"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pic>
          <p:nvPicPr>
            <p:cNvPr id="99332" name="Picture 4" descr="slidemaster_med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extLst>
              <a:ext uri="{909E8E84-426E-40DD-AFC4-6F175D3DCCD1}">
                <a14:hiddenFill xmlns:a14="http://schemas.microsoft.com/office/drawing/2010/main">
                  <a:solidFill>
                    <a:srgbClr val="FFFFFF"/>
                  </a:solidFill>
                </a14:hiddenFill>
              </a:ext>
            </a:extLst>
          </p:spPr>
        </p:pic>
      </p:grpSp>
      <p:sp>
        <p:nvSpPr>
          <p:cNvPr id="99333"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99334"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99335"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tr-TR" altLang="tr-TR"/>
          </a:p>
        </p:txBody>
      </p:sp>
      <p:sp>
        <p:nvSpPr>
          <p:cNvPr id="9933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r>
              <a:rPr lang="tr-TR" altLang="tr-TR" smtClean="0"/>
              <a:t>www.turkedebiyati.org</a:t>
            </a:r>
            <a:endParaRPr lang="tr-TR" altLang="tr-TR"/>
          </a:p>
        </p:txBody>
      </p:sp>
      <p:sp>
        <p:nvSpPr>
          <p:cNvPr id="99337"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818E4A23-5801-4FA3-BDAC-474A37749303}"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9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dissolve">
                                      <p:cBhvr>
                                        <p:cTn id="7" dur="500"/>
                                        <p:tgtEl>
                                          <p:spTgt spid="99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4">
                                            <p:txEl>
                                              <p:pRg st="0" end="0"/>
                                            </p:txEl>
                                          </p:spTgt>
                                        </p:tgtEl>
                                        <p:attrNameLst>
                                          <p:attrName>style.visibility</p:attrName>
                                        </p:attrNameLst>
                                      </p:cBhvr>
                                      <p:to>
                                        <p:strVal val="visible"/>
                                      </p:to>
                                    </p:set>
                                    <p:animEffect transition="in" filter="dissolve">
                                      <p:cBhvr>
                                        <p:cTn id="12" dur="500"/>
                                        <p:tgtEl>
                                          <p:spTgt spid="9933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9334">
                                            <p:txEl>
                                              <p:pRg st="1" end="1"/>
                                            </p:txEl>
                                          </p:spTgt>
                                        </p:tgtEl>
                                        <p:attrNameLst>
                                          <p:attrName>style.visibility</p:attrName>
                                        </p:attrNameLst>
                                      </p:cBhvr>
                                      <p:to>
                                        <p:strVal val="visible"/>
                                      </p:to>
                                    </p:set>
                                    <p:animEffect transition="in" filter="dissolve">
                                      <p:cBhvr>
                                        <p:cTn id="15" dur="500"/>
                                        <p:tgtEl>
                                          <p:spTgt spid="99334">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9334">
                                            <p:txEl>
                                              <p:pRg st="2" end="2"/>
                                            </p:txEl>
                                          </p:spTgt>
                                        </p:tgtEl>
                                        <p:attrNameLst>
                                          <p:attrName>style.visibility</p:attrName>
                                        </p:attrNameLst>
                                      </p:cBhvr>
                                      <p:to>
                                        <p:strVal val="visible"/>
                                      </p:to>
                                    </p:set>
                                    <p:animEffect transition="in" filter="dissolve">
                                      <p:cBhvr>
                                        <p:cTn id="18" dur="500"/>
                                        <p:tgtEl>
                                          <p:spTgt spid="99334">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9334">
                                            <p:txEl>
                                              <p:pRg st="3" end="3"/>
                                            </p:txEl>
                                          </p:spTgt>
                                        </p:tgtEl>
                                        <p:attrNameLst>
                                          <p:attrName>style.visibility</p:attrName>
                                        </p:attrNameLst>
                                      </p:cBhvr>
                                      <p:to>
                                        <p:strVal val="visible"/>
                                      </p:to>
                                    </p:set>
                                    <p:animEffect transition="in" filter="dissolve">
                                      <p:cBhvr>
                                        <p:cTn id="21" dur="500"/>
                                        <p:tgtEl>
                                          <p:spTgt spid="99334">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9334">
                                            <p:txEl>
                                              <p:pRg st="4" end="4"/>
                                            </p:txEl>
                                          </p:spTgt>
                                        </p:tgtEl>
                                        <p:attrNameLst>
                                          <p:attrName>style.visibility</p:attrName>
                                        </p:attrNameLst>
                                      </p:cBhvr>
                                      <p:to>
                                        <p:strVal val="visible"/>
                                      </p:to>
                                    </p:set>
                                    <p:animEffect transition="in" filter="dissolve">
                                      <p:cBhvr>
                                        <p:cTn id="24" dur="500"/>
                                        <p:tgtEl>
                                          <p:spTgt spid="993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P spid="99334" grpId="0" build="p">
        <p:tmplLst>
          <p:tmpl lvl="1">
            <p:tnLst>
              <p:par>
                <p:cTn presetID="9" presetClass="entr" presetSubtype="0" fill="hold" nodeType="click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9334"/>
                        </p:tgtEl>
                        <p:attrNameLst>
                          <p:attrName>style.visibility</p:attrName>
                        </p:attrNameLst>
                      </p:cBhvr>
                      <p:to>
                        <p:strVal val="visible"/>
                      </p:to>
                    </p:set>
                    <p:animEffect transition="in" filter="dissolve">
                      <p:cBhvr>
                        <p:cTn dur="500"/>
                        <p:tgtEl>
                          <p:spTgt spid="99334"/>
                        </p:tgtEl>
                      </p:cBhvr>
                    </p:animEffect>
                  </p:childTnLst>
                </p:cTn>
              </p:par>
            </p:tnLst>
          </p:tmpl>
        </p:tmplLst>
      </p:bldP>
    </p:bldLst>
  </p:timing>
  <p:hf sldNum="0" hdr="0" dt="0"/>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debiyatogretmeni.net/fiilimsiler.htm" TargetMode="Externa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a:r>
              <a:rPr lang="tr-TR" altLang="tr-TR"/>
              <a:t>Cümle ÇEŞİTLERİ </a:t>
            </a:r>
          </a:p>
        </p:txBody>
      </p:sp>
      <p:sp>
        <p:nvSpPr>
          <p:cNvPr id="4099" name="Rectangle 3"/>
          <p:cNvSpPr>
            <a:spLocks noGrp="1" noChangeArrowheads="1"/>
          </p:cNvSpPr>
          <p:nvPr>
            <p:ph type="subTitle" idx="1"/>
          </p:nvPr>
        </p:nvSpPr>
        <p:spPr>
          <a:xfrm>
            <a:off x="838200" y="3352800"/>
            <a:ext cx="7239000" cy="1828800"/>
          </a:xfrm>
        </p:spPr>
        <p:txBody>
          <a:bodyPr/>
          <a:lstStyle/>
          <a:p>
            <a:pPr>
              <a:lnSpc>
                <a:spcPct val="80000"/>
              </a:lnSpc>
            </a:pPr>
            <a:r>
              <a:rPr lang="tr-TR" altLang="tr-TR" sz="2800" b="1" dirty="0">
                <a:solidFill>
                  <a:srgbClr val="C00000"/>
                </a:solidFill>
              </a:rPr>
              <a:t>Cümle çeşitleri 4 başlık altında incelenir:</a:t>
            </a:r>
          </a:p>
          <a:p>
            <a:pPr>
              <a:lnSpc>
                <a:spcPct val="80000"/>
              </a:lnSpc>
            </a:pPr>
            <a:r>
              <a:rPr lang="tr-TR" altLang="tr-TR" sz="2800" b="1" dirty="0">
                <a:solidFill>
                  <a:schemeClr val="accent1">
                    <a:lumMod val="50000"/>
                  </a:schemeClr>
                </a:solidFill>
              </a:rPr>
              <a:t>1. Yapılarına Göre Cümleler </a:t>
            </a:r>
            <a:br>
              <a:rPr lang="tr-TR" altLang="tr-TR" sz="2800" b="1" dirty="0">
                <a:solidFill>
                  <a:schemeClr val="accent1">
                    <a:lumMod val="50000"/>
                  </a:schemeClr>
                </a:solidFill>
              </a:rPr>
            </a:br>
            <a:r>
              <a:rPr lang="tr-TR" altLang="tr-TR" sz="2800" b="1" dirty="0">
                <a:solidFill>
                  <a:schemeClr val="accent1">
                    <a:lumMod val="50000"/>
                  </a:schemeClr>
                </a:solidFill>
              </a:rPr>
              <a:t>2. Yükleminin Türüne Göre Cümleler </a:t>
            </a:r>
            <a:br>
              <a:rPr lang="tr-TR" altLang="tr-TR" sz="2800" b="1" dirty="0">
                <a:solidFill>
                  <a:schemeClr val="accent1">
                    <a:lumMod val="50000"/>
                  </a:schemeClr>
                </a:solidFill>
              </a:rPr>
            </a:br>
            <a:r>
              <a:rPr lang="tr-TR" altLang="tr-TR" sz="2800" b="1" dirty="0">
                <a:solidFill>
                  <a:schemeClr val="accent1">
                    <a:lumMod val="50000"/>
                  </a:schemeClr>
                </a:solidFill>
              </a:rPr>
              <a:t>3. Yükleminin Yerine Göre Cümleler </a:t>
            </a:r>
            <a:br>
              <a:rPr lang="tr-TR" altLang="tr-TR" sz="2800" b="1" dirty="0">
                <a:solidFill>
                  <a:schemeClr val="accent1">
                    <a:lumMod val="50000"/>
                  </a:schemeClr>
                </a:solidFill>
              </a:rPr>
            </a:br>
            <a:r>
              <a:rPr lang="tr-TR" altLang="tr-TR" sz="2800" b="1" dirty="0">
                <a:solidFill>
                  <a:schemeClr val="accent1">
                    <a:lumMod val="50000"/>
                  </a:schemeClr>
                </a:solidFill>
              </a:rPr>
              <a:t>4. Anlamlarına Göre Cümleler </a:t>
            </a:r>
          </a:p>
          <a:p>
            <a:pPr>
              <a:lnSpc>
                <a:spcPct val="80000"/>
              </a:lnSpc>
            </a:pPr>
            <a:endParaRPr lang="tr-TR" altLang="tr-TR" sz="2800" b="1" dirty="0">
              <a:solidFill>
                <a:srgbClr val="990000"/>
              </a:solidFill>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690" y="5638800"/>
            <a:ext cx="5753100" cy="34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ltbilgi Yer Tutucusu 2"/>
          <p:cNvSpPr>
            <a:spLocks noGrp="1"/>
          </p:cNvSpPr>
          <p:nvPr>
            <p:ph type="ftr" sz="quarter" idx="3"/>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nSpc>
                <a:spcPct val="80000"/>
              </a:lnSpc>
            </a:pPr>
            <a:r>
              <a:rPr lang="tr-TR" altLang="tr-TR" sz="2000" b="1" dirty="0">
                <a:solidFill>
                  <a:schemeClr val="folHlink"/>
                </a:solidFill>
                <a:latin typeface="+mj-lt"/>
              </a:rPr>
              <a:t>3) Bağlı Cümle:</a:t>
            </a:r>
            <a:r>
              <a:rPr lang="tr-TR" altLang="tr-TR" sz="2000" dirty="0">
                <a:latin typeface="+mj-lt"/>
              </a:rPr>
              <a:t> En az iki yüklemi bulunan, cümlelerin </a:t>
            </a:r>
            <a:r>
              <a:rPr lang="tr-TR" altLang="tr-TR" sz="2000" b="1" i="1" dirty="0">
                <a:latin typeface="+mj-lt"/>
              </a:rPr>
              <a:t>fakat, ama, ancak, lâkin, ve, veya</a:t>
            </a:r>
            <a:r>
              <a:rPr lang="tr-TR" altLang="tr-TR" sz="2000" dirty="0">
                <a:latin typeface="+mj-lt"/>
              </a:rPr>
              <a:t> gibi bağlaçlarla birbirine bağlanmasıyla oluşan cümle türüdür. Her biri bağımsız cümle olan bu cümleler arasındaki ilgi, bağlaçlarla kurulmakta ve pekiştirilmektedir:</a:t>
            </a:r>
            <a:endParaRPr lang="tr-TR" altLang="tr-TR" sz="2000" i="1" dirty="0">
              <a:latin typeface="+mj-lt"/>
            </a:endParaRPr>
          </a:p>
          <a:p>
            <a:pPr>
              <a:lnSpc>
                <a:spcPct val="80000"/>
              </a:lnSpc>
              <a:buFont typeface="Wingdings" pitchFamily="2" charset="2"/>
              <a:buNone/>
            </a:pPr>
            <a:endParaRPr lang="tr-TR" altLang="tr-TR" sz="2000" i="1" dirty="0">
              <a:latin typeface="+mj-lt"/>
            </a:endParaRPr>
          </a:p>
          <a:p>
            <a:pPr>
              <a:lnSpc>
                <a:spcPct val="80000"/>
              </a:lnSpc>
              <a:buFont typeface="Wingdings" pitchFamily="2" charset="2"/>
              <a:buNone/>
            </a:pPr>
            <a:r>
              <a:rPr lang="tr-TR" altLang="tr-TR" sz="2000" i="1" dirty="0">
                <a:latin typeface="+mj-lt"/>
              </a:rPr>
              <a:t>	 </a:t>
            </a:r>
            <a:r>
              <a:rPr lang="tr-TR" altLang="tr-TR" sz="2000" b="1" u="sng" dirty="0">
                <a:latin typeface="+mj-lt"/>
              </a:rPr>
              <a:t>Örnek:</a:t>
            </a:r>
            <a:r>
              <a:rPr lang="tr-TR" altLang="tr-TR" sz="2000" b="1" dirty="0">
                <a:latin typeface="+mj-lt"/>
              </a:rPr>
              <a:t> 	</a:t>
            </a:r>
            <a:r>
              <a:rPr lang="tr-TR" altLang="tr-TR" sz="2000" i="1" dirty="0">
                <a:latin typeface="+mj-lt"/>
              </a:rPr>
              <a:t>Konuşmayı erken öğrendim; ama susmayı öğrenmem için yaşlanmam gerekti.</a:t>
            </a:r>
          </a:p>
          <a:p>
            <a:pPr>
              <a:lnSpc>
                <a:spcPct val="80000"/>
              </a:lnSpc>
              <a:buFont typeface="Wingdings" pitchFamily="2" charset="2"/>
              <a:buNone/>
            </a:pPr>
            <a:endParaRPr lang="tr-TR" altLang="tr-TR" sz="2000" i="1" dirty="0">
              <a:latin typeface="+mj-lt"/>
            </a:endParaRPr>
          </a:p>
          <a:p>
            <a:pPr>
              <a:lnSpc>
                <a:spcPct val="80000"/>
              </a:lnSpc>
              <a:buFont typeface="Wingdings" pitchFamily="2" charset="2"/>
              <a:buNone/>
            </a:pPr>
            <a:r>
              <a:rPr lang="tr-TR" altLang="tr-TR" sz="2000" b="1" dirty="0">
                <a:latin typeface="+mj-lt"/>
              </a:rPr>
              <a:t>	</a:t>
            </a:r>
            <a:r>
              <a:rPr lang="tr-TR" altLang="tr-TR" sz="2000" b="1" u="sng" dirty="0">
                <a:latin typeface="+mj-lt"/>
              </a:rPr>
              <a:t>Örnek:</a:t>
            </a:r>
            <a:r>
              <a:rPr lang="tr-TR" altLang="tr-TR" sz="2000" b="1" dirty="0">
                <a:latin typeface="+mj-lt"/>
              </a:rPr>
              <a:t> 	</a:t>
            </a:r>
            <a:r>
              <a:rPr lang="tr-TR" altLang="tr-TR" sz="2000" i="1" dirty="0">
                <a:latin typeface="+mj-lt"/>
              </a:rPr>
              <a:t>Ölmek kaderde </a:t>
            </a:r>
            <a:r>
              <a:rPr lang="tr-TR" altLang="tr-TR" sz="2000" i="1" dirty="0" err="1">
                <a:latin typeface="+mj-lt"/>
              </a:rPr>
              <a:t>var,bize</a:t>
            </a:r>
            <a:r>
              <a:rPr lang="tr-TR" altLang="tr-TR" sz="2000" i="1" dirty="0">
                <a:latin typeface="+mj-lt"/>
              </a:rPr>
              <a:t> üzüntü vermiyor;</a:t>
            </a:r>
          </a:p>
          <a:p>
            <a:pPr>
              <a:lnSpc>
                <a:spcPct val="80000"/>
              </a:lnSpc>
              <a:buFont typeface="Wingdings" pitchFamily="2" charset="2"/>
              <a:buNone/>
            </a:pPr>
            <a:r>
              <a:rPr lang="tr-TR" altLang="tr-TR" sz="2000" b="1" dirty="0">
                <a:latin typeface="+mj-lt"/>
              </a:rPr>
              <a:t>			</a:t>
            </a:r>
            <a:r>
              <a:rPr lang="tr-TR" altLang="tr-TR" sz="2000" i="1" dirty="0">
                <a:latin typeface="+mj-lt"/>
              </a:rPr>
              <a:t>Lâkin vatandan ayrılışın ıstırabı zor.</a:t>
            </a:r>
          </a:p>
          <a:p>
            <a:pPr>
              <a:lnSpc>
                <a:spcPct val="80000"/>
              </a:lnSpc>
              <a:buFont typeface="Wingdings" pitchFamily="2" charset="2"/>
              <a:buNone/>
            </a:pPr>
            <a:endParaRPr lang="tr-TR" altLang="tr-TR" sz="2000" i="1" dirty="0">
              <a:latin typeface="+mj-lt"/>
            </a:endParaRPr>
          </a:p>
          <a:p>
            <a:pPr>
              <a:lnSpc>
                <a:spcPct val="80000"/>
              </a:lnSpc>
              <a:buFont typeface="Wingdings" pitchFamily="2" charset="2"/>
              <a:buNone/>
            </a:pPr>
            <a:r>
              <a:rPr lang="tr-TR" altLang="tr-TR" sz="2000" b="1" dirty="0">
                <a:latin typeface="+mj-lt"/>
              </a:rPr>
              <a:t>	</a:t>
            </a:r>
            <a:r>
              <a:rPr lang="tr-TR" altLang="tr-TR" sz="2000" b="1" u="sng" dirty="0">
                <a:latin typeface="+mj-lt"/>
              </a:rPr>
              <a:t>Örnek: </a:t>
            </a:r>
            <a:r>
              <a:rPr lang="tr-TR" altLang="tr-TR" sz="2000" b="1" dirty="0">
                <a:latin typeface="+mj-lt"/>
              </a:rPr>
              <a:t>	</a:t>
            </a:r>
            <a:r>
              <a:rPr lang="tr-TR" altLang="tr-TR" sz="2000" i="1" dirty="0">
                <a:latin typeface="+mj-lt"/>
              </a:rPr>
              <a:t>Ne konuyu biliyorsun ne de öğrenmeye çalışıyorsun.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dirty="0">
                <a:solidFill>
                  <a:schemeClr val="folHlink"/>
                </a:solidFill>
                <a:latin typeface="+mj-lt"/>
              </a:rPr>
              <a:t>	4) Sıralı Cümle:</a:t>
            </a:r>
            <a:r>
              <a:rPr lang="tr-TR" altLang="tr-TR" sz="2000" dirty="0">
                <a:solidFill>
                  <a:schemeClr val="folHlink"/>
                </a:solidFill>
                <a:latin typeface="+mj-lt"/>
              </a:rPr>
              <a:t> </a:t>
            </a:r>
            <a:r>
              <a:rPr lang="tr-TR" altLang="tr-TR" sz="2000" dirty="0">
                <a:latin typeface="+mj-lt"/>
              </a:rPr>
              <a:t>Tek başına bağımsız yargı bildiren iki veya daha fazla cümlenin bir anlam bütünlüğü içinde sıralanmasıyla kurulan cümlelerdir. Yüklemleri çekimli fiil olan sıralı cümleler, birbirinden virgül veya noktalı virgülle ayrılır.</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a:latin typeface="+mj-lt"/>
              </a:rPr>
              <a:t>Örnek:</a:t>
            </a:r>
            <a:r>
              <a:rPr lang="tr-TR" altLang="tr-TR" sz="2000" b="1" dirty="0">
                <a:latin typeface="+mj-lt"/>
              </a:rPr>
              <a:t> </a:t>
            </a:r>
            <a:r>
              <a:rPr lang="tr-TR" altLang="tr-TR" sz="2000" i="1" dirty="0">
                <a:latin typeface="+mj-lt"/>
              </a:rPr>
              <a:t>Alacağını tahsil etmek için önce telefon etmiş, sonra biriyle haber yollamış, olmayınca kendisi gitmek zorunda kalmıştı.</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err="1">
                <a:solidFill>
                  <a:srgbClr val="FF0000"/>
                </a:solidFill>
                <a:latin typeface="+mj-lt"/>
              </a:rPr>
              <a:t>NOT:</a:t>
            </a:r>
            <a:r>
              <a:rPr lang="tr-TR" altLang="tr-TR" sz="2000" dirty="0" err="1">
                <a:solidFill>
                  <a:srgbClr val="FF0000"/>
                </a:solidFill>
                <a:latin typeface="+mj-lt"/>
              </a:rPr>
              <a:t>Sıralı</a:t>
            </a:r>
            <a:r>
              <a:rPr lang="tr-TR" altLang="tr-TR" sz="2000" dirty="0">
                <a:solidFill>
                  <a:srgbClr val="FF0000"/>
                </a:solidFill>
                <a:latin typeface="+mj-lt"/>
              </a:rPr>
              <a:t> cümlelerde yüklemlerin ortak öğesi bulunabilir. Bu tür cümlelere “</a:t>
            </a:r>
            <a:r>
              <a:rPr lang="tr-TR" altLang="tr-TR" sz="2000" b="1" dirty="0">
                <a:solidFill>
                  <a:srgbClr val="FF0000"/>
                </a:solidFill>
                <a:latin typeface="+mj-lt"/>
              </a:rPr>
              <a:t>bağımlı sıralı cümle</a:t>
            </a:r>
            <a:r>
              <a:rPr lang="tr-TR" altLang="tr-TR" sz="2000" dirty="0">
                <a:solidFill>
                  <a:srgbClr val="FF0000"/>
                </a:solidFill>
                <a:latin typeface="+mj-lt"/>
              </a:rPr>
              <a:t>” denir. Sıralı cümlede yüklemlerin hiçbir ortak öğesi yoksa cümle “</a:t>
            </a:r>
            <a:r>
              <a:rPr lang="tr-TR" altLang="tr-TR" sz="2000" b="1" dirty="0">
                <a:solidFill>
                  <a:srgbClr val="FF0000"/>
                </a:solidFill>
                <a:latin typeface="+mj-lt"/>
              </a:rPr>
              <a:t>bağımsız sıralı cümle</a:t>
            </a:r>
            <a:r>
              <a:rPr lang="tr-TR" altLang="tr-TR" sz="2000" dirty="0">
                <a:solidFill>
                  <a:srgbClr val="FF0000"/>
                </a:solidFill>
                <a:latin typeface="+mj-lt"/>
              </a:rPr>
              <a:t>” adını alır.</a:t>
            </a:r>
          </a:p>
          <a:p>
            <a:pPr>
              <a:lnSpc>
                <a:spcPct val="80000"/>
              </a:lnSpc>
              <a:buFont typeface="Wingdings" pitchFamily="2" charset="2"/>
              <a:buNone/>
            </a:pPr>
            <a:endParaRPr lang="tr-TR" altLang="tr-TR" sz="2000" dirty="0">
              <a:solidFill>
                <a:srgbClr val="FF0000"/>
              </a:solidFill>
              <a:latin typeface="+mj-lt"/>
            </a:endParaRPr>
          </a:p>
          <a:p>
            <a:pPr>
              <a:lnSpc>
                <a:spcPct val="80000"/>
              </a:lnSpc>
              <a:buFont typeface="Wingdings" pitchFamily="2" charset="2"/>
              <a:buNone/>
            </a:pPr>
            <a:r>
              <a:rPr lang="tr-TR" altLang="tr-TR" sz="2000" b="1" dirty="0">
                <a:latin typeface="+mj-lt"/>
              </a:rPr>
              <a:t>	</a:t>
            </a:r>
            <a:r>
              <a:rPr lang="tr-TR" altLang="tr-TR" sz="2000" b="1" u="sng" dirty="0">
                <a:latin typeface="+mj-lt"/>
              </a:rPr>
              <a:t>Örnek: </a:t>
            </a:r>
            <a:r>
              <a:rPr lang="tr-TR" altLang="tr-TR" sz="2000" dirty="0">
                <a:latin typeface="+mj-lt"/>
              </a:rPr>
              <a:t>Öğrenciler kitaplarını aldılar, çantalarına koydular. </a:t>
            </a:r>
          </a:p>
          <a:p>
            <a:pPr>
              <a:lnSpc>
                <a:spcPct val="80000"/>
              </a:lnSpc>
              <a:buFont typeface="Wingdings" pitchFamily="2" charset="2"/>
              <a:buNone/>
            </a:pPr>
            <a:endParaRPr lang="tr-TR" altLang="tr-TR" sz="2000" dirty="0">
              <a:solidFill>
                <a:srgbClr val="FF0000"/>
              </a:solidFill>
              <a:latin typeface="+mj-lt"/>
            </a:endParaRPr>
          </a:p>
          <a:p>
            <a:pPr>
              <a:lnSpc>
                <a:spcPct val="80000"/>
              </a:lnSpc>
              <a:buFont typeface="Wingdings" pitchFamily="2" charset="2"/>
              <a:buNone/>
            </a:pPr>
            <a:r>
              <a:rPr lang="tr-TR" altLang="tr-TR" sz="2000" dirty="0">
                <a:solidFill>
                  <a:srgbClr val="FF0000"/>
                </a:solidFill>
                <a:latin typeface="+mj-lt"/>
              </a:rPr>
              <a:t>	</a:t>
            </a:r>
            <a:r>
              <a:rPr lang="tr-TR" altLang="tr-TR" sz="2000" b="1" u="sng" dirty="0">
                <a:latin typeface="+mj-lt"/>
              </a:rPr>
              <a:t>Örnek:</a:t>
            </a:r>
            <a:r>
              <a:rPr lang="tr-TR" altLang="tr-TR" sz="2000" b="1" dirty="0">
                <a:latin typeface="+mj-lt"/>
              </a:rPr>
              <a:t> </a:t>
            </a:r>
            <a:r>
              <a:rPr lang="tr-TR" altLang="tr-TR" sz="2000" dirty="0">
                <a:latin typeface="+mj-lt"/>
              </a:rPr>
              <a:t>Çocuklar bahçede oynuyordu; anneleri onları bekliyordu. </a:t>
            </a:r>
            <a:endParaRPr lang="tr-TR" altLang="tr-TR" sz="2000" dirty="0">
              <a:solidFill>
                <a:srgbClr val="FF0000"/>
              </a:solidFill>
              <a:latin typeface="+mj-lt"/>
            </a:endParaRPr>
          </a:p>
          <a:p>
            <a:pPr>
              <a:lnSpc>
                <a:spcPct val="80000"/>
              </a:lnSpc>
              <a:buFont typeface="Wingdings" pitchFamily="2" charset="2"/>
              <a:buNone/>
            </a:pPr>
            <a:endParaRPr lang="tr-TR" altLang="tr-TR" sz="2000" dirty="0">
              <a:solidFill>
                <a:srgbClr val="FF0000"/>
              </a:solidFill>
            </a:endParaRPr>
          </a:p>
          <a:p>
            <a:pPr>
              <a:lnSpc>
                <a:spcPct val="80000"/>
              </a:lnSpc>
              <a:buFont typeface="Wingdings" pitchFamily="2" charset="2"/>
              <a:buNone/>
            </a:pPr>
            <a:endParaRPr lang="tr-TR" altLang="tr-TR" sz="2000" dirty="0">
              <a:solidFill>
                <a:srgbClr val="FF0000"/>
              </a:solidFill>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ltLang="tr-TR" b="1">
                <a:solidFill>
                  <a:srgbClr val="000066"/>
                </a:solidFill>
              </a:rPr>
              <a:t>YÜKLEMİNİN TÜRÜNE GÖRE CÜMLELER</a:t>
            </a:r>
            <a:r>
              <a:rPr lang="tr-TR" altLang="tr-TR"/>
              <a:t> </a:t>
            </a:r>
          </a:p>
        </p:txBody>
      </p:sp>
      <p:sp>
        <p:nvSpPr>
          <p:cNvPr id="15364" name="Rectangle 4"/>
          <p:cNvSpPr>
            <a:spLocks noGrp="1" noChangeArrowheads="1"/>
          </p:cNvSpPr>
          <p:nvPr>
            <p:ph type="body" sz="half" idx="1"/>
          </p:nvPr>
        </p:nvSpPr>
        <p:spPr/>
        <p:txBody>
          <a:bodyPr/>
          <a:lstStyle/>
          <a:p>
            <a:pPr marL="533400" indent="-533400">
              <a:lnSpc>
                <a:spcPct val="80000"/>
              </a:lnSpc>
              <a:buFontTx/>
              <a:buAutoNum type="alphaLcParenR"/>
            </a:pPr>
            <a:r>
              <a:rPr lang="tr-TR" altLang="tr-TR" sz="2000" b="1" dirty="0">
                <a:solidFill>
                  <a:srgbClr val="990000"/>
                </a:solidFill>
                <a:latin typeface="Arial" panose="020B0604020202020204" pitchFamily="34" charset="0"/>
                <a:cs typeface="Arial" panose="020B0604020202020204" pitchFamily="34" charset="0"/>
              </a:rPr>
              <a:t>Fiil Cümlesi: </a:t>
            </a:r>
            <a:r>
              <a:rPr lang="tr-TR" altLang="tr-TR" sz="2000" dirty="0">
                <a:latin typeface="Arial" panose="020B0604020202020204" pitchFamily="34" charset="0"/>
                <a:cs typeface="Arial" panose="020B0604020202020204" pitchFamily="34" charset="0"/>
              </a:rPr>
              <a:t>Yüklemi çekimli bir fiil veya fiil grubu olan cümlelerdir.</a:t>
            </a:r>
            <a:r>
              <a:rPr lang="tr-TR" altLang="tr-TR" sz="2000" b="1" dirty="0">
                <a:solidFill>
                  <a:srgbClr val="990000"/>
                </a:solidFill>
                <a:latin typeface="Arial" panose="020B0604020202020204" pitchFamily="34" charset="0"/>
                <a:cs typeface="Arial" panose="020B0604020202020204" pitchFamily="34" charset="0"/>
              </a:rPr>
              <a:t> </a:t>
            </a:r>
          </a:p>
          <a:p>
            <a:pPr marL="533400" indent="-533400">
              <a:lnSpc>
                <a:spcPct val="80000"/>
              </a:lnSpc>
              <a:buFontTx/>
              <a:buNone/>
            </a:pPr>
            <a:endParaRPr lang="tr-TR" altLang="tr-TR" sz="2000" b="1" dirty="0">
              <a:solidFill>
                <a:srgbClr val="990000"/>
              </a:solidFill>
              <a:latin typeface="Arial" panose="020B0604020202020204" pitchFamily="34" charset="0"/>
              <a:cs typeface="Arial" panose="020B0604020202020204" pitchFamily="34" charset="0"/>
            </a:endParaRPr>
          </a:p>
          <a:p>
            <a:pPr marL="533400" indent="-533400">
              <a:lnSpc>
                <a:spcPct val="80000"/>
              </a:lnSpc>
              <a:buFontTx/>
              <a:buNone/>
            </a:pPr>
            <a:r>
              <a:rPr lang="tr-TR" altLang="tr-TR" sz="2000" b="1" dirty="0">
                <a:solidFill>
                  <a:srgbClr val="990000"/>
                </a:solidFill>
                <a:latin typeface="Arial" panose="020B0604020202020204" pitchFamily="34" charset="0"/>
                <a:cs typeface="Arial" panose="020B0604020202020204" pitchFamily="34" charset="0"/>
              </a:rPr>
              <a:t>	</a:t>
            </a:r>
            <a:r>
              <a:rPr lang="tr-TR" altLang="tr-TR" sz="2000" b="1" dirty="0">
                <a:solidFill>
                  <a:srgbClr val="663300"/>
                </a:solidFill>
                <a:latin typeface="Arial" panose="020B0604020202020204" pitchFamily="34" charset="0"/>
                <a:cs typeface="Arial" panose="020B0604020202020204" pitchFamily="34" charset="0"/>
              </a:rPr>
              <a:t>İstanbul’u dinliyorum, gözlerim kapalı </a:t>
            </a:r>
          </a:p>
          <a:p>
            <a:pPr marL="533400" indent="-533400">
              <a:lnSpc>
                <a:spcPct val="80000"/>
              </a:lnSpc>
              <a:buFontTx/>
              <a:buNone/>
            </a:pPr>
            <a:endParaRPr lang="tr-TR" altLang="tr-TR" sz="2000" b="1" dirty="0">
              <a:solidFill>
                <a:srgbClr val="663300"/>
              </a:solidFill>
              <a:latin typeface="Arial" panose="020B0604020202020204" pitchFamily="34" charset="0"/>
              <a:cs typeface="Arial" panose="020B0604020202020204" pitchFamily="34" charset="0"/>
            </a:endParaRPr>
          </a:p>
          <a:p>
            <a:pPr marL="533400" indent="-533400">
              <a:lnSpc>
                <a:spcPct val="80000"/>
              </a:lnSpc>
              <a:buFontTx/>
              <a:buNone/>
            </a:pPr>
            <a:r>
              <a:rPr lang="tr-TR" altLang="tr-TR" sz="2000" b="1" i="1" dirty="0">
                <a:solidFill>
                  <a:srgbClr val="663300"/>
                </a:solidFill>
                <a:latin typeface="Arial" panose="020B0604020202020204" pitchFamily="34" charset="0"/>
                <a:cs typeface="Arial" panose="020B0604020202020204" pitchFamily="34" charset="0"/>
              </a:rPr>
              <a:t>	</a:t>
            </a:r>
            <a:r>
              <a:rPr lang="tr-TR" altLang="tr-TR" sz="2000" b="1" dirty="0">
                <a:solidFill>
                  <a:srgbClr val="663300"/>
                </a:solidFill>
                <a:latin typeface="Arial" panose="020B0604020202020204" pitchFamily="34" charset="0"/>
                <a:cs typeface="Arial" panose="020B0604020202020204" pitchFamily="34" charset="0"/>
              </a:rPr>
              <a:t>Allah size bir yüz vermiş; bir tane de siz eklemeyin.</a:t>
            </a:r>
          </a:p>
        </p:txBody>
      </p:sp>
      <p:sp>
        <p:nvSpPr>
          <p:cNvPr id="15365" name="Rectangle 5"/>
          <p:cNvSpPr>
            <a:spLocks noGrp="1" noChangeArrowheads="1"/>
          </p:cNvSpPr>
          <p:nvPr>
            <p:ph type="body" sz="half" idx="2"/>
          </p:nvPr>
        </p:nvSpPr>
        <p:spPr>
          <a:xfrm>
            <a:off x="4419600" y="1828800"/>
            <a:ext cx="3771900" cy="3657600"/>
          </a:xfrm>
        </p:spPr>
        <p:txBody>
          <a:bodyPr/>
          <a:lstStyle/>
          <a:p>
            <a:pPr>
              <a:lnSpc>
                <a:spcPct val="80000"/>
              </a:lnSpc>
              <a:buFontTx/>
              <a:buNone/>
            </a:pPr>
            <a:r>
              <a:rPr lang="tr-TR" altLang="tr-TR" sz="1600" b="1" dirty="0">
                <a:solidFill>
                  <a:srgbClr val="990000"/>
                </a:solidFill>
                <a:latin typeface="Arial" panose="020B0604020202020204" pitchFamily="34" charset="0"/>
                <a:cs typeface="Arial" panose="020B0604020202020204" pitchFamily="34" charset="0"/>
              </a:rPr>
              <a:t>b) </a:t>
            </a:r>
            <a:r>
              <a:rPr lang="tr-TR" altLang="tr-TR" sz="1800" b="1" dirty="0">
                <a:solidFill>
                  <a:srgbClr val="990000"/>
                </a:solidFill>
                <a:latin typeface="Arial" panose="020B0604020202020204" pitchFamily="34" charset="0"/>
                <a:cs typeface="Arial" panose="020B0604020202020204" pitchFamily="34" charset="0"/>
              </a:rPr>
              <a:t>İsim Cümlesi</a:t>
            </a:r>
            <a:r>
              <a:rPr lang="tr-TR" altLang="tr-TR" sz="1800" dirty="0">
                <a:latin typeface="Arial" panose="020B0604020202020204" pitchFamily="34" charset="0"/>
                <a:cs typeface="Arial" panose="020B0604020202020204" pitchFamily="34" charset="0"/>
              </a:rPr>
              <a:t>: Yüklemi ek-fiille </a:t>
            </a:r>
            <a:r>
              <a:rPr lang="tr-TR" altLang="tr-TR" sz="1800" dirty="0" err="1">
                <a:latin typeface="Arial" panose="020B0604020202020204" pitchFamily="34" charset="0"/>
                <a:cs typeface="Arial" panose="020B0604020202020204" pitchFamily="34" charset="0"/>
              </a:rPr>
              <a:t>çekimlenmiş</a:t>
            </a:r>
            <a:r>
              <a:rPr lang="tr-TR" altLang="tr-TR" sz="1800" dirty="0">
                <a:latin typeface="Arial" panose="020B0604020202020204" pitchFamily="34" charset="0"/>
                <a:cs typeface="Arial" panose="020B0604020202020204" pitchFamily="34" charset="0"/>
              </a:rPr>
              <a:t> bir isim veya isim grubu olan cümlelerdir.</a:t>
            </a:r>
          </a:p>
          <a:p>
            <a:pPr>
              <a:lnSpc>
                <a:spcPct val="80000"/>
              </a:lnSpc>
              <a:buFontTx/>
              <a:buNone/>
            </a:pPr>
            <a:endParaRPr lang="tr-TR" altLang="tr-TR" sz="1600" dirty="0">
              <a:latin typeface="Arial" panose="020B0604020202020204" pitchFamily="34" charset="0"/>
              <a:cs typeface="Arial" panose="020B0604020202020204" pitchFamily="34" charset="0"/>
            </a:endParaRPr>
          </a:p>
          <a:p>
            <a:pPr>
              <a:lnSpc>
                <a:spcPct val="80000"/>
              </a:lnSpc>
              <a:buFontTx/>
              <a:buNone/>
            </a:pPr>
            <a:r>
              <a:rPr lang="tr-TR" altLang="tr-TR" sz="1600" b="1" i="1" dirty="0">
                <a:solidFill>
                  <a:srgbClr val="663300"/>
                </a:solidFill>
                <a:latin typeface="Arial" panose="020B0604020202020204" pitchFamily="34" charset="0"/>
                <a:cs typeface="Arial" panose="020B0604020202020204" pitchFamily="34" charset="0"/>
              </a:rPr>
              <a:t>Sen Türkiye gibi aydınlık ve güzelsin. </a:t>
            </a:r>
          </a:p>
          <a:p>
            <a:pPr>
              <a:lnSpc>
                <a:spcPct val="80000"/>
              </a:lnSpc>
              <a:buFontTx/>
              <a:buNone/>
            </a:pPr>
            <a:r>
              <a:rPr lang="tr-TR" altLang="tr-TR" sz="1600" b="1" i="1" dirty="0">
                <a:solidFill>
                  <a:srgbClr val="663300"/>
                </a:solidFill>
                <a:latin typeface="Arial" panose="020B0604020202020204" pitchFamily="34" charset="0"/>
                <a:cs typeface="Arial" panose="020B0604020202020204" pitchFamily="34" charset="0"/>
              </a:rPr>
              <a:t>Benim doğduğum köyler de güzeldi</a:t>
            </a:r>
            <a:r>
              <a:rPr lang="tr-TR" altLang="tr-TR" sz="1600" b="1" i="1" dirty="0">
                <a:latin typeface="Arial" panose="020B0604020202020204" pitchFamily="34" charset="0"/>
                <a:cs typeface="Arial" panose="020B0604020202020204" pitchFamily="34" charset="0"/>
              </a:rPr>
              <a:t> </a:t>
            </a:r>
          </a:p>
          <a:p>
            <a:pPr>
              <a:lnSpc>
                <a:spcPct val="80000"/>
              </a:lnSpc>
              <a:buFontTx/>
              <a:buNone/>
            </a:pPr>
            <a:endParaRPr lang="tr-TR" altLang="tr-TR" sz="1600" b="1" i="1" dirty="0">
              <a:latin typeface="Arial" panose="020B0604020202020204" pitchFamily="34" charset="0"/>
              <a:cs typeface="Arial" panose="020B0604020202020204" pitchFamily="34" charset="0"/>
            </a:endParaRPr>
          </a:p>
          <a:p>
            <a:pPr>
              <a:lnSpc>
                <a:spcPct val="80000"/>
              </a:lnSpc>
              <a:buFontTx/>
              <a:buNone/>
            </a:pPr>
            <a:endParaRPr lang="tr-TR" altLang="tr-TR" sz="1600" b="1" i="1" dirty="0">
              <a:latin typeface="Arial" panose="020B0604020202020204" pitchFamily="34" charset="0"/>
              <a:cs typeface="Arial" panose="020B0604020202020204" pitchFamily="34" charset="0"/>
            </a:endParaRPr>
          </a:p>
          <a:p>
            <a:pPr>
              <a:lnSpc>
                <a:spcPct val="80000"/>
              </a:lnSpc>
              <a:buFontTx/>
              <a:buNone/>
            </a:pPr>
            <a:r>
              <a:rPr lang="tr-TR" altLang="tr-TR" sz="1600" b="1" i="1" dirty="0">
                <a:solidFill>
                  <a:srgbClr val="663300"/>
                </a:solidFill>
                <a:latin typeface="Arial" panose="020B0604020202020204" pitchFamily="34" charset="0"/>
                <a:cs typeface="Arial" panose="020B0604020202020204" pitchFamily="34" charset="0"/>
              </a:rPr>
              <a:t>Ormanlar koynunda bir serin dere </a:t>
            </a:r>
          </a:p>
          <a:p>
            <a:pPr>
              <a:lnSpc>
                <a:spcPct val="80000"/>
              </a:lnSpc>
              <a:buFontTx/>
              <a:buNone/>
            </a:pPr>
            <a:r>
              <a:rPr lang="tr-TR" altLang="tr-TR" sz="1600" b="1" i="1" dirty="0">
                <a:solidFill>
                  <a:srgbClr val="663300"/>
                </a:solidFill>
                <a:latin typeface="Arial" panose="020B0604020202020204" pitchFamily="34" charset="0"/>
                <a:cs typeface="Arial" panose="020B0604020202020204" pitchFamily="34" charset="0"/>
              </a:rPr>
              <a:t>Dikenler içinde sarı gül vardır </a:t>
            </a:r>
          </a:p>
          <a:p>
            <a:pPr>
              <a:lnSpc>
                <a:spcPct val="80000"/>
              </a:lnSpc>
              <a:buFontTx/>
              <a:buNone/>
            </a:pPr>
            <a:endParaRPr lang="tr-TR" altLang="tr-TR" sz="1600" b="1" i="1" dirty="0">
              <a:solidFill>
                <a:srgbClr val="663300"/>
              </a:solidFill>
              <a:latin typeface="Arial" panose="020B0604020202020204" pitchFamily="34" charset="0"/>
              <a:cs typeface="Arial" panose="020B0604020202020204" pitchFamily="34" charset="0"/>
            </a:endParaRPr>
          </a:p>
          <a:p>
            <a:pPr>
              <a:lnSpc>
                <a:spcPct val="80000"/>
              </a:lnSpc>
              <a:buFontTx/>
              <a:buNone/>
            </a:pPr>
            <a:r>
              <a:rPr lang="tr-TR" altLang="tr-TR" sz="1600" b="1" u="sng" dirty="0">
                <a:solidFill>
                  <a:srgbClr val="FF0000"/>
                </a:solidFill>
                <a:latin typeface="Arial" panose="020B0604020202020204" pitchFamily="34" charset="0"/>
                <a:cs typeface="Arial" panose="020B0604020202020204" pitchFamily="34" charset="0"/>
              </a:rPr>
              <a:t>Not </a:t>
            </a:r>
            <a:r>
              <a:rPr lang="tr-TR" altLang="tr-TR" sz="1600" b="1" dirty="0">
                <a:solidFill>
                  <a:srgbClr val="FF0000"/>
                </a:solidFill>
                <a:latin typeface="Arial" panose="020B0604020202020204" pitchFamily="34" charset="0"/>
                <a:cs typeface="Arial" panose="020B0604020202020204" pitchFamily="34" charset="0"/>
              </a:rPr>
              <a:t>:</a:t>
            </a:r>
            <a:r>
              <a:rPr lang="tr-TR" altLang="tr-TR" sz="1600" dirty="0">
                <a:solidFill>
                  <a:srgbClr val="FF0000"/>
                </a:solidFill>
                <a:latin typeface="Arial" panose="020B0604020202020204" pitchFamily="34" charset="0"/>
                <a:cs typeface="Arial" panose="020B0604020202020204" pitchFamily="34" charset="0"/>
                <a:hlinkClick r:id="rId2"/>
              </a:rPr>
              <a:t>Fiilimsiler</a:t>
            </a:r>
            <a:r>
              <a:rPr lang="tr-TR" altLang="tr-TR" sz="1600" dirty="0">
                <a:solidFill>
                  <a:srgbClr val="FF0000"/>
                </a:solidFill>
                <a:latin typeface="Arial" panose="020B0604020202020204" pitchFamily="34" charset="0"/>
                <a:cs typeface="Arial" panose="020B0604020202020204" pitchFamily="34" charset="0"/>
              </a:rPr>
              <a:t>in yüklem olduğu cümleler isim cümlesidir.</a:t>
            </a:r>
          </a:p>
          <a:p>
            <a:pPr>
              <a:lnSpc>
                <a:spcPct val="80000"/>
              </a:lnSpc>
              <a:buFontTx/>
              <a:buNone/>
            </a:pPr>
            <a:r>
              <a:rPr lang="tr-TR" altLang="tr-TR" sz="1600" dirty="0">
                <a:latin typeface="Arial" panose="020B0604020202020204" pitchFamily="34" charset="0"/>
                <a:cs typeface="Arial" panose="020B0604020202020204" pitchFamily="34" charset="0"/>
              </a:rPr>
              <a:t> </a:t>
            </a:r>
          </a:p>
          <a:p>
            <a:pPr>
              <a:lnSpc>
                <a:spcPct val="80000"/>
              </a:lnSpc>
              <a:buFontTx/>
              <a:buNone/>
            </a:pPr>
            <a:r>
              <a:rPr lang="tr-TR" altLang="tr-TR" sz="1600" i="1" dirty="0">
                <a:solidFill>
                  <a:srgbClr val="663300"/>
                </a:solidFill>
                <a:latin typeface="Arial" panose="020B0604020202020204" pitchFamily="34" charset="0"/>
                <a:cs typeface="Arial" panose="020B0604020202020204" pitchFamily="34" charset="0"/>
              </a:rPr>
              <a:t>Amacım buradan gitmekti. </a:t>
            </a:r>
            <a:r>
              <a:rPr lang="tr-TR" altLang="tr-TR" sz="1600" i="1" dirty="0"/>
              <a:t>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tr-TR" altLang="tr-TR" b="1">
                <a:solidFill>
                  <a:srgbClr val="000066"/>
                </a:solidFill>
              </a:rPr>
              <a:t>YÜKLEMİNİN YERİNE GÖRE CÜMLELER</a:t>
            </a:r>
            <a:r>
              <a:rPr lang="tr-TR" altLang="tr-TR"/>
              <a:t> </a:t>
            </a:r>
          </a:p>
        </p:txBody>
      </p:sp>
      <p:sp>
        <p:nvSpPr>
          <p:cNvPr id="16388" name="Rectangle 4"/>
          <p:cNvSpPr>
            <a:spLocks noGrp="1" noChangeArrowheads="1"/>
          </p:cNvSpPr>
          <p:nvPr>
            <p:ph type="body" sz="half" idx="1"/>
          </p:nvPr>
        </p:nvSpPr>
        <p:spPr/>
        <p:txBody>
          <a:bodyPr/>
          <a:lstStyle/>
          <a:p>
            <a:pPr marL="514350" indent="-514350">
              <a:lnSpc>
                <a:spcPct val="80000"/>
              </a:lnSpc>
              <a:buFont typeface="Wingdings" pitchFamily="2" charset="2"/>
              <a:buNone/>
            </a:pPr>
            <a:r>
              <a:rPr lang="tr-TR" altLang="tr-TR" sz="2000" b="1">
                <a:solidFill>
                  <a:srgbClr val="990000"/>
                </a:solidFill>
              </a:rPr>
              <a:t>a)	 Kurallı (Düz) Cümle:</a:t>
            </a:r>
            <a:r>
              <a:rPr lang="tr-TR" altLang="tr-TR" sz="2000"/>
              <a:t> </a:t>
            </a:r>
            <a:r>
              <a:rPr lang="tr-TR" altLang="tr-TR" sz="2000">
                <a:latin typeface="Times New Roman" pitchFamily="18" charset="0"/>
              </a:rPr>
              <a:t>Yüklemi sonda olan cümledir. Cümlede özellikle belirtilmek istenen unsurlar yükleme yaklaştırılır.</a:t>
            </a:r>
          </a:p>
          <a:p>
            <a:pPr marL="514350" indent="-514350">
              <a:lnSpc>
                <a:spcPct val="80000"/>
              </a:lnSpc>
              <a:buFont typeface="Wingdings" pitchFamily="2" charset="2"/>
              <a:buNone/>
            </a:pPr>
            <a:endParaRPr lang="tr-TR" altLang="tr-TR" sz="2000">
              <a:latin typeface="Times New Roman" pitchFamily="18" charset="0"/>
            </a:endParaRPr>
          </a:p>
          <a:p>
            <a:pPr marL="514350" indent="-514350">
              <a:lnSpc>
                <a:spcPct val="80000"/>
              </a:lnSpc>
              <a:buFont typeface="Wingdings" pitchFamily="2" charset="2"/>
              <a:buNone/>
            </a:pPr>
            <a:r>
              <a:rPr lang="tr-TR" altLang="tr-TR" sz="2000" b="1" i="1">
                <a:solidFill>
                  <a:srgbClr val="663300"/>
                </a:solidFill>
                <a:latin typeface="Comic Sans MS" pitchFamily="66" charset="0"/>
              </a:rPr>
              <a:t>	Kayıhan,  bu akşam  pencerenin önünde oturuyordu. </a:t>
            </a:r>
          </a:p>
          <a:p>
            <a:pPr marL="514350" indent="-514350">
              <a:lnSpc>
                <a:spcPct val="80000"/>
              </a:lnSpc>
              <a:buFont typeface="Wingdings" pitchFamily="2" charset="2"/>
              <a:buNone/>
            </a:pPr>
            <a:endParaRPr lang="tr-TR" altLang="tr-TR" sz="2000" b="1" i="1">
              <a:solidFill>
                <a:srgbClr val="663300"/>
              </a:solidFill>
              <a:latin typeface="Comic Sans MS" pitchFamily="66" charset="0"/>
            </a:endParaRPr>
          </a:p>
          <a:p>
            <a:pPr marL="514350" indent="-514350">
              <a:lnSpc>
                <a:spcPct val="80000"/>
              </a:lnSpc>
              <a:buFont typeface="Wingdings" pitchFamily="2" charset="2"/>
              <a:buNone/>
            </a:pPr>
            <a:r>
              <a:rPr lang="tr-TR" altLang="tr-TR" sz="2000" b="1" i="1">
                <a:latin typeface="Comic Sans MS" pitchFamily="66" charset="0"/>
              </a:rPr>
              <a:t>	</a:t>
            </a:r>
            <a:r>
              <a:rPr lang="tr-TR" altLang="tr-TR" sz="2000" b="1" i="1">
                <a:solidFill>
                  <a:srgbClr val="663300"/>
                </a:solidFill>
                <a:latin typeface="Comic Sans MS" pitchFamily="66" charset="0"/>
              </a:rPr>
              <a:t>Cesurun bakışı, korkağın kılıcından keskindir.</a:t>
            </a:r>
          </a:p>
          <a:p>
            <a:pPr marL="514350" indent="-514350">
              <a:lnSpc>
                <a:spcPct val="80000"/>
              </a:lnSpc>
            </a:pPr>
            <a:endParaRPr lang="tr-TR" altLang="tr-TR" sz="2000" i="1">
              <a:latin typeface="Times New Roman" pitchFamily="18" charset="0"/>
            </a:endParaRPr>
          </a:p>
          <a:p>
            <a:pPr marL="514350" indent="-514350">
              <a:lnSpc>
                <a:spcPct val="80000"/>
              </a:lnSpc>
              <a:buFont typeface="Wingdings" pitchFamily="2" charset="2"/>
              <a:buNone/>
            </a:pPr>
            <a:r>
              <a:rPr lang="tr-TR" altLang="tr-TR" sz="2000">
                <a:latin typeface="Times New Roman" pitchFamily="18" charset="0"/>
              </a:rPr>
              <a:t>	</a:t>
            </a:r>
            <a:endParaRPr lang="tr-TR" altLang="tr-TR" sz="2000" b="1">
              <a:solidFill>
                <a:srgbClr val="663300"/>
              </a:solidFill>
              <a:latin typeface="Comic Sans MS" pitchFamily="66" charset="0"/>
            </a:endParaRPr>
          </a:p>
          <a:p>
            <a:pPr marL="514350" indent="-514350">
              <a:lnSpc>
                <a:spcPct val="80000"/>
              </a:lnSpc>
              <a:buFont typeface="Wingdings" pitchFamily="2" charset="2"/>
              <a:buNone/>
            </a:pPr>
            <a:endParaRPr lang="tr-TR" altLang="tr-TR" sz="2000" b="1">
              <a:solidFill>
                <a:srgbClr val="663300"/>
              </a:solidFill>
              <a:latin typeface="Times New Roman" pitchFamily="18" charset="0"/>
            </a:endParaRPr>
          </a:p>
        </p:txBody>
      </p:sp>
      <p:sp>
        <p:nvSpPr>
          <p:cNvPr id="16389" name="Rectangle 5"/>
          <p:cNvSpPr>
            <a:spLocks noGrp="1" noChangeArrowheads="1"/>
          </p:cNvSpPr>
          <p:nvPr>
            <p:ph type="body" sz="half" idx="2"/>
          </p:nvPr>
        </p:nvSpPr>
        <p:spPr>
          <a:xfrm>
            <a:off x="4648200" y="1905000"/>
            <a:ext cx="3771900" cy="4038600"/>
          </a:xfrm>
        </p:spPr>
        <p:txBody>
          <a:bodyPr/>
          <a:lstStyle/>
          <a:p>
            <a:pPr>
              <a:lnSpc>
                <a:spcPct val="80000"/>
              </a:lnSpc>
              <a:buFont typeface="Wingdings" pitchFamily="2" charset="2"/>
              <a:buNone/>
            </a:pPr>
            <a:r>
              <a:rPr lang="tr-TR" altLang="tr-TR" sz="2000" b="1">
                <a:solidFill>
                  <a:srgbClr val="990000"/>
                </a:solidFill>
                <a:latin typeface="Arial Unicode MS" pitchFamily="34" charset="-128"/>
              </a:rPr>
              <a:t>b) Devrik Cümle:</a:t>
            </a:r>
            <a:r>
              <a:rPr lang="tr-TR" altLang="tr-TR" sz="2000"/>
              <a:t> </a:t>
            </a:r>
            <a:r>
              <a:rPr lang="tr-TR" altLang="tr-TR" sz="2000">
                <a:latin typeface="Times New Roman" pitchFamily="18" charset="0"/>
              </a:rPr>
              <a:t>Yüklemi sonda olmayan cümledir.  </a:t>
            </a: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endParaRPr lang="tr-TR" altLang="tr-TR" sz="2000">
              <a:latin typeface="Times New Roman" pitchFamily="18" charset="0"/>
            </a:endParaRPr>
          </a:p>
          <a:p>
            <a:pPr>
              <a:lnSpc>
                <a:spcPct val="80000"/>
              </a:lnSpc>
              <a:buFont typeface="Wingdings" pitchFamily="2" charset="2"/>
              <a:buNone/>
            </a:pPr>
            <a:r>
              <a:rPr lang="tr-TR" altLang="tr-TR" sz="1800" b="1">
                <a:solidFill>
                  <a:srgbClr val="663300"/>
                </a:solidFill>
                <a:latin typeface="Comic Sans MS" pitchFamily="66" charset="0"/>
              </a:rPr>
              <a:t>Bir kökte uzamış sarmaşık gibi</a:t>
            </a:r>
          </a:p>
          <a:p>
            <a:pPr>
              <a:lnSpc>
                <a:spcPct val="80000"/>
              </a:lnSpc>
              <a:buFont typeface="Wingdings" pitchFamily="2" charset="2"/>
              <a:buNone/>
            </a:pPr>
            <a:r>
              <a:rPr lang="tr-TR" altLang="tr-TR" sz="1800" b="1">
                <a:solidFill>
                  <a:srgbClr val="663300"/>
                </a:solidFill>
                <a:latin typeface="Comic Sans MS" pitchFamily="66" charset="0"/>
              </a:rPr>
              <a:t>Dökülmüş gerdana saçların güzel</a:t>
            </a: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endParaRPr lang="tr-TR" altLang="tr-TR" sz="1800" b="1">
              <a:solidFill>
                <a:srgbClr val="663300"/>
              </a:solidFill>
              <a:latin typeface="Comic Sans MS" pitchFamily="66" charset="0"/>
            </a:endParaRPr>
          </a:p>
          <a:p>
            <a:pPr>
              <a:lnSpc>
                <a:spcPct val="80000"/>
              </a:lnSpc>
              <a:buFont typeface="Wingdings" pitchFamily="2" charset="2"/>
              <a:buNone/>
            </a:pPr>
            <a:r>
              <a:rPr lang="tr-TR" altLang="tr-TR" sz="1800" b="1">
                <a:solidFill>
                  <a:srgbClr val="663300"/>
                </a:solidFill>
                <a:latin typeface="Comic Sans MS" pitchFamily="66" charset="0"/>
              </a:rPr>
              <a:t>Aya haber sal çıksın bu gece;</a:t>
            </a:r>
          </a:p>
          <a:p>
            <a:pPr>
              <a:lnSpc>
                <a:spcPct val="80000"/>
              </a:lnSpc>
              <a:buFont typeface="Wingdings" pitchFamily="2" charset="2"/>
              <a:buNone/>
            </a:pPr>
            <a:r>
              <a:rPr lang="tr-TR" altLang="tr-TR" sz="1800" b="1">
                <a:solidFill>
                  <a:srgbClr val="663300"/>
                </a:solidFill>
                <a:latin typeface="Comic Sans MS" pitchFamily="66" charset="0"/>
              </a:rPr>
              <a:t>Görünsün şöyle gönlümce.</a:t>
            </a:r>
            <a:r>
              <a:rPr lang="tr-TR" altLang="tr-TR" sz="2000"/>
              <a:t> </a:t>
            </a:r>
            <a:r>
              <a:rPr lang="tr-TR" altLang="tr-TR" sz="1800" b="1">
                <a:solidFill>
                  <a:srgbClr val="663300"/>
                </a:solidFill>
                <a:latin typeface="Comic Sans MS" pitchFamily="66" charset="0"/>
              </a:rPr>
              <a:t>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tr-TR" altLang="tr-TR" b="1">
                <a:solidFill>
                  <a:srgbClr val="000066"/>
                </a:solidFill>
              </a:rPr>
              <a:t>ANLAMINA GÖRE CÜMLELER</a:t>
            </a:r>
            <a:r>
              <a:rPr lang="tr-TR" altLang="tr-TR"/>
              <a:t> </a:t>
            </a: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dirty="0">
                <a:solidFill>
                  <a:srgbClr val="990000"/>
                </a:solidFill>
                <a:latin typeface="+mj-lt"/>
              </a:rPr>
              <a:t>a) Olumlu Cümle:</a:t>
            </a:r>
            <a:r>
              <a:rPr lang="tr-TR" altLang="tr-TR" sz="2000" dirty="0">
                <a:latin typeface="+mj-lt"/>
              </a:rPr>
              <a:t> Yargının gerçekleştiğini bildiren cümlelerdir. Bu cümlelerin yüklemi varlık, olma veya bulunma bildirir.</a:t>
            </a:r>
          </a:p>
          <a:p>
            <a:pPr>
              <a:lnSpc>
                <a:spcPct val="80000"/>
              </a:lnSpc>
              <a:buFont typeface="Wingdings" pitchFamily="2" charset="2"/>
              <a:buNone/>
            </a:pPr>
            <a:r>
              <a:rPr lang="tr-TR" altLang="tr-TR" sz="2000" dirty="0">
                <a:latin typeface="+mj-lt"/>
              </a:rPr>
              <a:t>	</a:t>
            </a:r>
          </a:p>
          <a:p>
            <a:pPr>
              <a:lnSpc>
                <a:spcPct val="80000"/>
              </a:lnSpc>
              <a:buFont typeface="Wingdings" pitchFamily="2" charset="2"/>
              <a:buNone/>
            </a:pPr>
            <a:r>
              <a:rPr lang="tr-TR" altLang="tr-TR" sz="2000" dirty="0">
                <a:latin typeface="+mj-lt"/>
              </a:rPr>
              <a:t>	</a:t>
            </a:r>
            <a:r>
              <a:rPr lang="tr-TR" altLang="tr-TR" sz="2000" dirty="0">
                <a:solidFill>
                  <a:srgbClr val="000066"/>
                </a:solidFill>
                <a:latin typeface="+mj-lt"/>
              </a:rPr>
              <a:t>Kurt kocayınca, köpeğin maskarası olur.</a:t>
            </a:r>
          </a:p>
          <a:p>
            <a:pPr>
              <a:lnSpc>
                <a:spcPct val="80000"/>
              </a:lnSpc>
              <a:buFont typeface="Wingdings" pitchFamily="2" charset="2"/>
              <a:buNone/>
            </a:pPr>
            <a:endParaRPr lang="tr-TR" altLang="tr-TR" sz="2000" dirty="0">
              <a:solidFill>
                <a:srgbClr val="000066"/>
              </a:solidFill>
              <a:latin typeface="+mj-lt"/>
            </a:endParaRPr>
          </a:p>
          <a:p>
            <a:pPr>
              <a:lnSpc>
                <a:spcPct val="80000"/>
              </a:lnSpc>
              <a:buFont typeface="Wingdings" pitchFamily="2" charset="2"/>
              <a:buNone/>
            </a:pPr>
            <a:r>
              <a:rPr lang="tr-TR" altLang="tr-TR" sz="2000" dirty="0">
                <a:solidFill>
                  <a:srgbClr val="000066"/>
                </a:solidFill>
                <a:latin typeface="+mj-lt"/>
              </a:rPr>
              <a:t>	Para ile satın alınan sadakat, daha fazla para ile de satılır.</a:t>
            </a:r>
          </a:p>
          <a:p>
            <a:pPr>
              <a:lnSpc>
                <a:spcPct val="80000"/>
              </a:lnSpc>
              <a:buFont typeface="Wingdings" pitchFamily="2" charset="2"/>
              <a:buNone/>
            </a:pPr>
            <a:endParaRPr lang="tr-TR" altLang="tr-TR" sz="2000" dirty="0">
              <a:solidFill>
                <a:srgbClr val="000066"/>
              </a:solidFill>
              <a:latin typeface="+mj-lt"/>
            </a:endParaRPr>
          </a:p>
          <a:p>
            <a:pPr>
              <a:lnSpc>
                <a:spcPct val="80000"/>
              </a:lnSpc>
              <a:buFont typeface="Wingdings" pitchFamily="2" charset="2"/>
              <a:buNone/>
            </a:pPr>
            <a:r>
              <a:rPr lang="tr-TR" altLang="tr-TR" sz="2000" dirty="0">
                <a:latin typeface="+mj-lt"/>
              </a:rPr>
              <a:t>	</a:t>
            </a:r>
            <a:r>
              <a:rPr lang="tr-TR" altLang="tr-TR" sz="2000" b="1" u="sng" dirty="0">
                <a:solidFill>
                  <a:srgbClr val="FF0000"/>
                </a:solidFill>
                <a:latin typeface="+mj-lt"/>
              </a:rPr>
              <a:t>NOT:</a:t>
            </a:r>
            <a:r>
              <a:rPr lang="tr-TR" altLang="tr-TR" sz="2000" dirty="0">
                <a:solidFill>
                  <a:srgbClr val="FF0000"/>
                </a:solidFill>
                <a:latin typeface="+mj-lt"/>
              </a:rPr>
              <a:t> Yapısı bakımından olumsuz görünen bazı cümleler anlam bakımından olumludur. </a:t>
            </a:r>
          </a:p>
          <a:p>
            <a:pPr>
              <a:lnSpc>
                <a:spcPct val="80000"/>
              </a:lnSpc>
              <a:buFont typeface="Wingdings" pitchFamily="2" charset="2"/>
              <a:buNone/>
            </a:pPr>
            <a:endParaRPr lang="tr-TR" altLang="tr-TR" sz="2000" dirty="0">
              <a:solidFill>
                <a:srgbClr val="FF0000"/>
              </a:solidFill>
              <a:latin typeface="+mj-lt"/>
            </a:endParaRPr>
          </a:p>
          <a:p>
            <a:pPr>
              <a:lnSpc>
                <a:spcPct val="80000"/>
              </a:lnSpc>
            </a:pPr>
            <a:r>
              <a:rPr lang="tr-TR" altLang="tr-TR" sz="2000" b="1" dirty="0">
                <a:latin typeface="+mj-lt"/>
              </a:rPr>
              <a:t>Nasıl cevap vereceğini bilmiyor değildi.(=biliyordu)</a:t>
            </a:r>
          </a:p>
          <a:p>
            <a:pPr>
              <a:lnSpc>
                <a:spcPct val="80000"/>
              </a:lnSpc>
            </a:pPr>
            <a:r>
              <a:rPr lang="tr-TR" altLang="tr-TR" sz="2000" b="1" dirty="0">
                <a:solidFill>
                  <a:srgbClr val="990000"/>
                </a:solidFill>
                <a:latin typeface="+mj-lt"/>
              </a:rPr>
              <a:t>Allah’tan korkmayan yoktur.(=herkes korkar)</a:t>
            </a:r>
          </a:p>
          <a:p>
            <a:pPr>
              <a:lnSpc>
                <a:spcPct val="80000"/>
              </a:lnSpc>
            </a:pPr>
            <a:r>
              <a:rPr lang="tr-TR" altLang="tr-TR" sz="2000" b="1" dirty="0">
                <a:latin typeface="+mj-lt"/>
              </a:rPr>
              <a:t>Siparişlerinizi getirmez olur muyum? (=getiririm)</a:t>
            </a:r>
          </a:p>
          <a:p>
            <a:pPr>
              <a:lnSpc>
                <a:spcPct val="80000"/>
              </a:lnSpc>
            </a:pPr>
            <a:r>
              <a:rPr lang="tr-TR" altLang="tr-TR" sz="2000" b="1" dirty="0">
                <a:solidFill>
                  <a:srgbClr val="990000"/>
                </a:solidFill>
                <a:latin typeface="+mj-lt"/>
              </a:rPr>
              <a:t>Bayrakları bayrak yapan üstündeki kan değil midir? </a:t>
            </a:r>
          </a:p>
          <a:p>
            <a:pPr>
              <a:lnSpc>
                <a:spcPct val="80000"/>
              </a:lnSpc>
            </a:pPr>
            <a:r>
              <a:rPr lang="tr-TR" altLang="tr-TR" sz="2000" b="1" dirty="0">
                <a:latin typeface="+mj-lt"/>
              </a:rPr>
              <a:t>Sanki bunları bilmiyorsun.</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tr-TR" altLang="tr-TR" sz="1800" b="1" dirty="0">
                <a:solidFill>
                  <a:srgbClr val="990000"/>
                </a:solidFill>
                <a:latin typeface="+mj-lt"/>
              </a:rPr>
              <a:t>b) Olumsuz Cümle:</a:t>
            </a:r>
            <a:r>
              <a:rPr lang="tr-TR" altLang="tr-TR" sz="1800" dirty="0">
                <a:latin typeface="+mj-lt"/>
              </a:rPr>
              <a:t> Yargının gerçekleşmediğini, yapılmadığını bildiren cümleler, anlam bakımından olumsuzdur. </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800" dirty="0">
                <a:latin typeface="+mj-lt"/>
              </a:rPr>
              <a:t>	Fiilden fiil yapan </a:t>
            </a:r>
            <a:r>
              <a:rPr lang="tr-TR" altLang="tr-TR" sz="1800" i="1" dirty="0">
                <a:latin typeface="+mj-lt"/>
              </a:rPr>
              <a:t>–</a:t>
            </a:r>
            <a:r>
              <a:rPr lang="tr-TR" altLang="tr-TR" sz="1800" i="1" dirty="0" err="1">
                <a:latin typeface="+mj-lt"/>
              </a:rPr>
              <a:t>ma</a:t>
            </a:r>
            <a:r>
              <a:rPr lang="tr-TR" altLang="tr-TR" sz="1800" i="1" dirty="0">
                <a:latin typeface="+mj-lt"/>
              </a:rPr>
              <a:t>-, -me-</a:t>
            </a:r>
            <a:r>
              <a:rPr lang="tr-TR" altLang="tr-TR" sz="1800" dirty="0">
                <a:latin typeface="+mj-lt"/>
              </a:rPr>
              <a:t> olumsuzluk eki, </a:t>
            </a:r>
            <a:r>
              <a:rPr lang="tr-TR" altLang="tr-TR" sz="1800" i="1" dirty="0">
                <a:latin typeface="+mj-lt"/>
              </a:rPr>
              <a:t>değil</a:t>
            </a:r>
            <a:r>
              <a:rPr lang="tr-TR" altLang="tr-TR" sz="1800" dirty="0">
                <a:latin typeface="+mj-lt"/>
              </a:rPr>
              <a:t> edatı ve </a:t>
            </a:r>
            <a:r>
              <a:rPr lang="tr-TR" altLang="tr-TR" sz="1800" i="1" dirty="0">
                <a:latin typeface="+mj-lt"/>
              </a:rPr>
              <a:t>yok</a:t>
            </a:r>
            <a:r>
              <a:rPr lang="tr-TR" altLang="tr-TR" sz="1800" dirty="0">
                <a:latin typeface="+mj-lt"/>
              </a:rPr>
              <a:t> kelimesi cümleleri olumsuz yapan unsurlardır.</a:t>
            </a:r>
          </a:p>
          <a:p>
            <a:pPr>
              <a:lnSpc>
                <a:spcPct val="80000"/>
              </a:lnSpc>
              <a:buFont typeface="Wingdings" pitchFamily="2" charset="2"/>
              <a:buNone/>
            </a:pPr>
            <a:endParaRPr lang="tr-TR" altLang="tr-TR" sz="1800" dirty="0">
              <a:latin typeface="+mj-lt"/>
            </a:endParaRPr>
          </a:p>
          <a:p>
            <a:pPr lvl="2">
              <a:lnSpc>
                <a:spcPct val="80000"/>
              </a:lnSpc>
              <a:buFont typeface="Wingdings" pitchFamily="2" charset="2"/>
              <a:buNone/>
            </a:pPr>
            <a:r>
              <a:rPr lang="tr-TR" altLang="tr-TR" sz="1800" b="1" i="1" dirty="0">
                <a:latin typeface="+mj-lt"/>
              </a:rPr>
              <a:t>Bundan sonra kimseyi kandırmayacak.</a:t>
            </a:r>
          </a:p>
          <a:p>
            <a:pPr lvl="2">
              <a:lnSpc>
                <a:spcPct val="80000"/>
              </a:lnSpc>
              <a:buFont typeface="Wingdings" pitchFamily="2" charset="2"/>
              <a:buNone/>
            </a:pPr>
            <a:r>
              <a:rPr lang="tr-TR" altLang="tr-TR" sz="1800" b="1" i="1" dirty="0">
                <a:solidFill>
                  <a:srgbClr val="990000"/>
                </a:solidFill>
                <a:latin typeface="+mj-lt"/>
              </a:rPr>
              <a:t>Bu güler yüzlü adam ben değilim.</a:t>
            </a:r>
            <a:r>
              <a:rPr lang="tr-TR" altLang="tr-TR" sz="1800" b="1" i="1" dirty="0">
                <a:latin typeface="+mj-lt"/>
              </a:rPr>
              <a:t> </a:t>
            </a:r>
          </a:p>
          <a:p>
            <a:pPr lvl="2">
              <a:lnSpc>
                <a:spcPct val="80000"/>
              </a:lnSpc>
              <a:buFont typeface="Wingdings" pitchFamily="2" charset="2"/>
              <a:buNone/>
            </a:pPr>
            <a:r>
              <a:rPr lang="tr-TR" altLang="tr-TR" sz="1800" b="1" i="1" dirty="0">
                <a:latin typeface="+mj-lt"/>
              </a:rPr>
              <a:t>Cebimde beş kuruş para yok.</a:t>
            </a:r>
          </a:p>
          <a:p>
            <a:pPr>
              <a:lnSpc>
                <a:spcPct val="80000"/>
              </a:lnSpc>
            </a:pPr>
            <a:endParaRPr lang="tr-TR" altLang="tr-TR" sz="1800" b="1" i="1" dirty="0">
              <a:latin typeface="+mj-lt"/>
            </a:endParaRPr>
          </a:p>
          <a:p>
            <a:pPr>
              <a:lnSpc>
                <a:spcPct val="80000"/>
              </a:lnSpc>
              <a:buFont typeface="Wingdings" pitchFamily="2" charset="2"/>
              <a:buNone/>
            </a:pPr>
            <a:r>
              <a:rPr lang="tr-TR" altLang="tr-TR" sz="1800" b="1" dirty="0">
                <a:solidFill>
                  <a:srgbClr val="FF0000"/>
                </a:solidFill>
                <a:latin typeface="+mj-lt"/>
              </a:rPr>
              <a:t>	</a:t>
            </a:r>
            <a:r>
              <a:rPr lang="tr-TR" altLang="tr-TR" sz="1800" b="1" u="sng" dirty="0">
                <a:solidFill>
                  <a:srgbClr val="FF0000"/>
                </a:solidFill>
                <a:latin typeface="+mj-lt"/>
              </a:rPr>
              <a:t>NOT:</a:t>
            </a:r>
            <a:r>
              <a:rPr lang="tr-TR" altLang="tr-TR" sz="1800" dirty="0">
                <a:solidFill>
                  <a:srgbClr val="FF0000"/>
                </a:solidFill>
                <a:latin typeface="+mj-lt"/>
              </a:rPr>
              <a:t> Yapısı bakımından olumlu görünen bazı cümleler anlam bakımından olumsuzdur. </a:t>
            </a:r>
          </a:p>
          <a:p>
            <a:pPr>
              <a:lnSpc>
                <a:spcPct val="80000"/>
              </a:lnSpc>
              <a:buFont typeface="Wingdings" pitchFamily="2" charset="2"/>
              <a:buNone/>
            </a:pPr>
            <a:endParaRPr lang="tr-TR" altLang="tr-TR" sz="1800" dirty="0">
              <a:solidFill>
                <a:srgbClr val="FF0000"/>
              </a:solidFill>
              <a:latin typeface="+mj-lt"/>
            </a:endParaRPr>
          </a:p>
          <a:p>
            <a:pPr>
              <a:lnSpc>
                <a:spcPct val="80000"/>
              </a:lnSpc>
              <a:buFont typeface="Wingdings" pitchFamily="2" charset="2"/>
              <a:buNone/>
            </a:pPr>
            <a:r>
              <a:rPr lang="tr-TR" altLang="tr-TR" sz="1800" i="1" dirty="0">
                <a:latin typeface="+mj-lt"/>
              </a:rPr>
              <a:t>	</a:t>
            </a:r>
            <a:r>
              <a:rPr lang="tr-TR" altLang="tr-TR" sz="1800" b="1" dirty="0">
                <a:latin typeface="+mj-lt"/>
              </a:rPr>
              <a:t>Matematik sınavından 95 almak kolay mı? (Kolay değil.)</a:t>
            </a:r>
          </a:p>
          <a:p>
            <a:pPr>
              <a:lnSpc>
                <a:spcPct val="80000"/>
              </a:lnSpc>
              <a:buFont typeface="Wingdings" pitchFamily="2" charset="2"/>
              <a:buNone/>
            </a:pPr>
            <a:r>
              <a:rPr lang="tr-TR" altLang="tr-TR" sz="1800" b="1" dirty="0">
                <a:latin typeface="+mj-lt"/>
              </a:rPr>
              <a:t>	</a:t>
            </a:r>
            <a:r>
              <a:rPr lang="tr-TR" altLang="tr-TR" sz="1800" b="1" dirty="0">
                <a:solidFill>
                  <a:srgbClr val="990000"/>
                </a:solidFill>
                <a:latin typeface="+mj-lt"/>
              </a:rPr>
              <a:t>Ne sevenim var ne soranım var.</a:t>
            </a:r>
          </a:p>
          <a:p>
            <a:pPr>
              <a:lnSpc>
                <a:spcPct val="80000"/>
              </a:lnSpc>
              <a:buFont typeface="Wingdings" pitchFamily="2" charset="2"/>
              <a:buNone/>
            </a:pPr>
            <a:r>
              <a:rPr lang="tr-TR" altLang="tr-TR" sz="1800" b="1" dirty="0">
                <a:latin typeface="+mj-lt"/>
              </a:rPr>
              <a:t>	Bu adama gel de inan.</a:t>
            </a:r>
          </a:p>
          <a:p>
            <a:pPr>
              <a:lnSpc>
                <a:spcPct val="80000"/>
              </a:lnSpc>
              <a:buFont typeface="Wingdings" pitchFamily="2" charset="2"/>
              <a:buNone/>
            </a:pPr>
            <a:r>
              <a:rPr lang="tr-TR" altLang="tr-TR" sz="1800" dirty="0">
                <a:solidFill>
                  <a:srgbClr val="FF0000"/>
                </a:solidFill>
                <a:latin typeface="+mj-lt"/>
              </a:rPr>
              <a:t>	</a:t>
            </a:r>
            <a:r>
              <a:rPr lang="tr-TR" altLang="tr-TR" sz="1800" b="1" dirty="0">
                <a:solidFill>
                  <a:srgbClr val="990000"/>
                </a:solidFill>
                <a:latin typeface="+mj-lt"/>
              </a:rPr>
              <a:t>Bu yağmurda dışarı çıkabilirsen çık.</a:t>
            </a:r>
          </a:p>
          <a:p>
            <a:pPr>
              <a:lnSpc>
                <a:spcPct val="80000"/>
              </a:lnSpc>
              <a:buFont typeface="Wingdings" pitchFamily="2" charset="2"/>
              <a:buNone/>
            </a:pPr>
            <a:r>
              <a:rPr lang="tr-TR" altLang="tr-TR" sz="1800" dirty="0">
                <a:solidFill>
                  <a:srgbClr val="FF0000"/>
                </a:solidFill>
                <a:latin typeface="+mj-lt"/>
              </a:rPr>
              <a:t>	</a:t>
            </a:r>
          </a:p>
          <a:p>
            <a:pPr>
              <a:lnSpc>
                <a:spcPct val="80000"/>
              </a:lnSpc>
              <a:buFont typeface="Wingdings" pitchFamily="2" charset="2"/>
              <a:buNone/>
            </a:pPr>
            <a:endParaRPr lang="tr-TR" altLang="tr-TR" sz="1800" i="1" dirty="0">
              <a:latin typeface="Arial Unicode MS" pitchFamily="34" charset="-128"/>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Effect transition="in" filter="fade">
                                      <p:cBhvr>
                                        <p:cTn id="19" dur="1000"/>
                                        <p:tgtEl>
                                          <p:spTgt spid="18435">
                                            <p:txEl>
                                              <p:pRg st="4" end="4"/>
                                            </p:txEl>
                                          </p:spTgt>
                                        </p:tgtEl>
                                      </p:cBhvr>
                                    </p:animEffect>
                                    <p:anim calcmode="lin" valueType="num">
                                      <p:cBhvr>
                                        <p:cTn id="20"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8435">
                                            <p:txEl>
                                              <p:pRg st="4" end="4"/>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8435">
                                            <p:txEl>
                                              <p:pRg st="5" end="5"/>
                                            </p:txEl>
                                          </p:spTgt>
                                        </p:tgtEl>
                                        <p:attrNameLst>
                                          <p:attrName>style.visibility</p:attrName>
                                        </p:attrNameLst>
                                      </p:cBhvr>
                                      <p:to>
                                        <p:strVal val="visible"/>
                                      </p:to>
                                    </p:set>
                                    <p:animEffect transition="in" filter="fade">
                                      <p:cBhvr>
                                        <p:cTn id="24" dur="1000"/>
                                        <p:tgtEl>
                                          <p:spTgt spid="18435">
                                            <p:txEl>
                                              <p:pRg st="5" end="5"/>
                                            </p:txEl>
                                          </p:spTgt>
                                        </p:tgtEl>
                                      </p:cBhvr>
                                    </p:animEffect>
                                    <p:anim calcmode="lin" valueType="num">
                                      <p:cBhvr>
                                        <p:cTn id="25"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18435">
                                            <p:txEl>
                                              <p:pRg st="5" end="5"/>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8435">
                                            <p:txEl>
                                              <p:pRg st="6" end="6"/>
                                            </p:txEl>
                                          </p:spTgt>
                                        </p:tgtEl>
                                        <p:attrNameLst>
                                          <p:attrName>style.visibility</p:attrName>
                                        </p:attrNameLst>
                                      </p:cBhvr>
                                      <p:to>
                                        <p:strVal val="visible"/>
                                      </p:to>
                                    </p:set>
                                    <p:animEffect transition="in" filter="fade">
                                      <p:cBhvr>
                                        <p:cTn id="29" dur="1000"/>
                                        <p:tgtEl>
                                          <p:spTgt spid="18435">
                                            <p:txEl>
                                              <p:pRg st="6" end="6"/>
                                            </p:txEl>
                                          </p:spTgt>
                                        </p:tgtEl>
                                      </p:cBhvr>
                                    </p:animEffect>
                                    <p:anim calcmode="lin" valueType="num">
                                      <p:cBhvr>
                                        <p:cTn id="30" dur="10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184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8435">
                                            <p:txEl>
                                              <p:pRg st="8" end="8"/>
                                            </p:txEl>
                                          </p:spTgt>
                                        </p:tgtEl>
                                        <p:attrNameLst>
                                          <p:attrName>style.visibility</p:attrName>
                                        </p:attrNameLst>
                                      </p:cBhvr>
                                      <p:to>
                                        <p:strVal val="visible"/>
                                      </p:to>
                                    </p:set>
                                    <p:animEffect transition="in" filter="fade">
                                      <p:cBhvr>
                                        <p:cTn id="36" dur="1000"/>
                                        <p:tgtEl>
                                          <p:spTgt spid="18435">
                                            <p:txEl>
                                              <p:pRg st="8" end="8"/>
                                            </p:txEl>
                                          </p:spTgt>
                                        </p:tgtEl>
                                      </p:cBhvr>
                                    </p:animEffect>
                                    <p:anim calcmode="lin" valueType="num">
                                      <p:cBhvr>
                                        <p:cTn id="37" dur="10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184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8435">
                                            <p:txEl>
                                              <p:pRg st="10" end="10"/>
                                            </p:txEl>
                                          </p:spTgt>
                                        </p:tgtEl>
                                        <p:attrNameLst>
                                          <p:attrName>style.visibility</p:attrName>
                                        </p:attrNameLst>
                                      </p:cBhvr>
                                      <p:to>
                                        <p:strVal val="visible"/>
                                      </p:to>
                                    </p:set>
                                    <p:animEffect transition="in" filter="fade">
                                      <p:cBhvr>
                                        <p:cTn id="43" dur="1000"/>
                                        <p:tgtEl>
                                          <p:spTgt spid="18435">
                                            <p:txEl>
                                              <p:pRg st="10" end="10"/>
                                            </p:txEl>
                                          </p:spTgt>
                                        </p:tgtEl>
                                      </p:cBhvr>
                                    </p:animEffect>
                                    <p:anim calcmode="lin" valueType="num">
                                      <p:cBhvr>
                                        <p:cTn id="44" dur="1000" fill="hold"/>
                                        <p:tgtEl>
                                          <p:spTgt spid="18435">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1843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8435">
                                            <p:txEl>
                                              <p:pRg st="11" end="11"/>
                                            </p:txEl>
                                          </p:spTgt>
                                        </p:tgtEl>
                                        <p:attrNameLst>
                                          <p:attrName>style.visibility</p:attrName>
                                        </p:attrNameLst>
                                      </p:cBhvr>
                                      <p:to>
                                        <p:strVal val="visible"/>
                                      </p:to>
                                    </p:set>
                                    <p:animEffect transition="in" filter="fade">
                                      <p:cBhvr>
                                        <p:cTn id="50" dur="1000"/>
                                        <p:tgtEl>
                                          <p:spTgt spid="18435">
                                            <p:txEl>
                                              <p:pRg st="11" end="11"/>
                                            </p:txEl>
                                          </p:spTgt>
                                        </p:tgtEl>
                                      </p:cBhvr>
                                    </p:animEffect>
                                    <p:anim calcmode="lin" valueType="num">
                                      <p:cBhvr>
                                        <p:cTn id="51" dur="1000" fill="hold"/>
                                        <p:tgtEl>
                                          <p:spTgt spid="18435">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1843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18435">
                                            <p:txEl>
                                              <p:pRg st="12" end="12"/>
                                            </p:txEl>
                                          </p:spTgt>
                                        </p:tgtEl>
                                        <p:attrNameLst>
                                          <p:attrName>style.visibility</p:attrName>
                                        </p:attrNameLst>
                                      </p:cBhvr>
                                      <p:to>
                                        <p:strVal val="visible"/>
                                      </p:to>
                                    </p:set>
                                    <p:animEffect transition="in" filter="fade">
                                      <p:cBhvr>
                                        <p:cTn id="57" dur="1000"/>
                                        <p:tgtEl>
                                          <p:spTgt spid="18435">
                                            <p:txEl>
                                              <p:pRg st="12" end="12"/>
                                            </p:txEl>
                                          </p:spTgt>
                                        </p:tgtEl>
                                      </p:cBhvr>
                                    </p:animEffect>
                                    <p:anim calcmode="lin" valueType="num">
                                      <p:cBhvr>
                                        <p:cTn id="58" dur="1000" fill="hold"/>
                                        <p:tgtEl>
                                          <p:spTgt spid="18435">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1843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18435">
                                            <p:txEl>
                                              <p:pRg st="13" end="13"/>
                                            </p:txEl>
                                          </p:spTgt>
                                        </p:tgtEl>
                                        <p:attrNameLst>
                                          <p:attrName>style.visibility</p:attrName>
                                        </p:attrNameLst>
                                      </p:cBhvr>
                                      <p:to>
                                        <p:strVal val="visible"/>
                                      </p:to>
                                    </p:set>
                                    <p:animEffect transition="in" filter="fade">
                                      <p:cBhvr>
                                        <p:cTn id="64" dur="1000"/>
                                        <p:tgtEl>
                                          <p:spTgt spid="18435">
                                            <p:txEl>
                                              <p:pRg st="13" end="13"/>
                                            </p:txEl>
                                          </p:spTgt>
                                        </p:tgtEl>
                                      </p:cBhvr>
                                    </p:animEffect>
                                    <p:anim calcmode="lin" valueType="num">
                                      <p:cBhvr>
                                        <p:cTn id="65" dur="1000" fill="hold"/>
                                        <p:tgtEl>
                                          <p:spTgt spid="18435">
                                            <p:txEl>
                                              <p:pRg st="13" end="13"/>
                                            </p:txEl>
                                          </p:spTgt>
                                        </p:tgtEl>
                                        <p:attrNameLst>
                                          <p:attrName>ppt_x</p:attrName>
                                        </p:attrNameLst>
                                      </p:cBhvr>
                                      <p:tavLst>
                                        <p:tav tm="0">
                                          <p:val>
                                            <p:strVal val="#ppt_x"/>
                                          </p:val>
                                        </p:tav>
                                        <p:tav tm="100000">
                                          <p:val>
                                            <p:strVal val="#ppt_x"/>
                                          </p:val>
                                        </p:tav>
                                      </p:tavLst>
                                    </p:anim>
                                    <p:anim calcmode="lin" valueType="num">
                                      <p:cBhvr>
                                        <p:cTn id="66" dur="1000" fill="hold"/>
                                        <p:tgtEl>
                                          <p:spTgt spid="1843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7" presetClass="entr" presetSubtype="0" fill="hold" grpId="0" nodeType="clickEffect">
                                  <p:stCondLst>
                                    <p:cond delay="0"/>
                                  </p:stCondLst>
                                  <p:childTnLst>
                                    <p:set>
                                      <p:cBhvr>
                                        <p:cTn id="70" dur="1" fill="hold">
                                          <p:stCondLst>
                                            <p:cond delay="0"/>
                                          </p:stCondLst>
                                        </p:cTn>
                                        <p:tgtEl>
                                          <p:spTgt spid="18435">
                                            <p:txEl>
                                              <p:pRg st="14" end="14"/>
                                            </p:txEl>
                                          </p:spTgt>
                                        </p:tgtEl>
                                        <p:attrNameLst>
                                          <p:attrName>style.visibility</p:attrName>
                                        </p:attrNameLst>
                                      </p:cBhvr>
                                      <p:to>
                                        <p:strVal val="visible"/>
                                      </p:to>
                                    </p:set>
                                    <p:animEffect transition="in" filter="fade">
                                      <p:cBhvr>
                                        <p:cTn id="71" dur="1000"/>
                                        <p:tgtEl>
                                          <p:spTgt spid="18435">
                                            <p:txEl>
                                              <p:pRg st="14" end="14"/>
                                            </p:txEl>
                                          </p:spTgt>
                                        </p:tgtEl>
                                      </p:cBhvr>
                                    </p:animEffect>
                                    <p:anim calcmode="lin" valueType="num">
                                      <p:cBhvr>
                                        <p:cTn id="72" dur="1000" fill="hold"/>
                                        <p:tgtEl>
                                          <p:spTgt spid="18435">
                                            <p:txEl>
                                              <p:pRg st="14" end="14"/>
                                            </p:txEl>
                                          </p:spTgt>
                                        </p:tgtEl>
                                        <p:attrNameLst>
                                          <p:attrName>ppt_x</p:attrName>
                                        </p:attrNameLst>
                                      </p:cBhvr>
                                      <p:tavLst>
                                        <p:tav tm="0">
                                          <p:val>
                                            <p:strVal val="#ppt_x"/>
                                          </p:val>
                                        </p:tav>
                                        <p:tav tm="100000">
                                          <p:val>
                                            <p:strVal val="#ppt_x"/>
                                          </p:val>
                                        </p:tav>
                                      </p:tavLst>
                                    </p:anim>
                                    <p:anim calcmode="lin" valueType="num">
                                      <p:cBhvr>
                                        <p:cTn id="73" dur="1000" fill="hold"/>
                                        <p:tgtEl>
                                          <p:spTgt spid="1843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219200"/>
            <a:ext cx="8229600" cy="4911725"/>
          </a:xfrm>
        </p:spPr>
        <p:txBody>
          <a:bodyPr/>
          <a:lstStyle/>
          <a:p>
            <a:pPr>
              <a:lnSpc>
                <a:spcPct val="80000"/>
              </a:lnSpc>
              <a:buFont typeface="Wingdings" pitchFamily="2" charset="2"/>
              <a:buNone/>
            </a:pPr>
            <a:r>
              <a:rPr lang="tr-TR" altLang="tr-TR" sz="1050" b="1" dirty="0">
                <a:solidFill>
                  <a:srgbClr val="990000"/>
                </a:solidFill>
                <a:latin typeface="+mj-lt"/>
              </a:rPr>
              <a:t>C ) </a:t>
            </a:r>
            <a:r>
              <a:rPr lang="tr-TR" altLang="tr-TR" sz="1800" b="1" dirty="0">
                <a:solidFill>
                  <a:srgbClr val="990000"/>
                </a:solidFill>
                <a:latin typeface="+mj-lt"/>
              </a:rPr>
              <a:t>Soru Cümlesi:</a:t>
            </a:r>
            <a:r>
              <a:rPr lang="tr-TR" altLang="tr-TR" sz="1800" dirty="0">
                <a:latin typeface="+mj-lt"/>
              </a:rPr>
              <a:t> Herhangi bir şeyi öğrenmek için soru unsurlarıyla kurulan cümleler, soru cümlesidir. Soru cümleleri genellikle soru eki </a:t>
            </a:r>
            <a:r>
              <a:rPr lang="tr-TR" altLang="tr-TR" sz="1800" i="1" dirty="0">
                <a:latin typeface="+mj-lt"/>
              </a:rPr>
              <a:t>mı </a:t>
            </a:r>
            <a:r>
              <a:rPr lang="tr-TR" altLang="tr-TR" sz="1800" dirty="0">
                <a:latin typeface="+mj-lt"/>
              </a:rPr>
              <a:t>ile yapılır. Ayrıca </a:t>
            </a:r>
            <a:r>
              <a:rPr lang="tr-TR" altLang="tr-TR" sz="1800" i="1" dirty="0">
                <a:latin typeface="+mj-lt"/>
              </a:rPr>
              <a:t>hani, hangi, kim, kaç, nasıl, ne, neden, niçin</a:t>
            </a:r>
            <a:r>
              <a:rPr lang="tr-TR" altLang="tr-TR" sz="1800" dirty="0">
                <a:latin typeface="+mj-lt"/>
              </a:rPr>
              <a:t> gibi soru kelimeleriyle de soru cümleleri kurulur. </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600" i="1" dirty="0">
                <a:latin typeface="+mj-lt"/>
              </a:rPr>
              <a:t>	</a:t>
            </a:r>
            <a:r>
              <a:rPr lang="tr-TR" altLang="tr-TR" sz="1800" b="1" dirty="0">
                <a:latin typeface="+mj-lt"/>
              </a:rPr>
              <a:t>Aybars dün arabasıyla geldi mi?</a:t>
            </a:r>
          </a:p>
          <a:p>
            <a:pPr>
              <a:lnSpc>
                <a:spcPct val="80000"/>
              </a:lnSpc>
              <a:buFont typeface="Wingdings" pitchFamily="2" charset="2"/>
              <a:buNone/>
            </a:pPr>
            <a:r>
              <a:rPr lang="tr-TR" altLang="tr-TR" sz="1800" b="1" dirty="0">
                <a:latin typeface="+mj-lt"/>
              </a:rPr>
              <a:t>	</a:t>
            </a:r>
            <a:r>
              <a:rPr lang="tr-TR" altLang="tr-TR" sz="1800" b="1" dirty="0">
                <a:solidFill>
                  <a:srgbClr val="990000"/>
                </a:solidFill>
                <a:latin typeface="+mj-lt"/>
              </a:rPr>
              <a:t>Hangi konuyu anlamadınız?</a:t>
            </a:r>
          </a:p>
          <a:p>
            <a:pPr>
              <a:lnSpc>
                <a:spcPct val="80000"/>
              </a:lnSpc>
              <a:buFont typeface="Wingdings" pitchFamily="2" charset="2"/>
              <a:buNone/>
            </a:pPr>
            <a:r>
              <a:rPr lang="tr-TR" altLang="tr-TR" sz="1800" b="1" dirty="0">
                <a:latin typeface="+mj-lt"/>
              </a:rPr>
              <a:t>	Niçin bu kadar geç kaldınız?</a:t>
            </a:r>
          </a:p>
          <a:p>
            <a:pPr>
              <a:lnSpc>
                <a:spcPct val="80000"/>
              </a:lnSpc>
              <a:buFont typeface="Wingdings" pitchFamily="2" charset="2"/>
              <a:buNone/>
            </a:pPr>
            <a:r>
              <a:rPr lang="tr-TR" altLang="tr-TR" sz="1800" b="1" dirty="0">
                <a:latin typeface="+mj-lt"/>
              </a:rPr>
              <a:t>	</a:t>
            </a:r>
            <a:r>
              <a:rPr lang="tr-TR" altLang="tr-TR" sz="1800" b="1" dirty="0">
                <a:solidFill>
                  <a:srgbClr val="990000"/>
                </a:solidFill>
                <a:latin typeface="+mj-lt"/>
              </a:rPr>
              <a:t>Yeni sınav yönetmeliği hakkında ne düşünüyorsunuz?</a:t>
            </a:r>
          </a:p>
          <a:p>
            <a:pPr>
              <a:lnSpc>
                <a:spcPct val="80000"/>
              </a:lnSpc>
              <a:buFont typeface="Wingdings" pitchFamily="2" charset="2"/>
              <a:buNone/>
            </a:pPr>
            <a:r>
              <a:rPr lang="tr-TR" altLang="tr-TR" sz="1600" b="1" dirty="0">
                <a:latin typeface="+mj-lt"/>
              </a:rPr>
              <a:t>	</a:t>
            </a:r>
          </a:p>
          <a:p>
            <a:pPr>
              <a:lnSpc>
                <a:spcPct val="80000"/>
              </a:lnSpc>
              <a:buFont typeface="Wingdings" pitchFamily="2" charset="2"/>
              <a:buNone/>
            </a:pPr>
            <a:r>
              <a:rPr lang="tr-TR" altLang="tr-TR" sz="1600" b="1" dirty="0">
                <a:solidFill>
                  <a:srgbClr val="FF0000"/>
                </a:solidFill>
                <a:latin typeface="+mj-lt"/>
              </a:rPr>
              <a:t>	</a:t>
            </a:r>
            <a:r>
              <a:rPr lang="tr-TR" altLang="tr-TR" sz="2000" b="1" u="sng" dirty="0">
                <a:solidFill>
                  <a:srgbClr val="FF0000"/>
                </a:solidFill>
                <a:latin typeface="+mj-lt"/>
              </a:rPr>
              <a:t>NOT:</a:t>
            </a:r>
            <a:r>
              <a:rPr lang="tr-TR" altLang="tr-TR" sz="2000" b="1" dirty="0">
                <a:solidFill>
                  <a:srgbClr val="FF0000"/>
                </a:solidFill>
                <a:latin typeface="+mj-lt"/>
              </a:rPr>
              <a:t> </a:t>
            </a:r>
            <a:r>
              <a:rPr lang="tr-TR" altLang="tr-TR" sz="2000" dirty="0">
                <a:solidFill>
                  <a:srgbClr val="FF0000"/>
                </a:solidFill>
                <a:latin typeface="+mj-lt"/>
              </a:rPr>
              <a:t>Yanıt gerektirmeyen; cümleye şaşma, küçümseme, kararsızlık, rica gibi değişik anlamlar katmak için kurulan cümlelere “SÖZDE SORU CÜMLESİ” denir.</a:t>
            </a:r>
          </a:p>
          <a:p>
            <a:pPr>
              <a:lnSpc>
                <a:spcPct val="80000"/>
              </a:lnSpc>
              <a:buFont typeface="Wingdings" pitchFamily="2" charset="2"/>
              <a:buNone/>
            </a:pPr>
            <a:endParaRPr lang="tr-TR" altLang="tr-TR" sz="2000" dirty="0">
              <a:solidFill>
                <a:srgbClr val="FF0000"/>
              </a:solidFill>
              <a:latin typeface="+mj-lt"/>
            </a:endParaRPr>
          </a:p>
          <a:p>
            <a:pPr>
              <a:lnSpc>
                <a:spcPct val="80000"/>
              </a:lnSpc>
              <a:buFont typeface="Wingdings" pitchFamily="2" charset="2"/>
              <a:buNone/>
            </a:pPr>
            <a:r>
              <a:rPr lang="tr-TR" altLang="tr-TR" sz="1600" dirty="0">
                <a:solidFill>
                  <a:srgbClr val="FF0000"/>
                </a:solidFill>
                <a:latin typeface="+mj-lt"/>
              </a:rPr>
              <a:t>	</a:t>
            </a:r>
            <a:r>
              <a:rPr lang="tr-TR" altLang="tr-TR" sz="1800" b="1" dirty="0">
                <a:latin typeface="+mj-lt"/>
              </a:rPr>
              <a:t>Bütün bunları ben mi söylemişim?</a:t>
            </a:r>
          </a:p>
          <a:p>
            <a:pPr>
              <a:lnSpc>
                <a:spcPct val="80000"/>
              </a:lnSpc>
              <a:buFont typeface="Wingdings" pitchFamily="2" charset="2"/>
              <a:buNone/>
            </a:pPr>
            <a:r>
              <a:rPr lang="tr-TR" altLang="tr-TR" sz="1800" b="1" dirty="0">
                <a:solidFill>
                  <a:srgbClr val="FF0000"/>
                </a:solidFill>
                <a:latin typeface="+mj-lt"/>
              </a:rPr>
              <a:t>	</a:t>
            </a:r>
            <a:r>
              <a:rPr lang="tr-TR" altLang="tr-TR" sz="1800" b="1" dirty="0">
                <a:solidFill>
                  <a:srgbClr val="990000"/>
                </a:solidFill>
                <a:latin typeface="+mj-lt"/>
              </a:rPr>
              <a:t>Bardağı bana uzatır mısınız?</a:t>
            </a:r>
          </a:p>
          <a:p>
            <a:pPr>
              <a:lnSpc>
                <a:spcPct val="80000"/>
              </a:lnSpc>
              <a:buFont typeface="Wingdings" pitchFamily="2" charset="2"/>
              <a:buNone/>
            </a:pPr>
            <a:r>
              <a:rPr lang="tr-TR" altLang="tr-TR" sz="1800" b="1" dirty="0">
                <a:solidFill>
                  <a:srgbClr val="FF0000"/>
                </a:solidFill>
                <a:latin typeface="+mj-lt"/>
              </a:rPr>
              <a:t>	</a:t>
            </a:r>
            <a:r>
              <a:rPr lang="tr-TR" altLang="tr-TR" sz="1800" b="1" dirty="0">
                <a:latin typeface="+mj-lt"/>
              </a:rPr>
              <a:t>Bu mu genel müdür olacak?</a:t>
            </a:r>
          </a:p>
          <a:p>
            <a:pPr>
              <a:lnSpc>
                <a:spcPct val="80000"/>
              </a:lnSpc>
              <a:buFont typeface="Wingdings" pitchFamily="2" charset="2"/>
              <a:buNone/>
            </a:pPr>
            <a:r>
              <a:rPr lang="tr-TR" altLang="tr-TR" sz="1800" b="1" dirty="0">
                <a:solidFill>
                  <a:srgbClr val="FF0000"/>
                </a:solidFill>
                <a:latin typeface="+mj-lt"/>
              </a:rPr>
              <a:t>	</a:t>
            </a:r>
            <a:r>
              <a:rPr lang="tr-TR" altLang="tr-TR" sz="1800" b="1" dirty="0">
                <a:solidFill>
                  <a:srgbClr val="990000"/>
                </a:solidFill>
                <a:latin typeface="+mj-lt"/>
              </a:rPr>
              <a:t>Tam o sırada bir çukura düşmeyeyim mi?</a:t>
            </a:r>
            <a:endParaRPr lang="tr-TR" altLang="tr-TR" sz="1800" b="1" dirty="0">
              <a:solidFill>
                <a:srgbClr val="FF0000"/>
              </a:solidFill>
              <a:latin typeface="+mj-lt"/>
            </a:endParaRPr>
          </a:p>
          <a:p>
            <a:pPr>
              <a:lnSpc>
                <a:spcPct val="80000"/>
              </a:lnSpc>
              <a:buFont typeface="Wingdings" pitchFamily="2" charset="2"/>
              <a:buNone/>
            </a:pPr>
            <a:endParaRPr lang="tr-TR" altLang="tr-TR" sz="1800" b="1" dirty="0">
              <a:solidFill>
                <a:srgbClr val="FF0000"/>
              </a:solidFill>
              <a:latin typeface="+mj-lt"/>
            </a:endParaRPr>
          </a:p>
          <a:p>
            <a:pPr>
              <a:lnSpc>
                <a:spcPct val="80000"/>
              </a:lnSpc>
              <a:buFont typeface="Wingdings" pitchFamily="2" charset="2"/>
              <a:buNone/>
            </a:pPr>
            <a:endParaRPr lang="tr-TR" altLang="tr-TR" sz="1400" b="1" dirty="0">
              <a:solidFill>
                <a:srgbClr val="FF0000"/>
              </a:solidFill>
              <a:latin typeface="Arial Unicode MS" pitchFamily="34" charset="-128"/>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a:buFont typeface="Wingdings" pitchFamily="2" charset="2"/>
              <a:buNone/>
            </a:pPr>
            <a:r>
              <a:rPr lang="tr-TR" altLang="tr-TR" sz="2800" b="1">
                <a:solidFill>
                  <a:srgbClr val="990000"/>
                </a:solidFill>
                <a:latin typeface="Arial Unicode MS" pitchFamily="34" charset="-128"/>
              </a:rPr>
              <a:t>d) Ünlem Cümlesi:</a:t>
            </a:r>
            <a:r>
              <a:rPr lang="tr-TR" altLang="tr-TR" sz="2800">
                <a:solidFill>
                  <a:srgbClr val="990000"/>
                </a:solidFill>
              </a:rPr>
              <a:t> </a:t>
            </a:r>
            <a:r>
              <a:rPr lang="tr-TR" altLang="tr-TR" sz="2800">
                <a:latin typeface="Times New Roman" pitchFamily="18" charset="0"/>
              </a:rPr>
              <a:t>Sevinç, özlem, korku, üzüntü duyguları, coşkuları ve seslenmeleri anlatan cümlelerdir.</a:t>
            </a:r>
          </a:p>
          <a:p>
            <a:pPr>
              <a:buFont typeface="Wingdings" pitchFamily="2" charset="2"/>
              <a:buNone/>
            </a:pPr>
            <a:endParaRPr lang="tr-TR" altLang="tr-TR" sz="2800">
              <a:latin typeface="Times New Roman" pitchFamily="18" charset="0"/>
            </a:endParaRPr>
          </a:p>
          <a:p>
            <a:pPr>
              <a:buFont typeface="Wingdings" pitchFamily="2" charset="2"/>
              <a:buNone/>
            </a:pPr>
            <a:r>
              <a:rPr lang="tr-TR" altLang="tr-TR" sz="2800">
                <a:latin typeface="Times New Roman" pitchFamily="18" charset="0"/>
              </a:rPr>
              <a:t>	</a:t>
            </a:r>
            <a:r>
              <a:rPr lang="tr-TR" altLang="tr-TR" sz="2800" b="1">
                <a:latin typeface="Arial Unicode MS" pitchFamily="34" charset="-128"/>
              </a:rPr>
              <a:t>Oh, bütün sıkıntılarımı attım!</a:t>
            </a:r>
          </a:p>
          <a:p>
            <a:pPr>
              <a:buFont typeface="Wingdings" pitchFamily="2" charset="2"/>
              <a:buNone/>
            </a:pPr>
            <a:r>
              <a:rPr lang="tr-TR" altLang="tr-TR" sz="2800" b="1">
                <a:latin typeface="Arial Unicode MS" pitchFamily="34" charset="-128"/>
              </a:rPr>
              <a:t>	</a:t>
            </a:r>
            <a:r>
              <a:rPr lang="tr-TR" altLang="tr-TR" sz="2800" b="1">
                <a:solidFill>
                  <a:srgbClr val="990000"/>
                </a:solidFill>
                <a:latin typeface="Arial Unicode MS" pitchFamily="34" charset="-128"/>
              </a:rPr>
              <a:t>Eyvah, cüzdanım yok!</a:t>
            </a:r>
          </a:p>
          <a:p>
            <a:pPr>
              <a:buFont typeface="Wingdings" pitchFamily="2" charset="2"/>
              <a:buNone/>
            </a:pPr>
            <a:r>
              <a:rPr lang="tr-TR" altLang="tr-TR" sz="2800" b="1">
                <a:latin typeface="Arial Unicode MS" pitchFamily="34" charset="-128"/>
              </a:rPr>
              <a:t>	Vah yavrum, ne oldu sana!</a:t>
            </a:r>
          </a:p>
          <a:p>
            <a:pPr>
              <a:buFont typeface="Wingdings" pitchFamily="2" charset="2"/>
              <a:buNone/>
            </a:pPr>
            <a:r>
              <a:rPr lang="tr-TR" altLang="tr-TR" sz="2800" b="1">
                <a:latin typeface="Arial Unicode MS" pitchFamily="34" charset="-128"/>
              </a:rPr>
              <a:t>	</a:t>
            </a:r>
            <a:r>
              <a:rPr lang="tr-TR" altLang="tr-TR" sz="2800" b="1">
                <a:solidFill>
                  <a:srgbClr val="990000"/>
                </a:solidFill>
                <a:latin typeface="Arial Unicode MS" pitchFamily="34" charset="-128"/>
              </a:rPr>
              <a:t>Sana bunun hesabını sorarım!</a:t>
            </a:r>
          </a:p>
          <a:p>
            <a:pPr>
              <a:buFont typeface="Wingdings" pitchFamily="2" charset="2"/>
              <a:buNone/>
            </a:pPr>
            <a:r>
              <a:rPr lang="tr-TR" altLang="tr-TR" sz="2800" b="1">
                <a:latin typeface="Arial Unicode MS" pitchFamily="34" charset="-128"/>
              </a:rPr>
              <a:t>	Ey Türk uyan!</a:t>
            </a:r>
          </a:p>
          <a:p>
            <a:pPr>
              <a:buFont typeface="Wingdings" pitchFamily="2" charset="2"/>
              <a:buNone/>
            </a:pPr>
            <a:endParaRPr lang="tr-TR" altLang="tr-TR" sz="2800" b="1">
              <a:solidFill>
                <a:srgbClr val="990000"/>
              </a:solidFill>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sz="half" idx="1"/>
          </p:nvPr>
        </p:nvSpPr>
        <p:spPr/>
        <p:txBody>
          <a:bodyPr/>
          <a:lstStyle/>
          <a:p>
            <a:pPr>
              <a:lnSpc>
                <a:spcPct val="80000"/>
              </a:lnSpc>
              <a:buFont typeface="Wingdings" pitchFamily="2" charset="2"/>
              <a:buNone/>
            </a:pPr>
            <a:r>
              <a:rPr lang="tr-TR" altLang="tr-TR" sz="2000" b="1" dirty="0">
                <a:solidFill>
                  <a:srgbClr val="990000"/>
                </a:solidFill>
                <a:latin typeface="+mj-lt"/>
              </a:rPr>
              <a:t>e)Emir (Buyruk) Cümlesi: </a:t>
            </a:r>
            <a:r>
              <a:rPr lang="tr-TR" altLang="tr-TR" sz="2000" dirty="0">
                <a:latin typeface="+mj-lt"/>
              </a:rPr>
              <a:t>Yüklemi  emir kipiyle </a:t>
            </a:r>
            <a:r>
              <a:rPr lang="tr-TR" altLang="tr-TR" sz="2000" dirty="0" err="1">
                <a:latin typeface="+mj-lt"/>
              </a:rPr>
              <a:t>çekimlenmiş</a:t>
            </a:r>
            <a:r>
              <a:rPr lang="tr-TR" altLang="tr-TR" sz="2000" dirty="0">
                <a:latin typeface="+mj-lt"/>
              </a:rPr>
              <a:t> cümlelere emir cümlesi denir.</a:t>
            </a:r>
          </a:p>
          <a:p>
            <a:pPr>
              <a:lnSpc>
                <a:spcPct val="80000"/>
              </a:lnSpc>
              <a:buFont typeface="Wingdings" pitchFamily="2" charset="2"/>
              <a:buNone/>
            </a:pPr>
            <a:r>
              <a:rPr lang="tr-TR" altLang="tr-TR" sz="2000" dirty="0">
                <a:solidFill>
                  <a:srgbClr val="663300"/>
                </a:solidFill>
                <a:latin typeface="+mj-lt"/>
              </a:rPr>
              <a:t>Oraya  gitme.</a:t>
            </a:r>
          </a:p>
          <a:p>
            <a:pPr>
              <a:lnSpc>
                <a:spcPct val="80000"/>
              </a:lnSpc>
              <a:buFont typeface="Wingdings" pitchFamily="2" charset="2"/>
              <a:buNone/>
            </a:pPr>
            <a:r>
              <a:rPr lang="tr-TR" altLang="tr-TR" sz="2000" dirty="0">
                <a:solidFill>
                  <a:srgbClr val="663300"/>
                </a:solidFill>
                <a:latin typeface="+mj-lt"/>
              </a:rPr>
              <a:t>Derse zamanında giriniz.</a:t>
            </a:r>
            <a:r>
              <a:rPr lang="tr-TR" altLang="tr-TR" sz="2000" dirty="0">
                <a:latin typeface="+mj-lt"/>
              </a:rPr>
              <a:t> </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b="1" dirty="0">
                <a:solidFill>
                  <a:srgbClr val="990000"/>
                </a:solidFill>
                <a:latin typeface="+mj-lt"/>
              </a:rPr>
              <a:t>f)Gereklilik Cümlesi :</a:t>
            </a:r>
            <a:r>
              <a:rPr lang="tr-TR" altLang="tr-TR" sz="2000" dirty="0">
                <a:latin typeface="+mj-lt"/>
              </a:rPr>
              <a:t>Yüklemi gereklilik kipiyle </a:t>
            </a:r>
            <a:r>
              <a:rPr lang="tr-TR" altLang="tr-TR" sz="2000" dirty="0" err="1">
                <a:latin typeface="+mj-lt"/>
              </a:rPr>
              <a:t>çekimlenmiş</a:t>
            </a:r>
            <a:r>
              <a:rPr lang="tr-TR" altLang="tr-TR" sz="2000" dirty="0">
                <a:latin typeface="+mj-lt"/>
              </a:rPr>
              <a:t> cümlelere gereklilik cümlesi denir. Eylemin yapılması gerektiğini anlatır.</a:t>
            </a:r>
          </a:p>
          <a:p>
            <a:pPr>
              <a:lnSpc>
                <a:spcPct val="80000"/>
              </a:lnSpc>
              <a:buFont typeface="Wingdings" pitchFamily="2" charset="2"/>
              <a:buNone/>
            </a:pPr>
            <a:r>
              <a:rPr lang="tr-TR" altLang="tr-TR" sz="2000" dirty="0">
                <a:latin typeface="+mj-lt"/>
              </a:rPr>
              <a:t> </a:t>
            </a:r>
          </a:p>
          <a:p>
            <a:pPr>
              <a:lnSpc>
                <a:spcPct val="80000"/>
              </a:lnSpc>
              <a:buFont typeface="Wingdings" pitchFamily="2" charset="2"/>
              <a:buNone/>
            </a:pPr>
            <a:r>
              <a:rPr lang="tr-TR" altLang="tr-TR" sz="2000" dirty="0">
                <a:solidFill>
                  <a:srgbClr val="663300"/>
                </a:solidFill>
                <a:latin typeface="+mj-lt"/>
              </a:rPr>
              <a:t>Bu sınavı kazanmalısınız.</a:t>
            </a:r>
          </a:p>
          <a:p>
            <a:pPr>
              <a:lnSpc>
                <a:spcPct val="80000"/>
              </a:lnSpc>
              <a:buFont typeface="Wingdings" pitchFamily="2" charset="2"/>
              <a:buNone/>
            </a:pPr>
            <a:r>
              <a:rPr lang="tr-TR" altLang="tr-TR" sz="2000" dirty="0">
                <a:solidFill>
                  <a:srgbClr val="663300"/>
                </a:solidFill>
                <a:latin typeface="+mj-lt"/>
              </a:rPr>
              <a:t>Soruları hızlı çözmelisiniz.</a:t>
            </a:r>
          </a:p>
          <a:p>
            <a:pPr>
              <a:lnSpc>
                <a:spcPct val="80000"/>
              </a:lnSpc>
              <a:buFont typeface="Wingdings" pitchFamily="2" charset="2"/>
              <a:buNone/>
            </a:pPr>
            <a:r>
              <a:rPr lang="tr-TR" altLang="tr-TR" sz="2000" dirty="0">
                <a:latin typeface="+mj-lt"/>
              </a:rPr>
              <a:t> </a:t>
            </a:r>
          </a:p>
        </p:txBody>
      </p:sp>
      <p:sp>
        <p:nvSpPr>
          <p:cNvPr id="107525" name="Rectangle 5"/>
          <p:cNvSpPr>
            <a:spLocks noGrp="1" noChangeArrowheads="1"/>
          </p:cNvSpPr>
          <p:nvPr>
            <p:ph type="body" sz="half" idx="2"/>
          </p:nvPr>
        </p:nvSpPr>
        <p:spPr/>
        <p:txBody>
          <a:bodyPr/>
          <a:lstStyle/>
          <a:p>
            <a:pPr>
              <a:lnSpc>
                <a:spcPct val="80000"/>
              </a:lnSpc>
              <a:buFont typeface="Wingdings" pitchFamily="2" charset="2"/>
              <a:buNone/>
            </a:pPr>
            <a:r>
              <a:rPr lang="tr-TR" altLang="tr-TR" sz="2000" b="1" dirty="0">
                <a:solidFill>
                  <a:srgbClr val="990000"/>
                </a:solidFill>
                <a:latin typeface="+mj-lt"/>
              </a:rPr>
              <a:t>g)İstek Cümlesi :</a:t>
            </a:r>
            <a:r>
              <a:rPr lang="tr-TR" altLang="tr-TR" sz="2000" dirty="0">
                <a:latin typeface="+mj-lt"/>
              </a:rPr>
              <a:t>Yüklemi istek kipiyle </a:t>
            </a:r>
            <a:r>
              <a:rPr lang="tr-TR" altLang="tr-TR" sz="2000" dirty="0" err="1">
                <a:latin typeface="+mj-lt"/>
              </a:rPr>
              <a:t>çekimlenmiş</a:t>
            </a:r>
            <a:r>
              <a:rPr lang="tr-TR" altLang="tr-TR" sz="2000" dirty="0">
                <a:latin typeface="+mj-lt"/>
              </a:rPr>
              <a:t> cümlelere denir.</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solidFill>
                  <a:srgbClr val="663300"/>
                </a:solidFill>
                <a:latin typeface="+mj-lt"/>
              </a:rPr>
              <a:t>Biraz meyve alayım. </a:t>
            </a:r>
          </a:p>
          <a:p>
            <a:pPr>
              <a:lnSpc>
                <a:spcPct val="80000"/>
              </a:lnSpc>
              <a:buFont typeface="Wingdings" pitchFamily="2" charset="2"/>
              <a:buNone/>
            </a:pPr>
            <a:r>
              <a:rPr lang="tr-TR" altLang="tr-TR" sz="2000" dirty="0">
                <a:solidFill>
                  <a:srgbClr val="663300"/>
                </a:solidFill>
                <a:latin typeface="+mj-lt"/>
              </a:rPr>
              <a:t>Kapıyı açık bırakmayasın.</a:t>
            </a:r>
          </a:p>
          <a:p>
            <a:pPr>
              <a:lnSpc>
                <a:spcPct val="80000"/>
              </a:lnSpc>
              <a:buFont typeface="Wingdings" pitchFamily="2" charset="2"/>
              <a:buNone/>
            </a:pPr>
            <a:endParaRPr lang="tr-TR" altLang="tr-TR" sz="2000" dirty="0">
              <a:solidFill>
                <a:srgbClr val="663300"/>
              </a:solidFill>
              <a:latin typeface="+mj-lt"/>
            </a:endParaRPr>
          </a:p>
          <a:p>
            <a:pPr>
              <a:lnSpc>
                <a:spcPct val="80000"/>
              </a:lnSpc>
              <a:buFont typeface="Wingdings" pitchFamily="2" charset="2"/>
              <a:buNone/>
            </a:pPr>
            <a:r>
              <a:rPr lang="tr-TR" altLang="tr-TR" sz="2000" b="1" dirty="0">
                <a:solidFill>
                  <a:srgbClr val="990000"/>
                </a:solidFill>
                <a:latin typeface="+mj-lt"/>
              </a:rPr>
              <a:t>h)Dilek - Şart Cümlesi :</a:t>
            </a:r>
            <a:r>
              <a:rPr lang="tr-TR" altLang="tr-TR" sz="2000" dirty="0">
                <a:latin typeface="+mj-lt"/>
              </a:rPr>
              <a:t>Yüklemi dilek –şart kipiyle </a:t>
            </a:r>
            <a:r>
              <a:rPr lang="tr-TR" altLang="tr-TR" sz="2000" dirty="0" err="1">
                <a:latin typeface="+mj-lt"/>
              </a:rPr>
              <a:t>çekimlenmiş</a:t>
            </a:r>
            <a:r>
              <a:rPr lang="tr-TR" altLang="tr-TR" sz="2000" dirty="0">
                <a:latin typeface="+mj-lt"/>
              </a:rPr>
              <a:t> cümlelere denir.</a:t>
            </a:r>
          </a:p>
          <a:p>
            <a:pPr>
              <a:lnSpc>
                <a:spcPct val="80000"/>
              </a:lnSpc>
              <a:buFont typeface="Wingdings" pitchFamily="2" charset="2"/>
              <a:buNone/>
            </a:pPr>
            <a:r>
              <a:rPr lang="tr-TR" altLang="tr-TR" sz="2000" dirty="0">
                <a:latin typeface="+mj-lt"/>
              </a:rPr>
              <a:t> </a:t>
            </a:r>
          </a:p>
          <a:p>
            <a:pPr>
              <a:lnSpc>
                <a:spcPct val="80000"/>
              </a:lnSpc>
              <a:buFont typeface="Wingdings" pitchFamily="2" charset="2"/>
              <a:buNone/>
            </a:pPr>
            <a:r>
              <a:rPr lang="tr-TR" altLang="tr-TR" sz="2000" dirty="0">
                <a:solidFill>
                  <a:srgbClr val="663300"/>
                </a:solidFill>
                <a:latin typeface="+mj-lt"/>
              </a:rPr>
              <a:t>Oraları da görsem.</a:t>
            </a:r>
          </a:p>
          <a:p>
            <a:pPr>
              <a:lnSpc>
                <a:spcPct val="80000"/>
              </a:lnSpc>
              <a:buFont typeface="Wingdings" pitchFamily="2" charset="2"/>
              <a:buNone/>
            </a:pPr>
            <a:endParaRPr lang="tr-TR" altLang="tr-TR" sz="2000" dirty="0">
              <a:solidFill>
                <a:srgbClr val="663300"/>
              </a:solidFill>
              <a:latin typeface="+mj-lt"/>
            </a:endParaRPr>
          </a:p>
          <a:p>
            <a:pPr>
              <a:lnSpc>
                <a:spcPct val="80000"/>
              </a:lnSpc>
              <a:buFont typeface="Wingdings" pitchFamily="2" charset="2"/>
              <a:buNone/>
            </a:pPr>
            <a:r>
              <a:rPr lang="tr-TR" altLang="tr-TR" sz="2000" dirty="0">
                <a:solidFill>
                  <a:srgbClr val="663300"/>
                </a:solidFill>
                <a:latin typeface="+mj-lt"/>
              </a:rPr>
              <a:t>Evden çıkabilirsem size de uğrarım.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tr-TR" altLang="tr-TR" b="1"/>
              <a:t>DEĞERLENDİRME ÇALIŞMALARI</a:t>
            </a:r>
          </a:p>
        </p:txBody>
      </p:sp>
      <p:sp>
        <p:nvSpPr>
          <p:cNvPr id="21507" name="Rectangle 3"/>
          <p:cNvSpPr>
            <a:spLocks noGrp="1" noChangeArrowheads="1"/>
          </p:cNvSpPr>
          <p:nvPr>
            <p:ph type="body" idx="1"/>
          </p:nvPr>
        </p:nvSpPr>
        <p:spPr/>
        <p:txBody>
          <a:bodyPr/>
          <a:lstStyle/>
          <a:p>
            <a:pPr>
              <a:lnSpc>
                <a:spcPct val="80000"/>
              </a:lnSpc>
              <a:buFont typeface="Wingdings" pitchFamily="2" charset="2"/>
              <a:buNone/>
            </a:pPr>
            <a:r>
              <a:rPr lang="tr-TR" altLang="tr-TR" sz="1200" b="1"/>
              <a:t>	</a:t>
            </a:r>
            <a:r>
              <a:rPr lang="tr-TR" altLang="tr-TR" sz="1400" b="1"/>
              <a:t>AŞAĞIDAKİ CÜMLELERİ YAPISI BAKIMINDAN İNCELEYİNİZ.</a:t>
            </a:r>
          </a:p>
          <a:p>
            <a:pPr>
              <a:lnSpc>
                <a:spcPct val="80000"/>
              </a:lnSpc>
              <a:buFont typeface="Wingdings" pitchFamily="2" charset="2"/>
              <a:buNone/>
            </a:pPr>
            <a:endParaRPr lang="tr-TR" altLang="tr-TR" sz="1400" b="1"/>
          </a:p>
          <a:p>
            <a:pPr>
              <a:lnSpc>
                <a:spcPct val="80000"/>
              </a:lnSpc>
              <a:buFont typeface="Wingdings" pitchFamily="2" charset="2"/>
              <a:buNone/>
            </a:pPr>
            <a:r>
              <a:rPr lang="tr-TR" altLang="tr-TR" sz="1600" b="1"/>
              <a:t>1) Öğrencilere ilkokuldan itibaren Türk sanat eserleri öğretilseydi, onlar sanatın zevkine varırdı.</a:t>
            </a:r>
          </a:p>
          <a:p>
            <a:pPr>
              <a:lnSpc>
                <a:spcPct val="80000"/>
              </a:lnSpc>
              <a:buFont typeface="Wingdings" pitchFamily="2" charset="2"/>
              <a:buNone/>
            </a:pPr>
            <a:r>
              <a:rPr lang="tr-TR" altLang="tr-TR" sz="1600" b="1"/>
              <a:t>2) </a:t>
            </a:r>
            <a:r>
              <a:rPr lang="tr-TR" altLang="tr-TR" sz="1600" b="1">
                <a:solidFill>
                  <a:srgbClr val="990000"/>
                </a:solidFill>
              </a:rPr>
              <a:t>Bir arkadaş topluluğunda, fikir üreten biri ve bu fikirleri uygulayabilen bir aksiyon adamı olmalı.</a:t>
            </a:r>
          </a:p>
          <a:p>
            <a:pPr>
              <a:lnSpc>
                <a:spcPct val="80000"/>
              </a:lnSpc>
              <a:buFont typeface="Wingdings" pitchFamily="2" charset="2"/>
              <a:buNone/>
            </a:pPr>
            <a:r>
              <a:rPr lang="tr-TR" altLang="tr-TR" sz="1600" b="1"/>
              <a:t>3) Bu şehrin apartmanları, yaldızlı şeker kutuları gibi görünüyor gözüme.</a:t>
            </a:r>
            <a:r>
              <a:rPr lang="tr-TR" altLang="tr-TR" sz="1600"/>
              <a:t> </a:t>
            </a:r>
          </a:p>
          <a:p>
            <a:pPr>
              <a:lnSpc>
                <a:spcPct val="80000"/>
              </a:lnSpc>
              <a:buFont typeface="Wingdings" pitchFamily="2" charset="2"/>
              <a:buNone/>
            </a:pPr>
            <a:r>
              <a:rPr lang="tr-TR" altLang="tr-TR" sz="1600" b="1"/>
              <a:t>4) </a:t>
            </a:r>
            <a:r>
              <a:rPr lang="tr-TR" altLang="tr-TR" sz="1600" b="1">
                <a:solidFill>
                  <a:srgbClr val="990000"/>
                </a:solidFill>
              </a:rPr>
              <a:t>Uzun süre yürüdük, köye vardığımızda akşamın kızıllığını yorgan yapıp gömüldük geceye.</a:t>
            </a:r>
          </a:p>
          <a:p>
            <a:pPr>
              <a:lnSpc>
                <a:spcPct val="80000"/>
              </a:lnSpc>
              <a:buFont typeface="Wingdings" pitchFamily="2" charset="2"/>
              <a:buNone/>
            </a:pPr>
            <a:r>
              <a:rPr lang="tr-TR" altLang="tr-TR" sz="1600" b="1"/>
              <a:t>5) Konya'da dinlediğim hikâyelerin tamamı oraya ait değildi; fakat hepsi Konya'dan bahsediyordu.</a:t>
            </a:r>
            <a:r>
              <a:rPr lang="tr-TR" altLang="tr-TR" sz="1600"/>
              <a:t> </a:t>
            </a:r>
          </a:p>
          <a:p>
            <a:pPr>
              <a:lnSpc>
                <a:spcPct val="80000"/>
              </a:lnSpc>
              <a:buFont typeface="Wingdings" pitchFamily="2" charset="2"/>
              <a:buNone/>
            </a:pPr>
            <a:r>
              <a:rPr lang="tr-TR" altLang="tr-TR" sz="1600" b="1"/>
              <a:t>6) </a:t>
            </a:r>
            <a:r>
              <a:rPr lang="tr-TR" altLang="tr-TR" sz="1600" b="1">
                <a:solidFill>
                  <a:srgbClr val="990000"/>
                </a:solidFill>
              </a:rPr>
              <a:t>O yıllarda da Boğaz, Rumeli Hisarı ve Kanlıca'ya kadarki kıyılar, herkesin ilgi gösterdiği yerlerdi.</a:t>
            </a:r>
          </a:p>
          <a:p>
            <a:pPr>
              <a:lnSpc>
                <a:spcPct val="80000"/>
              </a:lnSpc>
              <a:buFont typeface="Wingdings" pitchFamily="2" charset="2"/>
              <a:buNone/>
            </a:pPr>
            <a:r>
              <a:rPr lang="tr-TR" altLang="tr-TR" sz="1600" b="1"/>
              <a:t>7) Yaşamak zevki nedir bilmez ölümden korkan.</a:t>
            </a:r>
          </a:p>
          <a:p>
            <a:pPr>
              <a:lnSpc>
                <a:spcPct val="80000"/>
              </a:lnSpc>
              <a:buFont typeface="Wingdings" pitchFamily="2" charset="2"/>
              <a:buNone/>
            </a:pPr>
            <a:r>
              <a:rPr lang="tr-TR" altLang="tr-TR" sz="1600" b="1"/>
              <a:t>8) </a:t>
            </a:r>
            <a:r>
              <a:rPr lang="tr-TR" altLang="tr-TR" sz="1600" b="1">
                <a:solidFill>
                  <a:srgbClr val="990000"/>
                </a:solidFill>
              </a:rPr>
              <a:t>Öyle bir şey söyle ki herkes inansın.</a:t>
            </a:r>
          </a:p>
          <a:p>
            <a:pPr>
              <a:lnSpc>
                <a:spcPct val="80000"/>
              </a:lnSpc>
              <a:buFont typeface="Wingdings" pitchFamily="2" charset="2"/>
              <a:buNone/>
            </a:pPr>
            <a:r>
              <a:rPr lang="tr-TR" altLang="tr-TR" sz="1600" b="1"/>
              <a:t>9) Amerikan filmlerinde gördüğümüz kabadayıların biraz daha ılımlısı ve medenisi bizim Osmanlı külhanbeyleridir.</a:t>
            </a:r>
            <a:r>
              <a:rPr lang="tr-TR" altLang="tr-TR" sz="1600"/>
              <a:t> </a:t>
            </a:r>
          </a:p>
          <a:p>
            <a:pPr>
              <a:lnSpc>
                <a:spcPct val="80000"/>
              </a:lnSpc>
              <a:buFont typeface="Wingdings" pitchFamily="2" charset="2"/>
              <a:buNone/>
            </a:pPr>
            <a:r>
              <a:rPr lang="tr-TR" altLang="tr-TR" sz="1600" b="1"/>
              <a:t>10) </a:t>
            </a:r>
            <a:r>
              <a:rPr lang="tr-TR" altLang="tr-TR" sz="1600" b="1">
                <a:solidFill>
                  <a:srgbClr val="990000"/>
                </a:solidFill>
              </a:rPr>
              <a:t>Yeni komşularımıza güle güle oturuna gittik.</a:t>
            </a:r>
          </a:p>
          <a:p>
            <a:pPr>
              <a:lnSpc>
                <a:spcPct val="80000"/>
              </a:lnSpc>
              <a:buFont typeface="Wingdings" pitchFamily="2" charset="2"/>
              <a:buNone/>
            </a:pPr>
            <a:r>
              <a:rPr lang="tr-TR" altLang="tr-TR" sz="1000" b="1"/>
              <a:t/>
            </a:r>
            <a:br>
              <a:rPr lang="tr-TR" altLang="tr-TR" sz="1000" b="1"/>
            </a:br>
            <a:endParaRPr lang="tr-TR" altLang="tr-TR" sz="1000" b="1"/>
          </a:p>
          <a:p>
            <a:pPr>
              <a:lnSpc>
                <a:spcPct val="80000"/>
              </a:lnSpc>
              <a:buFont typeface="Wingdings" pitchFamily="2" charset="2"/>
              <a:buNone/>
            </a:pPr>
            <a:r>
              <a:rPr lang="tr-TR" altLang="tr-TR" sz="800" b="1"/>
              <a:t/>
            </a:r>
            <a:br>
              <a:rPr lang="tr-TR" altLang="tr-TR" sz="800" b="1"/>
            </a:br>
            <a:r>
              <a:rPr lang="tr-TR" altLang="tr-TR" sz="800"/>
              <a:t>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altLang="tr-TR" b="1">
                <a:solidFill>
                  <a:srgbClr val="000066"/>
                </a:solidFill>
              </a:rPr>
              <a:t>YAPILARINA GÖRE CÜMLELER</a:t>
            </a:r>
          </a:p>
        </p:txBody>
      </p:sp>
      <p:sp>
        <p:nvSpPr>
          <p:cNvPr id="5123" name="Rectangle 3"/>
          <p:cNvSpPr>
            <a:spLocks noGrp="1" noChangeArrowheads="1"/>
          </p:cNvSpPr>
          <p:nvPr>
            <p:ph type="body" idx="1"/>
          </p:nvPr>
        </p:nvSpPr>
        <p:spPr/>
        <p:txBody>
          <a:bodyPr/>
          <a:lstStyle/>
          <a:p>
            <a:pPr>
              <a:lnSpc>
                <a:spcPct val="90000"/>
              </a:lnSpc>
              <a:buFont typeface="Wingdings" pitchFamily="2" charset="2"/>
              <a:buNone/>
            </a:pPr>
            <a:r>
              <a:rPr lang="tr-TR" altLang="tr-TR" sz="2400" b="1" dirty="0">
                <a:latin typeface="+mj-lt"/>
              </a:rPr>
              <a:t>	Yapılarına göre basit, bileşik, bağlı ve sıralı cümleler olmak üzere dört cümle çeşidi vardır.</a:t>
            </a:r>
            <a:r>
              <a:rPr lang="tr-TR" altLang="tr-TR" sz="2400" dirty="0">
                <a:latin typeface="+mj-lt"/>
              </a:rPr>
              <a:t> </a:t>
            </a:r>
          </a:p>
          <a:p>
            <a:pPr>
              <a:lnSpc>
                <a:spcPct val="90000"/>
              </a:lnSpc>
            </a:pPr>
            <a:r>
              <a:rPr lang="tr-TR" altLang="tr-TR" sz="2400" b="1" u="sng" dirty="0">
                <a:solidFill>
                  <a:schemeClr val="folHlink"/>
                </a:solidFill>
                <a:latin typeface="+mj-lt"/>
              </a:rPr>
              <a:t>1) Basit Cümle</a:t>
            </a:r>
            <a:r>
              <a:rPr lang="tr-TR" altLang="tr-TR" sz="2400" dirty="0">
                <a:solidFill>
                  <a:schemeClr val="folHlink"/>
                </a:solidFill>
                <a:latin typeface="+mj-lt"/>
              </a:rPr>
              <a:t>:</a:t>
            </a:r>
            <a:r>
              <a:rPr lang="tr-TR" altLang="tr-TR" sz="2400" dirty="0">
                <a:latin typeface="+mj-lt"/>
              </a:rPr>
              <a:t> Tek yüklemi bulunan, tek yargı bildiren cümleler yapı bakımından basit cümledir. Basit cümleyi belirleyen tek yüklemin, tek yargının bulunmasıdır. Yüklem dışındaki diğer öğelerin sayısı önemli değildir. </a:t>
            </a:r>
          </a:p>
          <a:p>
            <a:pPr>
              <a:lnSpc>
                <a:spcPct val="90000"/>
              </a:lnSpc>
              <a:buFont typeface="Wingdings" pitchFamily="2" charset="2"/>
              <a:buNone/>
            </a:pPr>
            <a:endParaRPr lang="tr-TR" altLang="tr-TR" sz="2400" dirty="0">
              <a:latin typeface="+mj-lt"/>
            </a:endParaRPr>
          </a:p>
          <a:p>
            <a:pPr>
              <a:lnSpc>
                <a:spcPct val="90000"/>
              </a:lnSpc>
            </a:pPr>
            <a:r>
              <a:rPr lang="tr-TR" altLang="tr-TR" sz="2400" dirty="0">
                <a:latin typeface="+mj-lt"/>
              </a:rPr>
              <a:t>Akıllı düşman, akılsız dosttan yeğdir.</a:t>
            </a:r>
          </a:p>
          <a:p>
            <a:pPr>
              <a:lnSpc>
                <a:spcPct val="90000"/>
              </a:lnSpc>
            </a:pPr>
            <a:r>
              <a:rPr lang="tr-TR" altLang="tr-TR" sz="2400" dirty="0">
                <a:latin typeface="+mj-lt"/>
              </a:rPr>
              <a:t>Bu sıcakta evde oturulur mu?</a:t>
            </a:r>
          </a:p>
          <a:p>
            <a:pPr>
              <a:lnSpc>
                <a:spcPct val="90000"/>
              </a:lnSpc>
            </a:pPr>
            <a:r>
              <a:rPr lang="tr-TR" altLang="tr-TR" sz="2400" dirty="0">
                <a:latin typeface="+mj-lt"/>
              </a:rPr>
              <a:t>Bahçenin ana kapısından, üstü başı perişan, zavallı bir adam, elinde eski, yırtık bir torbayla içeriye girdi.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590800" y="457200"/>
            <a:ext cx="6400800" cy="5638800"/>
          </a:xfrm>
        </p:spPr>
        <p:txBody>
          <a:bodyPr/>
          <a:lstStyle/>
          <a:p>
            <a:pPr>
              <a:lnSpc>
                <a:spcPct val="80000"/>
              </a:lnSpc>
              <a:buFont typeface="Wingdings" pitchFamily="2" charset="2"/>
              <a:buNone/>
            </a:pPr>
            <a:r>
              <a:rPr lang="tr-TR" altLang="tr-TR" sz="1600" b="1" dirty="0"/>
              <a:t>	</a:t>
            </a:r>
            <a:r>
              <a:rPr lang="tr-TR" altLang="tr-TR" sz="2400" b="1" dirty="0"/>
              <a:t>AŞAĞIDAKİ CÜMLELERİ, YÜKLEMİNİN TÜRÜNE, ÖĞELERİNİN DİZİLİŞİNE VE ANLAMINA GÖRE DEĞERLENDİRİNİZ.</a:t>
            </a:r>
            <a:r>
              <a:rPr lang="tr-TR" altLang="tr-TR" sz="1050" b="1" dirty="0"/>
              <a:t> </a:t>
            </a:r>
          </a:p>
          <a:p>
            <a:pPr>
              <a:lnSpc>
                <a:spcPct val="80000"/>
              </a:lnSpc>
              <a:buFont typeface="Wingdings" pitchFamily="2" charset="2"/>
              <a:buNone/>
            </a:pPr>
            <a:endParaRPr lang="tr-TR" altLang="tr-TR" sz="1050" b="1" dirty="0"/>
          </a:p>
          <a:p>
            <a:pPr>
              <a:lnSpc>
                <a:spcPct val="80000"/>
              </a:lnSpc>
              <a:buFont typeface="Wingdings" pitchFamily="2" charset="2"/>
              <a:buNone/>
            </a:pPr>
            <a:r>
              <a:rPr lang="tr-TR" altLang="tr-TR" sz="2000" b="1" dirty="0">
                <a:latin typeface="Comic Sans MS" pitchFamily="66" charset="0"/>
              </a:rPr>
              <a:t>1) İnsanların hoş olmayan davranışlarına çabuk tepki veren bir insandı.</a:t>
            </a:r>
          </a:p>
          <a:p>
            <a:pPr>
              <a:lnSpc>
                <a:spcPct val="80000"/>
              </a:lnSpc>
              <a:buFont typeface="Wingdings" pitchFamily="2" charset="2"/>
              <a:buNone/>
            </a:pPr>
            <a:r>
              <a:rPr lang="tr-TR" altLang="tr-TR" sz="2000" b="1" dirty="0">
                <a:solidFill>
                  <a:srgbClr val="990000"/>
                </a:solidFill>
                <a:latin typeface="Comic Sans MS" pitchFamily="66" charset="0"/>
              </a:rPr>
              <a:t>2) Sanat dünyamızda pek kalmadı hem söz yazan hem de beste yapan ustalardan. </a:t>
            </a:r>
          </a:p>
          <a:p>
            <a:pPr>
              <a:lnSpc>
                <a:spcPct val="80000"/>
              </a:lnSpc>
              <a:buFont typeface="Wingdings" pitchFamily="2" charset="2"/>
              <a:buNone/>
            </a:pPr>
            <a:r>
              <a:rPr lang="tr-TR" altLang="tr-TR" sz="2000" b="1" dirty="0">
                <a:latin typeface="Comic Sans MS" pitchFamily="66" charset="0"/>
              </a:rPr>
              <a:t>3) Bir sabah bir mektup alıyorsunuz, en yakın arkadaşınızın öldüğünü öğreniyorsunuz </a:t>
            </a:r>
          </a:p>
          <a:p>
            <a:pPr>
              <a:lnSpc>
                <a:spcPct val="80000"/>
              </a:lnSpc>
              <a:buFont typeface="Wingdings" pitchFamily="2" charset="2"/>
              <a:buNone/>
            </a:pPr>
            <a:r>
              <a:rPr lang="tr-TR" altLang="tr-TR" sz="2000" b="1" dirty="0">
                <a:solidFill>
                  <a:srgbClr val="990000"/>
                </a:solidFill>
                <a:latin typeface="Comic Sans MS" pitchFamily="66" charset="0"/>
              </a:rPr>
              <a:t>4) Ne bir şair ne de bir bestekâr yansıtabilir bahar sabahlarının anlattığı sevinci.</a:t>
            </a:r>
          </a:p>
          <a:p>
            <a:pPr>
              <a:lnSpc>
                <a:spcPct val="80000"/>
              </a:lnSpc>
              <a:buFont typeface="Wingdings" pitchFamily="2" charset="2"/>
              <a:buNone/>
            </a:pPr>
            <a:r>
              <a:rPr lang="tr-TR" altLang="tr-TR" sz="2000" b="1" dirty="0">
                <a:latin typeface="Comic Sans MS" pitchFamily="66" charset="0"/>
              </a:rPr>
              <a:t>5) Aşılması güç engellerle karşılaşsam da sevmiyor değilim yaşamayı.</a:t>
            </a:r>
          </a:p>
          <a:p>
            <a:pPr>
              <a:lnSpc>
                <a:spcPct val="80000"/>
              </a:lnSpc>
              <a:buFont typeface="Wingdings" pitchFamily="2" charset="2"/>
              <a:buNone/>
            </a:pPr>
            <a:r>
              <a:rPr lang="tr-TR" altLang="tr-TR" sz="2000" b="1" dirty="0">
                <a:solidFill>
                  <a:srgbClr val="990000"/>
                </a:solidFill>
                <a:latin typeface="Comic Sans MS" pitchFamily="66" charset="0"/>
              </a:rPr>
              <a:t>6) Ben onu incitecek söz söyler miyim hiç?</a:t>
            </a:r>
          </a:p>
          <a:p>
            <a:pPr>
              <a:lnSpc>
                <a:spcPct val="80000"/>
              </a:lnSpc>
              <a:buFont typeface="Wingdings" pitchFamily="2" charset="2"/>
              <a:buNone/>
            </a:pPr>
            <a:r>
              <a:rPr lang="tr-TR" altLang="tr-TR" sz="2000" b="1" dirty="0">
                <a:latin typeface="Comic Sans MS" pitchFamily="66" charset="0"/>
              </a:rPr>
              <a:t>7) İnan bana, bu mağazada yok yok.</a:t>
            </a:r>
          </a:p>
          <a:p>
            <a:pPr>
              <a:lnSpc>
                <a:spcPct val="80000"/>
              </a:lnSpc>
              <a:buFont typeface="Wingdings" pitchFamily="2" charset="2"/>
              <a:buNone/>
            </a:pPr>
            <a:r>
              <a:rPr lang="tr-TR" altLang="tr-TR" sz="2000" b="1" dirty="0">
                <a:solidFill>
                  <a:srgbClr val="990000"/>
                </a:solidFill>
                <a:latin typeface="Comic Sans MS" pitchFamily="66" charset="0"/>
              </a:rPr>
              <a:t>8) Son zamana kadar buralar ağaçsız değildi.</a:t>
            </a:r>
          </a:p>
          <a:p>
            <a:pPr>
              <a:lnSpc>
                <a:spcPct val="80000"/>
              </a:lnSpc>
              <a:buFont typeface="Wingdings" pitchFamily="2" charset="2"/>
              <a:buNone/>
            </a:pPr>
            <a:r>
              <a:rPr lang="tr-TR" altLang="tr-TR" sz="2000" b="1" dirty="0">
                <a:latin typeface="Comic Sans MS" pitchFamily="66" charset="0"/>
              </a:rPr>
              <a:t>9) Niçin konuşmuyorsun bunları benimle?</a:t>
            </a:r>
          </a:p>
          <a:p>
            <a:pPr>
              <a:lnSpc>
                <a:spcPct val="80000"/>
              </a:lnSpc>
              <a:buFont typeface="Wingdings" pitchFamily="2" charset="2"/>
              <a:buNone/>
            </a:pPr>
            <a:r>
              <a:rPr lang="tr-TR" altLang="tr-TR" sz="2000" b="1" dirty="0">
                <a:solidFill>
                  <a:srgbClr val="990000"/>
                </a:solidFill>
                <a:latin typeface="Comic Sans MS" pitchFamily="66" charset="0"/>
              </a:rPr>
              <a:t>10) O derse erken geldi mi ki bugüne dek?</a:t>
            </a:r>
          </a:p>
          <a:p>
            <a:pPr>
              <a:lnSpc>
                <a:spcPct val="80000"/>
              </a:lnSpc>
              <a:buFont typeface="Wingdings" pitchFamily="2" charset="2"/>
              <a:buNone/>
            </a:pPr>
            <a:r>
              <a:rPr lang="tr-TR" altLang="tr-TR" sz="1050" dirty="0"/>
              <a:t/>
            </a:r>
            <a:br>
              <a:rPr lang="tr-TR" altLang="tr-TR" sz="1050" dirty="0"/>
            </a:br>
            <a:r>
              <a:rPr lang="tr-TR" altLang="tr-TR" sz="1050" dirty="0"/>
              <a:t/>
            </a:r>
            <a:br>
              <a:rPr lang="tr-TR" altLang="tr-TR" sz="1050" dirty="0"/>
            </a:br>
            <a:endParaRPr lang="tr-TR" altLang="tr-TR" sz="1050" dirty="0"/>
          </a:p>
          <a:p>
            <a:pPr>
              <a:lnSpc>
                <a:spcPct val="80000"/>
              </a:lnSpc>
              <a:buFont typeface="Wingdings" pitchFamily="2" charset="2"/>
              <a:buNone/>
            </a:pPr>
            <a:r>
              <a:rPr lang="tr-TR" altLang="tr-TR" sz="800" dirty="0"/>
              <a:t/>
            </a:r>
            <a:br>
              <a:rPr lang="tr-TR" altLang="tr-TR" sz="800" dirty="0"/>
            </a:br>
            <a:endParaRPr lang="tr-TR" altLang="tr-TR" sz="800" dirty="0"/>
          </a:p>
          <a:p>
            <a:pPr>
              <a:lnSpc>
                <a:spcPct val="80000"/>
              </a:lnSpc>
              <a:buFont typeface="Wingdings" pitchFamily="2" charset="2"/>
              <a:buNone/>
            </a:pPr>
            <a:endParaRPr lang="tr-TR" altLang="tr-TR" sz="800" dirty="0"/>
          </a:p>
          <a:p>
            <a:pPr>
              <a:lnSpc>
                <a:spcPct val="80000"/>
              </a:lnSpc>
              <a:buFont typeface="Wingdings" pitchFamily="2" charset="2"/>
              <a:buNone/>
            </a:pPr>
            <a:endParaRPr lang="tr-TR" altLang="tr-TR" sz="800" dirty="0"/>
          </a:p>
          <a:p>
            <a:pPr>
              <a:lnSpc>
                <a:spcPct val="80000"/>
              </a:lnSpc>
              <a:buFont typeface="Wingdings" pitchFamily="2" charset="2"/>
              <a:buNone/>
            </a:pPr>
            <a:r>
              <a:rPr lang="tr-TR" altLang="tr-TR" sz="800" dirty="0"/>
              <a:t/>
            </a:r>
            <a:br>
              <a:rPr lang="tr-TR" altLang="tr-TR" sz="800" dirty="0"/>
            </a:br>
            <a:endParaRPr lang="tr-TR" altLang="tr-TR" sz="800" dirty="0"/>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438400" y="1600200"/>
            <a:ext cx="6400800" cy="4495800"/>
          </a:xfrm>
        </p:spPr>
        <p:txBody>
          <a:bodyPr/>
          <a:lstStyle/>
          <a:p>
            <a:pPr>
              <a:lnSpc>
                <a:spcPct val="80000"/>
              </a:lnSpc>
              <a:buFont typeface="Wingdings" pitchFamily="2" charset="2"/>
              <a:buNone/>
            </a:pPr>
            <a:r>
              <a:rPr lang="tr-TR" altLang="tr-TR" sz="1200" b="1" dirty="0"/>
              <a:t>	</a:t>
            </a:r>
            <a:r>
              <a:rPr lang="tr-TR" altLang="tr-TR" sz="1600" b="1" dirty="0"/>
              <a:t>AŞAĞIDAKİ BİLEŞİK CÜMLELERDE YAN CÜMLECİKLERİ GÖSTEREREK YARI CÜMLECİĞİN, TEMEL CÜMLENİN HANGİ ÖĞESİ OLDUĞUNU YAZINIZ.</a:t>
            </a:r>
            <a:r>
              <a:rPr lang="tr-TR" altLang="tr-TR" sz="1600" dirty="0"/>
              <a:t> </a:t>
            </a:r>
          </a:p>
          <a:p>
            <a:pPr>
              <a:lnSpc>
                <a:spcPct val="80000"/>
              </a:lnSpc>
              <a:buFont typeface="Wingdings" pitchFamily="2" charset="2"/>
              <a:buNone/>
            </a:pPr>
            <a:endParaRPr lang="tr-TR" altLang="tr-TR" sz="1600" dirty="0"/>
          </a:p>
          <a:p>
            <a:pPr>
              <a:lnSpc>
                <a:spcPct val="80000"/>
              </a:lnSpc>
              <a:buFont typeface="Wingdings" pitchFamily="2" charset="2"/>
              <a:buNone/>
            </a:pPr>
            <a:r>
              <a:rPr lang="tr-TR" altLang="tr-TR" sz="1200" dirty="0"/>
              <a:t>	</a:t>
            </a:r>
            <a:r>
              <a:rPr lang="tr-TR" altLang="tr-TR" sz="1400" b="1" dirty="0">
                <a:latin typeface="Comic Sans MS" pitchFamily="66" charset="0"/>
              </a:rPr>
              <a:t>1)          Ülkemdeki kadınların daha az ağlaması beni sevindiriyor.</a:t>
            </a:r>
            <a:br>
              <a:rPr lang="tr-TR" altLang="tr-TR" sz="1400" b="1" dirty="0">
                <a:latin typeface="Comic Sans MS" pitchFamily="66" charset="0"/>
              </a:rPr>
            </a:br>
            <a:r>
              <a:rPr lang="tr-TR" altLang="tr-TR" sz="1400" b="1" dirty="0">
                <a:solidFill>
                  <a:srgbClr val="990000"/>
                </a:solidFill>
                <a:latin typeface="Comic Sans MS" pitchFamily="66" charset="0"/>
              </a:rPr>
              <a:t/>
            </a:r>
            <a:br>
              <a:rPr lang="tr-TR" altLang="tr-TR" sz="1400" b="1" dirty="0">
                <a:solidFill>
                  <a:srgbClr val="990000"/>
                </a:solidFill>
                <a:latin typeface="Comic Sans MS" pitchFamily="66" charset="0"/>
              </a:rPr>
            </a:br>
            <a:r>
              <a:rPr lang="tr-TR" altLang="tr-TR" sz="1400" b="1" dirty="0">
                <a:solidFill>
                  <a:srgbClr val="990000"/>
                </a:solidFill>
                <a:latin typeface="Comic Sans MS" pitchFamily="66" charset="0"/>
              </a:rPr>
              <a:t>2)          Her insan, kendini bir parça övmekten kurtulamaz.</a:t>
            </a:r>
            <a:br>
              <a:rPr lang="tr-TR" altLang="tr-TR" sz="1400" b="1" dirty="0">
                <a:solidFill>
                  <a:srgbClr val="990000"/>
                </a:solidFill>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3)          Hayalini kurduğum yaşantının bana çok uzak olduğunu anladım.</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solidFill>
                  <a:srgbClr val="990000"/>
                </a:solidFill>
                <a:latin typeface="Comic Sans MS" pitchFamily="66" charset="0"/>
              </a:rPr>
              <a:t>4)          Başarılı olmak istiyorsanız çok çalışmalısınız.</a:t>
            </a: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5)          İnsanları en çok, dostlarının vefalı olması mutlu eder.</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solidFill>
                  <a:srgbClr val="990000"/>
                </a:solidFill>
                <a:latin typeface="Comic Sans MS" pitchFamily="66" charset="0"/>
              </a:rPr>
              <a:t>6)          Şiir yazmaya, okuyacak şiir kalmadığında başlamalısın.</a:t>
            </a:r>
            <a:br>
              <a:rPr lang="tr-TR" altLang="tr-TR" sz="1400" b="1" dirty="0">
                <a:solidFill>
                  <a:srgbClr val="990000"/>
                </a:solidFill>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7)          Tren Ankara'ya ulaştığında serüvenimiz tamamlanacak.</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solidFill>
                  <a:srgbClr val="990000"/>
                </a:solidFill>
                <a:latin typeface="Comic Sans MS" pitchFamily="66" charset="0"/>
              </a:rPr>
              <a:t>8)          Her gün kendine, "Bugün, doğduğum gündür." diyebilmelisin.</a:t>
            </a: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r>
              <a:rPr lang="tr-TR" altLang="tr-TR" sz="1400" b="1" dirty="0">
                <a:latin typeface="Comic Sans MS" pitchFamily="66" charset="0"/>
              </a:rPr>
              <a:t/>
            </a:r>
            <a:br>
              <a:rPr lang="tr-TR" altLang="tr-TR" sz="1400" b="1" dirty="0">
                <a:latin typeface="Comic Sans MS" pitchFamily="66" charset="0"/>
              </a:rPr>
            </a:br>
            <a:endParaRPr lang="tr-TR" altLang="tr-TR" sz="1400" b="1" dirty="0">
              <a:latin typeface="Comic Sans MS" pitchFamily="66" charset="0"/>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Effect transition="in" filter="fade">
                                      <p:cBhvr>
                                        <p:cTn id="14" dur="1000"/>
                                        <p:tgtEl>
                                          <p:spTgt spid="23555">
                                            <p:txEl>
                                              <p:pRg st="2" end="2"/>
                                            </p:txEl>
                                          </p:spTgt>
                                        </p:tgtEl>
                                      </p:cBhvr>
                                    </p:animEffect>
                                    <p:anim calcmode="lin" valueType="num">
                                      <p:cBhvr>
                                        <p:cTn id="1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438400" y="533400"/>
            <a:ext cx="6400800" cy="5562600"/>
          </a:xfrm>
        </p:spPr>
        <p:txBody>
          <a:bodyPr/>
          <a:lstStyle/>
          <a:p>
            <a:pPr>
              <a:lnSpc>
                <a:spcPct val="80000"/>
              </a:lnSpc>
              <a:buFont typeface="Wingdings" pitchFamily="2" charset="2"/>
              <a:buNone/>
            </a:pPr>
            <a:r>
              <a:rPr lang="tr-TR" altLang="tr-TR" sz="1200" dirty="0">
                <a:latin typeface="+mj-lt"/>
              </a:rPr>
              <a:t>.     </a:t>
            </a:r>
            <a:r>
              <a:rPr lang="tr-TR" altLang="tr-TR" sz="2000" b="1" dirty="0">
                <a:latin typeface="+mj-lt"/>
              </a:rPr>
              <a:t> </a:t>
            </a:r>
            <a:r>
              <a:rPr lang="tr-TR" altLang="tr-TR" sz="2000" b="1" dirty="0">
                <a:solidFill>
                  <a:srgbClr val="990000"/>
                </a:solidFill>
                <a:latin typeface="+mj-lt"/>
              </a:rPr>
              <a:t>  (I) Karacaoğlan'ın şiirleri, Tanrı'dan çok insana dönük şiirlerdir. (II) Anadolu'nun İslamiyet'i tanımaya çalıştığı dönemde Karacaoğlan farklı bir çizgide yürümüştür. (III) O, tekke edebiyatı ve tasavvuf felsefesinin dışında kalıp âşık tarzına bağlı bir ozan olmuştur. (IV) Dini konuları işlememesi, onun dinden uzak bir insan olduğunu göstermez. (V) O, sanatını insana yöneltmiş, sazına öyle vurmuştur.</a:t>
            </a:r>
            <a:br>
              <a:rPr lang="tr-TR" altLang="tr-TR" sz="2000" b="1" dirty="0">
                <a:solidFill>
                  <a:srgbClr val="990000"/>
                </a:solidFill>
                <a:latin typeface="+mj-lt"/>
              </a:rPr>
            </a:br>
            <a:r>
              <a:rPr lang="tr-TR" altLang="tr-TR" sz="2000" b="1" dirty="0">
                <a:latin typeface="+mj-lt"/>
              </a:rPr>
              <a:t/>
            </a:r>
            <a:br>
              <a:rPr lang="tr-TR" altLang="tr-TR" sz="2000" b="1" dirty="0">
                <a:latin typeface="+mj-lt"/>
              </a:rPr>
            </a:br>
            <a:r>
              <a:rPr lang="tr-TR" altLang="tr-TR" sz="2000" b="1" dirty="0">
                <a:latin typeface="+mj-lt"/>
              </a:rPr>
              <a:t>Yukarıdaki parça için aşağıda verilen bilgiler doğruysa ayraç içine "D", yanlışsa "Y" yazınız.</a:t>
            </a:r>
            <a:br>
              <a:rPr lang="tr-TR" altLang="tr-TR" sz="2000" b="1" dirty="0">
                <a:latin typeface="+mj-lt"/>
              </a:rPr>
            </a:br>
            <a:r>
              <a:rPr lang="tr-TR" altLang="tr-TR" sz="2000" b="1" dirty="0">
                <a:latin typeface="+mj-lt"/>
              </a:rPr>
              <a:t/>
            </a:r>
            <a:br>
              <a:rPr lang="tr-TR" altLang="tr-TR" sz="2000" b="1" dirty="0">
                <a:latin typeface="+mj-lt"/>
              </a:rPr>
            </a:br>
            <a:r>
              <a:rPr lang="tr-TR" altLang="tr-TR" sz="1200" dirty="0">
                <a:latin typeface="+mj-lt"/>
              </a:rPr>
              <a:t>1)          I. cümle kurallı bir isim cümlesidir.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2)          I. cümle yapısına göre sıralı cümledir.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3)          II. cümlede yan cümlecik temel cümlenin zarf tümleci görevindedir.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4)          II. cümle anlamına göre olumlu bir eylem cümlesidir.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5)          III. cümlede birden fazla yan cümlecik vardır.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6)          III. cümle kurallı bir eylem cümlesidir.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7)          IV. cümlenin yan cümleciği özne görevindedir.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8)          V. cümle sıralı bir cümledir. ( )</a:t>
            </a:r>
            <a:br>
              <a:rPr lang="tr-TR" altLang="tr-TR" sz="1200" dirty="0">
                <a:latin typeface="+mj-lt"/>
              </a:rPr>
            </a:br>
            <a:r>
              <a:rPr lang="tr-TR" altLang="tr-TR" sz="1200" dirty="0">
                <a:latin typeface="+mj-lt"/>
              </a:rPr>
              <a:t/>
            </a:r>
            <a:br>
              <a:rPr lang="tr-TR" altLang="tr-TR" sz="1200" dirty="0">
                <a:latin typeface="+mj-lt"/>
              </a:rPr>
            </a:br>
            <a:r>
              <a:rPr lang="tr-TR" altLang="tr-TR" sz="1200" dirty="0">
                <a:latin typeface="+mj-lt"/>
              </a:rPr>
              <a:t>9)         Bütün cümleler anlamına göre olumludur. ( )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p:txBody>
          <a:bodyPr/>
          <a:lstStyle/>
          <a:p>
            <a:pPr>
              <a:lnSpc>
                <a:spcPct val="90000"/>
              </a:lnSpc>
              <a:buFont typeface="Wingdings" pitchFamily="2" charset="2"/>
              <a:buNone/>
            </a:pPr>
            <a:r>
              <a:rPr lang="tr-TR" altLang="tr-TR" sz="2400" b="1">
                <a:latin typeface="Comic Sans MS" pitchFamily="66" charset="0"/>
              </a:rPr>
              <a:t>Aşağıdakilerden hangisinde dizeler basit cümle oluşturmaktadır?</a:t>
            </a:r>
          </a:p>
          <a:p>
            <a:pPr>
              <a:lnSpc>
                <a:spcPct val="90000"/>
              </a:lnSpc>
              <a:buFont typeface="Wingdings" pitchFamily="2" charset="2"/>
              <a:buNone/>
            </a:pPr>
            <a:endParaRPr lang="tr-TR" altLang="tr-TR" sz="2400" b="1">
              <a:latin typeface="Comic Sans MS" pitchFamily="66" charset="0"/>
            </a:endParaRPr>
          </a:p>
          <a:p>
            <a:pPr>
              <a:lnSpc>
                <a:spcPct val="90000"/>
              </a:lnSpc>
              <a:buFont typeface="Wingdings" pitchFamily="2" charset="2"/>
              <a:buNone/>
            </a:pPr>
            <a:r>
              <a:rPr lang="tr-TR" altLang="tr-TR" sz="2400"/>
              <a:t>A)  </a:t>
            </a:r>
            <a:r>
              <a:rPr lang="tr-TR" altLang="tr-TR" sz="2400">
                <a:solidFill>
                  <a:srgbClr val="990000"/>
                </a:solidFill>
                <a:latin typeface="Arial Unicode MS" pitchFamily="34" charset="-128"/>
              </a:rPr>
              <a:t>Mustafa Kemal barış olmuş </a:t>
            </a:r>
          </a:p>
          <a:p>
            <a:pPr>
              <a:lnSpc>
                <a:spcPct val="90000"/>
              </a:lnSpc>
              <a:buFont typeface="Wingdings" pitchFamily="2" charset="2"/>
              <a:buNone/>
            </a:pPr>
            <a:r>
              <a:rPr lang="tr-TR" altLang="tr-TR" sz="2400">
                <a:solidFill>
                  <a:srgbClr val="990000"/>
                </a:solidFill>
                <a:latin typeface="Arial Unicode MS" pitchFamily="34" charset="-128"/>
              </a:rPr>
              <a:t>	  Gürül gürül akan ırmaklarda</a:t>
            </a:r>
            <a:r>
              <a:rPr lang="tr-TR" altLang="tr-TR" sz="2400">
                <a:solidFill>
                  <a:srgbClr val="990000"/>
                </a:solidFill>
              </a:rPr>
              <a:t> </a:t>
            </a:r>
          </a:p>
          <a:p>
            <a:pPr>
              <a:lnSpc>
                <a:spcPct val="90000"/>
              </a:lnSpc>
              <a:buFont typeface="Wingdings" pitchFamily="2" charset="2"/>
              <a:buNone/>
            </a:pPr>
            <a:r>
              <a:rPr lang="tr-TR" altLang="tr-TR" sz="2400"/>
              <a:t>B)	 </a:t>
            </a:r>
            <a:r>
              <a:rPr lang="tr-TR" altLang="tr-TR" sz="2400">
                <a:latin typeface="Arial Unicode MS" pitchFamily="34" charset="-128"/>
              </a:rPr>
              <a:t>Mustafa Kemal özgürlük olmuş </a:t>
            </a:r>
          </a:p>
          <a:p>
            <a:pPr>
              <a:lnSpc>
                <a:spcPct val="90000"/>
              </a:lnSpc>
              <a:buFont typeface="Wingdings" pitchFamily="2" charset="2"/>
              <a:buNone/>
            </a:pPr>
            <a:r>
              <a:rPr lang="tr-TR" altLang="tr-TR" sz="2400">
                <a:latin typeface="Arial Unicode MS" pitchFamily="34" charset="-128"/>
              </a:rPr>
              <a:t>	 Özgürlük diye çarpan yüreklerde</a:t>
            </a:r>
            <a:r>
              <a:rPr lang="tr-TR" altLang="tr-TR" sz="2400"/>
              <a:t> </a:t>
            </a:r>
          </a:p>
          <a:p>
            <a:pPr>
              <a:lnSpc>
                <a:spcPct val="90000"/>
              </a:lnSpc>
              <a:buFont typeface="Wingdings" pitchFamily="2" charset="2"/>
              <a:buNone/>
            </a:pPr>
            <a:r>
              <a:rPr lang="tr-TR" altLang="tr-TR" sz="2400"/>
              <a:t>C)	 </a:t>
            </a:r>
            <a:r>
              <a:rPr lang="tr-TR" altLang="tr-TR" sz="2400">
                <a:solidFill>
                  <a:srgbClr val="990000"/>
                </a:solidFill>
                <a:latin typeface="Arial Unicode MS" pitchFamily="34" charset="-128"/>
              </a:rPr>
              <a:t>Mustafa Kemal bereket olmuş </a:t>
            </a:r>
          </a:p>
          <a:p>
            <a:pPr>
              <a:lnSpc>
                <a:spcPct val="90000"/>
              </a:lnSpc>
              <a:buFont typeface="Wingdings" pitchFamily="2" charset="2"/>
              <a:buNone/>
            </a:pPr>
            <a:r>
              <a:rPr lang="tr-TR" altLang="tr-TR" sz="2400">
                <a:solidFill>
                  <a:srgbClr val="990000"/>
                </a:solidFill>
                <a:latin typeface="Arial Unicode MS" pitchFamily="34" charset="-128"/>
              </a:rPr>
              <a:t>	 Uzanıp giden bu topraklarda</a:t>
            </a:r>
          </a:p>
          <a:p>
            <a:pPr>
              <a:lnSpc>
                <a:spcPct val="90000"/>
              </a:lnSpc>
              <a:buFont typeface="Wingdings" pitchFamily="2" charset="2"/>
              <a:buNone/>
            </a:pPr>
            <a:r>
              <a:rPr lang="tr-TR" altLang="tr-TR" sz="2400"/>
              <a:t>D)	 </a:t>
            </a:r>
            <a:r>
              <a:rPr lang="tr-TR" altLang="tr-TR" sz="2400">
                <a:latin typeface="Arial Unicode MS" pitchFamily="34" charset="-128"/>
              </a:rPr>
              <a:t>Mustafa Kemal türkü olmuş, inanmış</a:t>
            </a:r>
            <a:r>
              <a:rPr lang="tr-TR" altLang="tr-TR" sz="2400"/>
              <a:t> </a:t>
            </a:r>
          </a:p>
          <a:p>
            <a:pPr>
              <a:lnSpc>
                <a:spcPct val="90000"/>
              </a:lnSpc>
              <a:buFont typeface="Wingdings" pitchFamily="2" charset="2"/>
              <a:buNone/>
            </a:pPr>
            <a:r>
              <a:rPr lang="tr-TR" altLang="tr-TR" sz="2400"/>
              <a:t>E)  </a:t>
            </a:r>
            <a:r>
              <a:rPr lang="tr-TR" altLang="tr-TR" sz="2400">
                <a:solidFill>
                  <a:srgbClr val="990000"/>
                </a:solidFill>
                <a:latin typeface="Arial Unicode MS" pitchFamily="34" charset="-128"/>
              </a:rPr>
              <a:t>Mustafa Kemal ülkü olmuş</a:t>
            </a:r>
            <a:r>
              <a:rPr lang="tr-TR" altLang="tr-TR" sz="2400"/>
              <a:t>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p:txBody>
          <a:bodyPr/>
          <a:lstStyle/>
          <a:p>
            <a:pPr>
              <a:lnSpc>
                <a:spcPct val="80000"/>
              </a:lnSpc>
              <a:buFont typeface="Wingdings" pitchFamily="2" charset="2"/>
              <a:buNone/>
            </a:pPr>
            <a:r>
              <a:rPr lang="tr-TR" altLang="tr-TR" sz="2400" b="1" dirty="0"/>
              <a:t>	Aşağıdaki cümlelerden hangisi bir isim cümlesi </a:t>
            </a:r>
            <a:r>
              <a:rPr lang="tr-TR" altLang="tr-TR" sz="2400" b="1" u="sng" dirty="0"/>
              <a:t>değildir?</a:t>
            </a:r>
            <a:r>
              <a:rPr lang="tr-TR" altLang="tr-TR" sz="2400" b="1" dirty="0"/>
              <a:t> </a:t>
            </a:r>
          </a:p>
          <a:p>
            <a:pPr>
              <a:lnSpc>
                <a:spcPct val="80000"/>
              </a:lnSpc>
              <a:buFont typeface="Wingdings" pitchFamily="2" charset="2"/>
              <a:buNone/>
            </a:pPr>
            <a:r>
              <a:rPr lang="tr-TR" altLang="tr-TR" sz="2400" b="1" dirty="0"/>
              <a:t> </a:t>
            </a:r>
          </a:p>
          <a:p>
            <a:pPr>
              <a:lnSpc>
                <a:spcPct val="80000"/>
              </a:lnSpc>
              <a:buFont typeface="Wingdings" pitchFamily="2" charset="2"/>
              <a:buNone/>
            </a:pPr>
            <a:r>
              <a:rPr lang="tr-TR" altLang="tr-TR" sz="2400" dirty="0"/>
              <a:t>A)	Mahallenin düzenini, komşuluğu bozan hep Hasan’dı.</a:t>
            </a:r>
          </a:p>
          <a:p>
            <a:pPr>
              <a:lnSpc>
                <a:spcPct val="80000"/>
              </a:lnSpc>
              <a:buFont typeface="Wingdings" pitchFamily="2" charset="2"/>
              <a:buNone/>
            </a:pPr>
            <a:r>
              <a:rPr lang="tr-TR" altLang="tr-TR" sz="2400" dirty="0">
                <a:solidFill>
                  <a:srgbClr val="990000"/>
                </a:solidFill>
              </a:rPr>
              <a:t>B)	Adamın pantolonu ütüsüz, ayakkabıları boyasızdı.</a:t>
            </a:r>
          </a:p>
          <a:p>
            <a:pPr>
              <a:lnSpc>
                <a:spcPct val="80000"/>
              </a:lnSpc>
              <a:buFont typeface="Wingdings" pitchFamily="2" charset="2"/>
              <a:buNone/>
            </a:pPr>
            <a:r>
              <a:rPr lang="tr-TR" altLang="tr-TR" sz="2400" dirty="0"/>
              <a:t>C)	Akşamın tatlı ama ağırbaşlı saatleri daha pek uzaktadır.</a:t>
            </a:r>
          </a:p>
          <a:p>
            <a:pPr>
              <a:lnSpc>
                <a:spcPct val="80000"/>
              </a:lnSpc>
              <a:buFont typeface="Wingdings" pitchFamily="2" charset="2"/>
              <a:buNone/>
            </a:pPr>
            <a:r>
              <a:rPr lang="tr-TR" altLang="tr-TR" sz="2400" dirty="0">
                <a:solidFill>
                  <a:srgbClr val="990000"/>
                </a:solidFill>
              </a:rPr>
              <a:t>D)	Karşı mahalleye gitmedim hiç o yıllarda çocuktum diye.</a:t>
            </a:r>
          </a:p>
          <a:p>
            <a:pPr>
              <a:lnSpc>
                <a:spcPct val="80000"/>
              </a:lnSpc>
              <a:buFont typeface="Wingdings" pitchFamily="2" charset="2"/>
              <a:buNone/>
            </a:pPr>
            <a:r>
              <a:rPr lang="tr-TR" altLang="tr-TR" sz="2400" dirty="0"/>
              <a:t>E)	Batı yaşantısının anlatılacak en kısa tarifi budur.</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p:txBody>
          <a:bodyPr/>
          <a:lstStyle/>
          <a:p>
            <a:pPr>
              <a:lnSpc>
                <a:spcPct val="80000"/>
              </a:lnSpc>
              <a:buFont typeface="Wingdings" pitchFamily="2" charset="2"/>
              <a:buNone/>
            </a:pPr>
            <a:r>
              <a:rPr lang="tr-TR" altLang="tr-TR" sz="2400" b="1" dirty="0"/>
              <a:t>	Aşağıdakilerden hangisi bağımsız sıralı bir cümledir?</a:t>
            </a:r>
          </a:p>
          <a:p>
            <a:pPr>
              <a:lnSpc>
                <a:spcPct val="80000"/>
              </a:lnSpc>
              <a:buFont typeface="Wingdings" pitchFamily="2" charset="2"/>
              <a:buNone/>
            </a:pPr>
            <a:r>
              <a:rPr lang="tr-TR" altLang="tr-TR" sz="2400" b="1" dirty="0"/>
              <a:t> </a:t>
            </a:r>
            <a:endParaRPr lang="tr-TR" altLang="tr-TR" sz="2400" dirty="0"/>
          </a:p>
          <a:p>
            <a:pPr>
              <a:lnSpc>
                <a:spcPct val="80000"/>
              </a:lnSpc>
              <a:buFont typeface="Wingdings" pitchFamily="2" charset="2"/>
              <a:buNone/>
            </a:pPr>
            <a:r>
              <a:rPr lang="tr-TR" altLang="tr-TR" sz="2400" dirty="0">
                <a:solidFill>
                  <a:srgbClr val="000066"/>
                </a:solidFill>
              </a:rPr>
              <a:t>A)	Mağaza sahibi konuşuyor, müşteri onu sinirli sinirli dinliyordu.</a:t>
            </a:r>
          </a:p>
          <a:p>
            <a:pPr>
              <a:lnSpc>
                <a:spcPct val="80000"/>
              </a:lnSpc>
              <a:buFont typeface="Wingdings" pitchFamily="2" charset="2"/>
              <a:buNone/>
            </a:pPr>
            <a:r>
              <a:rPr lang="tr-TR" altLang="tr-TR" sz="2400" dirty="0"/>
              <a:t>B)	Gazete okuyan ihtiyar, gazetesini bıraktı, söze karıştı.</a:t>
            </a:r>
          </a:p>
          <a:p>
            <a:pPr>
              <a:lnSpc>
                <a:spcPct val="80000"/>
              </a:lnSpc>
              <a:buFont typeface="Wingdings" pitchFamily="2" charset="2"/>
              <a:buNone/>
            </a:pPr>
            <a:r>
              <a:rPr lang="tr-TR" altLang="tr-TR" sz="2400" dirty="0">
                <a:solidFill>
                  <a:srgbClr val="000066"/>
                </a:solidFill>
              </a:rPr>
              <a:t>C)	Adam ellerini ceplerine koydu, kayıtsızca uzaklaştı.</a:t>
            </a:r>
          </a:p>
          <a:p>
            <a:pPr>
              <a:lnSpc>
                <a:spcPct val="80000"/>
              </a:lnSpc>
              <a:buFont typeface="Wingdings" pitchFamily="2" charset="2"/>
              <a:buNone/>
            </a:pPr>
            <a:r>
              <a:rPr lang="tr-TR" altLang="tr-TR" sz="2400" dirty="0"/>
              <a:t>D)	Önemli belgeleri bir zarfa koydu, çekmeceye yerleştirdi.</a:t>
            </a:r>
          </a:p>
          <a:p>
            <a:pPr>
              <a:lnSpc>
                <a:spcPct val="80000"/>
              </a:lnSpc>
              <a:buFont typeface="Wingdings" pitchFamily="2" charset="2"/>
              <a:buNone/>
            </a:pPr>
            <a:r>
              <a:rPr lang="tr-TR" altLang="tr-TR" sz="2400" dirty="0">
                <a:solidFill>
                  <a:srgbClr val="000066"/>
                </a:solidFill>
              </a:rPr>
              <a:t>E)	Merdiven basamaklarını ikişer ikişer çıktı, kapı ziline bastı.</a:t>
            </a:r>
          </a:p>
          <a:p>
            <a:pPr>
              <a:lnSpc>
                <a:spcPct val="80000"/>
              </a:lnSpc>
            </a:pPr>
            <a:endParaRPr lang="tr-TR" altLang="tr-TR" sz="2400" dirty="0">
              <a:solidFill>
                <a:srgbClr val="000066"/>
              </a:solidFill>
            </a:endParaRPr>
          </a:p>
          <a:p>
            <a:pPr>
              <a:lnSpc>
                <a:spcPct val="80000"/>
              </a:lnSpc>
            </a:pPr>
            <a:endParaRPr lang="tr-TR" altLang="tr-TR" sz="2400" dirty="0"/>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p:txBody>
          <a:bodyPr/>
          <a:lstStyle/>
          <a:p>
            <a:pPr>
              <a:lnSpc>
                <a:spcPct val="80000"/>
              </a:lnSpc>
              <a:buFont typeface="Wingdings" pitchFamily="2" charset="2"/>
              <a:buNone/>
            </a:pPr>
            <a:r>
              <a:rPr lang="tr-TR" altLang="tr-TR" sz="2400" dirty="0"/>
              <a:t>	</a:t>
            </a:r>
            <a:r>
              <a:rPr lang="tr-TR" altLang="tr-TR" sz="2400" i="1" dirty="0">
                <a:latin typeface="Times New Roman" pitchFamily="18" charset="0"/>
              </a:rPr>
              <a:t>“Şairin kullandığı sözcüklerde her insan için çeşitli anlamlar vardır; herkes beğendiğini seçer.”</a:t>
            </a:r>
          </a:p>
          <a:p>
            <a:pPr>
              <a:lnSpc>
                <a:spcPct val="80000"/>
              </a:lnSpc>
              <a:buFont typeface="Wingdings" pitchFamily="2" charset="2"/>
              <a:buNone/>
            </a:pPr>
            <a:r>
              <a:rPr lang="tr-TR" altLang="tr-TR" sz="2400" dirty="0"/>
              <a:t> </a:t>
            </a:r>
            <a:endParaRPr lang="tr-TR" altLang="tr-TR" sz="2400" b="1" dirty="0"/>
          </a:p>
          <a:p>
            <a:pPr>
              <a:lnSpc>
                <a:spcPct val="80000"/>
              </a:lnSpc>
              <a:buFont typeface="Wingdings" pitchFamily="2" charset="2"/>
              <a:buNone/>
            </a:pPr>
            <a:r>
              <a:rPr lang="tr-TR" altLang="tr-TR" sz="2400" b="1" dirty="0"/>
              <a:t>	Bu cümleyle ilgili olarak aşağıdakilerden hangisi </a:t>
            </a:r>
            <a:r>
              <a:rPr lang="tr-TR" altLang="tr-TR" sz="2400" b="1" u="sng" dirty="0"/>
              <a:t>söylenemez</a:t>
            </a:r>
            <a:r>
              <a:rPr lang="tr-TR" altLang="tr-TR" sz="2400" b="1" dirty="0"/>
              <a:t>?</a:t>
            </a:r>
          </a:p>
          <a:p>
            <a:pPr>
              <a:lnSpc>
                <a:spcPct val="80000"/>
              </a:lnSpc>
              <a:buFont typeface="Wingdings" pitchFamily="2" charset="2"/>
              <a:buNone/>
            </a:pPr>
            <a:r>
              <a:rPr lang="tr-TR" altLang="tr-TR" sz="2400" b="1" dirty="0"/>
              <a:t> </a:t>
            </a:r>
            <a:endParaRPr lang="tr-TR" altLang="tr-TR" sz="2400" dirty="0"/>
          </a:p>
          <a:p>
            <a:pPr>
              <a:lnSpc>
                <a:spcPct val="80000"/>
              </a:lnSpc>
              <a:buFont typeface="Wingdings" pitchFamily="2" charset="2"/>
              <a:buNone/>
            </a:pPr>
            <a:r>
              <a:rPr lang="tr-TR" altLang="tr-TR" sz="2400" dirty="0">
                <a:solidFill>
                  <a:srgbClr val="000066"/>
                </a:solidFill>
              </a:rPr>
              <a:t>A)	Sıralı cümledir.</a:t>
            </a:r>
          </a:p>
          <a:p>
            <a:pPr>
              <a:lnSpc>
                <a:spcPct val="80000"/>
              </a:lnSpc>
              <a:buFont typeface="Wingdings" pitchFamily="2" charset="2"/>
              <a:buNone/>
            </a:pPr>
            <a:r>
              <a:rPr lang="tr-TR" altLang="tr-TR" sz="2400" dirty="0"/>
              <a:t>B)	Öğe ortaklığı söz konusudur.</a:t>
            </a:r>
          </a:p>
          <a:p>
            <a:pPr>
              <a:lnSpc>
                <a:spcPct val="80000"/>
              </a:lnSpc>
              <a:buFont typeface="Wingdings" pitchFamily="2" charset="2"/>
              <a:buNone/>
            </a:pPr>
            <a:r>
              <a:rPr lang="tr-TR" altLang="tr-TR" sz="2400" dirty="0">
                <a:solidFill>
                  <a:srgbClr val="000066"/>
                </a:solidFill>
              </a:rPr>
              <a:t>C)	Birinci cümlenin yüklemi isimdir.</a:t>
            </a:r>
          </a:p>
          <a:p>
            <a:pPr>
              <a:lnSpc>
                <a:spcPct val="80000"/>
              </a:lnSpc>
              <a:buFont typeface="Wingdings" pitchFamily="2" charset="2"/>
              <a:buNone/>
            </a:pPr>
            <a:r>
              <a:rPr lang="tr-TR" altLang="tr-TR" sz="2400" dirty="0"/>
              <a:t>D)	İkinci cümle özne, nesne ve yüklemden oluşmuştur.</a:t>
            </a:r>
          </a:p>
          <a:p>
            <a:pPr>
              <a:lnSpc>
                <a:spcPct val="80000"/>
              </a:lnSpc>
              <a:buFont typeface="Wingdings" pitchFamily="2" charset="2"/>
              <a:buNone/>
            </a:pPr>
            <a:r>
              <a:rPr lang="tr-TR" altLang="tr-TR" sz="2400" dirty="0">
                <a:solidFill>
                  <a:srgbClr val="000066"/>
                </a:solidFill>
              </a:rPr>
              <a:t>E)	İki cümlede kurallıdır.</a:t>
            </a:r>
          </a:p>
        </p:txBody>
      </p:sp>
      <p:sp>
        <p:nvSpPr>
          <p:cNvPr id="3" name="Dikdörtgen 2"/>
          <p:cNvSpPr/>
          <p:nvPr/>
        </p:nvSpPr>
        <p:spPr>
          <a:xfrm>
            <a:off x="2743200" y="457200"/>
            <a:ext cx="4572000" cy="646331"/>
          </a:xfrm>
          <a:prstGeom prst="rect">
            <a:avLst/>
          </a:prstGeom>
        </p:spPr>
        <p:txBody>
          <a:bodyPr>
            <a:spAutoFit/>
          </a:bodyPr>
          <a:lstStyle/>
          <a:p>
            <a:pPr algn="ctr">
              <a:spcAft>
                <a:spcPts val="0"/>
              </a:spcAft>
            </a:pPr>
            <a:r>
              <a:rPr lang="tr-TR" b="1" u="sng" dirty="0">
                <a:solidFill>
                  <a:srgbClr val="0000FF"/>
                </a:solidFill>
                <a:latin typeface="Calibri"/>
                <a:ea typeface="Calibri"/>
                <a:cs typeface="Times New Roman"/>
                <a:hlinkClick r:id="rId2"/>
              </a:rPr>
              <a:t>www.turkedebiyati.org</a:t>
            </a:r>
            <a:br>
              <a:rPr lang="tr-TR" b="1" u="sng" dirty="0">
                <a:solidFill>
                  <a:srgbClr val="0000FF"/>
                </a:solidFill>
                <a:latin typeface="Calibri"/>
                <a:ea typeface="Calibri"/>
                <a:cs typeface="Times New Roman"/>
                <a:hlinkClick r:id="rId2"/>
              </a:rPr>
            </a:br>
            <a:r>
              <a:rPr lang="tr-TR" b="1" dirty="0">
                <a:solidFill>
                  <a:srgbClr val="FF3300"/>
                </a:solidFill>
                <a:latin typeface="Calibri"/>
                <a:ea typeface="Calibri"/>
                <a:cs typeface="Times New Roman"/>
              </a:rPr>
              <a:t>Türk Dili ve Edebiyatı Kaynak Eğitim Sitesi</a:t>
            </a:r>
            <a:endParaRPr lang="tr-TR" dirty="0">
              <a:effectLst/>
              <a:latin typeface="Calibri"/>
              <a:ea typeface="Calibri"/>
              <a:cs typeface="Times New Roman"/>
            </a:endParaRP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pPr>
              <a:lnSpc>
                <a:spcPct val="90000"/>
              </a:lnSpc>
              <a:buFont typeface="Wingdings" pitchFamily="2" charset="2"/>
              <a:buNone/>
            </a:pPr>
            <a:r>
              <a:rPr lang="tr-TR" altLang="tr-TR" sz="2400" dirty="0">
                <a:latin typeface="+mj-lt"/>
              </a:rPr>
              <a:t>	 </a:t>
            </a:r>
            <a:r>
              <a:rPr lang="tr-TR" altLang="tr-TR" sz="2400" b="1" dirty="0">
                <a:solidFill>
                  <a:schemeClr val="folHlink"/>
                </a:solidFill>
                <a:latin typeface="+mj-lt"/>
              </a:rPr>
              <a:t>2) Bileşik Cümle:</a:t>
            </a:r>
            <a:r>
              <a:rPr lang="tr-TR" altLang="tr-TR" sz="2400" b="1" dirty="0">
                <a:latin typeface="+mj-lt"/>
              </a:rPr>
              <a:t> </a:t>
            </a:r>
            <a:r>
              <a:rPr lang="tr-TR" altLang="tr-TR" sz="2400" dirty="0">
                <a:latin typeface="+mj-lt"/>
              </a:rPr>
              <a:t>Tek bir yüklemi olan ve içinde birden fazla yargının bulunduğu cümlelerdir. Bu yapıdaki cümlelerde esas yargıyı üzerinde bulunduran bir </a:t>
            </a:r>
            <a:r>
              <a:rPr lang="tr-TR" altLang="tr-TR" sz="2400" u="sng" dirty="0">
                <a:latin typeface="+mj-lt"/>
              </a:rPr>
              <a:t>temel cümle</a:t>
            </a:r>
            <a:r>
              <a:rPr lang="tr-TR" altLang="tr-TR" sz="2400" dirty="0">
                <a:latin typeface="+mj-lt"/>
              </a:rPr>
              <a:t> ve bu temel cümleyi çeşitli yönlerden tamamlayan </a:t>
            </a:r>
            <a:r>
              <a:rPr lang="tr-TR" altLang="tr-TR" sz="2400" u="sng" dirty="0">
                <a:latin typeface="+mj-lt"/>
              </a:rPr>
              <a:t>yan cümleler</a:t>
            </a:r>
            <a:r>
              <a:rPr lang="tr-TR" altLang="tr-TR" sz="2400" dirty="0">
                <a:latin typeface="+mj-lt"/>
              </a:rPr>
              <a:t> bulunur. </a:t>
            </a:r>
          </a:p>
          <a:p>
            <a:pPr>
              <a:lnSpc>
                <a:spcPct val="90000"/>
              </a:lnSpc>
              <a:buFont typeface="Wingdings" pitchFamily="2" charset="2"/>
              <a:buNone/>
            </a:pPr>
            <a:endParaRPr lang="tr-TR" altLang="tr-TR" sz="2400" dirty="0">
              <a:latin typeface="+mj-lt"/>
            </a:endParaRPr>
          </a:p>
          <a:p>
            <a:pPr>
              <a:lnSpc>
                <a:spcPct val="90000"/>
              </a:lnSpc>
              <a:buFont typeface="Wingdings" pitchFamily="2" charset="2"/>
              <a:buNone/>
            </a:pPr>
            <a:r>
              <a:rPr lang="tr-TR" altLang="tr-TR" sz="2400" b="1" dirty="0">
                <a:solidFill>
                  <a:schemeClr val="tx2"/>
                </a:solidFill>
                <a:latin typeface="+mj-lt"/>
              </a:rPr>
              <a:t>	Temel Cümle:</a:t>
            </a:r>
            <a:r>
              <a:rPr lang="tr-TR" altLang="tr-TR" sz="2400" b="1" dirty="0">
                <a:latin typeface="+mj-lt"/>
              </a:rPr>
              <a:t> </a:t>
            </a:r>
            <a:r>
              <a:rPr lang="tr-TR" altLang="tr-TR" sz="2400" dirty="0">
                <a:latin typeface="+mj-lt"/>
              </a:rPr>
              <a:t>Bir cümlenin yüklemi temel cümledir. Cümlenin bildirmek istediği asıl yargı da bu cümleyle verilir. Diğer öğeler temel cümleyi açıklayan tamamlayıcı öğelerdir. </a:t>
            </a:r>
            <a:endParaRPr lang="tr-TR" altLang="tr-TR" sz="2400" b="1" dirty="0">
              <a:latin typeface="+mj-lt"/>
            </a:endParaRPr>
          </a:p>
          <a:p>
            <a:pPr>
              <a:lnSpc>
                <a:spcPct val="90000"/>
              </a:lnSpc>
              <a:buFont typeface="Wingdings" pitchFamily="2" charset="2"/>
              <a:buNone/>
            </a:pPr>
            <a:r>
              <a:rPr lang="tr-TR" altLang="tr-TR" sz="2400" b="1" dirty="0">
                <a:latin typeface="+mj-lt"/>
              </a:rPr>
              <a:t>	</a:t>
            </a:r>
            <a:r>
              <a:rPr lang="tr-TR" altLang="tr-TR" sz="2400" b="1" u="sng" dirty="0">
                <a:latin typeface="+mj-lt"/>
              </a:rPr>
              <a:t>Örnek:</a:t>
            </a:r>
            <a:r>
              <a:rPr lang="tr-TR" altLang="tr-TR" sz="2400" b="1" dirty="0">
                <a:latin typeface="+mj-lt"/>
              </a:rPr>
              <a:t> </a:t>
            </a:r>
            <a:r>
              <a:rPr lang="tr-TR" altLang="tr-TR" sz="2400" dirty="0">
                <a:latin typeface="+mj-lt"/>
              </a:rPr>
              <a:t> “Akşama geleceğim.” cümlesinde “geleceğim” yüklemi temel öğe, “akşama” sözü de onun tamamlayıcı öğesidir. </a:t>
            </a:r>
          </a:p>
          <a:p>
            <a:pPr>
              <a:lnSpc>
                <a:spcPct val="90000"/>
              </a:lnSpc>
              <a:buFont typeface="Wingdings" pitchFamily="2" charset="2"/>
              <a:buNone/>
            </a:pPr>
            <a:endParaRPr lang="tr-TR" altLang="tr-TR" sz="2400" b="1" dirty="0"/>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a:lnSpc>
                <a:spcPct val="80000"/>
              </a:lnSpc>
              <a:buFont typeface="Wingdings" pitchFamily="2" charset="2"/>
              <a:buNone/>
            </a:pPr>
            <a:r>
              <a:rPr lang="tr-TR" altLang="tr-TR" sz="1800" b="1" dirty="0">
                <a:latin typeface="+mj-lt"/>
              </a:rPr>
              <a:t>	Yan Cümle: </a:t>
            </a:r>
            <a:r>
              <a:rPr lang="tr-TR" altLang="tr-TR" sz="1800" dirty="0">
                <a:latin typeface="+mj-lt"/>
              </a:rPr>
              <a:t>Tam bir yargı bildirmeyen, temel cümlenin bir öğesi durumunda bulunan ve kendi içinde değişik tamamlayıcı öğeler de alabilen söz öbeğidir. </a:t>
            </a:r>
          </a:p>
          <a:p>
            <a:pPr>
              <a:lnSpc>
                <a:spcPct val="80000"/>
              </a:lnSpc>
              <a:buFont typeface="Wingdings" pitchFamily="2" charset="2"/>
              <a:buNone/>
            </a:pPr>
            <a:r>
              <a:rPr lang="tr-TR" altLang="tr-TR" sz="1800" dirty="0">
                <a:latin typeface="+mj-lt"/>
              </a:rPr>
              <a:t>	Yan cümleler iki şekilde yapılabilir: </a:t>
            </a:r>
            <a:r>
              <a:rPr lang="tr-TR" altLang="tr-TR" sz="1800" u="sng" dirty="0">
                <a:latin typeface="+mj-lt"/>
              </a:rPr>
              <a:t>Fiilimsilerle</a:t>
            </a:r>
            <a:r>
              <a:rPr lang="tr-TR" altLang="tr-TR" sz="1800" dirty="0">
                <a:latin typeface="+mj-lt"/>
              </a:rPr>
              <a:t> ve </a:t>
            </a:r>
            <a:r>
              <a:rPr lang="tr-TR" altLang="tr-TR" sz="1800" u="sng" dirty="0">
                <a:latin typeface="+mj-lt"/>
              </a:rPr>
              <a:t>çekimli fiillerle</a:t>
            </a:r>
            <a:r>
              <a:rPr lang="tr-TR" altLang="tr-TR" sz="1800" dirty="0">
                <a:latin typeface="+mj-lt"/>
              </a:rPr>
              <a:t>.</a:t>
            </a:r>
          </a:p>
          <a:p>
            <a:pPr>
              <a:lnSpc>
                <a:spcPct val="80000"/>
              </a:lnSpc>
              <a:buFont typeface="Wingdings" pitchFamily="2" charset="2"/>
              <a:buNone/>
            </a:pPr>
            <a:endParaRPr lang="tr-TR" altLang="tr-TR" sz="1800" u="sng" dirty="0">
              <a:latin typeface="+mj-lt"/>
            </a:endParaRPr>
          </a:p>
          <a:p>
            <a:pPr>
              <a:lnSpc>
                <a:spcPct val="80000"/>
              </a:lnSpc>
            </a:pPr>
            <a:r>
              <a:rPr lang="tr-TR" altLang="tr-TR" sz="1800" b="1" u="sng" dirty="0">
                <a:latin typeface="+mj-lt"/>
              </a:rPr>
              <a:t>Fiilimsilerle yapılanlar:</a:t>
            </a:r>
            <a:r>
              <a:rPr lang="tr-TR" altLang="tr-TR" sz="1800" b="1" dirty="0">
                <a:latin typeface="+mj-lt"/>
              </a:rPr>
              <a:t> </a:t>
            </a:r>
            <a:r>
              <a:rPr lang="tr-TR" altLang="tr-TR" sz="1800" dirty="0">
                <a:latin typeface="+mj-lt"/>
              </a:rPr>
              <a:t>Cümle içinde temel cümlenin bir öğesi olan ya da bir öğenin tamamlayıcısı olan fiilimsiler yan cümlecik yapar.</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800" dirty="0">
                <a:latin typeface="+mj-lt"/>
              </a:rPr>
              <a:t>	</a:t>
            </a:r>
            <a:r>
              <a:rPr lang="tr-TR" altLang="tr-TR" sz="1800" b="1" u="sng" dirty="0">
                <a:latin typeface="+mj-lt"/>
              </a:rPr>
              <a:t>Örnek:</a:t>
            </a:r>
            <a:r>
              <a:rPr lang="tr-TR" altLang="tr-TR" sz="1800" b="1" dirty="0">
                <a:latin typeface="+mj-lt"/>
              </a:rPr>
              <a:t>  </a:t>
            </a:r>
            <a:r>
              <a:rPr lang="tr-TR" altLang="tr-TR" sz="1800" dirty="0">
                <a:latin typeface="+mj-lt"/>
              </a:rPr>
              <a:t>“Bana fotoğrafını gönderen okuruma teşekkür ederim.” cümlesinde ise “teşekkür ederim” yüklemdir. “Kime teşekkür ederim?” sorusuna “Bana fotoğrafını gönderen okuruma” dolaylı tümleci cevap verir. Cümlede “gönderen” sıfat-fiilini görüyoruz. Bu söz “okur” isminin sıfatı durumundadır. Yani dolaylı tümlecin tamamlayıcı öğesidir. Tamamladığı öğeyle birlikte yan cümle yapmış ve dolaylı tümleç görevini üstlenmiştir.</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800" b="1" dirty="0">
                <a:latin typeface="+mj-lt"/>
              </a:rPr>
              <a:t>	</a:t>
            </a:r>
            <a:r>
              <a:rPr lang="tr-TR" altLang="tr-TR" sz="1800" b="1" u="sng" dirty="0">
                <a:latin typeface="+mj-lt"/>
              </a:rPr>
              <a:t>Örnek:</a:t>
            </a:r>
            <a:r>
              <a:rPr lang="tr-TR" altLang="tr-TR" sz="1800" b="1" dirty="0">
                <a:latin typeface="+mj-lt"/>
              </a:rPr>
              <a:t> </a:t>
            </a:r>
            <a:r>
              <a:rPr lang="tr-TR" altLang="tr-TR" sz="1800" dirty="0">
                <a:latin typeface="+mj-lt"/>
              </a:rPr>
              <a:t>“Karadeniz’de denize fazla açılmak tehlikelidir.”</a:t>
            </a:r>
          </a:p>
          <a:p>
            <a:pPr>
              <a:lnSpc>
                <a:spcPct val="80000"/>
              </a:lnSpc>
              <a:buFont typeface="Wingdings" pitchFamily="2" charset="2"/>
              <a:buNone/>
            </a:pPr>
            <a:r>
              <a:rPr lang="tr-TR" altLang="tr-TR" sz="1800" b="1" dirty="0">
                <a:latin typeface="+mj-lt"/>
              </a:rPr>
              <a:t>	</a:t>
            </a:r>
            <a:r>
              <a:rPr lang="tr-TR" altLang="tr-TR" sz="1800" b="1" u="sng" dirty="0">
                <a:latin typeface="+mj-lt"/>
              </a:rPr>
              <a:t>Örnek:</a:t>
            </a:r>
            <a:r>
              <a:rPr lang="tr-TR" altLang="tr-TR" sz="1800" b="1" dirty="0">
                <a:latin typeface="+mj-lt"/>
              </a:rPr>
              <a:t> </a:t>
            </a:r>
            <a:r>
              <a:rPr lang="tr-TR" altLang="tr-TR" sz="1800" dirty="0">
                <a:latin typeface="+mj-lt"/>
              </a:rPr>
              <a:t>“Davetime gelmeyişine çok üzüldüm.”</a:t>
            </a:r>
          </a:p>
          <a:p>
            <a:pPr>
              <a:lnSpc>
                <a:spcPct val="80000"/>
              </a:lnSpc>
            </a:pPr>
            <a:endParaRPr lang="tr-TR" altLang="tr-TR" sz="1800" dirty="0"/>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lnSpc>
                <a:spcPct val="80000"/>
              </a:lnSpc>
            </a:pPr>
            <a:r>
              <a:rPr lang="tr-TR" altLang="tr-TR" sz="2400" u="sng" dirty="0">
                <a:latin typeface="+mj-lt"/>
              </a:rPr>
              <a:t>Çekimli Fiillerle yapılanlar :</a:t>
            </a:r>
            <a:r>
              <a:rPr lang="tr-TR" altLang="tr-TR" sz="2400" dirty="0">
                <a:latin typeface="+mj-lt"/>
              </a:rPr>
              <a:t> Fiilin yüklem olabilmesi için çekimli olması gerektiğini söylemiştik. Ancak her çekimli fiil yüklem olmaz, bazen cümlenin tamamlayıcı öğesi olur. İşte bu durumda, yani çekimli bir fiilin bir öğe olduğu durumda, bu fiil yan cümlecik olur. </a:t>
            </a:r>
          </a:p>
          <a:p>
            <a:pPr>
              <a:lnSpc>
                <a:spcPct val="80000"/>
              </a:lnSpc>
              <a:buFont typeface="Wingdings" pitchFamily="2" charset="2"/>
              <a:buNone/>
            </a:pPr>
            <a:endParaRPr lang="tr-TR" altLang="tr-TR" sz="2400" dirty="0">
              <a:latin typeface="+mj-lt"/>
            </a:endParaRPr>
          </a:p>
          <a:p>
            <a:pPr>
              <a:lnSpc>
                <a:spcPct val="80000"/>
              </a:lnSpc>
              <a:buFont typeface="Wingdings" pitchFamily="2" charset="2"/>
              <a:buNone/>
            </a:pPr>
            <a:r>
              <a:rPr lang="tr-TR" altLang="tr-TR" sz="2400" b="1" dirty="0">
                <a:latin typeface="+mj-lt"/>
              </a:rPr>
              <a:t>	</a:t>
            </a:r>
            <a:r>
              <a:rPr lang="tr-TR" altLang="tr-TR" sz="2400" b="1" u="sng" dirty="0">
                <a:latin typeface="+mj-lt"/>
              </a:rPr>
              <a:t>Örnek</a:t>
            </a:r>
            <a:r>
              <a:rPr lang="tr-TR" altLang="tr-TR" sz="2400" b="1" dirty="0">
                <a:latin typeface="+mj-lt"/>
              </a:rPr>
              <a:t>: </a:t>
            </a:r>
            <a:r>
              <a:rPr lang="tr-TR" altLang="tr-TR" sz="2400" dirty="0">
                <a:latin typeface="+mj-lt"/>
              </a:rPr>
              <a:t>“O da gelirse </a:t>
            </a:r>
            <a:r>
              <a:rPr lang="tr-TR" altLang="tr-TR" sz="2400" dirty="0" err="1">
                <a:latin typeface="+mj-lt"/>
              </a:rPr>
              <a:t>gideriz.”cümlesinde</a:t>
            </a:r>
            <a:r>
              <a:rPr lang="tr-TR" altLang="tr-TR" sz="2400" dirty="0">
                <a:latin typeface="+mj-lt"/>
              </a:rPr>
              <a:t> “gideriz” yüklemdir; “O da gelirse” zarf tümlecidir. Bu tümleci oluşturan “gelirse” sözü “gelmek” fiilinin geniş zamanının şartıyla </a:t>
            </a:r>
            <a:r>
              <a:rPr lang="tr-TR" altLang="tr-TR" sz="2400" dirty="0" err="1">
                <a:latin typeface="+mj-lt"/>
              </a:rPr>
              <a:t>çekimlenmiştir</a:t>
            </a:r>
            <a:r>
              <a:rPr lang="tr-TR" altLang="tr-TR" sz="2400" dirty="0">
                <a:latin typeface="+mj-lt"/>
              </a:rPr>
              <a:t>. Görüldüğü gibi çekimli bir fiil temel cümlenin öğesi durumundadır ve yan cümlecik oluşturmuştur. </a:t>
            </a:r>
          </a:p>
          <a:p>
            <a:pPr>
              <a:lnSpc>
                <a:spcPct val="80000"/>
              </a:lnSpc>
              <a:buFont typeface="Wingdings" pitchFamily="2" charset="2"/>
              <a:buNone/>
            </a:pPr>
            <a:endParaRPr lang="tr-TR" altLang="tr-TR" sz="2400" dirty="0">
              <a:latin typeface="+mj-lt"/>
            </a:endParaRPr>
          </a:p>
          <a:p>
            <a:pPr>
              <a:lnSpc>
                <a:spcPct val="80000"/>
              </a:lnSpc>
              <a:buFont typeface="Wingdings" pitchFamily="2" charset="2"/>
              <a:buNone/>
            </a:pPr>
            <a:r>
              <a:rPr lang="tr-TR" altLang="tr-TR" sz="2400" b="1" dirty="0">
                <a:latin typeface="+mj-lt"/>
              </a:rPr>
              <a:t>	</a:t>
            </a:r>
            <a:r>
              <a:rPr lang="tr-TR" altLang="tr-TR" sz="2400" b="1" u="sng" dirty="0">
                <a:latin typeface="+mj-lt"/>
              </a:rPr>
              <a:t>Örnek:</a:t>
            </a:r>
            <a:r>
              <a:rPr lang="tr-TR" altLang="tr-TR" sz="2400" b="1" dirty="0">
                <a:latin typeface="+mj-lt"/>
              </a:rPr>
              <a:t> </a:t>
            </a:r>
            <a:r>
              <a:rPr lang="tr-TR" altLang="tr-TR" sz="2400" dirty="0">
                <a:latin typeface="+mj-lt"/>
              </a:rPr>
              <a:t>Bir kişi daha olursa kadroyu tamamlıyoruz.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tr-TR" altLang="tr-TR" sz="2400" b="1" dirty="0">
                <a:latin typeface="Gungsuh" pitchFamily="18" charset="-127"/>
              </a:rPr>
              <a:t>BİRLEŞİK CÜMLELER YAN CÜMLENİN ÖZELLİĞİNE VE YÜKLEME BAĞLANIŞINA GÖRE 4 GRUBA AYRILIR:</a:t>
            </a:r>
          </a:p>
        </p:txBody>
      </p:sp>
      <p:sp>
        <p:nvSpPr>
          <p:cNvPr id="9219" name="Rectangle 3"/>
          <p:cNvSpPr>
            <a:spLocks noGrp="1" noChangeArrowheads="1"/>
          </p:cNvSpPr>
          <p:nvPr>
            <p:ph type="body" idx="1"/>
          </p:nvPr>
        </p:nvSpPr>
        <p:spPr/>
        <p:txBody>
          <a:bodyPr/>
          <a:lstStyle/>
          <a:p>
            <a:pPr>
              <a:lnSpc>
                <a:spcPct val="80000"/>
              </a:lnSpc>
              <a:buFont typeface="Wingdings" pitchFamily="2" charset="2"/>
              <a:buNone/>
            </a:pPr>
            <a:r>
              <a:rPr lang="tr-TR" altLang="tr-TR" sz="2000" dirty="0">
                <a:latin typeface="+mj-lt"/>
              </a:rPr>
              <a:t> </a:t>
            </a:r>
            <a:r>
              <a:rPr lang="tr-TR" altLang="tr-TR" sz="2000" b="1" dirty="0">
                <a:solidFill>
                  <a:schemeClr val="folHlink"/>
                </a:solidFill>
                <a:latin typeface="+mj-lt"/>
              </a:rPr>
              <a:t>a) Girişik Cümle:</a:t>
            </a:r>
            <a:r>
              <a:rPr lang="tr-TR" altLang="tr-TR" sz="2000" b="1" dirty="0">
                <a:latin typeface="+mj-lt"/>
              </a:rPr>
              <a:t> </a:t>
            </a:r>
            <a:r>
              <a:rPr lang="tr-TR" altLang="tr-TR" sz="2000" dirty="0">
                <a:latin typeface="+mj-lt"/>
              </a:rPr>
              <a:t>Yan cümleciğin fiilimsi olduğu cümlelerdir. </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a:latin typeface="+mj-lt"/>
              </a:rPr>
              <a:t>Örnek</a:t>
            </a:r>
            <a:r>
              <a:rPr lang="tr-TR" altLang="tr-TR" sz="2000" dirty="0">
                <a:latin typeface="+mj-lt"/>
              </a:rPr>
              <a:t>: Çocukların sağlıklı büyümesi için gayret gösterilmeli.</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a:latin typeface="+mj-lt"/>
              </a:rPr>
              <a:t>Örnek:</a:t>
            </a:r>
            <a:r>
              <a:rPr lang="tr-TR" altLang="tr-TR" sz="2000" dirty="0">
                <a:latin typeface="+mj-lt"/>
              </a:rPr>
              <a:t> Kimsenin kalbini kırmadan görevini yaptı. </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err="1">
                <a:latin typeface="+mj-lt"/>
              </a:rPr>
              <a:t>Örnek</a:t>
            </a:r>
            <a:r>
              <a:rPr lang="tr-TR" altLang="tr-TR" sz="2000" dirty="0" err="1">
                <a:latin typeface="+mj-lt"/>
              </a:rPr>
              <a:t>:Çiçekleri</a:t>
            </a:r>
            <a:r>
              <a:rPr lang="tr-TR" altLang="tr-TR" sz="2000" dirty="0">
                <a:latin typeface="+mj-lt"/>
              </a:rPr>
              <a:t> koparan çocukları sonunda yakaladım </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a:solidFill>
                  <a:srgbClr val="FF0000"/>
                </a:solidFill>
                <a:latin typeface="+mj-lt"/>
              </a:rPr>
              <a:t>NOT</a:t>
            </a:r>
            <a:r>
              <a:rPr lang="tr-TR" altLang="tr-TR" sz="2000" dirty="0">
                <a:solidFill>
                  <a:srgbClr val="FF0000"/>
                </a:solidFill>
                <a:latin typeface="+mj-lt"/>
              </a:rPr>
              <a:t>: Bazı cümlelerde ise fiilimsi yüklem görevindedir.</a:t>
            </a:r>
          </a:p>
          <a:p>
            <a:pPr>
              <a:lnSpc>
                <a:spcPct val="80000"/>
              </a:lnSpc>
              <a:buFont typeface="Wingdings" pitchFamily="2" charset="2"/>
              <a:buNone/>
            </a:pPr>
            <a:endParaRPr lang="tr-TR" altLang="tr-TR" sz="2000" dirty="0">
              <a:solidFill>
                <a:srgbClr val="FF0000"/>
              </a:solidFill>
              <a:latin typeface="+mj-lt"/>
            </a:endParaRPr>
          </a:p>
          <a:p>
            <a:pPr>
              <a:lnSpc>
                <a:spcPct val="80000"/>
              </a:lnSpc>
              <a:buFont typeface="Wingdings" pitchFamily="2" charset="2"/>
              <a:buNone/>
            </a:pPr>
            <a:r>
              <a:rPr lang="tr-TR" altLang="tr-TR" sz="2000" dirty="0">
                <a:latin typeface="+mj-lt"/>
              </a:rPr>
              <a:t>	</a:t>
            </a:r>
            <a:r>
              <a:rPr lang="tr-TR" altLang="tr-TR" sz="2000" b="1" dirty="0">
                <a:latin typeface="+mj-lt"/>
              </a:rPr>
              <a:t>Örnek: </a:t>
            </a:r>
            <a:r>
              <a:rPr lang="tr-TR" altLang="tr-TR" sz="2000" dirty="0">
                <a:latin typeface="+mj-lt"/>
              </a:rPr>
              <a:t>“Romancının görevi okuyucuyu aydınlatmaktır.” cümlesinde “aydınlatmaktır” fiilimsisi, temel cümleyi oluşturduğundan cümlede yan cümlecik yoktur. Cümle basit bir cümledir.</a:t>
            </a:r>
          </a:p>
          <a:p>
            <a:pPr>
              <a:lnSpc>
                <a:spcPct val="80000"/>
              </a:lnSpc>
              <a:buFont typeface="Wingdings" pitchFamily="2" charset="2"/>
              <a:buNone/>
            </a:pPr>
            <a:r>
              <a:rPr lang="tr-TR" altLang="tr-TR" sz="2000" dirty="0"/>
              <a:t>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lnSpc>
                <a:spcPct val="80000"/>
              </a:lnSpc>
              <a:buFont typeface="Wingdings" pitchFamily="2" charset="2"/>
              <a:buNone/>
            </a:pPr>
            <a:r>
              <a:rPr lang="tr-TR" altLang="tr-TR" sz="2000" b="1" dirty="0"/>
              <a:t>	</a:t>
            </a:r>
            <a:r>
              <a:rPr lang="tr-TR" altLang="tr-TR" sz="2000" b="1" dirty="0">
                <a:solidFill>
                  <a:schemeClr val="folHlink"/>
                </a:solidFill>
                <a:latin typeface="+mj-lt"/>
              </a:rPr>
              <a:t>b) Şart Cümlesi</a:t>
            </a:r>
            <a:r>
              <a:rPr lang="tr-TR" altLang="tr-TR" sz="2000" b="1" dirty="0">
                <a:latin typeface="+mj-lt"/>
              </a:rPr>
              <a:t>: </a:t>
            </a:r>
            <a:r>
              <a:rPr lang="tr-TR" altLang="tr-TR" sz="2000" dirty="0">
                <a:latin typeface="+mj-lt"/>
              </a:rPr>
              <a:t>Temel cümleye şart koşan bir yan cümlecikten oluşan cümlelerdir. Yan cümle daima -se, -</a:t>
            </a:r>
            <a:r>
              <a:rPr lang="tr-TR" altLang="tr-TR" sz="2000" dirty="0" err="1">
                <a:latin typeface="+mj-lt"/>
              </a:rPr>
              <a:t>sa</a:t>
            </a:r>
            <a:r>
              <a:rPr lang="tr-TR" altLang="tr-TR" sz="2000" dirty="0">
                <a:latin typeface="+mj-lt"/>
              </a:rPr>
              <a:t> şart kipiyle </a:t>
            </a:r>
            <a:r>
              <a:rPr lang="tr-TR" altLang="tr-TR" sz="2000" dirty="0" err="1">
                <a:latin typeface="+mj-lt"/>
              </a:rPr>
              <a:t>çekimlenir</a:t>
            </a:r>
            <a:r>
              <a:rPr lang="tr-TR" altLang="tr-TR" sz="2000" dirty="0">
                <a:latin typeface="+mj-lt"/>
              </a:rPr>
              <a:t>.</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b="1" dirty="0">
                <a:latin typeface="+mj-lt"/>
              </a:rPr>
              <a:t>	</a:t>
            </a:r>
            <a:r>
              <a:rPr lang="tr-TR" altLang="tr-TR" sz="2000" b="1" u="sng" dirty="0">
                <a:latin typeface="+mj-lt"/>
              </a:rPr>
              <a:t>Örnek:</a:t>
            </a:r>
            <a:r>
              <a:rPr lang="tr-TR" altLang="tr-TR" sz="2000" b="1" dirty="0">
                <a:latin typeface="+mj-lt"/>
              </a:rPr>
              <a:t> </a:t>
            </a:r>
            <a:r>
              <a:rPr lang="tr-TR" altLang="tr-TR" sz="2000" dirty="0">
                <a:latin typeface="+mj-lt"/>
              </a:rPr>
              <a:t>Bir kişi daha olursa kadroyu tamamlıyoruz.</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b="1" dirty="0">
                <a:latin typeface="+mj-lt"/>
              </a:rPr>
              <a:t>	</a:t>
            </a:r>
            <a:r>
              <a:rPr lang="tr-TR" altLang="tr-TR" sz="2000" b="1" u="sng" dirty="0">
                <a:latin typeface="+mj-lt"/>
              </a:rPr>
              <a:t>Örnek:</a:t>
            </a:r>
            <a:r>
              <a:rPr lang="tr-TR" altLang="tr-TR" sz="2000" b="1" dirty="0">
                <a:latin typeface="+mj-lt"/>
              </a:rPr>
              <a:t> </a:t>
            </a:r>
            <a:r>
              <a:rPr lang="tr-TR" altLang="tr-TR" sz="2000" dirty="0">
                <a:latin typeface="+mj-lt"/>
              </a:rPr>
              <a:t>Sınava iyi hazırlanmışsa, onu mutlaka kazanır.</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b="1" i="1" dirty="0">
                <a:latin typeface="+mj-lt"/>
              </a:rPr>
              <a:t>	 </a:t>
            </a:r>
            <a:r>
              <a:rPr lang="tr-TR" altLang="tr-TR" sz="2000" b="1" u="sng" dirty="0">
                <a:latin typeface="+mj-lt"/>
              </a:rPr>
              <a:t>Örnek:</a:t>
            </a:r>
            <a:r>
              <a:rPr lang="tr-TR" altLang="tr-TR" sz="2000" b="1" dirty="0">
                <a:latin typeface="+mj-lt"/>
              </a:rPr>
              <a:t> 	</a:t>
            </a:r>
            <a:r>
              <a:rPr lang="tr-TR" altLang="tr-TR" sz="2000" i="1" dirty="0">
                <a:latin typeface="+mj-lt"/>
              </a:rPr>
              <a:t>Artık demir almak günü gelmişse zamandan</a:t>
            </a:r>
          </a:p>
          <a:p>
            <a:pPr>
              <a:lnSpc>
                <a:spcPct val="80000"/>
              </a:lnSpc>
              <a:buFont typeface="Wingdings" pitchFamily="2" charset="2"/>
              <a:buNone/>
            </a:pPr>
            <a:r>
              <a:rPr lang="tr-TR" altLang="tr-TR" sz="2000" i="1" dirty="0">
                <a:latin typeface="+mj-lt"/>
              </a:rPr>
              <a:t>			</a:t>
            </a:r>
            <a:r>
              <a:rPr lang="tr-TR" altLang="tr-TR" sz="2000" i="1" dirty="0" err="1">
                <a:latin typeface="+mj-lt"/>
              </a:rPr>
              <a:t>Meçhûle</a:t>
            </a:r>
            <a:r>
              <a:rPr lang="tr-TR" altLang="tr-TR" sz="2000" i="1" dirty="0">
                <a:latin typeface="+mj-lt"/>
              </a:rPr>
              <a:t> giden bir gemi kalkar bu limandan</a:t>
            </a:r>
            <a:r>
              <a:rPr lang="tr-TR" altLang="tr-TR" sz="2000" dirty="0">
                <a:latin typeface="+mj-lt"/>
              </a:rPr>
              <a:t> </a:t>
            </a:r>
          </a:p>
          <a:p>
            <a:pPr>
              <a:lnSpc>
                <a:spcPct val="80000"/>
              </a:lnSpc>
              <a:buFont typeface="Wingdings" pitchFamily="2" charset="2"/>
              <a:buNone/>
            </a:pPr>
            <a:endParaRPr lang="tr-TR" altLang="tr-TR" sz="2000" dirty="0">
              <a:latin typeface="+mj-lt"/>
            </a:endParaRPr>
          </a:p>
          <a:p>
            <a:pPr>
              <a:lnSpc>
                <a:spcPct val="80000"/>
              </a:lnSpc>
              <a:buFont typeface="Wingdings" pitchFamily="2" charset="2"/>
              <a:buNone/>
            </a:pPr>
            <a:r>
              <a:rPr lang="tr-TR" altLang="tr-TR" sz="2000" dirty="0">
                <a:latin typeface="+mj-lt"/>
              </a:rPr>
              <a:t>	</a:t>
            </a:r>
            <a:r>
              <a:rPr lang="tr-TR" altLang="tr-TR" sz="2000" b="1" u="sng" dirty="0" err="1">
                <a:solidFill>
                  <a:srgbClr val="FF0000"/>
                </a:solidFill>
                <a:latin typeface="+mj-lt"/>
              </a:rPr>
              <a:t>NOT:</a:t>
            </a:r>
            <a:r>
              <a:rPr lang="tr-TR" altLang="tr-TR" sz="2000" dirty="0" err="1">
                <a:solidFill>
                  <a:srgbClr val="FF0000"/>
                </a:solidFill>
                <a:latin typeface="+mj-lt"/>
              </a:rPr>
              <a:t>Şart</a:t>
            </a:r>
            <a:r>
              <a:rPr lang="tr-TR" altLang="tr-TR" sz="2000" dirty="0">
                <a:solidFill>
                  <a:srgbClr val="FF0000"/>
                </a:solidFill>
                <a:latin typeface="+mj-lt"/>
              </a:rPr>
              <a:t> anlamı veren her cümle yapıca şart cümlesi değildir.</a:t>
            </a:r>
          </a:p>
          <a:p>
            <a:pPr>
              <a:lnSpc>
                <a:spcPct val="80000"/>
              </a:lnSpc>
              <a:buFont typeface="Wingdings" pitchFamily="2" charset="2"/>
              <a:buNone/>
            </a:pPr>
            <a:endParaRPr lang="tr-TR" altLang="tr-TR" sz="2000" dirty="0">
              <a:solidFill>
                <a:srgbClr val="FF0000"/>
              </a:solidFill>
              <a:latin typeface="+mj-lt"/>
            </a:endParaRPr>
          </a:p>
          <a:p>
            <a:pPr>
              <a:lnSpc>
                <a:spcPct val="80000"/>
              </a:lnSpc>
              <a:buFont typeface="Wingdings" pitchFamily="2" charset="2"/>
              <a:buNone/>
            </a:pPr>
            <a:r>
              <a:rPr lang="tr-TR" altLang="tr-TR" sz="2000" dirty="0">
                <a:latin typeface="+mj-lt"/>
              </a:rPr>
              <a:t> 	</a:t>
            </a:r>
            <a:r>
              <a:rPr lang="tr-TR" altLang="tr-TR" sz="2000" b="1" u="sng" dirty="0">
                <a:latin typeface="+mj-lt"/>
              </a:rPr>
              <a:t>Örnek:</a:t>
            </a:r>
            <a:r>
              <a:rPr lang="tr-TR" altLang="tr-TR" sz="2000" b="1" dirty="0">
                <a:latin typeface="+mj-lt"/>
              </a:rPr>
              <a:t> </a:t>
            </a:r>
            <a:r>
              <a:rPr lang="tr-TR" altLang="tr-TR" sz="2000" dirty="0">
                <a:latin typeface="+mj-lt"/>
              </a:rPr>
              <a:t>“Yarın gelmek üzere şimdi dağılabilirsiniz.” cümlesinde şart anlamı olmasına rağmen cümle yapısına göre şart cümlesi değildir. “Gelmek” sözü fiilimsi olduğundan cümle girişik bileşik cümledir.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371600"/>
            <a:ext cx="8229600" cy="5029200"/>
          </a:xfrm>
        </p:spPr>
        <p:txBody>
          <a:bodyPr/>
          <a:lstStyle/>
          <a:p>
            <a:pPr>
              <a:lnSpc>
                <a:spcPct val="80000"/>
              </a:lnSpc>
              <a:buFont typeface="Wingdings" pitchFamily="2" charset="2"/>
              <a:buNone/>
            </a:pPr>
            <a:r>
              <a:rPr lang="tr-TR" altLang="tr-TR" sz="1400" dirty="0"/>
              <a:t> 	</a:t>
            </a:r>
            <a:r>
              <a:rPr lang="tr-TR" altLang="tr-TR" sz="1800" b="1" dirty="0">
                <a:solidFill>
                  <a:schemeClr val="folHlink"/>
                </a:solidFill>
                <a:latin typeface="+mj-lt"/>
              </a:rPr>
              <a:t>c</a:t>
            </a:r>
            <a:r>
              <a:rPr lang="tr-TR" altLang="tr-TR" sz="1800" b="1" dirty="0" smtClean="0">
                <a:solidFill>
                  <a:schemeClr val="folHlink"/>
                </a:solidFill>
                <a:latin typeface="+mj-lt"/>
              </a:rPr>
              <a:t>) </a:t>
            </a:r>
            <a:r>
              <a:rPr lang="tr-TR" altLang="tr-TR" sz="1800" b="1" dirty="0" err="1" smtClean="0">
                <a:solidFill>
                  <a:schemeClr val="folHlink"/>
                </a:solidFill>
                <a:latin typeface="+mj-lt"/>
              </a:rPr>
              <a:t>ki’li</a:t>
            </a:r>
            <a:r>
              <a:rPr lang="tr-TR" altLang="tr-TR" sz="1800" b="1" dirty="0" smtClean="0">
                <a:solidFill>
                  <a:schemeClr val="folHlink"/>
                </a:solidFill>
                <a:latin typeface="+mj-lt"/>
              </a:rPr>
              <a:t> </a:t>
            </a:r>
            <a:r>
              <a:rPr lang="tr-TR" altLang="tr-TR" sz="1800" b="1" dirty="0">
                <a:solidFill>
                  <a:schemeClr val="folHlink"/>
                </a:solidFill>
                <a:latin typeface="+mj-lt"/>
              </a:rPr>
              <a:t>birleşik cümle (İlgi Cümlesi)</a:t>
            </a:r>
            <a:r>
              <a:rPr lang="tr-TR" altLang="tr-TR" sz="1800" dirty="0">
                <a:solidFill>
                  <a:schemeClr val="folHlink"/>
                </a:solidFill>
                <a:latin typeface="+mj-lt"/>
              </a:rPr>
              <a:t>:</a:t>
            </a:r>
            <a:r>
              <a:rPr lang="tr-TR" altLang="tr-TR" sz="1800" dirty="0">
                <a:latin typeface="+mj-lt"/>
              </a:rPr>
              <a:t>Farsçadan dilimize giren </a:t>
            </a:r>
            <a:r>
              <a:rPr lang="tr-TR" altLang="tr-TR" sz="1800" i="1" dirty="0">
                <a:latin typeface="+mj-lt"/>
              </a:rPr>
              <a:t>ki</a:t>
            </a:r>
            <a:r>
              <a:rPr lang="tr-TR" altLang="tr-TR" sz="1800" dirty="0">
                <a:latin typeface="+mj-lt"/>
              </a:rPr>
              <a:t> bağlama edatıyla yapılan birleşik cümledir. </a:t>
            </a:r>
            <a:r>
              <a:rPr lang="tr-TR" altLang="tr-TR" sz="1800" i="1" dirty="0">
                <a:latin typeface="+mj-lt"/>
              </a:rPr>
              <a:t>Ki</a:t>
            </a:r>
            <a:r>
              <a:rPr lang="tr-TR" altLang="tr-TR" sz="1800" dirty="0">
                <a:latin typeface="+mj-lt"/>
              </a:rPr>
              <a:t> edatı, çekimli bir fiilden sonra gelince bağlama edatı olur. Bu cümlelerde </a:t>
            </a:r>
            <a:r>
              <a:rPr lang="tr-TR" altLang="tr-TR" sz="1800" i="1" dirty="0">
                <a:latin typeface="+mj-lt"/>
              </a:rPr>
              <a:t>ki</a:t>
            </a:r>
            <a:r>
              <a:rPr lang="tr-TR" altLang="tr-TR" sz="1800" dirty="0">
                <a:latin typeface="+mj-lt"/>
              </a:rPr>
              <a:t> edatına kadar olan kısım asıl unsur; </a:t>
            </a:r>
            <a:r>
              <a:rPr lang="tr-TR" altLang="tr-TR" sz="1800" i="1" dirty="0">
                <a:latin typeface="+mj-lt"/>
              </a:rPr>
              <a:t>ki</a:t>
            </a:r>
            <a:r>
              <a:rPr lang="tr-TR" altLang="tr-TR" sz="1800" dirty="0">
                <a:latin typeface="+mj-lt"/>
              </a:rPr>
              <a:t> edatından sonraki unsur yardımcı unsurdur. Bu sıralanış Türkçeye aykırıdır. </a:t>
            </a:r>
            <a:r>
              <a:rPr lang="tr-TR" altLang="tr-TR" sz="1800" i="1" dirty="0">
                <a:latin typeface="+mj-lt"/>
              </a:rPr>
              <a:t>Ki</a:t>
            </a:r>
            <a:r>
              <a:rPr lang="tr-TR" altLang="tr-TR" sz="1800" dirty="0">
                <a:latin typeface="+mj-lt"/>
              </a:rPr>
              <a:t> edatı çıkarılınca cümle Türkçedeki sıralanışa uyar:</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800" b="1" dirty="0">
                <a:latin typeface="+mj-lt"/>
              </a:rPr>
              <a:t>	</a:t>
            </a:r>
            <a:r>
              <a:rPr lang="tr-TR" altLang="tr-TR" sz="1800" b="1" u="sng" dirty="0">
                <a:latin typeface="+mj-lt"/>
              </a:rPr>
              <a:t>Örnek:</a:t>
            </a:r>
            <a:r>
              <a:rPr lang="tr-TR" altLang="tr-TR" sz="1800" b="1" dirty="0">
                <a:latin typeface="+mj-lt"/>
              </a:rPr>
              <a:t> </a:t>
            </a:r>
            <a:r>
              <a:rPr lang="tr-TR" altLang="tr-TR" sz="1800" i="1" dirty="0">
                <a:latin typeface="+mj-lt"/>
              </a:rPr>
              <a:t>Duydum ki unutmuşsun gözlerimin rengini. (Gözlerimin rengini unuttuğunu duydum.)</a:t>
            </a:r>
          </a:p>
          <a:p>
            <a:pPr>
              <a:lnSpc>
                <a:spcPct val="80000"/>
              </a:lnSpc>
              <a:buFont typeface="Wingdings" pitchFamily="2" charset="2"/>
              <a:buNone/>
            </a:pPr>
            <a:endParaRPr lang="tr-TR" altLang="tr-TR" sz="1800" dirty="0">
              <a:latin typeface="+mj-lt"/>
            </a:endParaRPr>
          </a:p>
          <a:p>
            <a:pPr>
              <a:lnSpc>
                <a:spcPct val="80000"/>
              </a:lnSpc>
              <a:buFont typeface="Wingdings" pitchFamily="2" charset="2"/>
              <a:buNone/>
            </a:pPr>
            <a:r>
              <a:rPr lang="tr-TR" altLang="tr-TR" sz="1800" b="1" dirty="0">
                <a:latin typeface="+mj-lt"/>
              </a:rPr>
              <a:t>	</a:t>
            </a:r>
            <a:r>
              <a:rPr lang="tr-TR" altLang="tr-TR" sz="1800" b="1" u="sng" dirty="0">
                <a:latin typeface="+mj-lt"/>
              </a:rPr>
              <a:t>Örnek: </a:t>
            </a:r>
            <a:r>
              <a:rPr lang="tr-TR" altLang="tr-TR" sz="1800" i="1" dirty="0">
                <a:latin typeface="+mj-lt"/>
              </a:rPr>
              <a:t>Öyle insanlar vardır ki yaptıkları iyilikleri her fırsatta söylemekten zevk duyarlar. (Yaptıkları iyilikleri her fırsatta söylemekten zevk duyan insanlar vardır.)</a:t>
            </a:r>
          </a:p>
          <a:p>
            <a:pPr>
              <a:lnSpc>
                <a:spcPct val="80000"/>
              </a:lnSpc>
              <a:buFont typeface="Wingdings" pitchFamily="2" charset="2"/>
              <a:buNone/>
            </a:pPr>
            <a:endParaRPr lang="tr-TR" altLang="tr-TR" sz="1800" i="1" dirty="0">
              <a:latin typeface="+mj-lt"/>
            </a:endParaRPr>
          </a:p>
          <a:p>
            <a:pPr>
              <a:lnSpc>
                <a:spcPct val="80000"/>
              </a:lnSpc>
              <a:buFont typeface="Wingdings" pitchFamily="2" charset="2"/>
              <a:buNone/>
            </a:pPr>
            <a:r>
              <a:rPr lang="tr-TR" altLang="tr-TR" sz="1800" i="1" dirty="0">
                <a:latin typeface="+mj-lt"/>
              </a:rPr>
              <a:t>	</a:t>
            </a:r>
            <a:r>
              <a:rPr lang="tr-TR" altLang="tr-TR" sz="1800" b="1" u="sng" dirty="0">
                <a:solidFill>
                  <a:srgbClr val="FF0000"/>
                </a:solidFill>
                <a:latin typeface="+mj-lt"/>
              </a:rPr>
              <a:t>NOT:</a:t>
            </a:r>
            <a:r>
              <a:rPr lang="tr-TR" altLang="tr-TR" sz="1800" i="1" dirty="0">
                <a:solidFill>
                  <a:srgbClr val="FF0000"/>
                </a:solidFill>
                <a:latin typeface="+mj-lt"/>
              </a:rPr>
              <a:t> </a:t>
            </a:r>
            <a:r>
              <a:rPr lang="tr-TR" altLang="tr-TR" sz="1800" i="1" dirty="0" err="1">
                <a:solidFill>
                  <a:srgbClr val="FF0000"/>
                </a:solidFill>
                <a:latin typeface="+mj-lt"/>
              </a:rPr>
              <a:t>Ki’den</a:t>
            </a:r>
            <a:r>
              <a:rPr lang="tr-TR" altLang="tr-TR" sz="1800" i="1" dirty="0">
                <a:solidFill>
                  <a:srgbClr val="FF0000"/>
                </a:solidFill>
                <a:latin typeface="+mj-lt"/>
              </a:rPr>
              <a:t> önceki unsurun isim olması hâlinde ki, yardımcı cümleyi asıl cümleye bağlamaz, asıl cümlenin yüklemini onun isim unsuruna bağlar. Böyle cümlelerde söylenmese de anlamda bir değişiklik olmaz:</a:t>
            </a:r>
          </a:p>
          <a:p>
            <a:pPr>
              <a:lnSpc>
                <a:spcPct val="80000"/>
              </a:lnSpc>
              <a:buFont typeface="Wingdings" pitchFamily="2" charset="2"/>
              <a:buNone/>
            </a:pPr>
            <a:endParaRPr lang="tr-TR" altLang="tr-TR" sz="1800" b="1" i="1" dirty="0">
              <a:solidFill>
                <a:srgbClr val="FF0000"/>
              </a:solidFill>
              <a:latin typeface="+mj-lt"/>
            </a:endParaRPr>
          </a:p>
          <a:p>
            <a:pPr>
              <a:lnSpc>
                <a:spcPct val="80000"/>
              </a:lnSpc>
              <a:buFont typeface="Wingdings" pitchFamily="2" charset="2"/>
              <a:buNone/>
            </a:pPr>
            <a:r>
              <a:rPr lang="tr-TR" altLang="tr-TR" sz="1800" b="1" i="1" dirty="0">
                <a:latin typeface="+mj-lt"/>
              </a:rPr>
              <a:t>	Limon ki</a:t>
            </a:r>
            <a:r>
              <a:rPr lang="tr-TR" altLang="tr-TR" sz="1800" i="1" dirty="0">
                <a:latin typeface="+mj-lt"/>
              </a:rPr>
              <a:t> bol vitaminli bir meyvedir, kışın yetişir. (Limon bol vitaminli bir meyvedir, kışın yetişir. / Bol vitaminli bir meyve olan limon kışın yetişir.)</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a:lnSpc>
                <a:spcPct val="90000"/>
              </a:lnSpc>
              <a:buFont typeface="Wingdings" pitchFamily="2" charset="2"/>
              <a:buNone/>
            </a:pPr>
            <a:r>
              <a:rPr lang="tr-TR" altLang="tr-TR" sz="2800" dirty="0"/>
              <a:t>	</a:t>
            </a:r>
            <a:r>
              <a:rPr lang="tr-TR" altLang="tr-TR" sz="2800" b="1" dirty="0">
                <a:solidFill>
                  <a:schemeClr val="folHlink"/>
                </a:solidFill>
                <a:latin typeface="+mj-lt"/>
              </a:rPr>
              <a:t>d) İç İçe Bileşik Cümle:</a:t>
            </a:r>
            <a:r>
              <a:rPr lang="tr-TR" altLang="tr-TR" sz="2800" b="1" dirty="0">
                <a:latin typeface="+mj-lt"/>
              </a:rPr>
              <a:t> </a:t>
            </a:r>
            <a:r>
              <a:rPr lang="tr-TR" altLang="tr-TR" sz="2800" dirty="0">
                <a:latin typeface="+mj-lt"/>
              </a:rPr>
              <a:t>Cümle içinde bulunan başka bir cümlenin yüklemin bir öğesi durumunda bulunduğu ya da bir öğenin tamamlayıcısı olduğu cümlelerdir.</a:t>
            </a:r>
          </a:p>
          <a:p>
            <a:pPr>
              <a:lnSpc>
                <a:spcPct val="90000"/>
              </a:lnSpc>
              <a:buFont typeface="Wingdings" pitchFamily="2" charset="2"/>
              <a:buNone/>
            </a:pPr>
            <a:endParaRPr lang="tr-TR" altLang="tr-TR" sz="2800" dirty="0">
              <a:latin typeface="+mj-lt"/>
            </a:endParaRPr>
          </a:p>
          <a:p>
            <a:pPr>
              <a:lnSpc>
                <a:spcPct val="90000"/>
              </a:lnSpc>
              <a:buFont typeface="Wingdings" pitchFamily="2" charset="2"/>
              <a:buNone/>
            </a:pPr>
            <a:r>
              <a:rPr lang="tr-TR" altLang="tr-TR" sz="2800" dirty="0">
                <a:latin typeface="+mj-lt"/>
              </a:rPr>
              <a:t> 	</a:t>
            </a:r>
            <a:r>
              <a:rPr lang="tr-TR" altLang="tr-TR" sz="2800" b="1" u="sng" dirty="0">
                <a:latin typeface="+mj-lt"/>
              </a:rPr>
              <a:t>Örnek:</a:t>
            </a:r>
            <a:r>
              <a:rPr lang="tr-TR" altLang="tr-TR" sz="2800" b="1" dirty="0">
                <a:latin typeface="+mj-lt"/>
              </a:rPr>
              <a:t> </a:t>
            </a:r>
            <a:r>
              <a:rPr lang="tr-TR" altLang="tr-TR" sz="2800" i="1" dirty="0">
                <a:latin typeface="+mj-lt"/>
              </a:rPr>
              <a:t>İçeriye girerken duyduğum, dışarıda bekle, sözü beni korkuttu.</a:t>
            </a:r>
          </a:p>
          <a:p>
            <a:pPr>
              <a:lnSpc>
                <a:spcPct val="90000"/>
              </a:lnSpc>
              <a:buFont typeface="Wingdings" pitchFamily="2" charset="2"/>
              <a:buNone/>
            </a:pPr>
            <a:endParaRPr lang="tr-TR" altLang="tr-TR" sz="2800" i="1" dirty="0">
              <a:latin typeface="+mj-lt"/>
            </a:endParaRPr>
          </a:p>
          <a:p>
            <a:pPr>
              <a:lnSpc>
                <a:spcPct val="90000"/>
              </a:lnSpc>
              <a:buFont typeface="Wingdings" pitchFamily="2" charset="2"/>
              <a:buNone/>
            </a:pPr>
            <a:r>
              <a:rPr lang="tr-TR" altLang="tr-TR" sz="2800" i="1" dirty="0">
                <a:latin typeface="+mj-lt"/>
              </a:rPr>
              <a:t>	 </a:t>
            </a:r>
            <a:r>
              <a:rPr lang="tr-TR" altLang="tr-TR" sz="2800" b="1" u="sng" dirty="0">
                <a:latin typeface="+mj-lt"/>
              </a:rPr>
              <a:t>Örnek:</a:t>
            </a:r>
            <a:r>
              <a:rPr lang="tr-TR" altLang="tr-TR" sz="2800" b="1" dirty="0">
                <a:latin typeface="+mj-lt"/>
              </a:rPr>
              <a:t> </a:t>
            </a:r>
            <a:r>
              <a:rPr lang="tr-TR" altLang="tr-TR" sz="2800" i="1" dirty="0">
                <a:latin typeface="+mj-lt"/>
              </a:rPr>
              <a:t>Edebiyat öğretmeni “İçinizde “Han </a:t>
            </a:r>
            <a:r>
              <a:rPr lang="tr-TR" altLang="tr-TR" sz="2800" i="1" dirty="0" err="1">
                <a:latin typeface="+mj-lt"/>
              </a:rPr>
              <a:t>Duvarları”nı</a:t>
            </a:r>
            <a:r>
              <a:rPr lang="tr-TR" altLang="tr-TR" sz="2800" i="1" dirty="0">
                <a:latin typeface="+mj-lt"/>
              </a:rPr>
              <a:t> okuyan var mı?” dedi. </a:t>
            </a:r>
          </a:p>
        </p:txBody>
      </p:sp>
      <p:sp>
        <p:nvSpPr>
          <p:cNvPr id="2" name="Altbilgi Yer Tutucusu 1"/>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Filigran">
  <a:themeElements>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iresel">
  <a:themeElements>
    <a:clrScheme name="Dairese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Dairesel">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irese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Dairese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Dairese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Dairese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Dairese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Dairese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Dairese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Dairese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Dairese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Dairese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Arial"/>
      </a:majorFont>
      <a:minorFont>
        <a:latin typeface="Comic Sans MS"/>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üdyo">
  <a:themeElements>
    <a:clrScheme name="Stüdy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üdyo">
      <a:majorFont>
        <a:latin typeface="Arial Black"/>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üdy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üdy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üdy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üdy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üdy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üdy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üdy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üdy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üdy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üdy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Öneri">
  <a:themeElements>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Öneri">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neri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Öneri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Öneri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Öneri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Öneri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Öneri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Öneri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Öneri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413</Words>
  <Application>Microsoft Office PowerPoint</Application>
  <PresentationFormat>Ekran Gösterisi (4:3)</PresentationFormat>
  <Paragraphs>284</Paragraphs>
  <Slides>26</Slides>
  <Notes>0</Notes>
  <HiddenSlides>0</HiddenSlides>
  <MMClips>0</MMClips>
  <ScaleCrop>false</ScaleCrop>
  <HeadingPairs>
    <vt:vector size="4" baseType="variant">
      <vt:variant>
        <vt:lpstr>Tema</vt:lpstr>
      </vt:variant>
      <vt:variant>
        <vt:i4>5</vt:i4>
      </vt:variant>
      <vt:variant>
        <vt:lpstr>Slayt Başlıkları</vt:lpstr>
      </vt:variant>
      <vt:variant>
        <vt:i4>26</vt:i4>
      </vt:variant>
    </vt:vector>
  </HeadingPairs>
  <TitlesOfParts>
    <vt:vector size="31" baseType="lpstr">
      <vt:lpstr>Filigran</vt:lpstr>
      <vt:lpstr>Dairesel</vt:lpstr>
      <vt:lpstr>Boyalı Kalemler</vt:lpstr>
      <vt:lpstr>Stüdyo</vt:lpstr>
      <vt:lpstr>Öneri</vt:lpstr>
      <vt:lpstr>Cümle ÇEŞİTLERİ </vt:lpstr>
      <vt:lpstr>YAPILARINA GÖRE CÜMLELER</vt:lpstr>
      <vt:lpstr>PowerPoint Sunusu</vt:lpstr>
      <vt:lpstr>PowerPoint Sunusu</vt:lpstr>
      <vt:lpstr>PowerPoint Sunusu</vt:lpstr>
      <vt:lpstr>BİRLEŞİK CÜMLELER YAN CÜMLENİN ÖZELLİĞİNE VE YÜKLEME BAĞLANIŞINA GÖRE 4 GRUBA AYRILIR:</vt:lpstr>
      <vt:lpstr>PowerPoint Sunusu</vt:lpstr>
      <vt:lpstr>PowerPoint Sunusu</vt:lpstr>
      <vt:lpstr>PowerPoint Sunusu</vt:lpstr>
      <vt:lpstr>PowerPoint Sunusu</vt:lpstr>
      <vt:lpstr>PowerPoint Sunusu</vt:lpstr>
      <vt:lpstr>YÜKLEMİNİN TÜRÜNE GÖRE CÜMLELER </vt:lpstr>
      <vt:lpstr>YÜKLEMİNİN YERİNE GÖRE CÜMLELER </vt:lpstr>
      <vt:lpstr>ANLAMINA GÖRE CÜMLELER </vt:lpstr>
      <vt:lpstr>PowerPoint Sunusu</vt:lpstr>
      <vt:lpstr>PowerPoint Sunusu</vt:lpstr>
      <vt:lpstr>PowerPoint Sunusu</vt:lpstr>
      <vt:lpstr>PowerPoint Sunusu</vt:lpstr>
      <vt:lpstr>DEĞERLENDİRME ÇALIŞMALARI</vt:lpstr>
      <vt:lpstr>PowerPoint Sunusu</vt:lpstr>
      <vt:lpstr>PowerPoint Sunusu</vt:lpstr>
      <vt:lpstr>PowerPoint Sunusu</vt:lpstr>
      <vt:lpstr>PowerPoint Sunusu</vt:lpstr>
      <vt:lpstr>PowerPoint Sunusu</vt:lpstr>
      <vt:lpstr>PowerPoint Sunusu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1</cp:revision>
  <cp:lastPrinted>1601-01-01T00:00:00Z</cp:lastPrinted>
  <dcterms:created xsi:type="dcterms:W3CDTF">2008-04-05T19:02:02Z</dcterms:created>
  <dcterms:modified xsi:type="dcterms:W3CDTF">2023-05-15T16:36:19Z</dcterms:modified>
  <cp:category>www.turkedebiyati.org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