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2" d="100"/>
          <a:sy n="92" d="100"/>
        </p:scale>
        <p:origin x="-134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022EDD-B966-4195-B811-2A1B102EE242}" type="datetimeFigureOut">
              <a:rPr lang="tr-TR" smtClean="0"/>
              <a:t>15.05.2023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AF3D52-7578-4875-BF98-B3D79665B6B5}" type="slidenum">
              <a:rPr lang="tr-TR" smtClean="0"/>
              <a:t>‹#›</a:t>
            </a:fld>
            <a:endParaRPr lang="tr-TR"/>
          </a:p>
        </p:txBody>
      </p:sp>
    </p:spTree>
    <p:extLst>
      <p:ext uri="{BB962C8B-B14F-4D97-AF65-F5344CB8AC3E}">
        <p14:creationId xmlns:p14="http://schemas.microsoft.com/office/powerpoint/2010/main" val="1511393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2AF3D52-7578-4875-BF98-B3D79665B6B5}" type="slidenum">
              <a:rPr lang="tr-TR" smtClean="0"/>
              <a:t>11</a:t>
            </a:fld>
            <a:endParaRPr lang="tr-TR"/>
          </a:p>
        </p:txBody>
      </p:sp>
    </p:spTree>
    <p:extLst>
      <p:ext uri="{BB962C8B-B14F-4D97-AF65-F5344CB8AC3E}">
        <p14:creationId xmlns:p14="http://schemas.microsoft.com/office/powerpoint/2010/main" val="849158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CFDFEC6C-5ED9-4D8F-9BB8-9A8C87E7ABB5}" type="datetime1">
              <a:rPr lang="tr-TR" smtClean="0"/>
              <a:t>15.05.2023</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r>
              <a:rPr lang="tr-TR" smtClean="0"/>
              <a:t>www.turkedebiyati.org</a:t>
            </a:r>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6029FD0-5BCA-4DD1-8A9F-40456A214E53}"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213775D2-896E-4F04-AB0C-327D558475F6}" type="datetime1">
              <a:rPr lang="tr-TR" smtClean="0"/>
              <a:t>15.05.2023</a:t>
            </a:fld>
            <a:endParaRPr lang="tr-TR"/>
          </a:p>
        </p:txBody>
      </p:sp>
      <p:sp>
        <p:nvSpPr>
          <p:cNvPr id="5" name="Footer Placeholder 4"/>
          <p:cNvSpPr>
            <a:spLocks noGrp="1"/>
          </p:cNvSpPr>
          <p:nvPr>
            <p:ph type="ftr" sz="quarter" idx="11"/>
          </p:nvPr>
        </p:nvSpPr>
        <p:spPr/>
        <p:txBody>
          <a:bodyPr/>
          <a:lstStyle/>
          <a:p>
            <a:r>
              <a:rPr lang="tr-TR" smtClean="0"/>
              <a:t>www.turkedebiyati.org</a:t>
            </a:r>
            <a:endParaRPr lang="tr-TR"/>
          </a:p>
        </p:txBody>
      </p:sp>
      <p:sp>
        <p:nvSpPr>
          <p:cNvPr id="6" name="Slide Number Placeholder 5"/>
          <p:cNvSpPr>
            <a:spLocks noGrp="1"/>
          </p:cNvSpPr>
          <p:nvPr>
            <p:ph type="sldNum" sz="quarter" idx="12"/>
          </p:nvPr>
        </p:nvSpPr>
        <p:spPr/>
        <p:txBody>
          <a:bodyPr/>
          <a:lstStyle/>
          <a:p>
            <a:fld id="{66029FD0-5BCA-4DD1-8A9F-40456A214E53}"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F9CDEFE-2077-46E3-BB9A-1F0DDD009B6B}" type="datetime1">
              <a:rPr lang="tr-TR" smtClean="0"/>
              <a:t>15.05.2023</a:t>
            </a:fld>
            <a:endParaRPr lang="tr-TR"/>
          </a:p>
        </p:txBody>
      </p:sp>
      <p:sp>
        <p:nvSpPr>
          <p:cNvPr id="5" name="Footer Placeholder 4"/>
          <p:cNvSpPr>
            <a:spLocks noGrp="1"/>
          </p:cNvSpPr>
          <p:nvPr>
            <p:ph type="ftr" sz="quarter" idx="11"/>
          </p:nvPr>
        </p:nvSpPr>
        <p:spPr/>
        <p:txBody>
          <a:bodyPr/>
          <a:lstStyle/>
          <a:p>
            <a:r>
              <a:rPr lang="tr-TR" smtClean="0"/>
              <a:t>www.turkedebiyati.org</a:t>
            </a:r>
            <a:endParaRPr lang="tr-TR"/>
          </a:p>
        </p:txBody>
      </p:sp>
      <p:sp>
        <p:nvSpPr>
          <p:cNvPr id="6" name="Slide Number Placeholder 5"/>
          <p:cNvSpPr>
            <a:spLocks noGrp="1"/>
          </p:cNvSpPr>
          <p:nvPr>
            <p:ph type="sldNum" sz="quarter" idx="12"/>
          </p:nvPr>
        </p:nvSpPr>
        <p:spPr/>
        <p:txBody>
          <a:bodyPr/>
          <a:lstStyle/>
          <a:p>
            <a:fld id="{66029FD0-5BCA-4DD1-8A9F-40456A214E53}"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6842AE5-06C6-4E2F-899E-85CD51765446}" type="datetime1">
              <a:rPr lang="tr-TR" smtClean="0"/>
              <a:t>15.05.2023</a:t>
            </a:fld>
            <a:endParaRPr lang="tr-TR"/>
          </a:p>
        </p:txBody>
      </p:sp>
      <p:sp>
        <p:nvSpPr>
          <p:cNvPr id="5" name="Footer Placeholder 4"/>
          <p:cNvSpPr>
            <a:spLocks noGrp="1"/>
          </p:cNvSpPr>
          <p:nvPr>
            <p:ph type="ftr" sz="quarter" idx="11"/>
          </p:nvPr>
        </p:nvSpPr>
        <p:spPr/>
        <p:txBody>
          <a:bodyPr/>
          <a:lstStyle/>
          <a:p>
            <a:r>
              <a:rPr lang="tr-TR" smtClean="0"/>
              <a:t>www.turkedebiyati.org</a:t>
            </a:r>
            <a:endParaRPr lang="tr-TR"/>
          </a:p>
        </p:txBody>
      </p:sp>
      <p:sp>
        <p:nvSpPr>
          <p:cNvPr id="6" name="Slide Number Placeholder 5"/>
          <p:cNvSpPr>
            <a:spLocks noGrp="1"/>
          </p:cNvSpPr>
          <p:nvPr>
            <p:ph type="sldNum" sz="quarter" idx="12"/>
          </p:nvPr>
        </p:nvSpPr>
        <p:spPr/>
        <p:txBody>
          <a:bodyPr/>
          <a:lstStyle/>
          <a:p>
            <a:fld id="{66029FD0-5BCA-4DD1-8A9F-40456A214E53}"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389210F-9A71-4D6B-8372-8EFECD2559A9}" type="datetime1">
              <a:rPr lang="tr-TR" smtClean="0"/>
              <a:t>15.05.2023</a:t>
            </a:fld>
            <a:endParaRPr lang="tr-TR"/>
          </a:p>
        </p:txBody>
      </p:sp>
      <p:sp>
        <p:nvSpPr>
          <p:cNvPr id="5" name="Footer Placeholder 4"/>
          <p:cNvSpPr>
            <a:spLocks noGrp="1"/>
          </p:cNvSpPr>
          <p:nvPr>
            <p:ph type="ftr" sz="quarter" idx="11"/>
          </p:nvPr>
        </p:nvSpPr>
        <p:spPr/>
        <p:txBody>
          <a:bodyPr/>
          <a:lstStyle/>
          <a:p>
            <a:r>
              <a:rPr lang="tr-TR" smtClean="0"/>
              <a:t>www.turkedebiyati.org</a:t>
            </a:r>
            <a:endParaRPr lang="tr-TR"/>
          </a:p>
        </p:txBody>
      </p:sp>
      <p:sp>
        <p:nvSpPr>
          <p:cNvPr id="6" name="Slide Number Placeholder 5"/>
          <p:cNvSpPr>
            <a:spLocks noGrp="1"/>
          </p:cNvSpPr>
          <p:nvPr>
            <p:ph type="sldNum" sz="quarter" idx="12"/>
          </p:nvPr>
        </p:nvSpPr>
        <p:spPr/>
        <p:txBody>
          <a:bodyPr/>
          <a:lstStyle/>
          <a:p>
            <a:fld id="{66029FD0-5BCA-4DD1-8A9F-40456A214E53}"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3364700-B35C-422A-B9F0-3E3E23B0D3EF}" type="datetime1">
              <a:rPr lang="tr-TR" smtClean="0"/>
              <a:t>15.05.2023</a:t>
            </a:fld>
            <a:endParaRPr lang="tr-TR"/>
          </a:p>
        </p:txBody>
      </p:sp>
      <p:sp>
        <p:nvSpPr>
          <p:cNvPr id="6" name="Footer Placeholder 5"/>
          <p:cNvSpPr>
            <a:spLocks noGrp="1"/>
          </p:cNvSpPr>
          <p:nvPr>
            <p:ph type="ftr" sz="quarter" idx="11"/>
          </p:nvPr>
        </p:nvSpPr>
        <p:spPr/>
        <p:txBody>
          <a:bodyPr/>
          <a:lstStyle/>
          <a:p>
            <a:r>
              <a:rPr lang="tr-TR" smtClean="0"/>
              <a:t>www.turkedebiyati.org</a:t>
            </a:r>
            <a:endParaRPr lang="tr-TR"/>
          </a:p>
        </p:txBody>
      </p:sp>
      <p:sp>
        <p:nvSpPr>
          <p:cNvPr id="7" name="Slide Number Placeholder 6"/>
          <p:cNvSpPr>
            <a:spLocks noGrp="1"/>
          </p:cNvSpPr>
          <p:nvPr>
            <p:ph type="sldNum" sz="quarter" idx="12"/>
          </p:nvPr>
        </p:nvSpPr>
        <p:spPr/>
        <p:txBody>
          <a:bodyPr/>
          <a:lstStyle/>
          <a:p>
            <a:fld id="{66029FD0-5BCA-4DD1-8A9F-40456A214E53}"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B790360-3618-4B56-89FA-0ABA4E0746F6}" type="datetime1">
              <a:rPr lang="tr-TR" smtClean="0"/>
              <a:t>15.05.2023</a:t>
            </a:fld>
            <a:endParaRPr lang="tr-TR"/>
          </a:p>
        </p:txBody>
      </p:sp>
      <p:sp>
        <p:nvSpPr>
          <p:cNvPr id="8" name="Footer Placeholder 7"/>
          <p:cNvSpPr>
            <a:spLocks noGrp="1"/>
          </p:cNvSpPr>
          <p:nvPr>
            <p:ph type="ftr" sz="quarter" idx="11"/>
          </p:nvPr>
        </p:nvSpPr>
        <p:spPr/>
        <p:txBody>
          <a:bodyPr/>
          <a:lstStyle/>
          <a:p>
            <a:r>
              <a:rPr lang="tr-TR" smtClean="0"/>
              <a:t>www.turkedebiyati.org</a:t>
            </a:r>
            <a:endParaRPr lang="tr-TR"/>
          </a:p>
        </p:txBody>
      </p:sp>
      <p:sp>
        <p:nvSpPr>
          <p:cNvPr id="9" name="Slide Number Placeholder 8"/>
          <p:cNvSpPr>
            <a:spLocks noGrp="1"/>
          </p:cNvSpPr>
          <p:nvPr>
            <p:ph type="sldNum" sz="quarter" idx="12"/>
          </p:nvPr>
        </p:nvSpPr>
        <p:spPr/>
        <p:txBody>
          <a:bodyPr/>
          <a:lstStyle/>
          <a:p>
            <a:fld id="{66029FD0-5BCA-4DD1-8A9F-40456A214E53}"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F13E42E-EB8A-4836-8CDE-0CF0CE80B033}" type="datetime1">
              <a:rPr lang="tr-TR" smtClean="0"/>
              <a:t>15.05.2023</a:t>
            </a:fld>
            <a:endParaRPr lang="tr-TR"/>
          </a:p>
        </p:txBody>
      </p:sp>
      <p:sp>
        <p:nvSpPr>
          <p:cNvPr id="4" name="Footer Placeholder 3"/>
          <p:cNvSpPr>
            <a:spLocks noGrp="1"/>
          </p:cNvSpPr>
          <p:nvPr>
            <p:ph type="ftr" sz="quarter" idx="11"/>
          </p:nvPr>
        </p:nvSpPr>
        <p:spPr/>
        <p:txBody>
          <a:bodyPr/>
          <a:lstStyle/>
          <a:p>
            <a:r>
              <a:rPr lang="tr-TR" smtClean="0"/>
              <a:t>www.turkedebiyati.org</a:t>
            </a:r>
            <a:endParaRPr lang="tr-TR"/>
          </a:p>
        </p:txBody>
      </p:sp>
      <p:sp>
        <p:nvSpPr>
          <p:cNvPr id="5" name="Slide Number Placeholder 4"/>
          <p:cNvSpPr>
            <a:spLocks noGrp="1"/>
          </p:cNvSpPr>
          <p:nvPr>
            <p:ph type="sldNum" sz="quarter" idx="12"/>
          </p:nvPr>
        </p:nvSpPr>
        <p:spPr/>
        <p:txBody>
          <a:bodyPr/>
          <a:lstStyle/>
          <a:p>
            <a:fld id="{66029FD0-5BCA-4DD1-8A9F-40456A214E53}"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5D2BF-849B-4D40-ADFD-B58B5A97D9A3}" type="datetime1">
              <a:rPr lang="tr-TR" smtClean="0"/>
              <a:t>15.05.2023</a:t>
            </a:fld>
            <a:endParaRPr lang="tr-TR"/>
          </a:p>
        </p:txBody>
      </p:sp>
      <p:sp>
        <p:nvSpPr>
          <p:cNvPr id="3" name="Footer Placeholder 2"/>
          <p:cNvSpPr>
            <a:spLocks noGrp="1"/>
          </p:cNvSpPr>
          <p:nvPr>
            <p:ph type="ftr" sz="quarter" idx="11"/>
          </p:nvPr>
        </p:nvSpPr>
        <p:spPr/>
        <p:txBody>
          <a:bodyPr/>
          <a:lstStyle/>
          <a:p>
            <a:r>
              <a:rPr lang="tr-TR" smtClean="0"/>
              <a:t>www.turkedebiyati.org</a:t>
            </a:r>
            <a:endParaRPr lang="tr-TR"/>
          </a:p>
        </p:txBody>
      </p:sp>
      <p:sp>
        <p:nvSpPr>
          <p:cNvPr id="4" name="Slide Number Placeholder 3"/>
          <p:cNvSpPr>
            <a:spLocks noGrp="1"/>
          </p:cNvSpPr>
          <p:nvPr>
            <p:ph type="sldNum" sz="quarter" idx="12"/>
          </p:nvPr>
        </p:nvSpPr>
        <p:spPr/>
        <p:txBody>
          <a:bodyPr/>
          <a:lstStyle/>
          <a:p>
            <a:fld id="{66029FD0-5BCA-4DD1-8A9F-40456A214E5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073BFD9-5ABA-41A6-A147-5EB6B679F138}" type="datetime1">
              <a:rPr lang="tr-TR" smtClean="0"/>
              <a:t>15.05.2023</a:t>
            </a:fld>
            <a:endParaRPr lang="tr-TR"/>
          </a:p>
        </p:txBody>
      </p:sp>
      <p:sp>
        <p:nvSpPr>
          <p:cNvPr id="6" name="Footer Placeholder 5"/>
          <p:cNvSpPr>
            <a:spLocks noGrp="1"/>
          </p:cNvSpPr>
          <p:nvPr>
            <p:ph type="ftr" sz="quarter" idx="11"/>
          </p:nvPr>
        </p:nvSpPr>
        <p:spPr/>
        <p:txBody>
          <a:bodyPr/>
          <a:lstStyle/>
          <a:p>
            <a:r>
              <a:rPr lang="tr-TR" smtClean="0"/>
              <a:t>www.turkedebiyati.org</a:t>
            </a:r>
            <a:endParaRPr lang="tr-TR"/>
          </a:p>
        </p:txBody>
      </p:sp>
      <p:sp>
        <p:nvSpPr>
          <p:cNvPr id="7" name="Slide Number Placeholder 6"/>
          <p:cNvSpPr>
            <a:spLocks noGrp="1"/>
          </p:cNvSpPr>
          <p:nvPr>
            <p:ph type="sldNum" sz="quarter" idx="12"/>
          </p:nvPr>
        </p:nvSpPr>
        <p:spPr/>
        <p:txBody>
          <a:bodyPr/>
          <a:lstStyle/>
          <a:p>
            <a:fld id="{66029FD0-5BCA-4DD1-8A9F-40456A214E5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CBC7AAB-2770-4267-9CD0-4D7608801D57}" type="datetime1">
              <a:rPr lang="tr-TR" smtClean="0"/>
              <a:t>15.05.2023</a:t>
            </a:fld>
            <a:endParaRPr lang="tr-TR"/>
          </a:p>
        </p:txBody>
      </p:sp>
      <p:sp>
        <p:nvSpPr>
          <p:cNvPr id="6" name="Footer Placeholder 5"/>
          <p:cNvSpPr>
            <a:spLocks noGrp="1"/>
          </p:cNvSpPr>
          <p:nvPr>
            <p:ph type="ftr" sz="quarter" idx="11"/>
          </p:nvPr>
        </p:nvSpPr>
        <p:spPr/>
        <p:txBody>
          <a:bodyPr/>
          <a:lstStyle/>
          <a:p>
            <a:r>
              <a:rPr lang="tr-TR" smtClean="0"/>
              <a:t>www.turkedebiyati.org</a:t>
            </a:r>
            <a:endParaRPr lang="tr-TR"/>
          </a:p>
        </p:txBody>
      </p:sp>
      <p:sp>
        <p:nvSpPr>
          <p:cNvPr id="7" name="Slide Number Placeholder 6"/>
          <p:cNvSpPr>
            <a:spLocks noGrp="1"/>
          </p:cNvSpPr>
          <p:nvPr>
            <p:ph type="sldNum" sz="quarter" idx="12"/>
          </p:nvPr>
        </p:nvSpPr>
        <p:spPr/>
        <p:txBody>
          <a:bodyPr/>
          <a:lstStyle/>
          <a:p>
            <a:fld id="{66029FD0-5BCA-4DD1-8A9F-40456A214E5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FC30B1A-2CB4-4128-8E7D-D3BC532CE4AA}" type="datetime1">
              <a:rPr lang="tr-TR" smtClean="0"/>
              <a:t>15.05.2023</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tr-TR" smtClean="0"/>
              <a:t>www.turkedebiyati.org</a:t>
            </a:r>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6029FD0-5BCA-4DD1-8A9F-40456A214E5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turkedebiyati.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87624" y="1124744"/>
            <a:ext cx="6777318" cy="1731982"/>
          </a:xfrm>
        </p:spPr>
        <p:txBody>
          <a:bodyPr>
            <a:noAutofit/>
          </a:bodyPr>
          <a:lstStyle/>
          <a:p>
            <a:r>
              <a:rPr lang="tr-TR" b="1" dirty="0" smtClean="0"/>
              <a:t>Paragrafta </a:t>
            </a:r>
            <a:br>
              <a:rPr lang="tr-TR" b="1" dirty="0" smtClean="0"/>
            </a:br>
            <a:r>
              <a:rPr lang="tr-TR" b="1" dirty="0" smtClean="0"/>
              <a:t>Anlatım Teknikleri</a:t>
            </a:r>
            <a:endParaRPr lang="tr-TR" b="1" dirty="0"/>
          </a:p>
        </p:txBody>
      </p:sp>
      <p:sp>
        <p:nvSpPr>
          <p:cNvPr id="3" name="Alt Başlık 2"/>
          <p:cNvSpPr>
            <a:spLocks noGrp="1"/>
          </p:cNvSpPr>
          <p:nvPr>
            <p:ph type="subTitle" idx="1"/>
          </p:nvPr>
        </p:nvSpPr>
        <p:spPr>
          <a:xfrm>
            <a:off x="1371600" y="3886200"/>
            <a:ext cx="6400800" cy="2423120"/>
          </a:xfrm>
        </p:spPr>
        <p:txBody>
          <a:bodyPr>
            <a:noAutofit/>
          </a:bodyPr>
          <a:lstStyle/>
          <a:p>
            <a:pPr algn="l"/>
            <a:r>
              <a:rPr lang="tr-TR" sz="3200" b="1" dirty="0" smtClean="0"/>
              <a:t>1. Betimleme</a:t>
            </a:r>
            <a:endParaRPr lang="tr-TR" sz="3200" b="1" dirty="0"/>
          </a:p>
          <a:p>
            <a:pPr algn="l"/>
            <a:r>
              <a:rPr lang="tr-TR" sz="3200" b="1" dirty="0"/>
              <a:t>2. Öyküleme</a:t>
            </a:r>
          </a:p>
          <a:p>
            <a:pPr algn="l"/>
            <a:r>
              <a:rPr lang="tr-TR" sz="3200" b="1" dirty="0"/>
              <a:t>3. Açıklama</a:t>
            </a:r>
          </a:p>
          <a:p>
            <a:pPr algn="l"/>
            <a:r>
              <a:rPr lang="tr-TR" sz="3200" b="1" dirty="0"/>
              <a:t>4. Tartışma</a:t>
            </a:r>
          </a:p>
        </p:txBody>
      </p:sp>
      <p:sp>
        <p:nvSpPr>
          <p:cNvPr id="4" name="Altbilgi Yer Tutucusu 3"/>
          <p:cNvSpPr>
            <a:spLocks noGrp="1"/>
          </p:cNvSpPr>
          <p:nvPr>
            <p:ph type="ftr" sz="quarter" idx="11"/>
          </p:nvPr>
        </p:nvSpPr>
        <p:spPr/>
        <p:txBody>
          <a:bodyPr/>
          <a:lstStyle/>
          <a:p>
            <a:r>
              <a:rPr lang="tr-TR" smtClean="0"/>
              <a:t>www.turkedebiyati.org</a:t>
            </a:r>
            <a:endParaRPr lang="tr-TR"/>
          </a:p>
        </p:txBody>
      </p:sp>
      <p:pic>
        <p:nvPicPr>
          <p:cNvPr id="2050" name="Picture 2" descr="D:\Desktop\turkedebiyati.org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3933056"/>
            <a:ext cx="3067599" cy="1694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5446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algn="just"/>
            <a:r>
              <a:rPr lang="tr-TR" dirty="0" smtClean="0"/>
              <a:t>«Bulut</a:t>
            </a:r>
            <a:r>
              <a:rPr lang="tr-TR" dirty="0"/>
              <a:t>, havanın yüksek tabakalarında çeşitli yığınlar halinde toplanmış su buharıdır. Bunlar güneşin sıcaklığıyla havada yükselmeye başlar. Yükseldikçe daha soğuk hava tabakalarına rastlar. Böylece su buharı, su damlacıkları haline gelir. Bulutların havada durmasını düşme hızlarının az olması sağlar. Ağırlaşınca düşenler, sıcak hava ile karşılaşınca yeniden buharlaşıp yükselir</a:t>
            </a:r>
            <a:r>
              <a:rPr lang="tr-TR" dirty="0" smtClean="0"/>
              <a:t>.»</a:t>
            </a:r>
            <a:endParaRPr lang="tr-TR" dirty="0"/>
          </a:p>
          <a:p>
            <a:endParaRPr lang="tr-TR" dirty="0"/>
          </a:p>
          <a:p>
            <a:pPr algn="just"/>
            <a:r>
              <a:rPr lang="tr-TR" dirty="0"/>
              <a:t>Bu parçada yazar “bulut” hakkında bilgi vermektedir. “</a:t>
            </a:r>
            <a:r>
              <a:rPr lang="tr-TR" dirty="0" err="1"/>
              <a:t>Bulut”un</a:t>
            </a:r>
            <a:r>
              <a:rPr lang="tr-TR" dirty="0"/>
              <a:t> ne olduğu ile ilgili bilgileri; kısa, yalın, anlaşılır ve kişisellikten uzak bir üslupla bize aktarmaktadır.</a:t>
            </a:r>
          </a:p>
        </p:txBody>
      </p:sp>
      <p:sp>
        <p:nvSpPr>
          <p:cNvPr id="2" name="Başlık 1"/>
          <p:cNvSpPr>
            <a:spLocks noGrp="1"/>
          </p:cNvSpPr>
          <p:nvPr>
            <p:ph type="title"/>
          </p:nvPr>
        </p:nvSpPr>
        <p:spPr/>
        <p:txBody>
          <a:bodyPr/>
          <a:lstStyle/>
          <a:p>
            <a:r>
              <a:rPr lang="tr-TR" sz="3600" b="1" dirty="0" smtClean="0">
                <a:solidFill>
                  <a:srgbClr val="895D1D"/>
                </a:solidFill>
                <a:effectLst>
                  <a:outerShdw blurRad="38100" dist="38100" dir="2700000" algn="tl">
                    <a:srgbClr val="000000">
                      <a:alpha val="43137"/>
                    </a:srgbClr>
                  </a:outerShdw>
                </a:effectLst>
              </a:rPr>
              <a:t>Açıklama Tekniği Örnek </a:t>
            </a:r>
            <a:r>
              <a:rPr lang="tr-TR" sz="3600" b="1" dirty="0">
                <a:solidFill>
                  <a:srgbClr val="895D1D"/>
                </a:solidFill>
                <a:effectLst>
                  <a:outerShdw blurRad="38100" dist="38100" dir="2700000" algn="tl">
                    <a:srgbClr val="000000">
                      <a:alpha val="43137"/>
                    </a:srgbClr>
                  </a:outerShdw>
                </a:effectLst>
              </a:rPr>
              <a:t>Paragraf</a:t>
            </a:r>
            <a:endParaRPr lang="tr-TR" sz="4800"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4205477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55000" lnSpcReduction="20000"/>
          </a:bodyPr>
          <a:lstStyle/>
          <a:p>
            <a:r>
              <a:rPr lang="tr-TR" b="1" dirty="0" smtClean="0"/>
              <a:t>Örnek 2:</a:t>
            </a:r>
            <a:endParaRPr lang="tr-TR" b="1" dirty="0"/>
          </a:p>
          <a:p>
            <a:pPr marL="0" indent="0" algn="just">
              <a:buNone/>
            </a:pPr>
            <a:r>
              <a:rPr lang="tr-TR" dirty="0"/>
              <a:t>Eylülde </a:t>
            </a:r>
            <a:r>
              <a:rPr lang="tr-TR" dirty="0" err="1"/>
              <a:t>Kaçkarlar’ın</a:t>
            </a:r>
            <a:r>
              <a:rPr lang="tr-TR" dirty="0"/>
              <a:t> çevresinde “kestane karası fırtınası” gelip çatar. Kestanelerin dökülme zamanıdır artık. Yöre insanı için kestanenin hem meyvesi, hem de kerestesi çok değerlidir, Çünkü evlerin özellikle dış cephesi bu ağaçtan yapılır. Rüzgârlar vadilerde uğuldamaya, yapraklar dökülmeye başlamıştır bugünlerde. Karın habercisi olan “karakuş” birazdan pencerenin pervazına tüner Derinden kurt sesleri gelir. Orman tüm yaşamıyla hazırdır uzun ve beyaz kışa.</a:t>
            </a:r>
          </a:p>
          <a:p>
            <a:pPr marL="0" indent="0">
              <a:buNone/>
            </a:pPr>
            <a:r>
              <a:rPr lang="tr-TR" b="1" dirty="0"/>
              <a:t>Bu parçanın anlatımında, aşağıdakilerin hangisinde verilenlerden yararlanılmıştır?</a:t>
            </a:r>
          </a:p>
          <a:p>
            <a:pPr marL="0" indent="0">
              <a:buNone/>
            </a:pPr>
            <a:r>
              <a:rPr lang="tr-TR" dirty="0"/>
              <a:t>A) Karşılaştırma, tanımlama, öyküleme</a:t>
            </a:r>
          </a:p>
          <a:p>
            <a:pPr marL="0" indent="0">
              <a:buNone/>
            </a:pPr>
            <a:r>
              <a:rPr lang="tr-TR" dirty="0"/>
              <a:t>B) Açıklama, öyküleme, betimleme</a:t>
            </a:r>
          </a:p>
          <a:p>
            <a:pPr marL="0" indent="0">
              <a:buNone/>
            </a:pPr>
            <a:r>
              <a:rPr lang="tr-TR" dirty="0"/>
              <a:t>C) Tartışma, karşılaştırma, öyküleme</a:t>
            </a:r>
          </a:p>
          <a:p>
            <a:pPr marL="0" indent="0">
              <a:buNone/>
            </a:pPr>
            <a:r>
              <a:rPr lang="tr-TR" dirty="0"/>
              <a:t>D) Tanımlama, örnek gösterme, betimleme</a:t>
            </a:r>
          </a:p>
          <a:p>
            <a:pPr marL="0" indent="0">
              <a:buNone/>
            </a:pPr>
            <a:r>
              <a:rPr lang="tr-TR" dirty="0"/>
              <a:t>E) Açıklama, tartışma, örnek gösterme</a:t>
            </a:r>
          </a:p>
          <a:p>
            <a:pPr marL="0" indent="0">
              <a:buNone/>
            </a:pPr>
            <a:r>
              <a:rPr lang="tr-TR" dirty="0"/>
              <a:t>(2000 – ÖSS</a:t>
            </a:r>
            <a:r>
              <a:rPr lang="tr-TR" dirty="0" smtClean="0"/>
              <a:t>)</a:t>
            </a:r>
            <a:endParaRPr lang="tr-TR" dirty="0"/>
          </a:p>
          <a:p>
            <a:pPr marL="0" indent="0">
              <a:buNone/>
            </a:pPr>
            <a:endParaRPr lang="tr-TR" dirty="0" smtClean="0"/>
          </a:p>
          <a:p>
            <a:pPr marL="0" indent="0">
              <a:buNone/>
            </a:pPr>
            <a:r>
              <a:rPr lang="tr-TR" b="1" dirty="0" smtClean="0"/>
              <a:t>Çözüm</a:t>
            </a:r>
            <a:r>
              <a:rPr lang="tr-TR" dirty="0"/>
              <a:t>:</a:t>
            </a:r>
          </a:p>
          <a:p>
            <a:pPr marL="0" indent="0" algn="just">
              <a:buNone/>
            </a:pPr>
            <a:r>
              <a:rPr lang="tr-TR" dirty="0"/>
              <a:t>Parçada yazar, eylül ayında </a:t>
            </a:r>
            <a:r>
              <a:rPr lang="tr-TR" dirty="0" err="1"/>
              <a:t>Kaçkarlar’daki</a:t>
            </a:r>
            <a:r>
              <a:rPr lang="tr-TR" dirty="0"/>
              <a:t> doğa ve insan yaşamı ile ilgili olarak bilgi verdiği için açıklama tekniğine başvurmuştur. Açıklama yapılırken kışın gelişi “rüzgârların uğuldaması, yaprakların dökülmesi, kuşun ötmesi” gibi öğelerle öykülenmiş, bütün bunlar yapılırken anlatılanlar okurun gözünde canlandırılarak betimlemeye başvurulmuştur,</a:t>
            </a:r>
          </a:p>
          <a:p>
            <a:pPr marL="0" indent="0">
              <a:buNone/>
            </a:pPr>
            <a:r>
              <a:rPr lang="tr-TR" dirty="0"/>
              <a:t>Cevap B </a:t>
            </a:r>
          </a:p>
        </p:txBody>
      </p:sp>
      <p:sp>
        <p:nvSpPr>
          <p:cNvPr id="2" name="Başlık 1"/>
          <p:cNvSpPr>
            <a:spLocks noGrp="1"/>
          </p:cNvSpPr>
          <p:nvPr>
            <p:ph type="title"/>
          </p:nvPr>
        </p:nvSpPr>
        <p:spPr/>
        <p:txBody>
          <a:bodyPr/>
          <a:lstStyle/>
          <a:p>
            <a:r>
              <a:rPr lang="tr-TR" sz="3600" b="1" dirty="0">
                <a:solidFill>
                  <a:srgbClr val="895D1D"/>
                </a:solidFill>
                <a:effectLst>
                  <a:outerShdw blurRad="38100" dist="38100" dir="2700000" algn="tl">
                    <a:srgbClr val="000000">
                      <a:alpha val="43137"/>
                    </a:srgbClr>
                  </a:outerShdw>
                </a:effectLst>
              </a:rPr>
              <a:t>Açıklama Tekniği </a:t>
            </a:r>
            <a:r>
              <a:rPr lang="tr-TR" sz="3600" b="1" dirty="0" smtClean="0">
                <a:solidFill>
                  <a:srgbClr val="895D1D"/>
                </a:solidFill>
                <a:effectLst>
                  <a:outerShdw blurRad="38100" dist="38100" dir="2700000" algn="tl">
                    <a:srgbClr val="000000">
                      <a:alpha val="43137"/>
                    </a:srgbClr>
                  </a:outerShdw>
                </a:effectLst>
              </a:rPr>
              <a:t/>
            </a:r>
            <a:br>
              <a:rPr lang="tr-TR" sz="3600" b="1" dirty="0" smtClean="0">
                <a:solidFill>
                  <a:srgbClr val="895D1D"/>
                </a:solidFill>
                <a:effectLst>
                  <a:outerShdw blurRad="38100" dist="38100" dir="2700000" algn="tl">
                    <a:srgbClr val="000000">
                      <a:alpha val="43137"/>
                    </a:srgbClr>
                  </a:outerShdw>
                </a:effectLst>
              </a:rPr>
            </a:br>
            <a:r>
              <a:rPr lang="tr-TR" sz="3600" b="1" dirty="0" smtClean="0">
                <a:solidFill>
                  <a:srgbClr val="895D1D"/>
                </a:solidFill>
                <a:effectLst>
                  <a:outerShdw blurRad="38100" dist="38100" dir="2700000" algn="tl">
                    <a:srgbClr val="000000">
                      <a:alpha val="43137"/>
                    </a:srgbClr>
                  </a:outerShdw>
                </a:effectLst>
              </a:rPr>
              <a:t>Örnek Paragraf Sorusu</a:t>
            </a:r>
            <a:endParaRPr lang="tr-TR"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1785678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buNone/>
            </a:pPr>
            <a:endParaRPr lang="tr-TR" dirty="0"/>
          </a:p>
          <a:p>
            <a:pPr marL="0" indent="0" algn="just">
              <a:buNone/>
            </a:pPr>
            <a:r>
              <a:rPr lang="tr-TR" dirty="0"/>
              <a:t>Bir düşüncenin yanlışlığını gösterip ileri sürülen bir düşüncenin savunulduğu yazılarda kullanılan anlatını tekniğidir. </a:t>
            </a:r>
            <a:endParaRPr lang="tr-TR" dirty="0" smtClean="0"/>
          </a:p>
          <a:p>
            <a:pPr algn="just"/>
            <a:r>
              <a:rPr lang="tr-TR" dirty="0" smtClean="0"/>
              <a:t>Bu </a:t>
            </a:r>
            <a:r>
              <a:rPr lang="tr-TR" dirty="0"/>
              <a:t>teknikle yazılan yazılarda, genellikle okuyucuyla karşılıklı konuşuyormuşçasına bir üslup kullanılır. </a:t>
            </a:r>
            <a:endParaRPr lang="tr-TR" dirty="0" smtClean="0"/>
          </a:p>
          <a:p>
            <a:pPr algn="just"/>
            <a:r>
              <a:rPr lang="tr-TR" dirty="0" smtClean="0"/>
              <a:t>Yazar</a:t>
            </a:r>
            <a:r>
              <a:rPr lang="tr-TR" dirty="0"/>
              <a:t>, paragrafın başında, karşıt görüşü ortaya koyup onun eksik taraflarını belirleyerek o görüşü çürütmeye çalışırken, kendi görüşünün doğruluğunu savunur.</a:t>
            </a:r>
          </a:p>
          <a:p>
            <a:pPr marL="0" indent="0">
              <a:buNone/>
            </a:pPr>
            <a:endParaRPr lang="tr-TR" dirty="0"/>
          </a:p>
        </p:txBody>
      </p:sp>
      <p:sp>
        <p:nvSpPr>
          <p:cNvPr id="2" name="Başlık 1"/>
          <p:cNvSpPr>
            <a:spLocks noGrp="1"/>
          </p:cNvSpPr>
          <p:nvPr>
            <p:ph type="title"/>
          </p:nvPr>
        </p:nvSpPr>
        <p:spPr/>
        <p:txBody>
          <a:bodyPr/>
          <a:lstStyle/>
          <a:p>
            <a:r>
              <a:rPr lang="tr-TR" b="1" dirty="0">
                <a:effectLst>
                  <a:outerShdw blurRad="38100" dist="38100" dir="2700000" algn="tl">
                    <a:srgbClr val="000000">
                      <a:alpha val="43137"/>
                    </a:srgbClr>
                  </a:outerShdw>
                </a:effectLst>
              </a:rPr>
              <a:t>4. </a:t>
            </a:r>
            <a:r>
              <a:rPr lang="tr-TR" b="1" dirty="0" smtClean="0">
                <a:effectLst>
                  <a:outerShdw blurRad="38100" dist="38100" dir="2700000" algn="tl">
                    <a:srgbClr val="000000">
                      <a:alpha val="43137"/>
                    </a:srgbClr>
                  </a:outerShdw>
                </a:effectLst>
              </a:rPr>
              <a:t>Tartışma</a:t>
            </a:r>
            <a:endParaRPr lang="tr-TR" b="1" dirty="0">
              <a:effectLst>
                <a:outerShdw blurRad="38100" dist="38100" dir="2700000" algn="tl">
                  <a:srgbClr val="000000">
                    <a:alpha val="43137"/>
                  </a:srgbClr>
                </a:outerShdw>
              </a:effectLst>
            </a:endParaRPr>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3856621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marL="0" indent="0" algn="just">
              <a:buNone/>
            </a:pPr>
            <a:r>
              <a:rPr lang="tr-TR" b="1" dirty="0" smtClean="0"/>
              <a:t>Örnek:</a:t>
            </a:r>
          </a:p>
          <a:p>
            <a:pPr marL="0" indent="0" algn="just">
              <a:buNone/>
            </a:pPr>
            <a:r>
              <a:rPr lang="tr-TR" dirty="0" smtClean="0"/>
              <a:t>«Romancı </a:t>
            </a:r>
            <a:r>
              <a:rPr lang="tr-TR" dirty="0"/>
              <a:t>konuyu önyargılarla ele almamalıymış! Ya nasıl ele almalıymış? Konusu önyargılarla ele alınmamış tek bir sanat yapıtı bilmiyorum. Sanatçı, yapıtını hazırlamak için birtakım seçmeler yapar, ya konuyu seçer ya konunun işlenişinde kullanılacak yöntemi. Bir kere bu seçme bile bir önyargıdır. Önyargıyla hiçbir ilgisi yokmuş gibi görünen, aşkı anlatan kitapları inceleyin. Hepsinde, sevgililerin kavuşmasına engel olan kuvvetlere yazarın karşı durduğu görülür</a:t>
            </a:r>
            <a:r>
              <a:rPr lang="tr-TR" dirty="0" smtClean="0"/>
              <a:t>.»</a:t>
            </a:r>
            <a:endParaRPr lang="tr-TR" dirty="0"/>
          </a:p>
          <a:p>
            <a:pPr marL="0" indent="0">
              <a:buNone/>
            </a:pPr>
            <a:endParaRPr lang="tr-TR" dirty="0"/>
          </a:p>
          <a:p>
            <a:pPr marL="0" indent="0" algn="just">
              <a:buNone/>
            </a:pPr>
            <a:r>
              <a:rPr lang="tr-TR" dirty="0"/>
              <a:t>Bu parçada yazar, “Romancı konuyu önyargılarla ele almamalıymış! Ya nasıl ele al malıymış?” diyerek hem karşı çıktığı görüşü belirliyor hem de soru sorarak kendi düşüncesini söyleme olanağı sağlıyor. Böylece yazar, kendi görüşü ile karşıt görüşü bir arada verip kendi görüşünün doğru olduğunu ileri sürüyor, örnek vererek (yazarların, aşkı anlatan kitaplarında kötülere karşı oluşu) bunu destekliyor.</a:t>
            </a:r>
          </a:p>
        </p:txBody>
      </p:sp>
      <p:sp>
        <p:nvSpPr>
          <p:cNvPr id="2" name="Başlık 1"/>
          <p:cNvSpPr>
            <a:spLocks noGrp="1"/>
          </p:cNvSpPr>
          <p:nvPr>
            <p:ph type="title"/>
          </p:nvPr>
        </p:nvSpPr>
        <p:spPr/>
        <p:txBody>
          <a:bodyPr/>
          <a:lstStyle/>
          <a:p>
            <a:r>
              <a:rPr lang="tr-TR" sz="3600" b="1" dirty="0" smtClean="0">
                <a:solidFill>
                  <a:srgbClr val="895D1D"/>
                </a:solidFill>
                <a:effectLst>
                  <a:outerShdw blurRad="38100" dist="38100" dir="2700000" algn="tl">
                    <a:srgbClr val="000000">
                      <a:alpha val="43137"/>
                    </a:srgbClr>
                  </a:outerShdw>
                </a:effectLst>
              </a:rPr>
              <a:t>Tartışma Tekniği </a:t>
            </a:r>
            <a:r>
              <a:rPr lang="tr-TR" sz="3600" b="1" dirty="0">
                <a:solidFill>
                  <a:srgbClr val="895D1D"/>
                </a:solidFill>
                <a:effectLst>
                  <a:outerShdw blurRad="38100" dist="38100" dir="2700000" algn="tl">
                    <a:srgbClr val="000000">
                      <a:alpha val="43137"/>
                    </a:srgbClr>
                  </a:outerShdw>
                </a:effectLst>
              </a:rPr>
              <a:t/>
            </a:r>
            <a:br>
              <a:rPr lang="tr-TR" sz="3600" b="1" dirty="0">
                <a:solidFill>
                  <a:srgbClr val="895D1D"/>
                </a:solidFill>
                <a:effectLst>
                  <a:outerShdw blurRad="38100" dist="38100" dir="2700000" algn="tl">
                    <a:srgbClr val="000000">
                      <a:alpha val="43137"/>
                    </a:srgbClr>
                  </a:outerShdw>
                </a:effectLst>
              </a:rPr>
            </a:br>
            <a:r>
              <a:rPr lang="tr-TR" sz="3600" b="1" dirty="0">
                <a:solidFill>
                  <a:srgbClr val="895D1D"/>
                </a:solidFill>
                <a:effectLst>
                  <a:outerShdw blurRad="38100" dist="38100" dir="2700000" algn="tl">
                    <a:srgbClr val="000000">
                      <a:alpha val="43137"/>
                    </a:srgbClr>
                  </a:outerShdw>
                </a:effectLst>
              </a:rPr>
              <a:t>Örnek </a:t>
            </a:r>
            <a:r>
              <a:rPr lang="tr-TR" sz="3600" b="1" dirty="0" smtClean="0">
                <a:solidFill>
                  <a:srgbClr val="895D1D"/>
                </a:solidFill>
                <a:effectLst>
                  <a:outerShdw blurRad="38100" dist="38100" dir="2700000" algn="tl">
                    <a:srgbClr val="000000">
                      <a:alpha val="43137"/>
                    </a:srgbClr>
                  </a:outerShdw>
                </a:effectLst>
              </a:rPr>
              <a:t>Paragraf</a:t>
            </a:r>
            <a:endParaRPr lang="tr-TR"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459268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62500" lnSpcReduction="20000"/>
          </a:bodyPr>
          <a:lstStyle/>
          <a:p>
            <a:pPr marL="0" indent="0">
              <a:buNone/>
            </a:pPr>
            <a:r>
              <a:rPr lang="tr-TR" b="1" dirty="0"/>
              <a:t>Örnek </a:t>
            </a:r>
            <a:r>
              <a:rPr lang="tr-TR" b="1" dirty="0" smtClean="0"/>
              <a:t>:</a:t>
            </a:r>
            <a:endParaRPr lang="tr-TR" b="1" dirty="0"/>
          </a:p>
          <a:p>
            <a:pPr marL="0" indent="0" algn="just">
              <a:buNone/>
            </a:pPr>
            <a:r>
              <a:rPr lang="tr-TR" dirty="0"/>
              <a:t>Bizde, sanat eseri yarına diliyle kalır, şeklinde yanlış bir düşünce var. Sanat eserinin yarına kalması sadece diliyle İlgili değildir Eserin konusu da en az dili kadar önemlidir. İnsanların ilgisini çekmeyen konularda yazılan eserlerin durumu hiç de iç açıcı değildir. O yüzden sanat eserinin yarına kalması, aynı zamanda işlenecek olan konuyla da ilgilidir.</a:t>
            </a:r>
          </a:p>
          <a:p>
            <a:pPr marL="0" indent="0">
              <a:buNone/>
            </a:pPr>
            <a:r>
              <a:rPr lang="tr-TR" b="1" dirty="0"/>
              <a:t>Bu parçanın anlatımında aşağıdakilerden hangisi ağır basmaktadır?</a:t>
            </a:r>
          </a:p>
          <a:p>
            <a:pPr marL="0" indent="0">
              <a:buNone/>
            </a:pPr>
            <a:r>
              <a:rPr lang="tr-TR" dirty="0"/>
              <a:t>A) Betimleme</a:t>
            </a:r>
          </a:p>
          <a:p>
            <a:pPr marL="0" indent="0">
              <a:buNone/>
            </a:pPr>
            <a:r>
              <a:rPr lang="tr-TR" dirty="0"/>
              <a:t>B) Tanımlama</a:t>
            </a:r>
          </a:p>
          <a:p>
            <a:pPr marL="0" indent="0">
              <a:buNone/>
            </a:pPr>
            <a:r>
              <a:rPr lang="tr-TR" dirty="0"/>
              <a:t>C) Öyküleme</a:t>
            </a:r>
          </a:p>
          <a:p>
            <a:pPr marL="0" indent="0">
              <a:buNone/>
            </a:pPr>
            <a:r>
              <a:rPr lang="tr-TR" dirty="0"/>
              <a:t>D) Tartışma</a:t>
            </a:r>
          </a:p>
          <a:p>
            <a:pPr marL="0" indent="0">
              <a:buNone/>
            </a:pPr>
            <a:r>
              <a:rPr lang="tr-TR" dirty="0"/>
              <a:t>E) Tanık </a:t>
            </a:r>
            <a:r>
              <a:rPr lang="tr-TR" dirty="0" smtClean="0"/>
              <a:t>gösterme</a:t>
            </a:r>
            <a:endParaRPr lang="tr-TR" dirty="0"/>
          </a:p>
          <a:p>
            <a:pPr marL="0" indent="0">
              <a:buNone/>
            </a:pPr>
            <a:r>
              <a:rPr lang="tr-TR" b="1" dirty="0" smtClean="0"/>
              <a:t>Çözüm</a:t>
            </a:r>
            <a:r>
              <a:rPr lang="tr-TR" dirty="0"/>
              <a:t>:</a:t>
            </a:r>
          </a:p>
          <a:p>
            <a:pPr marL="0" indent="0">
              <a:buNone/>
            </a:pPr>
            <a:r>
              <a:rPr lang="tr-TR" dirty="0"/>
              <a:t>Parçada sanat eserinin kalıcılığını sağlayan özelliğin dili mi yoksa konusu mu olduğu tartışma tekniğiyle ortaya konmuştur. Sonuç olarak sanat eserinin yarına kalmasında konusunun da dili kadar önemli olduğu düşüncesine </a:t>
            </a:r>
            <a:r>
              <a:rPr lang="tr-TR" dirty="0" smtClean="0"/>
              <a:t>varılmıştır. Cevap D</a:t>
            </a:r>
            <a:endParaRPr lang="tr-TR" dirty="0"/>
          </a:p>
        </p:txBody>
      </p:sp>
      <p:sp>
        <p:nvSpPr>
          <p:cNvPr id="2" name="Başlık 1"/>
          <p:cNvSpPr>
            <a:spLocks noGrp="1"/>
          </p:cNvSpPr>
          <p:nvPr>
            <p:ph type="title"/>
          </p:nvPr>
        </p:nvSpPr>
        <p:spPr/>
        <p:txBody>
          <a:bodyPr/>
          <a:lstStyle/>
          <a:p>
            <a:r>
              <a:rPr lang="tr-TR" sz="3600" b="1" dirty="0">
                <a:solidFill>
                  <a:srgbClr val="895D1D"/>
                </a:solidFill>
                <a:effectLst>
                  <a:outerShdw blurRad="38100" dist="38100" dir="2700000" algn="tl">
                    <a:srgbClr val="000000">
                      <a:alpha val="43137"/>
                    </a:srgbClr>
                  </a:outerShdw>
                </a:effectLst>
              </a:rPr>
              <a:t>Tartışma Tekniği </a:t>
            </a:r>
            <a:br>
              <a:rPr lang="tr-TR" sz="3600" b="1" dirty="0">
                <a:solidFill>
                  <a:srgbClr val="895D1D"/>
                </a:solidFill>
                <a:effectLst>
                  <a:outerShdw blurRad="38100" dist="38100" dir="2700000" algn="tl">
                    <a:srgbClr val="000000">
                      <a:alpha val="43137"/>
                    </a:srgbClr>
                  </a:outerShdw>
                </a:effectLst>
              </a:rPr>
            </a:br>
            <a:r>
              <a:rPr lang="tr-TR" sz="3600" b="1" dirty="0">
                <a:solidFill>
                  <a:srgbClr val="895D1D"/>
                </a:solidFill>
                <a:effectLst>
                  <a:outerShdw blurRad="38100" dist="38100" dir="2700000" algn="tl">
                    <a:srgbClr val="000000">
                      <a:alpha val="43137"/>
                    </a:srgbClr>
                  </a:outerShdw>
                </a:effectLst>
              </a:rPr>
              <a:t>Örnek </a:t>
            </a:r>
            <a:r>
              <a:rPr lang="tr-TR" sz="3600" b="1" dirty="0" smtClean="0">
                <a:solidFill>
                  <a:srgbClr val="895D1D"/>
                </a:solidFill>
                <a:effectLst>
                  <a:outerShdw blurRad="38100" dist="38100" dir="2700000" algn="tl">
                    <a:srgbClr val="000000">
                      <a:alpha val="43137"/>
                    </a:srgbClr>
                  </a:outerShdw>
                </a:effectLst>
              </a:rPr>
              <a:t>Paragraf Sorusu</a:t>
            </a:r>
            <a:endParaRPr lang="tr-TR"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3501051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smtClean="0"/>
              <a:t>www.turkedebiyati.org</a:t>
            </a:r>
            <a:endParaRPr lang="tr-TR"/>
          </a:p>
        </p:txBody>
      </p:sp>
      <p:sp>
        <p:nvSpPr>
          <p:cNvPr id="5" name="Dikdörtgen 4"/>
          <p:cNvSpPr/>
          <p:nvPr/>
        </p:nvSpPr>
        <p:spPr>
          <a:xfrm>
            <a:off x="1259632" y="3382832"/>
            <a:ext cx="6678488" cy="830997"/>
          </a:xfrm>
          <a:prstGeom prst="rect">
            <a:avLst/>
          </a:prstGeom>
        </p:spPr>
        <p:txBody>
          <a:bodyPr wrap="square">
            <a:spAutoFit/>
          </a:bodyPr>
          <a:lstStyle/>
          <a:p>
            <a:pPr algn="ctr"/>
            <a:r>
              <a:rPr lang="tr-TR" sz="2800" b="1" u="sng" dirty="0">
                <a:hlinkClick r:id="rId2"/>
              </a:rPr>
              <a:t>www.turkedebiyati.org</a:t>
            </a:r>
            <a:br>
              <a:rPr lang="tr-TR" sz="2800" b="1" u="sng" dirty="0">
                <a:hlinkClick r:id="rId2"/>
              </a:rPr>
            </a:br>
            <a:r>
              <a:rPr lang="tr-TR" sz="2000" b="1" dirty="0"/>
              <a:t>Türk Dili ve Edebiyatı Dersi Kaynak Eğitim Sitesi</a:t>
            </a:r>
            <a:endParaRPr lang="tr-TR" sz="2000" dirty="0"/>
          </a:p>
        </p:txBody>
      </p:sp>
    </p:spTree>
    <p:extLst>
      <p:ext uri="{BB962C8B-B14F-4D97-AF65-F5344CB8AC3E}">
        <p14:creationId xmlns:p14="http://schemas.microsoft.com/office/powerpoint/2010/main" val="3985498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algn="just"/>
            <a:r>
              <a:rPr lang="tr-TR" dirty="0"/>
              <a:t>Anlatım tekniği, yazarın, düşüncelerini ortaya koyma biçimidir. Yazının amacıyla anlatım tekniği arasında açık bir ilgi vardır. </a:t>
            </a:r>
            <a:r>
              <a:rPr lang="tr-TR" dirty="0" smtClean="0"/>
              <a:t>Yazıda </a:t>
            </a:r>
            <a:r>
              <a:rPr lang="tr-TR" dirty="0"/>
              <a:t>okura bir izlenim kazandırma, okuru bir olay içinde yaşatma, okura bir şeyler öğretme, okurun düşünce ve kanılarını değiştirme amaçlarına bağlı olarak dört anlatım tekniği ortaya çıkmıştır</a:t>
            </a:r>
            <a:r>
              <a:rPr lang="tr-TR" dirty="0" smtClean="0"/>
              <a:t>:</a:t>
            </a:r>
          </a:p>
          <a:p>
            <a:r>
              <a:rPr lang="tr-TR" b="1" dirty="0"/>
              <a:t>1. Betimleme</a:t>
            </a:r>
          </a:p>
          <a:p>
            <a:r>
              <a:rPr lang="tr-TR" b="1" dirty="0"/>
              <a:t>2. Öyküleme</a:t>
            </a:r>
          </a:p>
          <a:p>
            <a:r>
              <a:rPr lang="tr-TR" b="1" dirty="0"/>
              <a:t>3. Açıklama</a:t>
            </a:r>
          </a:p>
          <a:p>
            <a:r>
              <a:rPr lang="tr-TR" b="1" dirty="0"/>
              <a:t>4. Tartışma</a:t>
            </a:r>
          </a:p>
          <a:p>
            <a:pPr algn="just"/>
            <a:endParaRPr lang="tr-TR" dirty="0"/>
          </a:p>
        </p:txBody>
      </p:sp>
      <p:sp>
        <p:nvSpPr>
          <p:cNvPr id="2" name="Başlık 1"/>
          <p:cNvSpPr>
            <a:spLocks noGrp="1"/>
          </p:cNvSpPr>
          <p:nvPr>
            <p:ph type="title"/>
          </p:nvPr>
        </p:nvSpPr>
        <p:spPr/>
        <p:txBody>
          <a:bodyPr/>
          <a:lstStyle/>
          <a:p>
            <a:r>
              <a:rPr lang="tr-TR" sz="4000" b="1" dirty="0">
                <a:effectLst>
                  <a:outerShdw blurRad="38100" dist="38100" dir="2700000" algn="tl">
                    <a:srgbClr val="000000">
                      <a:alpha val="43137"/>
                    </a:srgbClr>
                  </a:outerShdw>
                </a:effectLst>
              </a:rPr>
              <a:t>Paragrafta </a:t>
            </a:r>
            <a:r>
              <a:rPr lang="tr-TR" sz="4000" b="1" dirty="0" smtClean="0">
                <a:effectLst>
                  <a:outerShdw blurRad="38100" dist="38100" dir="2700000" algn="tl">
                    <a:srgbClr val="000000">
                      <a:alpha val="43137"/>
                    </a:srgbClr>
                  </a:outerShdw>
                </a:effectLst>
              </a:rPr>
              <a:t>Anlatım </a:t>
            </a:r>
            <a:r>
              <a:rPr lang="tr-TR" sz="4000" b="1" dirty="0">
                <a:effectLst>
                  <a:outerShdw blurRad="38100" dist="38100" dir="2700000" algn="tl">
                    <a:srgbClr val="000000">
                      <a:alpha val="43137"/>
                    </a:srgbClr>
                  </a:outerShdw>
                </a:effectLst>
              </a:rPr>
              <a:t>Teknikleri</a:t>
            </a:r>
            <a:endParaRPr lang="tr-TR" sz="4000" dirty="0">
              <a:effectLst>
                <a:outerShdw blurRad="38100" dist="38100" dir="2700000" algn="tl">
                  <a:srgbClr val="000000">
                    <a:alpha val="43137"/>
                  </a:srgbClr>
                </a:outerShdw>
              </a:effectLst>
            </a:endParaRPr>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1594235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9247" y="2248347"/>
            <a:ext cx="7745505" cy="4132981"/>
          </a:xfrm>
        </p:spPr>
        <p:txBody>
          <a:bodyPr>
            <a:normAutofit fontScale="25000" lnSpcReduction="20000"/>
          </a:bodyPr>
          <a:lstStyle/>
          <a:p>
            <a:endParaRPr lang="tr-TR" dirty="0"/>
          </a:p>
          <a:p>
            <a:pPr marL="0" indent="0" algn="just">
              <a:buNone/>
            </a:pPr>
            <a:r>
              <a:rPr lang="tr-TR" sz="6400" dirty="0" smtClean="0"/>
              <a:t>Yazarın</a:t>
            </a:r>
            <a:r>
              <a:rPr lang="tr-TR" sz="6400" dirty="0"/>
              <a:t>, gördüklerini okuyucunun gözünde canlanacak biçimde anlatmasına dayanır. Başka bir söyleyişle, </a:t>
            </a:r>
            <a:r>
              <a:rPr lang="tr-TR" sz="6400" b="1" dirty="0"/>
              <a:t>sözcüklerle resim yapmaktır</a:t>
            </a:r>
            <a:r>
              <a:rPr lang="tr-TR" sz="6400" dirty="0"/>
              <a:t>. Bir betimleme paragrafını okuduğumuzda gözümüzde bir tablo canlanır. Bu yönüyle, varlıklarda genellikle bir durağanlık söz konusudur. </a:t>
            </a:r>
            <a:endParaRPr lang="tr-TR" sz="6400" dirty="0" smtClean="0"/>
          </a:p>
          <a:p>
            <a:pPr algn="just"/>
            <a:r>
              <a:rPr lang="tr-TR" sz="6400" dirty="0" smtClean="0"/>
              <a:t>Betimlemede </a:t>
            </a:r>
            <a:r>
              <a:rPr lang="tr-TR" sz="6400" dirty="0"/>
              <a:t>bütün duyulardan yararlanılmakla birlikte, betimleme daha çok, görme duyusuna dayandığı için görsellik ön plandadır. </a:t>
            </a:r>
            <a:endParaRPr lang="tr-TR" sz="6400" dirty="0" smtClean="0"/>
          </a:p>
          <a:p>
            <a:pPr marL="0" indent="0" algn="just">
              <a:buNone/>
            </a:pPr>
            <a:endParaRPr lang="tr-TR" sz="6400" dirty="0" smtClean="0"/>
          </a:p>
          <a:p>
            <a:pPr algn="just"/>
            <a:r>
              <a:rPr lang="tr-TR" sz="6400" dirty="0" smtClean="0"/>
              <a:t>Betimleme </a:t>
            </a:r>
            <a:r>
              <a:rPr lang="tr-TR" sz="6400" dirty="0"/>
              <a:t>tekniğiyle oluşturulmuş paragraflarda varlıklar, ayırt edici özellikleriyle anlatılır. Renk ve biçim ayrıntılarına yer verildiği gibi, nitelik bildiren sözcükler de sıklıkla kullanılır.</a:t>
            </a:r>
          </a:p>
          <a:p>
            <a:pPr algn="just"/>
            <a:endParaRPr lang="tr-TR" sz="6400" dirty="0"/>
          </a:p>
          <a:p>
            <a:pPr algn="just"/>
            <a:r>
              <a:rPr lang="tr-TR" sz="6400" dirty="0"/>
              <a:t>Betimlemelerde varlıkların dış görünüşleri de iç dünyalarına ait özellikleri de anlatılabilir. Varlıkların dış görünüşlerinin ayırt edici özellikleriyle anlatıldığı betimlemeye </a:t>
            </a:r>
            <a:r>
              <a:rPr lang="tr-TR" sz="6400" b="1" dirty="0">
                <a:solidFill>
                  <a:srgbClr val="FF0000"/>
                </a:solidFill>
              </a:rPr>
              <a:t>fiziksel betimleme</a:t>
            </a:r>
            <a:r>
              <a:rPr lang="tr-TR" sz="6400" dirty="0"/>
              <a:t>; varlıkların iç dünyalarına ait özelliklerinin anlatıldığı betimlemeye </a:t>
            </a:r>
            <a:r>
              <a:rPr lang="tr-TR" sz="6400" b="1" dirty="0">
                <a:solidFill>
                  <a:srgbClr val="FF0000"/>
                </a:solidFill>
              </a:rPr>
              <a:t>ruhsal betimleme </a:t>
            </a:r>
            <a:r>
              <a:rPr lang="tr-TR" sz="6400" dirty="0" smtClean="0"/>
              <a:t>denir.</a:t>
            </a:r>
          </a:p>
          <a:p>
            <a:pPr algn="just"/>
            <a:r>
              <a:rPr lang="tr-TR" sz="6400" dirty="0" smtClean="0"/>
              <a:t> </a:t>
            </a:r>
            <a:r>
              <a:rPr lang="tr-TR" sz="6400" dirty="0"/>
              <a:t>Ayrıca, yazarın, kişisel duygularını da anlatıma kattığı betimlemeye </a:t>
            </a:r>
            <a:r>
              <a:rPr lang="tr-TR" sz="6400" b="1" dirty="0">
                <a:solidFill>
                  <a:srgbClr val="FF0000"/>
                </a:solidFill>
              </a:rPr>
              <a:t>öznel betimleme</a:t>
            </a:r>
            <a:r>
              <a:rPr lang="tr-TR" sz="6400" dirty="0"/>
              <a:t>; gördüklerini olduğu gibi aktardığı betimlemeye </a:t>
            </a:r>
            <a:r>
              <a:rPr lang="tr-TR" sz="6400" b="1" dirty="0">
                <a:solidFill>
                  <a:srgbClr val="FF0000"/>
                </a:solidFill>
              </a:rPr>
              <a:t>nesnel betimleme </a:t>
            </a:r>
            <a:r>
              <a:rPr lang="tr-TR" sz="6400" dirty="0"/>
              <a:t>denir.</a:t>
            </a:r>
          </a:p>
        </p:txBody>
      </p:sp>
      <p:sp>
        <p:nvSpPr>
          <p:cNvPr id="2" name="Başlık 1"/>
          <p:cNvSpPr>
            <a:spLocks noGrp="1"/>
          </p:cNvSpPr>
          <p:nvPr>
            <p:ph type="title"/>
          </p:nvPr>
        </p:nvSpPr>
        <p:spPr/>
        <p:txBody>
          <a:bodyPr/>
          <a:lstStyle/>
          <a:p>
            <a:r>
              <a:rPr lang="tr-TR" b="1" dirty="0">
                <a:effectLst>
                  <a:outerShdw blurRad="38100" dist="38100" dir="2700000" algn="tl">
                    <a:srgbClr val="000000">
                      <a:alpha val="43137"/>
                    </a:srgbClr>
                  </a:outerShdw>
                </a:effectLst>
              </a:rPr>
              <a:t>1. </a:t>
            </a:r>
            <a:r>
              <a:rPr lang="tr-TR" b="1" dirty="0" smtClean="0">
                <a:effectLst>
                  <a:outerShdw blurRad="38100" dist="38100" dir="2700000" algn="tl">
                    <a:srgbClr val="000000">
                      <a:alpha val="43137"/>
                    </a:srgbClr>
                  </a:outerShdw>
                </a:effectLst>
              </a:rPr>
              <a:t>Betimleme</a:t>
            </a:r>
            <a:endParaRPr lang="tr-TR" b="1" dirty="0">
              <a:effectLst>
                <a:outerShdw blurRad="38100" dist="38100" dir="2700000" algn="tl">
                  <a:srgbClr val="000000">
                    <a:alpha val="43137"/>
                  </a:srgbClr>
                </a:outerShdw>
              </a:effectLst>
            </a:endParaRPr>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600751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algn="just"/>
            <a:r>
              <a:rPr lang="tr-TR" b="1" dirty="0" smtClean="0"/>
              <a:t>Örnek: </a:t>
            </a:r>
          </a:p>
          <a:p>
            <a:pPr marL="0" indent="0" algn="just">
              <a:buNone/>
            </a:pPr>
            <a:r>
              <a:rPr lang="tr-TR" dirty="0" smtClean="0"/>
              <a:t>«Anadolu’nun </a:t>
            </a:r>
            <a:r>
              <a:rPr lang="tr-TR" dirty="0"/>
              <a:t>hüzünlü sonbaharlarından biriydi. Toprak yola serpilmiş gibi duran seyrek taş parçaları güneşin ilk ışıklarıyla parıldıyor, araba sarsıldıkça gözlerimin önünde kıvılcımlar gibi yanıp sönüyordu. Ara sıra daha fazla koşmak isteğiyle şahlanan gürbüz hayvanların yoldan kaldırdıkları tozlar, arabayı sararak boşlukta uçuşuyor; titreşiyor, sonra dalga </a:t>
            </a:r>
            <a:r>
              <a:rPr lang="tr-TR" dirty="0" err="1"/>
              <a:t>dalga</a:t>
            </a:r>
            <a:r>
              <a:rPr lang="tr-TR" dirty="0"/>
              <a:t> yere inerek gözden kayboluyordu</a:t>
            </a:r>
            <a:r>
              <a:rPr lang="tr-TR" dirty="0" smtClean="0"/>
              <a:t>.»</a:t>
            </a:r>
            <a:endParaRPr lang="tr-TR" dirty="0"/>
          </a:p>
          <a:p>
            <a:endParaRPr lang="tr-TR" dirty="0"/>
          </a:p>
          <a:p>
            <a:pPr marL="0" indent="0" algn="just">
              <a:buNone/>
            </a:pPr>
            <a:r>
              <a:rPr lang="tr-TR" dirty="0" smtClean="0"/>
              <a:t>          Bu </a:t>
            </a:r>
            <a:r>
              <a:rPr lang="tr-TR" dirty="0"/>
              <a:t>parçada yazar, bir yolculuk sırasındaki gözlemlerini anlatıyor. Bu anlatılanlar da (toprak yol, seyrek taş parçaları, atların kaldırdığı tozlar…) biz okuyucuların gözünde canlanıyor. Böylece yazar, kendi gördüklerini okuyucularına canlı bir biçimde anlatma amacını gerçekleştirmiş oluyor.</a:t>
            </a:r>
          </a:p>
        </p:txBody>
      </p:sp>
      <p:sp>
        <p:nvSpPr>
          <p:cNvPr id="2" name="Başlık 1"/>
          <p:cNvSpPr>
            <a:spLocks noGrp="1"/>
          </p:cNvSpPr>
          <p:nvPr>
            <p:ph type="title"/>
          </p:nvPr>
        </p:nvSpPr>
        <p:spPr/>
        <p:txBody>
          <a:bodyPr/>
          <a:lstStyle/>
          <a:p>
            <a:r>
              <a:rPr lang="tr-TR" sz="4400" b="1" dirty="0" smtClean="0"/>
              <a:t>Betimleme Örnek Paragraf</a:t>
            </a:r>
            <a:endParaRPr lang="tr-TR" sz="4400" b="1"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3599827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62500" lnSpcReduction="20000"/>
          </a:bodyPr>
          <a:lstStyle/>
          <a:p>
            <a:pPr marL="0" indent="0">
              <a:buNone/>
            </a:pPr>
            <a:r>
              <a:rPr lang="tr-TR" b="1" dirty="0"/>
              <a:t>Örnek </a:t>
            </a:r>
            <a:r>
              <a:rPr lang="tr-TR" b="1" dirty="0" smtClean="0"/>
              <a:t>:</a:t>
            </a:r>
            <a:endParaRPr lang="tr-TR" b="1" dirty="0"/>
          </a:p>
          <a:p>
            <a:pPr marL="0" indent="0" algn="just">
              <a:buNone/>
            </a:pPr>
            <a:r>
              <a:rPr lang="tr-TR" dirty="0"/>
              <a:t>(I) Minibüsle, sabahleyin yola çıktık. (II) Yeşilin, açığından koyusuna değin bütün tonlarıyla bezenmiş ağaçların süslediği yamaçlardan, tepelerden geçtik. (III) Şırıl şırıl akan derecikleri aşa aşa sonunda yeryüzü cennetine vardık. (IV) Çevresini irili ufaklı ağaçların kuşattığı mavi, duru, büyük göle bakan bir yamaçta durduk. (V) Kameramızı çıkarıp bu manzarayı görüntüledik.</a:t>
            </a:r>
          </a:p>
          <a:p>
            <a:pPr marL="0" indent="0">
              <a:buNone/>
            </a:pPr>
            <a:r>
              <a:rPr lang="tr-TR" b="1" dirty="0"/>
              <a:t>Yukarıdaki numaralanmış cümlelerin hangilerinde betimlemeye yer verilmemiştir?</a:t>
            </a:r>
          </a:p>
          <a:p>
            <a:pPr marL="0" indent="0">
              <a:buNone/>
            </a:pPr>
            <a:r>
              <a:rPr lang="tr-TR" dirty="0"/>
              <a:t>A) I. ve II.   B) I. ve V.   C) II. ve III.   D) II. ve IV.   E) III. ve IV.</a:t>
            </a:r>
          </a:p>
          <a:p>
            <a:pPr marL="0" indent="0">
              <a:buNone/>
            </a:pPr>
            <a:r>
              <a:rPr lang="tr-TR" dirty="0"/>
              <a:t>(1999 – ÖSS</a:t>
            </a:r>
            <a:r>
              <a:rPr lang="tr-TR" dirty="0" smtClean="0"/>
              <a:t>)</a:t>
            </a:r>
          </a:p>
          <a:p>
            <a:pPr marL="0" indent="0">
              <a:buNone/>
            </a:pPr>
            <a:endParaRPr lang="tr-TR" dirty="0"/>
          </a:p>
          <a:p>
            <a:pPr marL="0" indent="0">
              <a:buNone/>
            </a:pPr>
            <a:r>
              <a:rPr lang="tr-TR" b="1" dirty="0"/>
              <a:t>Çözüm:</a:t>
            </a:r>
          </a:p>
          <a:p>
            <a:pPr marL="0" indent="0" algn="just">
              <a:buNone/>
            </a:pPr>
            <a:r>
              <a:rPr lang="tr-TR" dirty="0"/>
              <a:t>Parçanın II. cümlesinde “Yeşilin, açığından koyusuna değin bütün tonlarıyla bezenmiş ağaçların süslediği yamaçlardan, tepeler”, III. cümlesinde “Şırıl şırıl akan derecikler”, IV. cümlesinde “Çevresini irili ufaklı ağaçların kuşattığı mavi, duru, büyük göle bakan bir yamaç” sözleriyle betimlemeye yer verilmiştir I. ve V. cümlelerde ise betimleme söz konusu değildir.</a:t>
            </a:r>
          </a:p>
          <a:p>
            <a:pPr marL="0" indent="0">
              <a:buNone/>
            </a:pPr>
            <a:r>
              <a:rPr lang="tr-TR" dirty="0"/>
              <a:t>Cevap B </a:t>
            </a:r>
          </a:p>
        </p:txBody>
      </p:sp>
      <p:sp>
        <p:nvSpPr>
          <p:cNvPr id="2" name="Başlık 1"/>
          <p:cNvSpPr>
            <a:spLocks noGrp="1"/>
          </p:cNvSpPr>
          <p:nvPr>
            <p:ph type="title"/>
          </p:nvPr>
        </p:nvSpPr>
        <p:spPr/>
        <p:txBody>
          <a:bodyPr/>
          <a:lstStyle/>
          <a:p>
            <a:r>
              <a:rPr lang="tr-TR" sz="3200" b="1" dirty="0" smtClean="0">
                <a:solidFill>
                  <a:srgbClr val="895D1D"/>
                </a:solidFill>
              </a:rPr>
              <a:t>Betimleme Örnek Paragraf Sorusu</a:t>
            </a:r>
            <a:endParaRPr lang="tr-TR" sz="3200" b="1"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3871618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a:t>Kısaca, </a:t>
            </a:r>
            <a:r>
              <a:rPr lang="tr-TR" dirty="0" smtClean="0"/>
              <a:t> olay </a:t>
            </a:r>
            <a:r>
              <a:rPr lang="tr-TR" dirty="0"/>
              <a:t>anlatımına dayanır</a:t>
            </a:r>
            <a:r>
              <a:rPr lang="tr-TR" dirty="0" smtClean="0"/>
              <a:t>.  </a:t>
            </a:r>
            <a:r>
              <a:rPr lang="tr-TR" dirty="0"/>
              <a:t>Belirli bir yerde, belirli bir zaman dilimi içinde, </a:t>
            </a:r>
            <a:r>
              <a:rPr lang="tr-TR" dirty="0" smtClean="0"/>
              <a:t>kahramanların hareketlenmesiyle </a:t>
            </a:r>
            <a:r>
              <a:rPr lang="tr-TR" dirty="0"/>
              <a:t>ortaya çıkan olayın anlatımıdır. </a:t>
            </a:r>
            <a:endParaRPr lang="tr-TR" dirty="0" smtClean="0"/>
          </a:p>
          <a:p>
            <a:pPr marL="0" indent="0">
              <a:buNone/>
            </a:pPr>
            <a:endParaRPr lang="tr-TR" dirty="0"/>
          </a:p>
          <a:p>
            <a:pPr marL="0" indent="0" algn="just">
              <a:buNone/>
            </a:pPr>
            <a:r>
              <a:rPr lang="tr-TR" dirty="0" smtClean="0"/>
              <a:t>Dolayısıyla</a:t>
            </a:r>
            <a:r>
              <a:rPr lang="tr-TR" dirty="0"/>
              <a:t>, varlıklar hareket halinde verilir. Bir anlatıcı vardır, </a:t>
            </a:r>
            <a:r>
              <a:rPr lang="tr-TR" dirty="0" smtClean="0"/>
              <a:t> Anlatıcı</a:t>
            </a:r>
            <a:r>
              <a:rPr lang="tr-TR" dirty="0"/>
              <a:t>, olayı genellikle geçmiş zaman kipiyle (-</a:t>
            </a:r>
            <a:r>
              <a:rPr lang="tr-TR" dirty="0" err="1"/>
              <a:t>di</a:t>
            </a:r>
            <a:r>
              <a:rPr lang="tr-TR" dirty="0"/>
              <a:t>, -</a:t>
            </a:r>
            <a:r>
              <a:rPr lang="tr-TR" dirty="0" err="1"/>
              <a:t>miş</a:t>
            </a:r>
            <a:r>
              <a:rPr lang="tr-TR" dirty="0"/>
              <a:t>) anlatır. Paragrafı okuduğumuzda, olay, gözümüzün önünden bir film şeridi gibi geçer.</a:t>
            </a:r>
          </a:p>
        </p:txBody>
      </p:sp>
      <p:sp>
        <p:nvSpPr>
          <p:cNvPr id="2" name="Başlık 1"/>
          <p:cNvSpPr>
            <a:spLocks noGrp="1"/>
          </p:cNvSpPr>
          <p:nvPr>
            <p:ph type="title"/>
          </p:nvPr>
        </p:nvSpPr>
        <p:spPr/>
        <p:txBody>
          <a:bodyPr/>
          <a:lstStyle/>
          <a:p>
            <a:r>
              <a:rPr lang="tr-TR" b="1" dirty="0">
                <a:solidFill>
                  <a:srgbClr val="895D1D"/>
                </a:solidFill>
              </a:rPr>
              <a:t>2. Öyküleme</a:t>
            </a:r>
            <a:endParaRPr lang="tr-TR" sz="8800"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2168614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b="1" dirty="0" smtClean="0"/>
              <a:t>Örnek: 1 </a:t>
            </a:r>
          </a:p>
          <a:p>
            <a:pPr marL="0" indent="0" algn="just">
              <a:buNone/>
            </a:pPr>
            <a:r>
              <a:rPr lang="tr-TR" dirty="0" smtClean="0"/>
              <a:t>«Deniz </a:t>
            </a:r>
            <a:r>
              <a:rPr lang="tr-TR" dirty="0"/>
              <a:t>tarafından bir ihtiyar; balıkçı kahvesine doğru usul </a:t>
            </a:r>
            <a:r>
              <a:rPr lang="tr-TR" dirty="0" err="1"/>
              <a:t>usul</a:t>
            </a:r>
            <a:r>
              <a:rPr lang="tr-TR" dirty="0"/>
              <a:t> ilerledi. Kapıyı aralayarak içeriye girdi. Sağda solda uyuyanlar vardı. Gür bir sesle herkesi selamladı. Kendinden emin adımlarla ilerledi, cam kenarındaki bir masaya oturdu. Garsondan bir çay istedi. Çayını içti, parasını ödedi ve dışarı çıktı. Denize doğru, İçli bir şarkı söyleyerek yavaş yavaş yürümeye başladı</a:t>
            </a:r>
            <a:r>
              <a:rPr lang="tr-TR" dirty="0" smtClean="0"/>
              <a:t>.»</a:t>
            </a:r>
            <a:endParaRPr lang="tr-TR" dirty="0"/>
          </a:p>
          <a:p>
            <a:pPr marL="0" indent="0">
              <a:buNone/>
            </a:pPr>
            <a:endParaRPr lang="tr-TR" dirty="0"/>
          </a:p>
          <a:p>
            <a:pPr marL="0" indent="0" algn="just">
              <a:buNone/>
            </a:pPr>
            <a:r>
              <a:rPr lang="tr-TR" dirty="0"/>
              <a:t>Bu parçada, bir ihtiyarın (kahraman), balıkçı kahvesine (yer) gitmesi (olay) ve orada bir süre (zaman) oturup çay içtikten sonra ayrılması anlatılıyor. Yani paragrafta, bir ihtiyarın yaşadıkları öyküleniyor.</a:t>
            </a:r>
          </a:p>
        </p:txBody>
      </p:sp>
      <p:sp>
        <p:nvSpPr>
          <p:cNvPr id="2" name="Başlık 1"/>
          <p:cNvSpPr>
            <a:spLocks noGrp="1"/>
          </p:cNvSpPr>
          <p:nvPr>
            <p:ph type="title"/>
          </p:nvPr>
        </p:nvSpPr>
        <p:spPr/>
        <p:txBody>
          <a:bodyPr/>
          <a:lstStyle/>
          <a:p>
            <a:r>
              <a:rPr lang="tr-TR" sz="4000" b="1" dirty="0" smtClean="0">
                <a:effectLst>
                  <a:outerShdw blurRad="38100" dist="38100" dir="2700000" algn="tl">
                    <a:srgbClr val="000000">
                      <a:alpha val="43137"/>
                    </a:srgbClr>
                  </a:outerShdw>
                </a:effectLst>
              </a:rPr>
              <a:t>Öyküleme Örnek Paragraf</a:t>
            </a:r>
            <a:endParaRPr lang="tr-TR" sz="4000" b="1" dirty="0">
              <a:effectLst>
                <a:outerShdw blurRad="38100" dist="38100" dir="2700000" algn="tl">
                  <a:srgbClr val="000000">
                    <a:alpha val="43137"/>
                  </a:srgbClr>
                </a:outerShdw>
              </a:effectLst>
            </a:endParaRPr>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3658937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62500" lnSpcReduction="20000"/>
          </a:bodyPr>
          <a:lstStyle/>
          <a:p>
            <a:r>
              <a:rPr lang="tr-TR" b="1" dirty="0"/>
              <a:t>Örnek 2:</a:t>
            </a:r>
          </a:p>
          <a:p>
            <a:pPr marL="0" indent="0" algn="just">
              <a:buNone/>
            </a:pPr>
            <a:r>
              <a:rPr lang="tr-TR" dirty="0"/>
              <a:t>Soğuk bir İstanbul sabahı… Gökyüzünde bulut kaynıyor; yağmur yağdı yağacak… Biz yola koyuluyoruz. Yarım saat sürecek yolculuğumuzu, Maltepe’nin bildik sokaklarından geçerek bir an önce bitirme telaşındayız, Sokaklar, işe yetişmek için koşuşanlarla dolu. İnsanlar, rayların üzerinden, sağa sola bakarak, hızlı adımlarla geçiyor. Bir banliyö treni Gebze yönüne doğru gürültüyle yol alıyor,</a:t>
            </a:r>
          </a:p>
          <a:p>
            <a:pPr marL="0" indent="0">
              <a:buNone/>
            </a:pPr>
            <a:r>
              <a:rPr lang="tr-TR" b="1" dirty="0"/>
              <a:t>Bu parçanın anlatımında aşağıdakilerden hangisine başvurulmuştur?</a:t>
            </a:r>
          </a:p>
          <a:p>
            <a:pPr marL="0" indent="0">
              <a:buNone/>
            </a:pPr>
            <a:r>
              <a:rPr lang="tr-TR" dirty="0"/>
              <a:t>A) Öyküleme – betimleme</a:t>
            </a:r>
          </a:p>
          <a:p>
            <a:pPr marL="0" indent="0">
              <a:buNone/>
            </a:pPr>
            <a:r>
              <a:rPr lang="tr-TR" dirty="0"/>
              <a:t>B) Açıklama – betimleme</a:t>
            </a:r>
          </a:p>
          <a:p>
            <a:pPr marL="0" indent="0">
              <a:buNone/>
            </a:pPr>
            <a:r>
              <a:rPr lang="tr-TR" dirty="0"/>
              <a:t>C) Karşılaştırma – öyküleme</a:t>
            </a:r>
          </a:p>
          <a:p>
            <a:pPr marL="0" indent="0">
              <a:buNone/>
            </a:pPr>
            <a:r>
              <a:rPr lang="tr-TR" dirty="0"/>
              <a:t>D) Tanımlama – açıklama</a:t>
            </a:r>
          </a:p>
          <a:p>
            <a:pPr marL="0" indent="0">
              <a:buNone/>
            </a:pPr>
            <a:r>
              <a:rPr lang="tr-TR" dirty="0"/>
              <a:t>E) Karşılaştırma – tanımlama</a:t>
            </a:r>
          </a:p>
          <a:p>
            <a:pPr marL="0" indent="0">
              <a:buNone/>
            </a:pPr>
            <a:r>
              <a:rPr lang="tr-TR" dirty="0"/>
              <a:t>(2002 – ÖSS</a:t>
            </a:r>
            <a:r>
              <a:rPr lang="tr-TR" dirty="0" smtClean="0"/>
              <a:t>)</a:t>
            </a:r>
            <a:endParaRPr lang="tr-TR" dirty="0"/>
          </a:p>
          <a:p>
            <a:pPr marL="0" indent="0">
              <a:buNone/>
            </a:pPr>
            <a:r>
              <a:rPr lang="tr-TR" b="1" dirty="0"/>
              <a:t>Çözüm:</a:t>
            </a:r>
          </a:p>
          <a:p>
            <a:pPr marL="0" indent="0">
              <a:buNone/>
            </a:pPr>
            <a:r>
              <a:rPr lang="tr-TR" dirty="0"/>
              <a:t>Parçada yazar, yaptığı bir yolculuğu anlatırken öyküleme tekniğine, yolculuk sırasında yaptığı gözlemleri anlatırken betimleme tekniğine </a:t>
            </a:r>
            <a:r>
              <a:rPr lang="tr-TR" dirty="0" smtClean="0"/>
              <a:t>başvuruyor. Cevap </a:t>
            </a:r>
            <a:r>
              <a:rPr lang="tr-TR" dirty="0"/>
              <a:t>A</a:t>
            </a:r>
          </a:p>
        </p:txBody>
      </p:sp>
      <p:sp>
        <p:nvSpPr>
          <p:cNvPr id="2" name="Başlık 1"/>
          <p:cNvSpPr>
            <a:spLocks noGrp="1"/>
          </p:cNvSpPr>
          <p:nvPr>
            <p:ph type="title"/>
          </p:nvPr>
        </p:nvSpPr>
        <p:spPr/>
        <p:txBody>
          <a:bodyPr/>
          <a:lstStyle/>
          <a:p>
            <a:r>
              <a:rPr lang="tr-TR" sz="3600" b="1" dirty="0">
                <a:solidFill>
                  <a:srgbClr val="895D1D"/>
                </a:solidFill>
                <a:effectLst>
                  <a:outerShdw blurRad="38100" dist="38100" dir="2700000" algn="tl">
                    <a:srgbClr val="000000">
                      <a:alpha val="43137"/>
                    </a:srgbClr>
                  </a:outerShdw>
                </a:effectLst>
              </a:rPr>
              <a:t>Öyküleme Örnek </a:t>
            </a:r>
            <a:r>
              <a:rPr lang="tr-TR" sz="3600" b="1" dirty="0" smtClean="0">
                <a:solidFill>
                  <a:srgbClr val="895D1D"/>
                </a:solidFill>
                <a:effectLst>
                  <a:outerShdw blurRad="38100" dist="38100" dir="2700000" algn="tl">
                    <a:srgbClr val="000000">
                      <a:alpha val="43137"/>
                    </a:srgbClr>
                  </a:outerShdw>
                </a:effectLst>
              </a:rPr>
              <a:t>Paragraf Sorusu</a:t>
            </a:r>
            <a:endParaRPr lang="tr-TR" sz="4800"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1557531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Herhangi bir konuda, okuyucuyu bilgilendirmeyi, ona bir şey öğretmeyi amaçlayan yazılarda kullanılan anlatım tekniğidir. </a:t>
            </a:r>
            <a:endParaRPr lang="tr-TR" dirty="0" smtClean="0"/>
          </a:p>
          <a:p>
            <a:pPr algn="just"/>
            <a:r>
              <a:rPr lang="tr-TR" dirty="0" smtClean="0"/>
              <a:t>Genellikle </a:t>
            </a:r>
            <a:r>
              <a:rPr lang="tr-TR" dirty="0"/>
              <a:t>eğitici ve öğretici yazılarda (ders kitapları, ansiklopediler…) kullanılır. </a:t>
            </a:r>
            <a:endParaRPr lang="tr-TR" dirty="0" smtClean="0"/>
          </a:p>
          <a:p>
            <a:pPr algn="just"/>
            <a:r>
              <a:rPr lang="tr-TR" dirty="0" smtClean="0"/>
              <a:t>Bu </a:t>
            </a:r>
            <a:r>
              <a:rPr lang="tr-TR" dirty="0"/>
              <a:t>tür yazılarda bilgilendirme amacı güdüldüğünden yorum içeren ifadelere pek yer verilmez, genellikle nesnel yargılar vardır. Açık, anlaşılır, sade bir dil kullanılır.</a:t>
            </a:r>
          </a:p>
        </p:txBody>
      </p:sp>
      <p:sp>
        <p:nvSpPr>
          <p:cNvPr id="2" name="Başlık 1"/>
          <p:cNvSpPr>
            <a:spLocks noGrp="1"/>
          </p:cNvSpPr>
          <p:nvPr>
            <p:ph type="title"/>
          </p:nvPr>
        </p:nvSpPr>
        <p:spPr/>
        <p:txBody>
          <a:bodyPr/>
          <a:lstStyle/>
          <a:p>
            <a:r>
              <a:rPr lang="tr-TR" b="1" dirty="0">
                <a:effectLst>
                  <a:outerShdw blurRad="38100" dist="38100" dir="2700000" algn="tl">
                    <a:srgbClr val="000000">
                      <a:alpha val="43137"/>
                    </a:srgbClr>
                  </a:outerShdw>
                </a:effectLst>
              </a:rPr>
              <a:t>3. Açıklama</a:t>
            </a:r>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30094556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35</TotalTime>
  <Words>1487</Words>
  <PresentationFormat>Ekran Gösterisi (4:3)</PresentationFormat>
  <Paragraphs>116</Paragraphs>
  <Slides>15</Slides>
  <Notes>1</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Cilt</vt:lpstr>
      <vt:lpstr>Paragrafta  Anlatım Teknikleri</vt:lpstr>
      <vt:lpstr>Paragrafta Anlatım Teknikleri</vt:lpstr>
      <vt:lpstr>1. Betimleme</vt:lpstr>
      <vt:lpstr>Betimleme Örnek Paragraf</vt:lpstr>
      <vt:lpstr>Betimleme Örnek Paragraf Sorusu</vt:lpstr>
      <vt:lpstr>2. Öyküleme</vt:lpstr>
      <vt:lpstr>Öyküleme Örnek Paragraf</vt:lpstr>
      <vt:lpstr>Öyküleme Örnek Paragraf Sorusu</vt:lpstr>
      <vt:lpstr>3. Açıklama</vt:lpstr>
      <vt:lpstr>Açıklama Tekniği Örnek Paragraf</vt:lpstr>
      <vt:lpstr>Açıklama Tekniği  Örnek Paragraf Sorusu</vt:lpstr>
      <vt:lpstr>4. Tartışma</vt:lpstr>
      <vt:lpstr>Tartışma Tekniği  Örnek Paragraf</vt:lpstr>
      <vt:lpstr>Tartışma Tekniği  Örnek Paragraf Sorusu</vt:lpstr>
      <vt:lpstr>PowerPoint Sunusu</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dc:description>
  <dcterms:created xsi:type="dcterms:W3CDTF">2015-03-14T17:44:30Z</dcterms:created>
  <dcterms:modified xsi:type="dcterms:W3CDTF">2023-05-15T16:17:16Z</dcterms:modified>
  <cp:category>www.turkedebiyati.org</cp:category>
</cp:coreProperties>
</file>