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6" r:id="rId2"/>
    <p:sldId id="257" r:id="rId3"/>
    <p:sldId id="258" r:id="rId4"/>
    <p:sldId id="261" r:id="rId5"/>
    <p:sldId id="275" r:id="rId6"/>
    <p:sldId id="274" r:id="rId7"/>
    <p:sldId id="273" r:id="rId8"/>
    <p:sldId id="272" r:id="rId9"/>
    <p:sldId id="271" r:id="rId10"/>
    <p:sldId id="270" r:id="rId11"/>
    <p:sldId id="269" r:id="rId12"/>
    <p:sldId id="268" r:id="rId13"/>
    <p:sldId id="267" r:id="rId14"/>
    <p:sldId id="266" r:id="rId15"/>
    <p:sldId id="265" r:id="rId16"/>
    <p:sldId id="264" r:id="rId17"/>
    <p:sldId id="263" r:id="rId18"/>
    <p:sldId id="262" r:id="rId19"/>
    <p:sldId id="260" r:id="rId20"/>
    <p:sldId id="259" r:id="rId21"/>
    <p:sldId id="276" r:id="rId22"/>
    <p:sldId id="277" r:id="rId23"/>
    <p:sldId id="278" r:id="rId2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6A591DD-2380-462C-A16A-AE0D752C2590}" type="datetimeFigureOut">
              <a:rPr lang="tr-TR" altLang="tr-TR" smtClean="0"/>
              <a:pPr/>
              <a:t>15.05.2023</a:t>
            </a:fld>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09F90B8-0453-4AB7-AB0D-B7CDB40128F2}" type="slidenum">
              <a:rPr lang="tr-TR" altLang="tr-TR" smtClean="0"/>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44DB663-B92B-4EBD-BF82-54006B84CAD9}" type="datetimeFigureOut">
              <a:rPr lang="tr-TR" altLang="tr-TR" smtClean="0"/>
              <a:pPr/>
              <a:t>15.05.2023</a:t>
            </a:fld>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4DD0DF7C-56F1-4B9F-957C-36C128C4D573}" type="slidenum">
              <a:rPr lang="tr-TR" altLang="tr-TR" smtClean="0"/>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27B8C9C-35C2-4CC1-BE99-6CC49D97FCB4}" type="datetimeFigureOut">
              <a:rPr lang="tr-TR" altLang="tr-TR" smtClean="0"/>
              <a:pPr/>
              <a:t>15.05.2023</a:t>
            </a:fld>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AFA6D93A-2A0C-45B5-A39C-D89B8FDD8249}" type="slidenum">
              <a:rPr lang="tr-TR" altLang="tr-TR" smtClean="0"/>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D408AB-E1C2-4ED9-9C3E-1A91D2065E97}" type="datetimeFigureOut">
              <a:rPr lang="tr-TR" altLang="tr-TR" smtClean="0"/>
              <a:pPr/>
              <a:t>15.05.2023</a:t>
            </a:fld>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04209EAD-3993-4308-AC7E-5F3576BE8DCC}" type="slidenum">
              <a:rPr lang="tr-TR" altLang="tr-TR" smtClean="0"/>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178094F2-5208-4B7B-85CE-3D8FAB6CDB4E}" type="datetimeFigureOut">
              <a:rPr lang="tr-TR" altLang="tr-TR" smtClean="0"/>
              <a:pPr/>
              <a:t>15.05.2023</a:t>
            </a:fld>
            <a:endParaRPr lang="tr-TR" altLang="tr-TR"/>
          </a:p>
        </p:txBody>
      </p:sp>
      <p:sp>
        <p:nvSpPr>
          <p:cNvPr id="8" name="Slide Number Placeholder 7"/>
          <p:cNvSpPr>
            <a:spLocks noGrp="1"/>
          </p:cNvSpPr>
          <p:nvPr>
            <p:ph type="sldNum" sz="quarter" idx="11"/>
          </p:nvPr>
        </p:nvSpPr>
        <p:spPr/>
        <p:txBody>
          <a:bodyPr/>
          <a:lstStyle/>
          <a:p>
            <a:fld id="{39B72988-A68F-4975-8023-C03C8C239FE4}" type="slidenum">
              <a:rPr lang="tr-TR" altLang="tr-TR" smtClean="0"/>
              <a:pPr/>
              <a:t>‹#›</a:t>
            </a:fld>
            <a:endParaRPr lang="tr-TR" altLang="tr-TR"/>
          </a:p>
        </p:txBody>
      </p:sp>
      <p:sp>
        <p:nvSpPr>
          <p:cNvPr id="9" name="Footer Placeholder 8"/>
          <p:cNvSpPr>
            <a:spLocks noGrp="1"/>
          </p:cNvSpPr>
          <p:nvPr>
            <p:ph type="ftr" sz="quarter" idx="12"/>
          </p:nvPr>
        </p:nvSpPr>
        <p:spPr/>
        <p:txBody>
          <a:bodyPr/>
          <a:lstStyle/>
          <a:p>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98B2857-A8BB-46CB-BCFB-45CEE206E822}" type="datetimeFigureOut">
              <a:rPr lang="tr-TR" altLang="tr-TR" smtClean="0"/>
              <a:pPr/>
              <a:t>15.05.2023</a:t>
            </a:fld>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EE9EADB4-7B33-46CE-97AC-43BEA808E519}" type="slidenum">
              <a:rPr lang="tr-TR" altLang="tr-TR" smtClean="0"/>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138D981-A115-477F-9362-AC8E930BF926}" type="datetimeFigureOut">
              <a:rPr lang="tr-TR" altLang="tr-TR" smtClean="0"/>
              <a:pPr/>
              <a:t>15.05.2023</a:t>
            </a:fld>
            <a:endParaRPr lang="tr-TR" altLang="tr-TR"/>
          </a:p>
        </p:txBody>
      </p:sp>
      <p:sp>
        <p:nvSpPr>
          <p:cNvPr id="8" name="Footer Placeholder 7"/>
          <p:cNvSpPr>
            <a:spLocks noGrp="1"/>
          </p:cNvSpPr>
          <p:nvPr>
            <p:ph type="ftr" sz="quarter" idx="11"/>
          </p:nvPr>
        </p:nvSpPr>
        <p:spPr/>
        <p:txBody>
          <a:bodyPr/>
          <a:lstStyle/>
          <a:p>
            <a:endParaRPr lang="tr-TR" altLang="tr-TR"/>
          </a:p>
        </p:txBody>
      </p:sp>
      <p:sp>
        <p:nvSpPr>
          <p:cNvPr id="9" name="Slide Number Placeholder 8"/>
          <p:cNvSpPr>
            <a:spLocks noGrp="1"/>
          </p:cNvSpPr>
          <p:nvPr>
            <p:ph type="sldNum" sz="quarter" idx="12"/>
          </p:nvPr>
        </p:nvSpPr>
        <p:spPr/>
        <p:txBody>
          <a:bodyPr/>
          <a:lstStyle/>
          <a:p>
            <a:fld id="{CAD108C4-5B25-41F1-8554-9CBB8A5C337E}" type="slidenum">
              <a:rPr lang="tr-TR" altLang="tr-TR" smtClean="0"/>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886BE7C-D1AA-4C51-A5CA-A5F15342D4C5}" type="datetimeFigureOut">
              <a:rPr lang="tr-TR" altLang="tr-TR" smtClean="0"/>
              <a:pPr/>
              <a:t>15.05.2023</a:t>
            </a:fld>
            <a:endParaRPr lang="tr-TR" altLang="tr-TR"/>
          </a:p>
        </p:txBody>
      </p:sp>
      <p:sp>
        <p:nvSpPr>
          <p:cNvPr id="4" name="Footer Placeholder 3"/>
          <p:cNvSpPr>
            <a:spLocks noGrp="1"/>
          </p:cNvSpPr>
          <p:nvPr>
            <p:ph type="ftr" sz="quarter" idx="11"/>
          </p:nvPr>
        </p:nvSpPr>
        <p:spPr/>
        <p:txBody>
          <a:bodyPr/>
          <a:lstStyle/>
          <a:p>
            <a:endParaRPr lang="tr-TR" altLang="tr-TR"/>
          </a:p>
        </p:txBody>
      </p:sp>
      <p:sp>
        <p:nvSpPr>
          <p:cNvPr id="5" name="Slide Number Placeholder 4"/>
          <p:cNvSpPr>
            <a:spLocks noGrp="1"/>
          </p:cNvSpPr>
          <p:nvPr>
            <p:ph type="sldNum" sz="quarter" idx="12"/>
          </p:nvPr>
        </p:nvSpPr>
        <p:spPr/>
        <p:txBody>
          <a:bodyPr/>
          <a:lstStyle/>
          <a:p>
            <a:fld id="{EC7EACBB-4E53-4943-8DAD-209A9DEA171A}" type="slidenum">
              <a:rPr lang="tr-TR" altLang="tr-TR" smtClean="0"/>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996D6-7313-4AAF-9530-B2E784C707C5}" type="datetimeFigureOut">
              <a:rPr lang="tr-TR" altLang="tr-TR" smtClean="0"/>
              <a:pPr/>
              <a:t>15.05.2023</a:t>
            </a:fld>
            <a:endParaRPr lang="tr-TR" altLang="tr-TR"/>
          </a:p>
        </p:txBody>
      </p:sp>
      <p:sp>
        <p:nvSpPr>
          <p:cNvPr id="3" name="Footer Placeholder 2"/>
          <p:cNvSpPr>
            <a:spLocks noGrp="1"/>
          </p:cNvSpPr>
          <p:nvPr>
            <p:ph type="ftr" sz="quarter" idx="11"/>
          </p:nvPr>
        </p:nvSpPr>
        <p:spPr/>
        <p:txBody>
          <a:bodyPr/>
          <a:lstStyle/>
          <a:p>
            <a:endParaRPr lang="tr-TR" altLang="tr-TR"/>
          </a:p>
        </p:txBody>
      </p:sp>
      <p:sp>
        <p:nvSpPr>
          <p:cNvPr id="4" name="Slide Number Placeholder 3"/>
          <p:cNvSpPr>
            <a:spLocks noGrp="1"/>
          </p:cNvSpPr>
          <p:nvPr>
            <p:ph type="sldNum" sz="quarter" idx="12"/>
          </p:nvPr>
        </p:nvSpPr>
        <p:spPr/>
        <p:txBody>
          <a:bodyPr/>
          <a:lstStyle/>
          <a:p>
            <a:fld id="{D58D9061-EA58-474D-9F8C-0E751EECAE8D}" type="slidenum">
              <a:rPr lang="tr-TR" altLang="tr-TR" smtClean="0"/>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626F493-1F30-46CE-9838-573C0E4D12B5}" type="datetimeFigureOut">
              <a:rPr lang="tr-TR" altLang="tr-TR" smtClean="0"/>
              <a:pPr/>
              <a:t>15.05.2023</a:t>
            </a:fld>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4E62BE4E-5C31-4B17-BB8C-0276D33B7C59}" type="slidenum">
              <a:rPr lang="tr-TR" altLang="tr-TR" smtClean="0"/>
              <a:pPr/>
              <a:t>‹#›</a:t>
            </a:fld>
            <a:endParaRPr lang="tr-TR" alt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D828189-6FD1-4D45-8FBE-88910A6C24C3}" type="datetimeFigureOut">
              <a:rPr lang="tr-TR" altLang="tr-TR" smtClean="0"/>
              <a:pPr/>
              <a:t>15.05.2023</a:t>
            </a:fld>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4FADC6B-8E40-45EB-90B2-338E204DF02E}" type="slidenum">
              <a:rPr lang="tr-TR" altLang="tr-TR" smtClean="0"/>
              <a:pPr/>
              <a:t>‹#›</a:t>
            </a:fld>
            <a:endParaRPr lang="tr-TR" altLang="tr-T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tr-TR" smtClean="0"/>
              <a:t>Asıl başlık stili için tıklatın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2B2E182-028F-4B56-898E-61EEC18350F8}" type="datetimeFigureOut">
              <a:rPr lang="tr-TR" altLang="tr-TR" smtClean="0"/>
              <a:pPr/>
              <a:t>15.05.2023</a:t>
            </a:fld>
            <a:endParaRPr lang="tr-TR" altLang="tr-T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tr-TR" altLang="tr-T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966EF8F-F396-4BF1-9CB4-71D7B60163EA}" type="slidenum">
              <a:rPr lang="tr-TR" altLang="tr-TR" smtClean="0"/>
              <a:pPr/>
              <a:t>‹#›</a:t>
            </a:fld>
            <a:endParaRPr lang="tr-TR" altLang="tr-T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urkedebiyati.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turkedebiyati.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0" y="0"/>
            <a:ext cx="9144000" cy="6858000"/>
          </a:xfrm>
          <a:extLst>
            <a:ext uri="{909E8E84-426E-40DD-AFC4-6F175D3DCCD1}">
              <a14:hiddenFill xmlns:a14="http://schemas.microsoft.com/office/drawing/2010/main">
                <a:solidFill>
                  <a:srgbClr val="F2DCDB"/>
                </a:solidFill>
              </a14:hiddenFill>
            </a:ext>
          </a:extLst>
        </p:spPr>
        <p:txBody>
          <a:bodyPr anchor="ctr"/>
          <a:lstStyle/>
          <a:p>
            <a:r>
              <a:rPr lang="tr-TR" altLang="tr-TR" sz="16600" b="1" dirty="0">
                <a:solidFill>
                  <a:schemeClr val="tx2"/>
                </a:solidFill>
                <a:effectLst>
                  <a:outerShdw blurRad="38100" dist="38100" dir="2700000" algn="tl">
                    <a:srgbClr val="C0C0C0"/>
                  </a:outerShdw>
                </a:effectLst>
              </a:rPr>
              <a:t>DURAK</a:t>
            </a:r>
          </a:p>
        </p:txBody>
      </p:sp>
      <p:sp>
        <p:nvSpPr>
          <p:cNvPr id="2052" name="Rectangle 4"/>
          <p:cNvSpPr>
            <a:spLocks noChangeArrowheads="1"/>
          </p:cNvSpPr>
          <p:nvPr/>
        </p:nvSpPr>
        <p:spPr bwMode="auto">
          <a:xfrm>
            <a:off x="2267744" y="5744606"/>
            <a:ext cx="48965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Aft>
                <a:spcPts val="0"/>
              </a:spcAft>
            </a:pPr>
            <a:r>
              <a:rPr lang="tr-TR" sz="2000" b="1" u="sng" dirty="0" smtClean="0">
                <a:solidFill>
                  <a:srgbClr val="0000FF"/>
                </a:solidFill>
                <a:effectLst/>
                <a:latin typeface="Calibri"/>
                <a:ea typeface="Calibri"/>
                <a:cs typeface="Times New Roman"/>
                <a:hlinkClick r:id="rId2"/>
              </a:rPr>
              <a:t>www.turkedebiyati.org</a:t>
            </a:r>
            <a:endParaRPr lang="tr-TR" sz="2000" dirty="0" smtClean="0">
              <a:effectLst/>
              <a:latin typeface="Calibri"/>
              <a:ea typeface="Calibri"/>
              <a:cs typeface="Times New Roman"/>
            </a:endParaRPr>
          </a:p>
          <a:p>
            <a:pPr algn="ctr">
              <a:spcAft>
                <a:spcPts val="0"/>
              </a:spcAft>
            </a:pPr>
            <a:r>
              <a:rPr lang="tr-TR" sz="2000" b="1" dirty="0" smtClean="0">
                <a:effectLst/>
                <a:highlight>
                  <a:srgbClr val="FFFF00"/>
                </a:highlight>
                <a:latin typeface="Calibri"/>
                <a:ea typeface="Calibri"/>
                <a:cs typeface="Times New Roman"/>
              </a:rPr>
              <a:t>Türk Dili ve Edebiyatı Kaynak Sitesi</a:t>
            </a:r>
            <a:endParaRPr lang="tr-TR" sz="2000"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sz="3600" b="1" dirty="0"/>
              <a:t>	İki önemli terimi iyi anlamalıyız:</a:t>
            </a:r>
            <a:br>
              <a:rPr lang="tr-TR" altLang="tr-TR" sz="3600" b="1" dirty="0"/>
            </a:br>
            <a:r>
              <a:rPr lang="tr-TR" altLang="tr-TR" sz="3600" b="1" u="sng" dirty="0"/>
              <a:t>Durak</a:t>
            </a:r>
            <a:r>
              <a:rPr lang="tr-TR" altLang="tr-TR" sz="3600" b="1" dirty="0"/>
              <a:t>: Sadece durduğumuz, soluma yapmadığımız kısa aralardır.</a:t>
            </a:r>
            <a:br>
              <a:rPr lang="tr-TR" altLang="tr-TR" sz="3600" b="1" dirty="0"/>
            </a:br>
            <a:endParaRPr lang="tr-TR" altLang="tr-TR" sz="3600" b="1" dirty="0" smtClean="0"/>
          </a:p>
          <a:p>
            <a:pPr>
              <a:buFontTx/>
              <a:buNone/>
            </a:pPr>
            <a:r>
              <a:rPr lang="tr-TR" altLang="tr-TR" sz="3600" b="1" dirty="0" smtClean="0"/>
              <a:t>  </a:t>
            </a:r>
            <a:r>
              <a:rPr lang="tr-TR" altLang="tr-TR" sz="3600" b="1" u="sng" dirty="0" smtClean="0"/>
              <a:t>Durak </a:t>
            </a:r>
            <a:r>
              <a:rPr lang="tr-TR" altLang="tr-TR" sz="3600" b="1" u="sng" dirty="0"/>
              <a:t>ve Soluk</a:t>
            </a:r>
            <a:r>
              <a:rPr lang="tr-TR" altLang="tr-TR" sz="3600" b="1" dirty="0"/>
              <a:t>: Hem durduğumuz hem de soluduğumuz biraz daha uzunca olan bir aradır.</a:t>
            </a:r>
            <a:br>
              <a:rPr lang="tr-TR" altLang="tr-TR" sz="3600" b="1" dirty="0"/>
            </a:br>
            <a:r>
              <a:rPr lang="tr-TR" altLang="tr-TR" sz="3600" b="1" dirty="0"/>
              <a:t/>
            </a:r>
            <a:br>
              <a:rPr lang="tr-TR" altLang="tr-TR" sz="3600" b="1" dirty="0"/>
            </a:br>
            <a:endParaRPr lang="tr-TR" altLang="tr-TR"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normAutofit lnSpcReduction="10000"/>
          </a:bodyPr>
          <a:lstStyle/>
          <a:p>
            <a:pPr algn="ctr">
              <a:lnSpc>
                <a:spcPct val="90000"/>
              </a:lnSpc>
              <a:buFontTx/>
              <a:buNone/>
            </a:pPr>
            <a:r>
              <a:rPr lang="tr-TR" altLang="tr-TR" sz="6600"/>
              <a:t>	</a:t>
            </a:r>
            <a:r>
              <a:rPr lang="tr-TR" altLang="tr-TR" sz="6600" b="1"/>
              <a:t>Konuşma sırasında yapacağımız soluk noktalamalarına ilişkin kurallar:</a:t>
            </a:r>
            <a:br>
              <a:rPr lang="tr-TR" altLang="tr-TR" sz="6600" b="1"/>
            </a:br>
            <a:r>
              <a:rPr lang="tr-TR" altLang="tr-TR" sz="6600"/>
              <a:t/>
            </a:r>
            <a:br>
              <a:rPr lang="tr-TR" altLang="tr-TR" sz="6600"/>
            </a:br>
            <a:endParaRPr lang="tr-TR" altLang="tr-TR" sz="6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marL="914400" indent="-914400" algn="ctr">
              <a:buFont typeface="Arial" charset="0"/>
              <a:buAutoNum type="arabicPeriod"/>
            </a:pPr>
            <a:r>
              <a:rPr lang="tr-TR" altLang="tr-TR" sz="4400" b="1" u="sng" dirty="0"/>
              <a:t>Durak ve soluğun mutlaka gerekli olduğu durumlar</a:t>
            </a:r>
            <a:r>
              <a:rPr lang="tr-TR" altLang="tr-TR" sz="4400" b="1" dirty="0"/>
              <a:t>:</a:t>
            </a:r>
          </a:p>
          <a:p>
            <a:pPr marL="914400" indent="-914400" algn="ctr">
              <a:buFontTx/>
              <a:buNone/>
            </a:pPr>
            <a:r>
              <a:rPr lang="tr-TR" altLang="tr-TR" sz="4000" b="1" dirty="0"/>
              <a:t/>
            </a:r>
            <a:br>
              <a:rPr lang="tr-TR" altLang="tr-TR" sz="4000" b="1" dirty="0"/>
            </a:br>
            <a:r>
              <a:rPr lang="tr-TR" altLang="tr-TR" sz="4000" b="1" dirty="0"/>
              <a:t>a)Her paragraf arasında, bölüm başlarında, sonlarında ve bölümler arasında.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sz="4400" b="1" dirty="0" smtClean="0"/>
              <a:t>   b)Tırnak </a:t>
            </a:r>
            <a:r>
              <a:rPr lang="tr-TR" altLang="tr-TR" sz="4400" b="1" dirty="0"/>
              <a:t>içinde yazılan </a:t>
            </a:r>
            <a:endParaRPr lang="tr-TR" altLang="tr-TR" sz="4400" b="1" dirty="0" smtClean="0"/>
          </a:p>
          <a:p>
            <a:pPr>
              <a:buFontTx/>
              <a:buNone/>
            </a:pPr>
            <a:r>
              <a:rPr lang="tr-TR" altLang="tr-TR" sz="4400" b="1" dirty="0" smtClean="0"/>
              <a:t> başkasına </a:t>
            </a:r>
            <a:r>
              <a:rPr lang="tr-TR" altLang="tr-TR" sz="4400" b="1" dirty="0"/>
              <a:t>ait olan sözlerden önce solumalı, sonra </a:t>
            </a:r>
            <a:r>
              <a:rPr lang="tr-TR" altLang="tr-TR" sz="4400" b="1" dirty="0" err="1"/>
              <a:t>solumasız</a:t>
            </a:r>
            <a:r>
              <a:rPr lang="tr-TR" altLang="tr-TR" sz="4400" b="1" dirty="0"/>
              <a:t> durak yapılır.</a:t>
            </a:r>
          </a:p>
          <a:p>
            <a:pPr>
              <a:buFontTx/>
              <a:buNone/>
            </a:pPr>
            <a:r>
              <a:rPr lang="tr-TR" altLang="tr-TR" sz="4400" b="1" dirty="0"/>
              <a:t>“Bana geldi: ---- “</a:t>
            </a:r>
            <a:r>
              <a:rPr lang="tr-TR" altLang="tr-TR" sz="4400" b="1" dirty="0">
                <a:latin typeface="Arial" charset="0"/>
              </a:rPr>
              <a:t>K</a:t>
            </a:r>
            <a:r>
              <a:rPr lang="tr-TR" altLang="tr-TR" sz="4400" b="1" dirty="0"/>
              <a:t>endimi çalışmaya adadım.” -- dedi.</a:t>
            </a:r>
            <a:br>
              <a:rPr lang="tr-TR" altLang="tr-TR" sz="4400" b="1" dirty="0"/>
            </a:br>
            <a:endParaRPr lang="tr-TR" altLang="tr-TR" sz="4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r>
              <a:rPr lang="tr-TR" altLang="tr-TR" sz="3600" b="1" dirty="0"/>
              <a:t>c)Herhangi bir sorudan veya cevaptan sonra</a:t>
            </a:r>
            <a:br>
              <a:rPr lang="tr-TR" altLang="tr-TR" sz="3600" b="1" dirty="0"/>
            </a:br>
            <a:r>
              <a:rPr lang="tr-TR" altLang="tr-TR" sz="3600" b="1" dirty="0"/>
              <a:t>“Niçin daha çok çalışmayalım?---- İstersek bunu başarabileceğimizi biliyoruz.”</a:t>
            </a:r>
            <a:br>
              <a:rPr lang="tr-TR" altLang="tr-TR" sz="3600" b="1" dirty="0"/>
            </a:br>
            <a:r>
              <a:rPr lang="tr-TR" altLang="tr-TR" sz="3600" b="1" dirty="0"/>
              <a:t>“ Çocuk zeki miydi dersiniz?---- </a:t>
            </a:r>
          </a:p>
          <a:p>
            <a:pPr algn="ctr">
              <a:buFontTx/>
              <a:buNone/>
            </a:pPr>
            <a:r>
              <a:rPr lang="tr-TR" altLang="tr-TR" sz="3600" b="1" dirty="0"/>
              <a:t>Evet çocuk zekiydi.----</a:t>
            </a:r>
          </a:p>
          <a:p>
            <a:pPr algn="ctr">
              <a:buFontTx/>
              <a:buNone/>
            </a:pPr>
            <a:r>
              <a:rPr lang="tr-TR" altLang="tr-TR" sz="3600" b="1" dirty="0"/>
              <a:t>Bunu biliyoruz.”</a:t>
            </a:r>
            <a:br>
              <a:rPr lang="tr-TR" altLang="tr-TR" sz="3600" b="1" dirty="0"/>
            </a:br>
            <a:endParaRPr lang="tr-TR" altLang="tr-TR" sz="3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b="1" dirty="0"/>
              <a:t>2. Durak ve soluğun şart olmadığı ancak mümkün olduğu durumlar:</a:t>
            </a:r>
            <a:br>
              <a:rPr lang="tr-TR" altLang="tr-TR" b="1" dirty="0"/>
            </a:br>
            <a:r>
              <a:rPr lang="tr-TR" altLang="tr-TR" b="1" dirty="0"/>
              <a:t>a) Çok kısa olmayan cümlelerin noktalarında:</a:t>
            </a:r>
          </a:p>
          <a:p>
            <a:pPr>
              <a:buFontTx/>
              <a:buNone/>
            </a:pPr>
            <a:r>
              <a:rPr lang="tr-TR" altLang="tr-TR" b="1" dirty="0"/>
              <a:t/>
            </a:r>
            <a:br>
              <a:rPr lang="tr-TR" altLang="tr-TR" b="1" dirty="0"/>
            </a:br>
            <a:r>
              <a:rPr lang="tr-TR" altLang="tr-TR" b="1" dirty="0"/>
              <a:t>İnsanlar heyecanla koşuşturuyorlardı.--  Bir yardımcı arıyorlardı.</a:t>
            </a:r>
            <a:r>
              <a:rPr lang="tr-TR" altLang="tr-TR" sz="4000" b="1" dirty="0"/>
              <a:t/>
            </a:r>
            <a:br>
              <a:rPr lang="tr-TR" altLang="tr-TR" sz="4000" b="1" dirty="0"/>
            </a:br>
            <a:endParaRPr lang="tr-TR" altLang="tr-TR" sz="4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sz="3600" b="1" dirty="0"/>
              <a:t>b) “:” ve “;” işaretlerinden sonra</a:t>
            </a:r>
            <a:br>
              <a:rPr lang="tr-TR" altLang="tr-TR" sz="3600" b="1" dirty="0"/>
            </a:br>
            <a:r>
              <a:rPr lang="tr-TR" altLang="tr-TR" sz="3600" b="1" dirty="0"/>
              <a:t>“İki tür tembellik vardır: -- Bedensel tembellik ve zihinsel tembellik.”</a:t>
            </a:r>
          </a:p>
          <a:p>
            <a:pPr>
              <a:buFontTx/>
              <a:buNone/>
            </a:pPr>
            <a:r>
              <a:rPr lang="tr-TR" altLang="tr-TR" sz="3600" b="1" dirty="0"/>
              <a:t/>
            </a:r>
            <a:br>
              <a:rPr lang="tr-TR" altLang="tr-TR" sz="3600" b="1" dirty="0"/>
            </a:br>
            <a:r>
              <a:rPr lang="tr-TR" altLang="tr-TR" sz="3600" b="1" dirty="0"/>
              <a:t>	“Orada hayvanları görüyordum; -- kuşlar uçuyordu, tavşanlar zıplıyordu, çekirgeler ötüyordu.”</a:t>
            </a:r>
            <a:r>
              <a:rPr lang="tr-TR" altLang="tr-TR" sz="4000" b="1" dirty="0"/>
              <a:t/>
            </a:r>
            <a:br>
              <a:rPr lang="tr-TR" altLang="tr-TR" sz="4000" b="1" dirty="0"/>
            </a:br>
            <a:endParaRPr lang="tr-TR" altLang="tr-TR" sz="4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sz="4400" b="1" dirty="0"/>
              <a:t>c)İki kısa cümle “ve” ile bağlanırsa </a:t>
            </a:r>
            <a:r>
              <a:rPr lang="tr-TR" altLang="tr-TR" sz="4400" b="1" u="sng" dirty="0"/>
              <a:t>“ve” den önce.</a:t>
            </a:r>
            <a:r>
              <a:rPr lang="tr-TR" altLang="tr-TR" sz="4400" b="1" dirty="0"/>
              <a:t/>
            </a:r>
            <a:br>
              <a:rPr lang="tr-TR" altLang="tr-TR" sz="4400" b="1" dirty="0"/>
            </a:br>
            <a:r>
              <a:rPr lang="tr-TR" altLang="tr-TR" sz="4400" b="1" dirty="0"/>
              <a:t>“Bütün gücüyle direnerek ayağa kalkmaya çalıştı -- ve sonunda ayağa kalkıp yürümeyi başardı.”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179512" y="1412776"/>
            <a:ext cx="8316416" cy="4797152"/>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sz="2400" b="1" dirty="0" smtClean="0"/>
              <a:t> d</a:t>
            </a:r>
            <a:r>
              <a:rPr lang="tr-TR" altLang="tr-TR" sz="2400" b="1" dirty="0"/>
              <a:t>) Cümle başında geçen “esasen, evvela, bana göre, o halde, çünkü, dolayısıyla, birinci olarak...” kelimelerinden sonra.</a:t>
            </a:r>
          </a:p>
          <a:p>
            <a:pPr>
              <a:buFontTx/>
              <a:buNone/>
            </a:pPr>
            <a:r>
              <a:rPr lang="tr-TR" altLang="tr-TR" sz="2400" b="1" dirty="0"/>
              <a:t/>
            </a:r>
            <a:br>
              <a:rPr lang="tr-TR" altLang="tr-TR" sz="2400" b="1" dirty="0"/>
            </a:br>
            <a:r>
              <a:rPr lang="tr-TR" altLang="tr-TR" sz="2400" b="1" dirty="0"/>
              <a:t>“Aslında, --ben de böyle güzel tablolar çizebilirdim.”</a:t>
            </a:r>
            <a:br>
              <a:rPr lang="tr-TR" altLang="tr-TR" sz="2400" b="1" dirty="0"/>
            </a:br>
            <a:r>
              <a:rPr lang="tr-TR" altLang="tr-TR" sz="2400" b="1" dirty="0"/>
              <a:t>“O halde,-- neden üzerinize düşeni yapmıyorsunuz?”</a:t>
            </a:r>
            <a:r>
              <a:rPr lang="tr-TR" altLang="tr-TR" sz="3600" b="1" dirty="0"/>
              <a:t/>
            </a:r>
            <a:br>
              <a:rPr lang="tr-TR" altLang="tr-TR" sz="3600" b="1" dirty="0"/>
            </a:br>
            <a:endParaRPr lang="tr-TR" altLang="tr-TR"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normAutofit lnSpcReduction="10000"/>
          </a:bodyPr>
          <a:lstStyle/>
          <a:p>
            <a:pPr algn="ctr">
              <a:buFontTx/>
              <a:buNone/>
            </a:pPr>
            <a:r>
              <a:rPr lang="tr-TR" altLang="tr-TR" sz="6000" b="1" dirty="0"/>
              <a:t>3. Aşağıdaki durumlarda sadece durak noktalaması yapılmalıdır. Soluk alınmamalıdır.</a:t>
            </a:r>
            <a:br>
              <a:rPr lang="tr-TR" altLang="tr-TR" sz="6000" b="1" dirty="0"/>
            </a:br>
            <a:endParaRPr lang="tr-TR" altLang="tr-TR"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dirty="0"/>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r>
              <a:rPr lang="tr-TR" altLang="tr-TR" sz="4400" b="1" dirty="0"/>
              <a:t>	Söz söylemenin doğallığı çerçevesinde soluk alma ve duraklama yapılır. Soluksuz ve duraklamasız bir konuşma monoton olduğu kadar, anlaşılabilme eksikliği de doğurur.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normAutofit/>
          </a:bodyPr>
          <a:lstStyle/>
          <a:p>
            <a:pPr>
              <a:buFontTx/>
              <a:buNone/>
            </a:pPr>
            <a:r>
              <a:rPr lang="tr-TR" altLang="tr-TR" sz="3200" b="1" dirty="0"/>
              <a:t>	a) Cümle uzunsa özneden sonra</a:t>
            </a:r>
            <a:br>
              <a:rPr lang="tr-TR" altLang="tr-TR" sz="3200" b="1" dirty="0"/>
            </a:br>
            <a:endParaRPr lang="tr-TR" altLang="tr-TR" sz="3200" b="1" dirty="0"/>
          </a:p>
          <a:p>
            <a:pPr>
              <a:buFontTx/>
              <a:buNone/>
            </a:pPr>
            <a:r>
              <a:rPr lang="tr-TR" altLang="tr-TR" sz="3600" b="1" dirty="0"/>
              <a:t>	Okulumuz, -- güneşli günlerde üzerinde yürümekten zevk duyacağınız geniş bir yolun öteki ucunda bulunuyor.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endParaRPr lang="tr-TR" altLang="tr-TR" sz="4000" b="1" dirty="0" smtClean="0"/>
          </a:p>
          <a:p>
            <a:pPr algn="ctr">
              <a:buFontTx/>
              <a:buNone/>
            </a:pPr>
            <a:r>
              <a:rPr lang="tr-TR" altLang="tr-TR" sz="4000" b="1" dirty="0" smtClean="0"/>
              <a:t>b)Tekrarlanan </a:t>
            </a:r>
            <a:r>
              <a:rPr lang="tr-TR" altLang="tr-TR" sz="4000" b="1" dirty="0"/>
              <a:t>şeylerin ilkinden sonra (ilk arada)</a:t>
            </a:r>
          </a:p>
          <a:p>
            <a:pPr algn="ctr">
              <a:buFontTx/>
              <a:buNone/>
            </a:pPr>
            <a:r>
              <a:rPr lang="tr-TR" altLang="tr-TR" sz="4000" b="1" dirty="0"/>
              <a:t/>
            </a:r>
            <a:br>
              <a:rPr lang="tr-TR" altLang="tr-TR" sz="4000" b="1" dirty="0"/>
            </a:br>
            <a:r>
              <a:rPr lang="tr-TR" altLang="tr-TR" sz="4000" b="1" dirty="0"/>
              <a:t>Yıldızların, -- ayın, güneşin hep ayni mesajı verdiğini görüyorum.</a:t>
            </a:r>
            <a:br>
              <a:rPr lang="tr-TR" altLang="tr-TR" sz="4000" b="1" dirty="0"/>
            </a:br>
            <a:endParaRPr lang="tr-TR" altLang="tr-TR" sz="4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r>
              <a:rPr lang="tr-TR" altLang="tr-TR" sz="5400" b="1"/>
              <a:t>c)Zıtlıkları ayırmak için</a:t>
            </a:r>
          </a:p>
          <a:p>
            <a:pPr algn="ctr">
              <a:buFontTx/>
              <a:buNone/>
            </a:pPr>
            <a:r>
              <a:rPr lang="tr-TR" altLang="tr-TR" sz="5400" b="1"/>
              <a:t/>
            </a:r>
            <a:br>
              <a:rPr lang="tr-TR" altLang="tr-TR" sz="5400" b="1"/>
            </a:br>
            <a:r>
              <a:rPr lang="tr-TR" altLang="tr-TR" sz="5400" b="1"/>
              <a:t>Okuduğu roman değil, -- hikâye kitabı.</a:t>
            </a:r>
            <a:br>
              <a:rPr lang="tr-TR" altLang="tr-TR" sz="5400" b="1"/>
            </a:br>
            <a:endParaRPr lang="tr-TR" altLang="tr-TR" sz="54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323528" y="1196752"/>
            <a:ext cx="8100392" cy="4869160"/>
          </a:xfrm>
          <a:extLst>
            <a:ext uri="{909E8E84-426E-40DD-AFC4-6F175D3DCCD1}">
              <a14:hiddenFill xmlns:a14="http://schemas.microsoft.com/office/drawing/2010/main">
                <a:solidFill>
                  <a:srgbClr val="E6B9B8"/>
                </a:solidFill>
              </a14:hiddenFill>
            </a:ext>
          </a:extLst>
        </p:spPr>
        <p:txBody>
          <a:bodyPr/>
          <a:lstStyle/>
          <a:p>
            <a:pPr>
              <a:buFontTx/>
              <a:buNone/>
            </a:pPr>
            <a:r>
              <a:rPr lang="tr-TR" altLang="tr-TR" sz="2400" b="1" dirty="0"/>
              <a:t>d</a:t>
            </a:r>
            <a:r>
              <a:rPr lang="tr-TR" altLang="tr-TR" sz="2400" b="1" dirty="0" smtClean="0"/>
              <a:t>) Parantez</a:t>
            </a:r>
            <a:r>
              <a:rPr lang="tr-TR" altLang="tr-TR" sz="2400" b="1" dirty="0"/>
              <a:t>; iki virgül ya da iki kısa çizgi arasından önce ve sonra</a:t>
            </a:r>
            <a:br>
              <a:rPr lang="tr-TR" altLang="tr-TR" sz="2400" b="1" dirty="0"/>
            </a:br>
            <a:endParaRPr lang="tr-TR" altLang="tr-TR" sz="2400" b="1" dirty="0" smtClean="0"/>
          </a:p>
          <a:p>
            <a:pPr>
              <a:buFontTx/>
              <a:buNone/>
            </a:pPr>
            <a:r>
              <a:rPr lang="tr-TR" altLang="tr-TR" sz="2400" b="1" dirty="0" smtClean="0"/>
              <a:t>“</a:t>
            </a:r>
            <a:r>
              <a:rPr lang="tr-TR" altLang="tr-TR" sz="2400" b="1" dirty="0"/>
              <a:t>Bana gelip, -- güya üzüldüğünü hissettirerek, -- özür diledi.”</a:t>
            </a:r>
            <a:br>
              <a:rPr lang="tr-TR" altLang="tr-TR" sz="2400" b="1" dirty="0"/>
            </a:br>
            <a:endParaRPr lang="tr-TR" altLang="tr-TR" sz="2400" b="1" dirty="0" smtClean="0"/>
          </a:p>
          <a:p>
            <a:pPr>
              <a:buFontTx/>
              <a:buNone/>
            </a:pPr>
            <a:r>
              <a:rPr lang="tr-TR" altLang="tr-TR" sz="2400" b="1" dirty="0" smtClean="0"/>
              <a:t>“</a:t>
            </a:r>
            <a:r>
              <a:rPr lang="tr-TR" altLang="tr-TR" sz="2400" b="1" dirty="0"/>
              <a:t>Elleriyle tanımaya çalışırken -- (gözleri görmüyor) -- bunun bir vazo olduğunu anladı.”</a:t>
            </a:r>
            <a:r>
              <a:rPr lang="tr-TR" altLang="tr-TR" b="1" dirty="0"/>
              <a:t/>
            </a:r>
            <a:br>
              <a:rPr lang="tr-TR" altLang="tr-TR" b="1" dirty="0"/>
            </a:br>
            <a:r>
              <a:rPr lang="tr-TR" altLang="tr-TR" b="1" dirty="0"/>
              <a:t/>
            </a:r>
            <a:br>
              <a:rPr lang="tr-TR" altLang="tr-TR" b="1" dirty="0"/>
            </a:br>
            <a:endParaRPr lang="tr-TR" altLang="tr-TR" b="1" dirty="0"/>
          </a:p>
        </p:txBody>
      </p:sp>
      <p:sp>
        <p:nvSpPr>
          <p:cNvPr id="24581" name="Rectangle 5"/>
          <p:cNvSpPr>
            <a:spLocks noChangeArrowheads="1"/>
          </p:cNvSpPr>
          <p:nvPr/>
        </p:nvSpPr>
        <p:spPr bwMode="auto">
          <a:xfrm>
            <a:off x="2555776" y="5229200"/>
            <a:ext cx="385419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Aft>
                <a:spcPts val="0"/>
              </a:spcAft>
            </a:pPr>
            <a:r>
              <a:rPr lang="tr-TR" sz="2000" b="1" u="sng" dirty="0" smtClean="0">
                <a:solidFill>
                  <a:srgbClr val="0000FF"/>
                </a:solidFill>
                <a:effectLst/>
                <a:latin typeface="Calibri"/>
                <a:ea typeface="Calibri"/>
                <a:cs typeface="Times New Roman"/>
                <a:hlinkClick r:id="rId2"/>
              </a:rPr>
              <a:t>www.turkedebiyati.org</a:t>
            </a:r>
            <a:endParaRPr lang="tr-TR" sz="2000" dirty="0" smtClean="0">
              <a:effectLst/>
              <a:latin typeface="Calibri"/>
              <a:ea typeface="Calibri"/>
              <a:cs typeface="Times New Roman"/>
            </a:endParaRPr>
          </a:p>
          <a:p>
            <a:pPr algn="ctr">
              <a:spcAft>
                <a:spcPts val="0"/>
              </a:spcAft>
            </a:pPr>
            <a:r>
              <a:rPr lang="tr-TR" sz="2000" b="1" dirty="0" smtClean="0">
                <a:effectLst/>
                <a:highlight>
                  <a:srgbClr val="FFFF00"/>
                </a:highlight>
                <a:latin typeface="Calibri"/>
                <a:ea typeface="Calibri"/>
                <a:cs typeface="Times New Roman"/>
              </a:rPr>
              <a:t>Türk Dili ve Edebiyatı Kaynak Sitesi</a:t>
            </a:r>
            <a:endParaRPr lang="tr-TR" sz="2000"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323528" y="1268760"/>
            <a:ext cx="8172400" cy="5229200"/>
          </a:xfrm>
          <a:extLst>
            <a:ext uri="{909E8E84-426E-40DD-AFC4-6F175D3DCCD1}">
              <a14:hiddenFill xmlns:a14="http://schemas.microsoft.com/office/drawing/2010/main">
                <a:solidFill>
                  <a:srgbClr val="E6B9B8"/>
                </a:solidFill>
              </a14:hiddenFill>
            </a:ext>
          </a:extLst>
        </p:spPr>
        <p:txBody>
          <a:bodyPr/>
          <a:lstStyle/>
          <a:p>
            <a:pPr>
              <a:lnSpc>
                <a:spcPct val="90000"/>
              </a:lnSpc>
              <a:buFontTx/>
              <a:buNone/>
            </a:pPr>
            <a:r>
              <a:rPr lang="tr-TR" altLang="tr-TR" sz="4000" b="1" dirty="0"/>
              <a:t>Metinlerin her bölümü, her ibare kendi içinde bir anlam bütünlüğü taşır. Bu anlam bütünlüklerinin açıkça birbirinden ayrılmaları veya birbirleriyle ilişkilendirilmeleri gerekir. Bu da doğru durak ve soluklanmayla yapılır.</a:t>
            </a:r>
            <a:br>
              <a:rPr lang="tr-TR" altLang="tr-TR" sz="4000" b="1" dirty="0"/>
            </a:br>
            <a:endParaRPr lang="tr-TR" altLang="tr-TR"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251520" y="1052736"/>
            <a:ext cx="8532440" cy="5157192"/>
          </a:xfrm>
          <a:extLst>
            <a:ext uri="{909E8E84-426E-40DD-AFC4-6F175D3DCCD1}">
              <a14:hiddenFill xmlns:a14="http://schemas.microsoft.com/office/drawing/2010/main">
                <a:solidFill>
                  <a:srgbClr val="E6B9B8">
                    <a:alpha val="89999"/>
                  </a:srgbClr>
                </a:solidFill>
              </a14:hiddenFill>
            </a:ext>
          </a:extLst>
        </p:spPr>
        <p:txBody>
          <a:bodyPr>
            <a:normAutofit/>
          </a:bodyPr>
          <a:lstStyle/>
          <a:p>
            <a:pPr>
              <a:buFontTx/>
              <a:buNone/>
            </a:pPr>
            <a:r>
              <a:rPr lang="tr-TR" altLang="tr-TR" sz="3200" b="1" dirty="0"/>
              <a:t>Bazı metinlerde noktalama </a:t>
            </a:r>
            <a:r>
              <a:rPr lang="tr-TR" altLang="tr-TR" sz="3200" b="1" dirty="0" smtClean="0"/>
              <a:t>işaretleri soluk </a:t>
            </a:r>
            <a:r>
              <a:rPr lang="tr-TR" altLang="tr-TR" sz="3200" b="1" dirty="0"/>
              <a:t>alma ve duraklama için yeterli </a:t>
            </a:r>
            <a:r>
              <a:rPr lang="tr-TR" altLang="tr-TR" sz="3200" b="1" dirty="0" smtClean="0"/>
              <a:t>olabilir, ancak </a:t>
            </a:r>
            <a:r>
              <a:rPr lang="tr-TR" altLang="tr-TR" sz="3200" b="1" dirty="0"/>
              <a:t>genellikle konuşma dili ile yazı dili arasında belirgin farklar vardır. </a:t>
            </a:r>
            <a:endParaRPr lang="tr-TR" altLang="tr-TR" sz="3200" b="1" dirty="0" smtClean="0"/>
          </a:p>
          <a:p>
            <a:pPr>
              <a:buFontTx/>
              <a:buNone/>
            </a:pPr>
            <a:r>
              <a:rPr lang="tr-TR" altLang="tr-TR" sz="3200" b="1" dirty="0" smtClean="0"/>
              <a:t>Yazı </a:t>
            </a:r>
            <a:r>
              <a:rPr lang="tr-TR" altLang="tr-TR" sz="3200" b="1" dirty="0"/>
              <a:t>dilindeki durakların konuşma </a:t>
            </a:r>
            <a:r>
              <a:rPr lang="tr-TR" altLang="tr-TR" sz="3200" b="1" dirty="0" smtClean="0"/>
              <a:t>dilinde aynen </a:t>
            </a:r>
            <a:r>
              <a:rPr lang="tr-TR" altLang="tr-TR" sz="3200" b="1" dirty="0"/>
              <a:t>kullanılması </a:t>
            </a:r>
            <a:r>
              <a:rPr lang="tr-TR" altLang="tr-TR" sz="3200" b="1" dirty="0" err="1" smtClean="0"/>
              <a:t>anlaşılabilirliği</a:t>
            </a:r>
            <a:r>
              <a:rPr lang="tr-TR" altLang="tr-TR" sz="3200" b="1" dirty="0" smtClean="0"/>
              <a:t> </a:t>
            </a:r>
            <a:r>
              <a:rPr lang="tr-TR" altLang="tr-TR" sz="3200" b="1" dirty="0"/>
              <a:t>zedeleyebileceği gibi pratik olarak da bu mümkün olamayabilir.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endParaRPr lang="tr-TR" altLang="tr-TR" sz="3600" b="1" dirty="0" smtClean="0"/>
          </a:p>
          <a:p>
            <a:pPr algn="ctr">
              <a:buFontTx/>
              <a:buNone/>
            </a:pPr>
            <a:r>
              <a:rPr lang="tr-TR" altLang="tr-TR" sz="3600" b="1" dirty="0" smtClean="0"/>
              <a:t>Şu halde </a:t>
            </a:r>
            <a:r>
              <a:rPr lang="tr-TR" altLang="tr-TR" sz="3600" b="1" dirty="0"/>
              <a:t>konuşma sırasında metin akışına göre duraklar oluşturmak zorundayız. Bu duraklar</a:t>
            </a:r>
            <a:br>
              <a:rPr lang="tr-TR" altLang="tr-TR" sz="3600" b="1" dirty="0"/>
            </a:br>
            <a:r>
              <a:rPr lang="tr-TR" altLang="tr-TR" sz="3600" b="1" dirty="0"/>
              <a:t>a) Çok kısa olabilir. Yapılan sadece duraklamadır. Soluk alınmaz, çok kısa süreli </a:t>
            </a:r>
            <a:r>
              <a:rPr lang="tr-TR" altLang="tr-TR" sz="3600" b="1" dirty="0" err="1"/>
              <a:t>duraklanır</a:t>
            </a:r>
            <a:r>
              <a:rPr lang="tr-TR" altLang="tr-TR" sz="3600" b="1" dirty="0"/>
              <a:t>. </a:t>
            </a:r>
            <a:br>
              <a:rPr lang="tr-TR" altLang="tr-TR" sz="3600" b="1" dirty="0"/>
            </a:br>
            <a:endParaRPr lang="tr-TR" altLang="tr-TR"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r>
              <a:rPr lang="tr-TR" altLang="tr-TR" sz="4400" b="1" dirty="0"/>
              <a:t>“Sorun var, ama çözüm de var.” cümlesinde virgül işaretinden sonra duraklama yapılması gerekir. Ama bu duraklama o kadar kısadır ki nefes almaya imkân tanımaz.</a:t>
            </a:r>
            <a:endParaRPr lang="tr-TR" altLang="tr-TR"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r>
              <a:rPr lang="tr-TR" altLang="tr-TR" sz="5400" b="1" dirty="0"/>
              <a:t>b) Durak biraz uzunca olabilir. Bu duraklamalarda soluma yapılmaktadır. </a:t>
            </a:r>
            <a:br>
              <a:rPr lang="tr-TR" altLang="tr-TR" sz="5400" b="1" dirty="0"/>
            </a:br>
            <a:endParaRPr lang="tr-TR" altLang="tr-TR" sz="5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gn="ctr">
              <a:buFontTx/>
              <a:buNone/>
            </a:pPr>
            <a:r>
              <a:rPr lang="tr-TR" altLang="tr-TR" sz="4000" b="1" dirty="0"/>
              <a:t>“Biz kendimizi başarılı olmaya, --engellerimizi aşmaya adadık. ---- Tüm gücümüzle büyük geleceğimiz için çalışmaya devam edeceğiz.” Burada iki cümle arasındaki durak biraz uzunca olan ve soluk alınan duraktır.</a:t>
            </a:r>
            <a:endParaRPr lang="tr-TR" altLang="tr-TR"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F2DCDB"/>
                </a:solidFill>
              </a14:hiddenFill>
            </a:ext>
          </a:extLst>
        </p:spPr>
        <p:txBody>
          <a:bodyPr anchor="ctr"/>
          <a:lstStyle/>
          <a:p>
            <a:r>
              <a:rPr lang="tr-TR" altLang="tr-TR" b="1"/>
              <a:t>DURAK</a:t>
            </a:r>
          </a:p>
        </p:txBody>
      </p:sp>
      <p:sp>
        <p:nvSpPr>
          <p:cNvPr id="3" name="2 İçerik Yer Tutucusu"/>
          <p:cNvSpPr>
            <a:spLocks noGrp="1"/>
          </p:cNvSpPr>
          <p:nvPr>
            <p:ph idx="4294967295"/>
          </p:nvPr>
        </p:nvSpPr>
        <p:spPr>
          <a:xfrm>
            <a:off x="0" y="1428750"/>
            <a:ext cx="9144000" cy="5429250"/>
          </a:xfrm>
          <a:extLst>
            <a:ext uri="{909E8E84-426E-40DD-AFC4-6F175D3DCCD1}">
              <a14:hiddenFill xmlns:a14="http://schemas.microsoft.com/office/drawing/2010/main">
                <a:solidFill>
                  <a:srgbClr val="E6B9B8"/>
                </a:solidFill>
              </a14:hiddenFill>
            </a:ext>
          </a:extLst>
        </p:spPr>
        <p:txBody>
          <a:bodyPr/>
          <a:lstStyle/>
          <a:p>
            <a:pPr>
              <a:lnSpc>
                <a:spcPct val="90000"/>
              </a:lnSpc>
              <a:buFontTx/>
              <a:buNone/>
            </a:pPr>
            <a:r>
              <a:rPr lang="tr-TR" altLang="tr-TR" sz="2800" dirty="0"/>
              <a:t>c) Solumalı duraklarda soluma mümkün olduğu kadar gürültüsüz olmalıdır. Ama siz nefesinizi tüketmişseniz ani ve gürültülü solumak zorunda kalırsınız. Özellikle mikrofon karsısında konuştuğunuzda solumanızın tüm gürültüsü dinleyiciler tarafından algılanır. Soluma gürültüsü dinleyicilerinizi rahatsız eder, konuşmanızı sevimsizleştirir. Solumanın gürültüsüz olmasını sağlamak için gerekli her imkânı kullanarak mümkün olduğu kadar sık ve küçük hacimli solumalar yapmamız gerekir.</a:t>
            </a:r>
            <a:br>
              <a:rPr lang="tr-TR" altLang="tr-TR" sz="2800" dirty="0"/>
            </a:br>
            <a:endParaRPr lang="tr-TR" altLang="tr-TR"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el">
  <a:themeElements>
    <a:clrScheme name="Tem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129</TotalTime>
  <Words>402</Words>
  <Application>Microsoft Office PowerPoint</Application>
  <PresentationFormat>Ekran Gösterisi (4:3)</PresentationFormat>
  <Paragraphs>66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Temel</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lpstr>DURAK</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2</cp:revision>
  <dcterms:created xsi:type="dcterms:W3CDTF">2008-01-10T12:54:44Z</dcterms:created>
  <dcterms:modified xsi:type="dcterms:W3CDTF">2023-05-15T15:23:28Z</dcterms:modified>
  <cp:category>www.turkedebiyati.org</cp:category>
</cp:coreProperties>
</file>