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3"/>
  </p:notesMasterIdLst>
  <p:sldIdLst>
    <p:sldId id="266" r:id="rId2"/>
    <p:sldId id="267" r:id="rId3"/>
    <p:sldId id="276" r:id="rId4"/>
    <p:sldId id="268" r:id="rId5"/>
    <p:sldId id="272" r:id="rId6"/>
    <p:sldId id="271" r:id="rId7"/>
    <p:sldId id="270" r:id="rId8"/>
    <p:sldId id="269" r:id="rId9"/>
    <p:sldId id="273" r:id="rId10"/>
    <p:sldId id="274" r:id="rId11"/>
    <p:sldId id="275" r:id="rId12"/>
    <p:sldId id="256" r:id="rId13"/>
    <p:sldId id="257" r:id="rId14"/>
    <p:sldId id="258" r:id="rId15"/>
    <p:sldId id="259" r:id="rId16"/>
    <p:sldId id="260" r:id="rId17"/>
    <p:sldId id="261" r:id="rId18"/>
    <p:sldId id="264" r:id="rId19"/>
    <p:sldId id="262" r:id="rId20"/>
    <p:sldId id="263" r:id="rId21"/>
    <p:sldId id="265" r:id="rId2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34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ltLang="tr-TR"/>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ltLang="tr-TR"/>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ltLang="tr-TR"/>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114F574-5BD3-4381-AFA8-CA0D2749F4AC}" type="slidenum">
              <a:rPr lang="tr-TR" altLang="tr-TR"/>
              <a:pPr/>
              <a:t>‹#›</a:t>
            </a:fld>
            <a:endParaRPr lang="tr-TR" altLang="tr-TR"/>
          </a:p>
        </p:txBody>
      </p:sp>
    </p:spTree>
    <p:extLst>
      <p:ext uri="{BB962C8B-B14F-4D97-AF65-F5344CB8AC3E}">
        <p14:creationId xmlns:p14="http://schemas.microsoft.com/office/powerpoint/2010/main" val="40298844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endParaRPr lang="tr-TR" alt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r>
              <a:rPr lang="tr-TR" altLang="tr-TR" smtClean="0"/>
              <a:t>www.turkedebiyati.org</a:t>
            </a:r>
            <a:endParaRPr lang="tr-TR" alt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4B7F6854-F241-499B-A879-37ACD0F390BD}" type="slidenum">
              <a:rPr lang="tr-TR" altLang="tr-TR" smtClean="0"/>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altLang="tr-TR"/>
          </a:p>
        </p:txBody>
      </p:sp>
      <p:sp>
        <p:nvSpPr>
          <p:cNvPr id="5" name="Altbilgi Yer Tutucusu 4"/>
          <p:cNvSpPr>
            <a:spLocks noGrp="1"/>
          </p:cNvSpPr>
          <p:nvPr>
            <p:ph type="ftr" sz="quarter" idx="11"/>
          </p:nvPr>
        </p:nvSpPr>
        <p:spPr/>
        <p:txBody>
          <a:bodyPr/>
          <a:lstStyle>
            <a:extLst/>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extLst/>
          </a:lstStyle>
          <a:p>
            <a:fld id="{9FE8C5D8-D434-4F3D-ABFC-10600417BC81}"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altLang="tr-TR"/>
          </a:p>
        </p:txBody>
      </p:sp>
      <p:sp>
        <p:nvSpPr>
          <p:cNvPr id="5" name="Altbilgi Yer Tutucusu 4"/>
          <p:cNvSpPr>
            <a:spLocks noGrp="1"/>
          </p:cNvSpPr>
          <p:nvPr>
            <p:ph type="ftr" sz="quarter" idx="11"/>
          </p:nvPr>
        </p:nvSpPr>
        <p:spPr/>
        <p:txBody>
          <a:bodyPr/>
          <a:lstStyle>
            <a:extLst/>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extLst/>
          </a:lstStyle>
          <a:p>
            <a:fld id="{199F83F4-7138-48B8-AB2D-B451103AF1C8}"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altLang="tr-TR"/>
          </a:p>
        </p:txBody>
      </p:sp>
      <p:sp>
        <p:nvSpPr>
          <p:cNvPr id="5" name="Altbilgi Yer Tutucusu 4"/>
          <p:cNvSpPr>
            <a:spLocks noGrp="1"/>
          </p:cNvSpPr>
          <p:nvPr>
            <p:ph type="ftr" sz="quarter" idx="11"/>
          </p:nvPr>
        </p:nvSpPr>
        <p:spPr/>
        <p:txBody>
          <a:bodyPr/>
          <a:lstStyle>
            <a:extLst/>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extLst/>
          </a:lstStyle>
          <a:p>
            <a:fld id="{55392722-33B6-4C4E-A6B1-99296F91C5F8}" type="slidenum">
              <a:rPr lang="tr-TR" altLang="tr-TR" smtClean="0"/>
              <a:pPr/>
              <a:t>‹#›</a:t>
            </a:fld>
            <a:endParaRPr lang="tr-TR" alt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endParaRPr lang="tr-TR" altLang="tr-TR"/>
          </a:p>
        </p:txBody>
      </p:sp>
      <p:sp>
        <p:nvSpPr>
          <p:cNvPr id="5" name="Altbilgi Yer Tutucusu 4"/>
          <p:cNvSpPr>
            <a:spLocks noGrp="1"/>
          </p:cNvSpPr>
          <p:nvPr>
            <p:ph type="ftr" sz="quarter" idx="11"/>
          </p:nvPr>
        </p:nvSpPr>
        <p:spPr/>
        <p:txBody>
          <a:bodyPr/>
          <a:lstStyle>
            <a:extLst/>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extLst/>
          </a:lstStyle>
          <a:p>
            <a:fld id="{D8EC07AE-FD05-4C87-9D5B-C68B9C74CC5D}" type="slidenum">
              <a:rPr lang="tr-TR" altLang="tr-TR" smtClean="0"/>
              <a:pPr/>
              <a:t>‹#›</a:t>
            </a:fld>
            <a:endParaRPr lang="tr-TR" alt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endParaRPr lang="tr-TR" altLang="tr-TR"/>
          </a:p>
        </p:txBody>
      </p:sp>
      <p:sp>
        <p:nvSpPr>
          <p:cNvPr id="6" name="Altbilgi Yer Tutucusu 5"/>
          <p:cNvSpPr>
            <a:spLocks noGrp="1"/>
          </p:cNvSpPr>
          <p:nvPr>
            <p:ph type="ftr" sz="quarter" idx="11"/>
          </p:nvPr>
        </p:nvSpPr>
        <p:spPr/>
        <p:txBody>
          <a:bodyPr/>
          <a:lstStyle>
            <a:extLst/>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extLst/>
          </a:lstStyle>
          <a:p>
            <a:fld id="{08975DD2-8C82-4E48-8956-A521C3C24BB3}" type="slidenum">
              <a:rPr lang="tr-TR" altLang="tr-TR" smtClean="0"/>
              <a:pPr/>
              <a:t>‹#›</a:t>
            </a:fld>
            <a:endParaRPr lang="tr-TR" alt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endParaRPr lang="tr-TR" altLang="tr-TR"/>
          </a:p>
        </p:txBody>
      </p:sp>
      <p:sp>
        <p:nvSpPr>
          <p:cNvPr id="8" name="Altbilgi Yer Tutucusu 7"/>
          <p:cNvSpPr>
            <a:spLocks noGrp="1"/>
          </p:cNvSpPr>
          <p:nvPr>
            <p:ph type="ftr" sz="quarter" idx="11"/>
          </p:nvPr>
        </p:nvSpPr>
        <p:spPr/>
        <p:txBody>
          <a:bodyPr/>
          <a:lstStyle>
            <a:extLst/>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extLst/>
          </a:lstStyle>
          <a:p>
            <a:fld id="{02A68D35-ED28-42CE-84BE-EC13F41DEDEA}" type="slidenum">
              <a:rPr lang="tr-TR" altLang="tr-TR" smtClean="0"/>
              <a:pPr/>
              <a:t>‹#›</a:t>
            </a:fld>
            <a:endParaRPr lang="tr-TR"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endParaRPr lang="tr-TR" altLang="tr-TR"/>
          </a:p>
        </p:txBody>
      </p:sp>
      <p:sp>
        <p:nvSpPr>
          <p:cNvPr id="4" name="Altbilgi Yer Tutucusu 3"/>
          <p:cNvSpPr>
            <a:spLocks noGrp="1"/>
          </p:cNvSpPr>
          <p:nvPr>
            <p:ph type="ftr" sz="quarter" idx="11"/>
          </p:nvPr>
        </p:nvSpPr>
        <p:spPr/>
        <p:txBody>
          <a:bodyPr/>
          <a:lstStyle>
            <a:extLst/>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extLst/>
          </a:lstStyle>
          <a:p>
            <a:fld id="{52F903E8-41D0-442E-B7E5-60E57A8AA6A9}" type="slidenum">
              <a:rPr lang="tr-TR" altLang="tr-TR" smtClean="0"/>
              <a:pPr/>
              <a:t>‹#›</a:t>
            </a:fld>
            <a:endParaRPr lang="tr-TR" alt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endParaRPr lang="tr-TR" altLang="tr-TR"/>
          </a:p>
        </p:txBody>
      </p:sp>
      <p:sp>
        <p:nvSpPr>
          <p:cNvPr id="3" name="Altbilgi Yer Tutucusu 2"/>
          <p:cNvSpPr>
            <a:spLocks noGrp="1"/>
          </p:cNvSpPr>
          <p:nvPr>
            <p:ph type="ftr" sz="quarter" idx="11"/>
          </p:nvPr>
        </p:nvSpPr>
        <p:spPr/>
        <p:txBody>
          <a:bodyPr/>
          <a:lstStyle>
            <a:extLst/>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extLst/>
          </a:lstStyle>
          <a:p>
            <a:fld id="{C9624078-0519-49F9-8634-30B5919E7915}"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endParaRPr lang="tr-TR" altLang="tr-TR"/>
          </a:p>
        </p:txBody>
      </p:sp>
      <p:sp>
        <p:nvSpPr>
          <p:cNvPr id="6" name="Altbilgi Yer Tutucusu 5"/>
          <p:cNvSpPr>
            <a:spLocks noGrp="1"/>
          </p:cNvSpPr>
          <p:nvPr>
            <p:ph type="ftr" sz="quarter" idx="11"/>
          </p:nvPr>
        </p:nvSpPr>
        <p:spPr/>
        <p:txBody>
          <a:bodyPr/>
          <a:lstStyle>
            <a:extLst/>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extLst/>
          </a:lstStyle>
          <a:p>
            <a:fld id="{89380AF5-A7A0-4BB4-8840-D8E748DAD2E5}" type="slidenum">
              <a:rPr lang="tr-TR" altLang="tr-TR" smtClean="0"/>
              <a:pPr/>
              <a:t>‹#›</a:t>
            </a:fld>
            <a:endParaRPr lang="tr-TR"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endParaRPr lang="tr-TR" alt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7D2E6279-1B5B-48ED-B1DA-864C6D170369}" type="slidenum">
              <a:rPr lang="tr-TR" altLang="tr-TR" smtClean="0"/>
              <a:pPr/>
              <a:t>‹#›</a:t>
            </a:fld>
            <a:endParaRPr lang="tr-TR" alt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tr-TR" alt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tr-TR" altLang="tr-TR" smtClean="0"/>
              <a:t>www.turkedebiyati.org</a:t>
            </a:r>
            <a:endParaRPr lang="tr-TR" alt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D0FA56-28B0-40D5-9E81-9879FE5BBB5C}" type="slidenum">
              <a:rPr lang="tr-TR" altLang="tr-TR" smtClean="0"/>
              <a:pPr/>
              <a:t>‹#›</a:t>
            </a:fld>
            <a:endParaRPr lang="tr-TR" altLang="tr-T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tr-TR" altLang="tr-TR" dirty="0"/>
              <a:t>Nefes ve Teknikleri </a:t>
            </a:r>
          </a:p>
        </p:txBody>
      </p:sp>
      <p:sp>
        <p:nvSpPr>
          <p:cNvPr id="15364" name="Rectangle 4"/>
          <p:cNvSpPr>
            <a:spLocks noChangeArrowheads="1"/>
          </p:cNvSpPr>
          <p:nvPr/>
        </p:nvSpPr>
        <p:spPr bwMode="auto">
          <a:xfrm>
            <a:off x="395536" y="5733256"/>
            <a:ext cx="665278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tr-TR" sz="2400" b="1" u="sng" dirty="0">
                <a:hlinkClick r:id="rId2"/>
              </a:rPr>
              <a:t>www.turkedebiyati.org</a:t>
            </a:r>
            <a:br>
              <a:rPr lang="tr-TR" sz="2400" b="1" u="sng" dirty="0">
                <a:hlinkClick r:id="rId2"/>
              </a:rPr>
            </a:br>
            <a:r>
              <a:rPr lang="tr-TR" sz="2400" b="1" dirty="0"/>
              <a:t>Türk Dili ve Edebiyatı Kaynak Eğitim Sitesi</a:t>
            </a:r>
            <a:endParaRPr lang="tr-T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a:buFontTx/>
              <a:buNone/>
            </a:pPr>
            <a:r>
              <a:rPr lang="tr-TR" altLang="tr-TR"/>
              <a:t/>
            </a:r>
            <a:br>
              <a:rPr lang="tr-TR" altLang="tr-TR"/>
            </a:br>
            <a:r>
              <a:rPr lang="tr-TR" altLang="tr-TR"/>
              <a:t>1- Çiçek koklar gibi nefes almak ve alınan nefesi F veya S ünsüzü ile boşaltmak. </a:t>
            </a:r>
          </a:p>
          <a:p>
            <a:pPr>
              <a:buFontTx/>
              <a:buNone/>
            </a:pPr>
            <a:endParaRPr lang="tr-TR" altLang="tr-TR"/>
          </a:p>
          <a:p>
            <a:r>
              <a:rPr lang="tr-TR" altLang="tr-TR"/>
              <a:t>Bu çalışmada çiçek koklar gibi alınan nefes tıslar gibi düzenli bir biçimde boşaltılmalıdır. </a:t>
            </a:r>
          </a:p>
        </p:txBody>
      </p:sp>
      <p:sp>
        <p:nvSpPr>
          <p:cNvPr id="23554" name="Rectangle 2"/>
          <p:cNvSpPr>
            <a:spLocks noGrp="1" noChangeArrowheads="1"/>
          </p:cNvSpPr>
          <p:nvPr>
            <p:ph type="title"/>
          </p:nvPr>
        </p:nvSpPr>
        <p:spPr/>
        <p:txBody>
          <a:bodyPr/>
          <a:lstStyle/>
          <a:p>
            <a:r>
              <a:rPr lang="tr-TR" altLang="tr-TR"/>
              <a:t>Nefes Çalışmaları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0" y="1905000"/>
            <a:ext cx="9144000" cy="4764088"/>
          </a:xfrm>
        </p:spPr>
        <p:txBody>
          <a:bodyPr/>
          <a:lstStyle/>
          <a:p>
            <a:r>
              <a:rPr lang="tr-TR" altLang="tr-TR"/>
              <a:t>2- Alınan bir tek nefesin, kesik kesik boşaltılması. </a:t>
            </a:r>
          </a:p>
          <a:p>
            <a:endParaRPr lang="tr-TR" altLang="tr-TR"/>
          </a:p>
          <a:p>
            <a:r>
              <a:rPr lang="tr-TR" altLang="tr-TR"/>
              <a:t>Bu çalışma nefesin, diyaframla sıkı bir şekilde işbirliği yapmasına yardımcı olacak ve nefes basıncını arttıracaktır. </a:t>
            </a:r>
          </a:p>
        </p:txBody>
      </p:sp>
      <p:sp>
        <p:nvSpPr>
          <p:cNvPr id="24578" name="Rectangle 2"/>
          <p:cNvSpPr>
            <a:spLocks noGrp="1" noChangeArrowheads="1"/>
          </p:cNvSpPr>
          <p:nvPr>
            <p:ph type="title"/>
          </p:nvPr>
        </p:nvSpPr>
        <p:spPr/>
        <p:txBody>
          <a:bodyPr/>
          <a:lstStyle/>
          <a:p>
            <a:r>
              <a:rPr lang="tr-TR" altLang="tr-TR"/>
              <a:t>Nefes Çalışmaları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altLang="tr-TR" b="1"/>
              <a:t>Ses Çıkarmak</a:t>
            </a:r>
            <a:r>
              <a:rPr lang="tr-TR" altLang="tr-T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1052513"/>
            <a:ext cx="9144000" cy="5616575"/>
          </a:xfrm>
        </p:spPr>
        <p:txBody>
          <a:bodyPr/>
          <a:lstStyle/>
          <a:p>
            <a:r>
              <a:rPr lang="tr-TR" altLang="tr-TR"/>
              <a:t>Anatomistlerin ilk fark ettikleri şey, gırtlağın olağanüstü süspansiyon özelliğiydi. Boyun kaidesi ile kafa kaidesi arasına yerleşmiş kaslar yay gibi gerilerek gırtlağın, boyunda çeşitli pozisyonlara girmesini sağlar. </a:t>
            </a:r>
          </a:p>
          <a:p>
            <a:r>
              <a:rPr lang="tr-TR" altLang="tr-TR"/>
              <a:t>Bu, aynı zamanda gırtlağın dışarıdan gelebilecek her türlü darbeye karşı korunmasını da sağlamış olur. Bunu sağlayan ise gırtlaktaki kıkırdakların elastik olmasıdır.</a:t>
            </a:r>
          </a:p>
        </p:txBody>
      </p:sp>
      <p:sp>
        <p:nvSpPr>
          <p:cNvPr id="3074" name="Rectangle 2"/>
          <p:cNvSpPr>
            <a:spLocks noGrp="1" noChangeArrowheads="1"/>
          </p:cNvSpPr>
          <p:nvPr>
            <p:ph type="title"/>
          </p:nvPr>
        </p:nvSpPr>
        <p:spPr/>
        <p:txBody>
          <a:bodyPr>
            <a:normAutofit fontScale="90000"/>
          </a:bodyPr>
          <a:lstStyle/>
          <a:p>
            <a:r>
              <a:rPr lang="tr-TR" altLang="tr-TR"/>
              <a:t>SESİN YAPISI</a:t>
            </a:r>
            <a:br>
              <a:rPr lang="tr-TR" altLang="tr-TR"/>
            </a:br>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r>
              <a:rPr lang="tr-TR" altLang="tr-TR"/>
              <a:t>Gırtlaktaki güçlü kaslar ise yutma işlevini gerçekleştirmenin yanı sıra sesin kalitesine de etki ederler. İç kaslar kıkırdakların yerini değiştirerek ses tellerinin durumunu ve gerginliğini etkilerken, dış kaslar hem kıkırdakların yerini değiştirir, hem de dolaylı olarak sesin tiz ve bas ayarına yardımcı olurlar.</a:t>
            </a:r>
          </a:p>
        </p:txBody>
      </p:sp>
      <p:sp>
        <p:nvSpPr>
          <p:cNvPr id="4100" name="Rectangle 4"/>
          <p:cNvSpPr>
            <a:spLocks noChangeArrowheads="1"/>
          </p:cNvSpPr>
          <p:nvPr/>
        </p:nvSpPr>
        <p:spPr bwMode="auto">
          <a:xfrm>
            <a:off x="684213" y="620713"/>
            <a:ext cx="79914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200" b="1">
                <a:solidFill>
                  <a:schemeClr val="tx2"/>
                </a:solidFill>
                <a:latin typeface="Arial" charset="0"/>
              </a:rPr>
              <a:t>SESİN YAPISI</a:t>
            </a:r>
            <a:br>
              <a:rPr lang="tr-TR" altLang="tr-TR" sz="3200" b="1">
                <a:solidFill>
                  <a:schemeClr val="tx2"/>
                </a:solidFill>
                <a:latin typeface="Arial" charset="0"/>
              </a:rPr>
            </a:br>
            <a:endParaRPr lang="tr-TR" altLang="tr-TR" sz="3200" b="1">
              <a:solidFill>
                <a:schemeClr val="tx2"/>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r>
              <a:rPr lang="tr-TR" altLang="tr-TR" sz="2800"/>
              <a:t>Sesin güç kaynağı akciğerler, göğüs kafesi, sırt ve özellikle de karın kaslarıdır. Bu kaslar uyumlu bir şekilde çalışarak bir körük gibi havayı kontrollü olarak pompalarlar. Genel olarak bu organların tümü diyafram olarak adlandırılır. Oysa diyafram, havayı emen akciğerin hemen altında yer alan bir kas tabakasıdır. Ses havayı dışarı üflerken çıkar ve bu süreçte de diyaframın hiçbir rolü bulunmaz.</a:t>
            </a:r>
          </a:p>
        </p:txBody>
      </p:sp>
      <p:sp>
        <p:nvSpPr>
          <p:cNvPr id="5122" name="Rectangle 2"/>
          <p:cNvSpPr>
            <a:spLocks noGrp="1" noChangeArrowheads="1"/>
          </p:cNvSpPr>
          <p:nvPr>
            <p:ph type="title"/>
          </p:nvPr>
        </p:nvSpPr>
        <p:spPr/>
        <p:txBody>
          <a:bodyPr/>
          <a:lstStyle/>
          <a:p>
            <a:r>
              <a:rPr lang="tr-TR" altLang="tr-TR"/>
              <a:t>SESİN GÜÇ KAYNAĞI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r>
              <a:rPr lang="tr-TR" altLang="tr-TR"/>
              <a:t>Sesin önce beyinde şekillenmesi sonra ilgili organlara emir vermesi gerekir. Emir beyin sapı ve omurilikten ilerler. Mesaj gırtlak, akciğer, karın kasları ve rezonans (tınlaşım) boşluklarına (ağız, boğaz ve burun) ortak bir çalışma ile iletilir.</a:t>
            </a:r>
          </a:p>
        </p:txBody>
      </p:sp>
      <p:sp>
        <p:nvSpPr>
          <p:cNvPr id="6148" name="Rectangle 4"/>
          <p:cNvSpPr>
            <a:spLocks noGrp="1" noChangeArrowheads="1"/>
          </p:cNvSpPr>
          <p:nvPr>
            <p:ph type="title"/>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tr-TR" altLang="tr-TR"/>
              <a:t>SESİN GÜÇ KAYNAĞI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a:lnSpc>
                <a:spcPct val="90000"/>
              </a:lnSpc>
            </a:pPr>
            <a:r>
              <a:rPr lang="tr-TR" altLang="tr-TR" sz="2800"/>
              <a:t>Sağlıklı bir ses için kulağın da sağlam olması gerekir. Çünkü kulağımız sesimizi biofees-back sistemiyle denetler."Ağızda çıkanı kulağın duymuyor" deyimi her ne kadar bu durum için söylenmişse de kulağı duymayan kişilerin seslerini kontrol edemeyip bağırarak konuşmaları hepimizin dikkatini çekmiştir. İşitme bozukluğu olduğu için sahneleri genç yaşta terk etmek zorunda kalan birçok ünlü ses sanatçısı vardır.</a:t>
            </a:r>
          </a:p>
        </p:txBody>
      </p:sp>
      <p:sp>
        <p:nvSpPr>
          <p:cNvPr id="7172" name="Rectangle 4"/>
          <p:cNvSpPr>
            <a:spLocks noGrp="1" noChangeArrowheads="1"/>
          </p:cNvSpPr>
          <p:nvPr>
            <p:ph type="title"/>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tr-TR" altLang="tr-TR"/>
              <a:t>SESİN GÜÇ KAYNAĞI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r>
              <a:rPr lang="tr-TR" altLang="tr-TR" sz="2800"/>
              <a:t>Konuşurken ses telleri altındaki basınç 7 cm su basıncına eşdeğer orana yükselince ses telleri açılır. Hava yukarıya çıkınca basınç düşer ve ses telleri kapanır. Havanın ardında oluşturduğu emme gücü de ses tellerinin kapanmasına yardımcı olur. Kapanan ses telleri altında basınç tekrar yükselmeye başlar ve aynı devinim yeniden başlar.</a:t>
            </a:r>
          </a:p>
        </p:txBody>
      </p:sp>
      <p:sp>
        <p:nvSpPr>
          <p:cNvPr id="10242" name="Rectangle 2"/>
          <p:cNvSpPr>
            <a:spLocks noGrp="1" noChangeArrowheads="1"/>
          </p:cNvSpPr>
          <p:nvPr>
            <p:ph type="title"/>
          </p:nvPr>
        </p:nvSpPr>
        <p:spPr/>
        <p:txBody>
          <a:bodyPr/>
          <a:lstStyle/>
          <a:p>
            <a:r>
              <a:rPr lang="tr-TR" altLang="tr-TR"/>
              <a:t>SESİN TİTREŞİMİ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79512" y="1268760"/>
            <a:ext cx="8748464" cy="4869160"/>
          </a:xfrm>
        </p:spPr>
        <p:txBody>
          <a:bodyPr>
            <a:normAutofit fontScale="92500" lnSpcReduction="10000"/>
          </a:bodyPr>
          <a:lstStyle/>
          <a:p>
            <a:r>
              <a:rPr lang="tr-TR" altLang="tr-TR" sz="2800" dirty="0"/>
              <a:t>Ses tellerinin açılıp kapanması alt taraftan başlar ve üst tarafta devam eder. Böylelikle ses telleri üzerinde, rüzgârdaki bir bayrak gibi dalgalanma hareketi olur. Çünkü ses telleri temel olarak bir gövde ve üzerindeki mukoza tabakası arasında yer alan çok gevşek bir ara tabakadan oluşur.(ara tabaka "</a:t>
            </a:r>
            <a:r>
              <a:rPr lang="tr-TR" altLang="tr-TR" sz="2800" dirty="0" err="1"/>
              <a:t>Reinke</a:t>
            </a:r>
            <a:r>
              <a:rPr lang="tr-TR" altLang="tr-TR" sz="2800" dirty="0"/>
              <a:t> mesafesi" olarak adlandırılır.) Mukozadaki dalgalanma da işte ses tellerinin, dolayısıyla da bu gevşek ara tabakanın ses tellerinin çarpması sırasında alttan gelen havanın itmesiyle gerçekleşir. Bu dalgalanmanın bozulması, doğal olarak ses kalitesini de olumsuz etkiler.</a:t>
            </a:r>
          </a:p>
        </p:txBody>
      </p:sp>
      <p:sp>
        <p:nvSpPr>
          <p:cNvPr id="8194" name="Rectangle 2"/>
          <p:cNvSpPr>
            <a:spLocks noGrp="1" noChangeArrowheads="1"/>
          </p:cNvSpPr>
          <p:nvPr>
            <p:ph type="title"/>
          </p:nvPr>
        </p:nvSpPr>
        <p:spPr/>
        <p:txBody>
          <a:bodyPr/>
          <a:lstStyle/>
          <a:p>
            <a:r>
              <a:rPr lang="tr-TR" altLang="tr-TR"/>
              <a:t>SESİN TİTREŞİMİ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764704"/>
            <a:ext cx="9144000" cy="5472608"/>
          </a:xfrm>
        </p:spPr>
        <p:txBody>
          <a:bodyPr>
            <a:normAutofit/>
          </a:bodyPr>
          <a:lstStyle/>
          <a:p>
            <a:r>
              <a:rPr lang="tr-TR" altLang="tr-TR" dirty="0"/>
              <a:t>Nefes iyi konuşabilmek için, her şeyden önce doğru nefes alıp vermeyi öğrenmek gerekir. Konuşacak kişi, ciğerlerine en çok hava dolduracak şekilde nefes almalıdır. </a:t>
            </a:r>
            <a:endParaRPr lang="tr-TR" altLang="tr-TR" dirty="0" smtClean="0"/>
          </a:p>
          <a:p>
            <a:endParaRPr lang="tr-TR" altLang="tr-TR" dirty="0"/>
          </a:p>
          <a:p>
            <a:r>
              <a:rPr lang="tr-TR" altLang="tr-TR" dirty="0" smtClean="0"/>
              <a:t>Konuşmada </a:t>
            </a:r>
            <a:r>
              <a:rPr lang="tr-TR" altLang="tr-TR" dirty="0"/>
              <a:t>en doğru nefes türü diyafram nefesidir. Çiçek koklar gibi, havayı ciğerlerimizin en derin köşelerine doldurmaya çalışırken, karnımızı dışarı doğru itersek diyafram nefesini elde ederiz. Nefes verirken de, karnımızı hafifçe içeri doğru çekerek, diyaframımızı çalıştırmış oluruz.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tr-TR" altLang="tr-TR"/>
              <a:t>Ses telleri gitar telleri gibi titreşemez. Ses, tıpkı alkışlarken avuçlarımızın birbirine çarpması gibi ses tellerinin birbiriyle çarpışması sonucunda ortaya çıkar.</a:t>
            </a:r>
          </a:p>
        </p:txBody>
      </p:sp>
      <p:sp>
        <p:nvSpPr>
          <p:cNvPr id="9218" name="Rectangle 2"/>
          <p:cNvSpPr>
            <a:spLocks noGrp="1" noChangeArrowheads="1"/>
          </p:cNvSpPr>
          <p:nvPr>
            <p:ph type="title"/>
          </p:nvPr>
        </p:nvSpPr>
        <p:spPr/>
        <p:txBody>
          <a:bodyPr/>
          <a:lstStyle/>
          <a:p>
            <a:r>
              <a:rPr lang="tr-TR" altLang="tr-TR"/>
              <a:t>SESİN TİTREŞİMİ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ChangeArrowheads="1"/>
          </p:cNvSpPr>
          <p:nvPr/>
        </p:nvSpPr>
        <p:spPr bwMode="auto">
          <a:xfrm>
            <a:off x="861455" y="2365722"/>
            <a:ext cx="721947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Aft>
                <a:spcPts val="0"/>
              </a:spcAft>
            </a:pPr>
            <a:r>
              <a:rPr lang="tr-TR" sz="3200" b="1" u="sng" dirty="0" smtClean="0">
                <a:solidFill>
                  <a:srgbClr val="0000FF"/>
                </a:solidFill>
                <a:effectLst/>
                <a:latin typeface="Calibri"/>
                <a:ea typeface="Calibri"/>
                <a:cs typeface="Times New Roman"/>
                <a:hlinkClick r:id="rId2"/>
              </a:rPr>
              <a:t>www.turkedebiyati.org</a:t>
            </a:r>
            <a:br>
              <a:rPr lang="tr-TR" sz="3200" b="1" u="sng" dirty="0" smtClean="0">
                <a:solidFill>
                  <a:srgbClr val="0000FF"/>
                </a:solidFill>
                <a:effectLst/>
                <a:latin typeface="Calibri"/>
                <a:ea typeface="Calibri"/>
                <a:cs typeface="Times New Roman"/>
                <a:hlinkClick r:id="rId2"/>
              </a:rPr>
            </a:br>
            <a:r>
              <a:rPr lang="tr-TR" sz="3200" b="1" dirty="0" smtClean="0">
                <a:solidFill>
                  <a:srgbClr val="FF3300"/>
                </a:solidFill>
                <a:effectLst/>
                <a:latin typeface="Calibri"/>
                <a:ea typeface="Calibri"/>
                <a:cs typeface="Times New Roman"/>
              </a:rPr>
              <a:t>Türk Dili ve Edebiyatı Kaynak Eğitim Sitesi</a:t>
            </a:r>
            <a:endParaRPr lang="tr-TR" sz="320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olunum_sekil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548680"/>
            <a:ext cx="6842125" cy="58326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0" y="332656"/>
            <a:ext cx="9144000" cy="5400600"/>
          </a:xfrm>
        </p:spPr>
        <p:txBody>
          <a:bodyPr>
            <a:normAutofit/>
          </a:bodyPr>
          <a:lstStyle/>
          <a:p>
            <a:pPr>
              <a:lnSpc>
                <a:spcPct val="90000"/>
              </a:lnSpc>
            </a:pPr>
            <a:endParaRPr lang="tr-TR" altLang="tr-TR" dirty="0"/>
          </a:p>
          <a:p>
            <a:pPr>
              <a:lnSpc>
                <a:spcPct val="90000"/>
              </a:lnSpc>
            </a:pPr>
            <a:r>
              <a:rPr lang="tr-TR" altLang="tr-TR" dirty="0"/>
              <a:t>Doğru diyafram neresi almak için, önce burnumuzdan nefes almalıyız. Diyafram nefesi, yatmakta olan bir insanın doğal nefes alış biçimidir. </a:t>
            </a:r>
          </a:p>
          <a:p>
            <a:pPr>
              <a:lnSpc>
                <a:spcPct val="90000"/>
              </a:lnSpc>
            </a:pPr>
            <a:endParaRPr lang="tr-TR" altLang="tr-TR" dirty="0"/>
          </a:p>
          <a:p>
            <a:pPr>
              <a:lnSpc>
                <a:spcPct val="90000"/>
              </a:lnSpc>
            </a:pPr>
            <a:r>
              <a:rPr lang="tr-TR" altLang="tr-TR" dirty="0"/>
              <a:t>Sırt üstü yatarken, elimizi karnımızın üzerine koyarsak, bu hareketi rahatlıkla izleyebiliriz. Yatarken çok doğal olan bu nefes, ayakta iken zorlukla ve belirli bir teknikle elde edilir. </a:t>
            </a:r>
          </a:p>
          <a:p>
            <a:pPr>
              <a:lnSpc>
                <a:spcPct val="90000"/>
              </a:lnSpc>
            </a:pPr>
            <a:endParaRPr lang="tr-TR" altLang="tr-TR" dirty="0"/>
          </a:p>
          <a:p>
            <a:pPr>
              <a:lnSpc>
                <a:spcPct val="90000"/>
              </a:lnSpc>
            </a:pPr>
            <a:r>
              <a:rPr lang="tr-TR" altLang="tr-TR" dirty="0"/>
              <a:t>Bir konuşmacı için diyafram nefesi çok önemlidir.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07504" y="836712"/>
            <a:ext cx="9144000" cy="4221088"/>
          </a:xfrm>
        </p:spPr>
        <p:txBody>
          <a:bodyPr>
            <a:normAutofit fontScale="92500" lnSpcReduction="10000"/>
          </a:bodyPr>
          <a:lstStyle/>
          <a:p>
            <a:pPr>
              <a:buFontTx/>
              <a:buNone/>
            </a:pPr>
            <a:r>
              <a:rPr lang="tr-TR" altLang="tr-TR" dirty="0"/>
              <a:t>	Diyafram nefesinde, diyafram </a:t>
            </a:r>
            <a:r>
              <a:rPr lang="tr-TR" altLang="tr-TR" dirty="0" err="1"/>
              <a:t>kubbelenip</a:t>
            </a:r>
            <a:r>
              <a:rPr lang="tr-TR" altLang="tr-TR" dirty="0"/>
              <a:t> düzleşerek, havayı düzeni bir şekilde boşaltır. Bu ritmik hareketi kontrol etmek için, ayakta bir elin avucunu göğsün üst kısmına, diğerini de alt tarafına dayamalıdır. Böylece, diyafram bölgesindeki avucun, hava basıncı ile dışarı doğru itildiği hissedilmelidir. </a:t>
            </a:r>
            <a:endParaRPr lang="tr-TR" altLang="tr-TR" dirty="0" smtClean="0"/>
          </a:p>
          <a:p>
            <a:pPr>
              <a:buFontTx/>
              <a:buNone/>
            </a:pPr>
            <a:endParaRPr lang="tr-TR" altLang="tr-TR" dirty="0"/>
          </a:p>
          <a:p>
            <a:pPr>
              <a:buFontTx/>
              <a:buNone/>
            </a:pPr>
            <a:r>
              <a:rPr lang="tr-TR" altLang="tr-TR" dirty="0"/>
              <a:t>	Bir çiçeği koklarken, hayret ve korku anında, yatarken alınan nefes, doğal diyafram nefesidir. Diyafram nefesi alınırken omuzlar yukarı kaldırılmamalı ve göğüste gözle görülür bir hareket olmamalıdır.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0" y="116632"/>
            <a:ext cx="9144000" cy="6741368"/>
          </a:xfrm>
        </p:spPr>
        <p:txBody>
          <a:bodyPr>
            <a:normAutofit/>
          </a:bodyPr>
          <a:lstStyle/>
          <a:p>
            <a:endParaRPr lang="tr-TR" altLang="tr-TR" sz="2600" dirty="0"/>
          </a:p>
          <a:p>
            <a:r>
              <a:rPr lang="tr-TR" altLang="tr-TR" sz="2600" dirty="0"/>
              <a:t>Diyafram nefesi, daha çok akciğerlerin alt yarısında toplanan ve ciğer uçlarına kadar inerek diyaframla ilişki kuran nefestir. Bu nefes, ses eğitimine en uygun olan nefestir. </a:t>
            </a:r>
          </a:p>
          <a:p>
            <a:r>
              <a:rPr lang="tr-TR" altLang="tr-TR" sz="2600" dirty="0"/>
              <a:t>Diyafram nefesinde hava, diyafram ve ses organının güç birliği konuşmamızı kolaylaştırır. Diyafram nefesi, diğer nefeslere oranla, kalbimize fazla yük olmaz. Diyafram nefesi, konuşabilmek için gerekli olan daha geç, daha düzenli ve istenen basınçta nefes boşaltmaya çok elverişlidir.</a:t>
            </a:r>
          </a:p>
          <a:p>
            <a:pPr>
              <a:buFontTx/>
              <a:buNone/>
            </a:pPr>
            <a:r>
              <a:rPr lang="tr-TR" altLang="tr-TR" sz="2600" dirty="0"/>
              <a:t> </a:t>
            </a:r>
          </a:p>
          <a:p>
            <a:r>
              <a:rPr lang="tr-TR" altLang="tr-TR" sz="2600" dirty="0"/>
              <a:t>Bu nefes göğüs boşluğu rezonansını kısıtlamaz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260648"/>
            <a:ext cx="9144000" cy="6597352"/>
          </a:xfrm>
        </p:spPr>
        <p:txBody>
          <a:bodyPr/>
          <a:lstStyle/>
          <a:p>
            <a:endParaRPr lang="tr-TR" altLang="tr-TR" dirty="0"/>
          </a:p>
          <a:p>
            <a:r>
              <a:rPr lang="tr-TR" altLang="tr-TR" dirty="0"/>
              <a:t>Nefes egzersizleri başlangıçta baş dönmesi ve yorgunluk yapabilir. Bunda çekinilecek bir şey yoktur. Fazla oksijen almak, insanda sersemlik yapar. </a:t>
            </a:r>
          </a:p>
          <a:p>
            <a:pPr>
              <a:buFontTx/>
              <a:buNone/>
            </a:pPr>
            <a:endParaRPr lang="tr-TR" altLang="tr-TR" dirty="0"/>
          </a:p>
          <a:p>
            <a:r>
              <a:rPr lang="tr-TR" altLang="tr-TR" dirty="0"/>
              <a:t>Nefes alma-verme süreci sona erdiği zaman, çok kısa bir an bütün kasları gevşeterek, daha verimli yeni bir nefese hazırlanılmalıdır.</a:t>
            </a:r>
            <a:r>
              <a:rPr lang="tr-TR" altLang="tr-TR" sz="4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260648"/>
            <a:ext cx="9144000" cy="6192688"/>
          </a:xfrm>
        </p:spPr>
        <p:txBody>
          <a:bodyPr>
            <a:normAutofit lnSpcReduction="10000"/>
          </a:bodyPr>
          <a:lstStyle/>
          <a:p>
            <a:r>
              <a:rPr lang="tr-TR" altLang="tr-TR" sz="3000" dirty="0"/>
              <a:t>Konuşurken, gereğinden fazla hava vermek, sesin hışırtılı ve havalı çıkmasına neden olur. Her ses için, gerektiği kadar hava harcanmalıdır. </a:t>
            </a:r>
          </a:p>
          <a:p>
            <a:pPr>
              <a:buFontTx/>
              <a:buNone/>
            </a:pPr>
            <a:endParaRPr lang="tr-TR" altLang="tr-TR" sz="3000" dirty="0"/>
          </a:p>
          <a:p>
            <a:r>
              <a:rPr lang="tr-TR" altLang="tr-TR" sz="3000" dirty="0"/>
              <a:t>Fazla hava kullanmak yüzünden, ses tellerinin kasılmaları ile ses tizleşmeleri ve ses kısılmaları meydana gelir. </a:t>
            </a:r>
          </a:p>
          <a:p>
            <a:endParaRPr lang="tr-TR" altLang="tr-TR" sz="3000" dirty="0"/>
          </a:p>
          <a:p>
            <a:r>
              <a:rPr lang="tr-TR" altLang="tr-TR" sz="3000" dirty="0"/>
              <a:t>Bunun için başlangıçta, doğru nefes alma, ölçülü verme ve zamanında gevşemeleri iyi öğrenmek için yaptığı çalışmalar bir konuşmacıyı amacına daha çabuk ulaştırır.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1905000"/>
            <a:ext cx="9144000" cy="4260304"/>
          </a:xfrm>
        </p:spPr>
        <p:txBody>
          <a:bodyPr>
            <a:normAutofit lnSpcReduction="10000"/>
          </a:bodyPr>
          <a:lstStyle/>
          <a:p>
            <a:pPr>
              <a:lnSpc>
                <a:spcPct val="80000"/>
              </a:lnSpc>
            </a:pPr>
            <a:r>
              <a:rPr lang="tr-TR" altLang="tr-TR" sz="2800" dirty="0"/>
              <a:t>Konuşurken duruma göre denetimli veya kaçamak nefes alınır.</a:t>
            </a:r>
          </a:p>
          <a:p>
            <a:pPr>
              <a:lnSpc>
                <a:spcPct val="80000"/>
              </a:lnSpc>
              <a:buFontTx/>
              <a:buNone/>
            </a:pPr>
            <a:r>
              <a:rPr lang="tr-TR" altLang="tr-TR" sz="2800" dirty="0"/>
              <a:t> </a:t>
            </a:r>
          </a:p>
          <a:p>
            <a:pPr>
              <a:lnSpc>
                <a:spcPct val="80000"/>
              </a:lnSpc>
            </a:pPr>
            <a:r>
              <a:rPr lang="tr-TR" altLang="tr-TR" sz="2800" dirty="0"/>
              <a:t>A) DENETİMLİ NEFES: Yavaş, uzun, geniş ve yeterince alınmalıdır. </a:t>
            </a:r>
            <a:r>
              <a:rPr lang="tr-TR" altLang="tr-TR" sz="2800" dirty="0">
                <a:solidFill>
                  <a:srgbClr val="FF0066"/>
                </a:solidFill>
              </a:rPr>
              <a:t>Gereğinden fazla nefes almak ses tellerini sıkıştırır.</a:t>
            </a:r>
            <a:r>
              <a:rPr lang="tr-TR" altLang="tr-TR" sz="2800" dirty="0"/>
              <a:t> Denetimli nefes hem ağız hem de burundan alınabilir. </a:t>
            </a:r>
          </a:p>
          <a:p>
            <a:pPr>
              <a:lnSpc>
                <a:spcPct val="80000"/>
              </a:lnSpc>
            </a:pPr>
            <a:r>
              <a:rPr lang="tr-TR" altLang="tr-TR" sz="2800" dirty="0"/>
              <a:t/>
            </a:r>
            <a:br>
              <a:rPr lang="tr-TR" altLang="tr-TR" sz="2800" dirty="0"/>
            </a:br>
            <a:r>
              <a:rPr lang="tr-TR" altLang="tr-TR" sz="2800" dirty="0"/>
              <a:t>B) KAÇAMAK NEFES: Çabuk, kısa, geniş ve yeterince alınmalıdır. Kaçamak nefes sadece ağızdan alınır. Bu nefes. gülme, korkma gibi durumlarda karın duvarının kasılması ile oluşur. </a:t>
            </a:r>
          </a:p>
        </p:txBody>
      </p:sp>
      <p:sp>
        <p:nvSpPr>
          <p:cNvPr id="22530" name="Rectangle 2"/>
          <p:cNvSpPr>
            <a:spLocks noGrp="1" noChangeArrowheads="1"/>
          </p:cNvSpPr>
          <p:nvPr>
            <p:ph type="title"/>
          </p:nvPr>
        </p:nvSpPr>
        <p:spPr>
          <a:xfrm>
            <a:off x="685800" y="152400"/>
            <a:ext cx="6870700" cy="1306513"/>
          </a:xfrm>
        </p:spPr>
        <p:txBody>
          <a:bodyPr/>
          <a:lstStyle/>
          <a:p>
            <a:r>
              <a:rPr lang="tr-TR" altLang="tr-TR"/>
              <a:t>NEFES TÜRLERİ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860</Words>
  <Application>Microsoft Office PowerPoint</Application>
  <PresentationFormat>Ekran Gösterisi (4:3)</PresentationFormat>
  <Paragraphs>60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Kalabalık</vt:lpstr>
      <vt:lpstr>Nefes ve Teknikleri </vt:lpstr>
      <vt:lpstr>PowerPoint Sunusu</vt:lpstr>
      <vt:lpstr>PowerPoint Sunusu</vt:lpstr>
      <vt:lpstr>PowerPoint Sunusu</vt:lpstr>
      <vt:lpstr>PowerPoint Sunusu</vt:lpstr>
      <vt:lpstr>PowerPoint Sunusu</vt:lpstr>
      <vt:lpstr>PowerPoint Sunusu</vt:lpstr>
      <vt:lpstr>PowerPoint Sunusu</vt:lpstr>
      <vt:lpstr>NEFES TÜRLERİ</vt:lpstr>
      <vt:lpstr>Nefes Çalışmaları</vt:lpstr>
      <vt:lpstr>Nefes Çalışmaları</vt:lpstr>
      <vt:lpstr>Ses Çıkarmak </vt:lpstr>
      <vt:lpstr>SESİN YAPISI </vt:lpstr>
      <vt:lpstr>PowerPoint Sunusu</vt:lpstr>
      <vt:lpstr>SESİN GÜÇ KAYNAĞI</vt:lpstr>
      <vt:lpstr>SESİN GÜÇ KAYNAĞI</vt:lpstr>
      <vt:lpstr>SESİN GÜÇ KAYNAĞI</vt:lpstr>
      <vt:lpstr>SESİN TİTREŞİMİ</vt:lpstr>
      <vt:lpstr>SESİN TİTREŞİMİ</vt:lpstr>
      <vt:lpstr>SESİN TİTREŞİMİ</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3</cp:revision>
  <dcterms:created xsi:type="dcterms:W3CDTF">2007-11-29T18:41:41Z</dcterms:created>
  <dcterms:modified xsi:type="dcterms:W3CDTF">2023-05-15T15:18:12Z</dcterms:modified>
  <cp:category>www.turkedebiyati.org</cp:category>
</cp:coreProperties>
</file>