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816" r:id="rId2"/>
  </p:sldMasterIdLst>
  <p:notesMasterIdLst>
    <p:notesMasterId r:id="rId29"/>
  </p:notesMasterIdLst>
  <p:sldIdLst>
    <p:sldId id="256" r:id="rId3"/>
    <p:sldId id="260" r:id="rId4"/>
    <p:sldId id="257" r:id="rId5"/>
    <p:sldId id="259"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2" d="100"/>
          <a:sy n="92" d="100"/>
        </p:scale>
        <p:origin x="-134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DCDCD-C9C3-4329-A08F-178F6E481F6E}" type="datetimeFigureOut">
              <a:rPr lang="tr-TR" smtClean="0"/>
              <a:t>15.05.2023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96FA28-0F86-4018-BB50-3C06899C494D}" type="slidenum">
              <a:rPr lang="tr-TR" smtClean="0"/>
              <a:t>‹#›</a:t>
            </a:fld>
            <a:endParaRPr lang="tr-TR"/>
          </a:p>
        </p:txBody>
      </p:sp>
    </p:spTree>
    <p:extLst>
      <p:ext uri="{BB962C8B-B14F-4D97-AF65-F5344CB8AC3E}">
        <p14:creationId xmlns:p14="http://schemas.microsoft.com/office/powerpoint/2010/main" val="1972995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pPr lvl="0"/>
            <a:r>
              <a:rPr lang="tr-TR" altLang="tr-TR" noProof="0" smtClean="0"/>
              <a:t>Asıl başlık stili için tıklatın</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tr-TR" altLang="tr-TR" noProof="0" smtClean="0"/>
              <a:t>Asıl alt başlık stilini düzenlemek için tıklatın</a:t>
            </a:r>
          </a:p>
        </p:txBody>
      </p:sp>
      <p:sp>
        <p:nvSpPr>
          <p:cNvPr id="3076" name="Rectangle 4"/>
          <p:cNvSpPr>
            <a:spLocks noGrp="1" noChangeArrowheads="1"/>
          </p:cNvSpPr>
          <p:nvPr>
            <p:ph type="dt" sz="half" idx="2"/>
          </p:nvPr>
        </p:nvSpPr>
        <p:spPr/>
        <p:txBody>
          <a:bodyPr/>
          <a:lstStyle>
            <a:lvl1pPr>
              <a:defRPr/>
            </a:lvl1pPr>
          </a:lstStyle>
          <a:p>
            <a:fld id="{F472B996-84B9-4BE6-B1A2-E020755CEADE}" type="datetime1">
              <a:rPr lang="tr-TR" altLang="tr-TR" smtClean="0"/>
              <a:t>15.05.2023</a:t>
            </a:fld>
            <a:endParaRPr lang="tr-TR" altLang="tr-TR"/>
          </a:p>
        </p:txBody>
      </p:sp>
      <p:sp>
        <p:nvSpPr>
          <p:cNvPr id="3077" name="Rectangle 5"/>
          <p:cNvSpPr>
            <a:spLocks noGrp="1" noChangeArrowheads="1"/>
          </p:cNvSpPr>
          <p:nvPr>
            <p:ph type="ftr" sz="quarter" idx="3"/>
          </p:nvPr>
        </p:nvSpPr>
        <p:spPr/>
        <p:txBody>
          <a:bodyPr/>
          <a:lstStyle>
            <a:lvl1pPr>
              <a:defRPr/>
            </a:lvl1pPr>
          </a:lstStyle>
          <a:p>
            <a:r>
              <a:rPr lang="tr-TR" altLang="tr-TR" smtClean="0"/>
              <a:t>www.turkedebiyati.org</a:t>
            </a:r>
            <a:endParaRPr lang="tr-TR" altLang="tr-TR"/>
          </a:p>
        </p:txBody>
      </p:sp>
      <p:sp>
        <p:nvSpPr>
          <p:cNvPr id="3078" name="Rectangle 6"/>
          <p:cNvSpPr>
            <a:spLocks noGrp="1" noChangeArrowheads="1"/>
          </p:cNvSpPr>
          <p:nvPr>
            <p:ph type="sldNum" sz="quarter" idx="4"/>
          </p:nvPr>
        </p:nvSpPr>
        <p:spPr/>
        <p:txBody>
          <a:bodyPr/>
          <a:lstStyle>
            <a:lvl1pPr>
              <a:defRPr/>
            </a:lvl1pPr>
          </a:lstStyle>
          <a:p>
            <a:fld id="{B7946F20-1A56-4D1E-83D3-38D615A0EDDE}" type="slidenum">
              <a:rPr lang="tr-TR" altLang="tr-TR" smtClean="0"/>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1A3110B9-7BBF-44FA-B796-312AA3D19001}" type="datetime1">
              <a:rPr lang="tr-TR" altLang="tr-TR" smtClean="0"/>
              <a:t>15.05.2023</a:t>
            </a:fld>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47CC6F9F-5AFB-41A8-9188-44482C9A005F}" type="slidenum">
              <a:rPr lang="tr-TR" altLang="tr-TR" smtClean="0"/>
              <a:pPr/>
              <a:t>‹#›</a:t>
            </a:fld>
            <a:endParaRPr lang="tr-TR" altLang="tr-TR"/>
          </a:p>
        </p:txBody>
      </p:sp>
    </p:spTree>
    <p:extLst>
      <p:ext uri="{BB962C8B-B14F-4D97-AF65-F5344CB8AC3E}">
        <p14:creationId xmlns:p14="http://schemas.microsoft.com/office/powerpoint/2010/main" val="37956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94475" y="685800"/>
            <a:ext cx="1771650" cy="5440363"/>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279525" y="685800"/>
            <a:ext cx="5162550" cy="54403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360C6428-5B4C-4629-8F38-585C2DFAE8C5}" type="datetime1">
              <a:rPr lang="tr-TR" altLang="tr-TR" smtClean="0"/>
              <a:t>15.05.2023</a:t>
            </a:fld>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99C3EDAA-4D63-45E4-AF21-46702FE78E2A}" type="slidenum">
              <a:rPr lang="tr-TR" altLang="tr-TR" smtClean="0"/>
              <a:pPr/>
              <a:t>‹#›</a:t>
            </a:fld>
            <a:endParaRPr lang="tr-TR" altLang="tr-TR"/>
          </a:p>
        </p:txBody>
      </p:sp>
    </p:spTree>
    <p:extLst>
      <p:ext uri="{BB962C8B-B14F-4D97-AF65-F5344CB8AC3E}">
        <p14:creationId xmlns:p14="http://schemas.microsoft.com/office/powerpoint/2010/main" val="27908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058D528-979D-4E65-94DB-73E377DF100B}" type="datetime1">
              <a:rPr lang="tr-TR" altLang="tr-TR" smtClean="0"/>
              <a:t>15.05.2023</a:t>
            </a:fld>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B7946F20-1A56-4D1E-83D3-38D615A0EDDE}" type="slidenum">
              <a:rPr lang="tr-TR" altLang="tr-TR" smtClean="0"/>
              <a:pPr/>
              <a:t>‹#›</a:t>
            </a:fld>
            <a:endParaRPr lang="tr-TR" alt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7E8D7C9-8EE2-4987-A9B4-FE9D9BCEF228}" type="datetime1">
              <a:rPr lang="tr-TR" altLang="tr-TR" smtClean="0"/>
              <a:t>15.05.2023</a:t>
            </a:fld>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5449F9FD-8ED2-4E35-83BD-D20E6C93ED87}" type="slidenum">
              <a:rPr lang="tr-TR" altLang="tr-TR" smtClean="0"/>
              <a:pPr/>
              <a:t>‹#›</a:t>
            </a:fld>
            <a:endParaRPr lang="tr-TR" alt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39D3587-7A53-4100-ABE8-A65BE44FC5E8}" type="datetime1">
              <a:rPr lang="tr-TR" altLang="tr-TR" smtClean="0"/>
              <a:t>15.05.2023</a:t>
            </a:fld>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E8CDDEC2-2B73-4CEA-BAB2-82596E06DCBB}" type="slidenum">
              <a:rPr lang="tr-TR" altLang="tr-TR" smtClean="0"/>
              <a:pPr/>
              <a:t>‹#›</a:t>
            </a:fld>
            <a:endParaRPr lang="tr-TR" alt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1FD0255-A3E2-4592-B88A-2C74A79FF384}" type="datetime1">
              <a:rPr lang="tr-TR" altLang="tr-TR" smtClean="0"/>
              <a:t>15.05.2023</a:t>
            </a:fld>
            <a:endParaRPr lang="tr-TR" altLang="tr-TR"/>
          </a:p>
        </p:txBody>
      </p:sp>
      <p:sp>
        <p:nvSpPr>
          <p:cNvPr id="6" name="Footer Placeholder 5"/>
          <p:cNvSpPr>
            <a:spLocks noGrp="1"/>
          </p:cNvSpPr>
          <p:nvPr>
            <p:ph type="ftr" sz="quarter" idx="11"/>
          </p:nvPr>
        </p:nvSpPr>
        <p:spPr/>
        <p:txBody>
          <a:bodyPr/>
          <a:lstStyle/>
          <a:p>
            <a:r>
              <a:rPr lang="tr-TR" altLang="tr-TR" smtClean="0"/>
              <a:t>www.turkedebiyati.org</a:t>
            </a:r>
            <a:endParaRPr lang="tr-TR" altLang="tr-TR"/>
          </a:p>
        </p:txBody>
      </p:sp>
      <p:sp>
        <p:nvSpPr>
          <p:cNvPr id="7" name="Slide Number Placeholder 6"/>
          <p:cNvSpPr>
            <a:spLocks noGrp="1"/>
          </p:cNvSpPr>
          <p:nvPr>
            <p:ph type="sldNum" sz="quarter" idx="12"/>
          </p:nvPr>
        </p:nvSpPr>
        <p:spPr/>
        <p:txBody>
          <a:bodyPr/>
          <a:lstStyle/>
          <a:p>
            <a:fld id="{6B0A9606-CB40-45AE-8A54-6E4483653C31}" type="slidenum">
              <a:rPr lang="tr-TR" altLang="tr-TR" smtClean="0"/>
              <a:pPr/>
              <a:t>‹#›</a:t>
            </a:fld>
            <a:endParaRPr lang="tr-TR" alt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9BCD2D9-E26D-45F6-ABFD-6C524F41FA78}" type="datetime1">
              <a:rPr lang="tr-TR" altLang="tr-TR" smtClean="0"/>
              <a:t>15.05.2023</a:t>
            </a:fld>
            <a:endParaRPr lang="tr-TR" altLang="tr-TR"/>
          </a:p>
        </p:txBody>
      </p:sp>
      <p:sp>
        <p:nvSpPr>
          <p:cNvPr id="8" name="Footer Placeholder 7"/>
          <p:cNvSpPr>
            <a:spLocks noGrp="1"/>
          </p:cNvSpPr>
          <p:nvPr>
            <p:ph type="ftr" sz="quarter" idx="11"/>
          </p:nvPr>
        </p:nvSpPr>
        <p:spPr/>
        <p:txBody>
          <a:bodyPr/>
          <a:lstStyle/>
          <a:p>
            <a:r>
              <a:rPr lang="tr-TR" altLang="tr-TR" smtClean="0"/>
              <a:t>www.turkedebiyati.org</a:t>
            </a:r>
            <a:endParaRPr lang="tr-TR" altLang="tr-TR"/>
          </a:p>
        </p:txBody>
      </p:sp>
      <p:sp>
        <p:nvSpPr>
          <p:cNvPr id="9" name="Slide Number Placeholder 8"/>
          <p:cNvSpPr>
            <a:spLocks noGrp="1"/>
          </p:cNvSpPr>
          <p:nvPr>
            <p:ph type="sldNum" sz="quarter" idx="12"/>
          </p:nvPr>
        </p:nvSpPr>
        <p:spPr/>
        <p:txBody>
          <a:bodyPr/>
          <a:lstStyle/>
          <a:p>
            <a:fld id="{4C34B879-594A-4DB0-BCF6-52401B31198B}" type="slidenum">
              <a:rPr lang="tr-TR" altLang="tr-TR" smtClean="0"/>
              <a:pPr/>
              <a:t>‹#›</a:t>
            </a:fld>
            <a:endParaRPr lang="tr-TR" alt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EF871BD3-A228-45A2-AA43-6F4BA78CB4EF}" type="datetime1">
              <a:rPr lang="tr-TR" altLang="tr-TR" smtClean="0"/>
              <a:t>15.05.2023</a:t>
            </a:fld>
            <a:endParaRPr lang="tr-TR" altLang="tr-TR"/>
          </a:p>
        </p:txBody>
      </p:sp>
      <p:sp>
        <p:nvSpPr>
          <p:cNvPr id="4" name="Footer Placeholder 3"/>
          <p:cNvSpPr>
            <a:spLocks noGrp="1"/>
          </p:cNvSpPr>
          <p:nvPr>
            <p:ph type="ftr" sz="quarter" idx="11"/>
          </p:nvPr>
        </p:nvSpPr>
        <p:spPr/>
        <p:txBody>
          <a:bodyPr/>
          <a:lstStyle/>
          <a:p>
            <a:r>
              <a:rPr lang="tr-TR" altLang="tr-TR" smtClean="0"/>
              <a:t>www.turkedebiyati.org</a:t>
            </a:r>
            <a:endParaRPr lang="tr-TR" altLang="tr-TR"/>
          </a:p>
        </p:txBody>
      </p:sp>
      <p:sp>
        <p:nvSpPr>
          <p:cNvPr id="5" name="Slide Number Placeholder 4"/>
          <p:cNvSpPr>
            <a:spLocks noGrp="1"/>
          </p:cNvSpPr>
          <p:nvPr>
            <p:ph type="sldNum" sz="quarter" idx="12"/>
          </p:nvPr>
        </p:nvSpPr>
        <p:spPr/>
        <p:txBody>
          <a:bodyPr/>
          <a:lstStyle/>
          <a:p>
            <a:fld id="{48B3FA1E-1DA7-4071-A7B7-F90B5C91B812}" type="slidenum">
              <a:rPr lang="tr-TR" altLang="tr-TR" smtClean="0"/>
              <a:pPr/>
              <a:t>‹#›</a:t>
            </a:fld>
            <a:endParaRPr lang="tr-TR" alt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4958863-58BA-4C68-BAA5-4DB2765DC12A}" type="datetime1">
              <a:rPr lang="tr-TR" altLang="tr-TR" smtClean="0"/>
              <a:t>15.05.2023</a:t>
            </a:fld>
            <a:endParaRPr lang="tr-TR" altLang="tr-TR"/>
          </a:p>
        </p:txBody>
      </p:sp>
      <p:sp>
        <p:nvSpPr>
          <p:cNvPr id="3" name="Footer Placeholder 2"/>
          <p:cNvSpPr>
            <a:spLocks noGrp="1"/>
          </p:cNvSpPr>
          <p:nvPr>
            <p:ph type="ftr" sz="quarter" idx="11"/>
          </p:nvPr>
        </p:nvSpPr>
        <p:spPr/>
        <p:txBody>
          <a:bodyPr/>
          <a:lstStyle/>
          <a:p>
            <a:r>
              <a:rPr lang="tr-TR" altLang="tr-TR" smtClean="0"/>
              <a:t>www.turkedebiyati.org</a:t>
            </a:r>
            <a:endParaRPr lang="tr-TR" altLang="tr-TR"/>
          </a:p>
        </p:txBody>
      </p:sp>
      <p:sp>
        <p:nvSpPr>
          <p:cNvPr id="4" name="Slide Number Placeholder 3"/>
          <p:cNvSpPr>
            <a:spLocks noGrp="1"/>
          </p:cNvSpPr>
          <p:nvPr>
            <p:ph type="sldNum" sz="quarter" idx="12"/>
          </p:nvPr>
        </p:nvSpPr>
        <p:spPr/>
        <p:txBody>
          <a:bodyPr/>
          <a:lstStyle/>
          <a:p>
            <a:fld id="{D245DF58-5407-4DA5-86B8-7EA6AD50F722}" type="slidenum">
              <a:rPr lang="tr-TR" altLang="tr-TR" smtClean="0"/>
              <a:pPr/>
              <a:t>‹#›</a:t>
            </a:fld>
            <a:endParaRPr lang="tr-TR" alt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FD7A7D-A1CC-4F2F-9019-E955291AF615}" type="datetime1">
              <a:rPr lang="tr-TR" altLang="tr-TR" smtClean="0"/>
              <a:t>15.05.2023</a:t>
            </a:fld>
            <a:endParaRPr lang="tr-TR" altLang="tr-TR"/>
          </a:p>
        </p:txBody>
      </p:sp>
      <p:sp>
        <p:nvSpPr>
          <p:cNvPr id="6" name="Footer Placeholder 5"/>
          <p:cNvSpPr>
            <a:spLocks noGrp="1"/>
          </p:cNvSpPr>
          <p:nvPr>
            <p:ph type="ftr" sz="quarter" idx="11"/>
          </p:nvPr>
        </p:nvSpPr>
        <p:spPr/>
        <p:txBody>
          <a:bodyPr/>
          <a:lstStyle/>
          <a:p>
            <a:r>
              <a:rPr lang="tr-TR" altLang="tr-TR" smtClean="0"/>
              <a:t>www.turkedebiyati.org</a:t>
            </a:r>
            <a:endParaRPr lang="tr-TR" altLang="tr-TR"/>
          </a:p>
        </p:txBody>
      </p:sp>
      <p:sp>
        <p:nvSpPr>
          <p:cNvPr id="7" name="Slide Number Placeholder 6"/>
          <p:cNvSpPr>
            <a:spLocks noGrp="1"/>
          </p:cNvSpPr>
          <p:nvPr>
            <p:ph type="sldNum" sz="quarter" idx="12"/>
          </p:nvPr>
        </p:nvSpPr>
        <p:spPr/>
        <p:txBody>
          <a:bodyPr/>
          <a:lstStyle/>
          <a:p>
            <a:fld id="{8E8AC6BB-F33D-4E31-A852-45D811D0DAFD}" type="slidenum">
              <a:rPr lang="tr-TR" altLang="tr-TR" smtClean="0"/>
              <a:pPr/>
              <a:t>‹#›</a:t>
            </a:fld>
            <a:endParaRPr lang="tr-TR" alt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fld id="{A2ECCD63-D69A-478E-B279-B6955DBECDB4}" type="datetime1">
              <a:rPr lang="tr-TR" altLang="tr-TR" smtClean="0"/>
              <a:t>15.05.2023</a:t>
            </a:fld>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5449F9FD-8ED2-4E35-83BD-D20E6C93ED87}" type="slidenum">
              <a:rPr lang="tr-TR" altLang="tr-TR" smtClean="0"/>
              <a:pPr/>
              <a:t>‹#›</a:t>
            </a:fld>
            <a:endParaRPr lang="tr-TR" altLang="tr-TR"/>
          </a:p>
        </p:txBody>
      </p:sp>
    </p:spTree>
    <p:extLst>
      <p:ext uri="{BB962C8B-B14F-4D97-AF65-F5344CB8AC3E}">
        <p14:creationId xmlns:p14="http://schemas.microsoft.com/office/powerpoint/2010/main" val="3162142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47565D6-48D7-4F05-99EA-765C75530B28}" type="datetime1">
              <a:rPr lang="tr-TR" altLang="tr-TR" smtClean="0"/>
              <a:t>15.05.2023</a:t>
            </a:fld>
            <a:endParaRPr lang="tr-TR" altLang="tr-TR"/>
          </a:p>
        </p:txBody>
      </p:sp>
      <p:sp>
        <p:nvSpPr>
          <p:cNvPr id="6" name="Footer Placeholder 5"/>
          <p:cNvSpPr>
            <a:spLocks noGrp="1"/>
          </p:cNvSpPr>
          <p:nvPr>
            <p:ph type="ftr" sz="quarter" idx="11"/>
          </p:nvPr>
        </p:nvSpPr>
        <p:spPr/>
        <p:txBody>
          <a:bodyPr/>
          <a:lstStyle/>
          <a:p>
            <a:r>
              <a:rPr lang="tr-TR" altLang="tr-TR" smtClean="0"/>
              <a:t>www.turkedebiyati.org</a:t>
            </a:r>
            <a:endParaRPr lang="tr-TR" altLang="tr-TR"/>
          </a:p>
        </p:txBody>
      </p:sp>
      <p:sp>
        <p:nvSpPr>
          <p:cNvPr id="7" name="Slide Number Placeholder 6"/>
          <p:cNvSpPr>
            <a:spLocks noGrp="1"/>
          </p:cNvSpPr>
          <p:nvPr>
            <p:ph type="sldNum" sz="quarter" idx="12"/>
          </p:nvPr>
        </p:nvSpPr>
        <p:spPr/>
        <p:txBody>
          <a:bodyPr/>
          <a:lstStyle/>
          <a:p>
            <a:fld id="{F233A86C-9BDB-49F3-ADCE-60E1233ED9C2}" type="slidenum">
              <a:rPr lang="tr-TR" altLang="tr-TR" smtClean="0"/>
              <a:pPr/>
              <a:t>‹#›</a:t>
            </a:fld>
            <a:endParaRPr lang="tr-TR" alt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BE55C40-C6AB-4E3D-A586-5C97E52D89D9}" type="datetime1">
              <a:rPr lang="tr-TR" altLang="tr-TR" smtClean="0"/>
              <a:t>15.05.2023</a:t>
            </a:fld>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47CC6F9F-5AFB-41A8-9188-44482C9A005F}" type="slidenum">
              <a:rPr lang="tr-TR" altLang="tr-TR" smtClean="0"/>
              <a:pPr/>
              <a:t>‹#›</a:t>
            </a:fld>
            <a:endParaRPr lang="tr-TR" alt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8B83085-968E-4DA2-B8B1-37DBDD2F9436}" type="datetime1">
              <a:rPr lang="tr-TR" altLang="tr-TR" smtClean="0"/>
              <a:t>15.05.2023</a:t>
            </a:fld>
            <a:endParaRPr lang="tr-TR" altLang="tr-TR"/>
          </a:p>
        </p:txBody>
      </p:sp>
      <p:sp>
        <p:nvSpPr>
          <p:cNvPr id="5" name="Footer Placeholder 4"/>
          <p:cNvSpPr>
            <a:spLocks noGrp="1"/>
          </p:cNvSpPr>
          <p:nvPr>
            <p:ph type="ftr" sz="quarter" idx="11"/>
          </p:nvPr>
        </p:nvSpPr>
        <p:spPr/>
        <p:txBody>
          <a:bodyPr/>
          <a:lstStyle/>
          <a:p>
            <a:r>
              <a:rPr lang="tr-TR" altLang="tr-TR" smtClean="0"/>
              <a:t>www.turkedebiyati.org</a:t>
            </a:r>
            <a:endParaRPr lang="tr-TR" altLang="tr-TR"/>
          </a:p>
        </p:txBody>
      </p:sp>
      <p:sp>
        <p:nvSpPr>
          <p:cNvPr id="6" name="Slide Number Placeholder 5"/>
          <p:cNvSpPr>
            <a:spLocks noGrp="1"/>
          </p:cNvSpPr>
          <p:nvPr>
            <p:ph type="sldNum" sz="quarter" idx="12"/>
          </p:nvPr>
        </p:nvSpPr>
        <p:spPr/>
        <p:txBody>
          <a:bodyPr/>
          <a:lstStyle/>
          <a:p>
            <a:fld id="{99C3EDAA-4D63-45E4-AF21-46702FE78E2A}" type="slidenum">
              <a:rPr lang="tr-TR" altLang="tr-TR" smtClean="0"/>
              <a:pPr/>
              <a:t>‹#›</a:t>
            </a:fld>
            <a:endParaRPr lang="tr-TR" alt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fld id="{1F5C2BFB-47C4-4185-A582-93FE2D179F4B}" type="datetime1">
              <a:rPr lang="tr-TR" altLang="tr-TR" smtClean="0"/>
              <a:t>15.05.2023</a:t>
            </a:fld>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E8CDDEC2-2B73-4CEA-BAB2-82596E06DCBB}" type="slidenum">
              <a:rPr lang="tr-TR" altLang="tr-TR" smtClean="0"/>
              <a:pPr/>
              <a:t>‹#›</a:t>
            </a:fld>
            <a:endParaRPr lang="tr-TR" altLang="tr-TR"/>
          </a:p>
        </p:txBody>
      </p:sp>
    </p:spTree>
    <p:extLst>
      <p:ext uri="{BB962C8B-B14F-4D97-AF65-F5344CB8AC3E}">
        <p14:creationId xmlns:p14="http://schemas.microsoft.com/office/powerpoint/2010/main" val="323387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fld id="{0B8C714B-5A7D-488D-B9F5-836EB965FE63}" type="datetime1">
              <a:rPr lang="tr-TR" altLang="tr-TR" smtClean="0"/>
              <a:t>15.05.2023</a:t>
            </a:fld>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6B0A9606-CB40-45AE-8A54-6E4483653C31}" type="slidenum">
              <a:rPr lang="tr-TR" altLang="tr-TR" smtClean="0"/>
              <a:pPr/>
              <a:t>‹#›</a:t>
            </a:fld>
            <a:endParaRPr lang="tr-TR" altLang="tr-TR"/>
          </a:p>
        </p:txBody>
      </p:sp>
    </p:spTree>
    <p:extLst>
      <p:ext uri="{BB962C8B-B14F-4D97-AF65-F5344CB8AC3E}">
        <p14:creationId xmlns:p14="http://schemas.microsoft.com/office/powerpoint/2010/main" val="354671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fld id="{BB26D304-DA63-4914-A487-C25E90B0C3D1}" type="datetime1">
              <a:rPr lang="tr-TR" altLang="tr-TR" smtClean="0"/>
              <a:t>15.05.2023</a:t>
            </a:fld>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9" name="Slayt Numarası Yer Tutucusu 8"/>
          <p:cNvSpPr>
            <a:spLocks noGrp="1"/>
          </p:cNvSpPr>
          <p:nvPr>
            <p:ph type="sldNum" sz="quarter" idx="12"/>
          </p:nvPr>
        </p:nvSpPr>
        <p:spPr/>
        <p:txBody>
          <a:bodyPr/>
          <a:lstStyle>
            <a:lvl1pPr>
              <a:defRPr/>
            </a:lvl1pPr>
          </a:lstStyle>
          <a:p>
            <a:fld id="{4C34B879-594A-4DB0-BCF6-52401B31198B}" type="slidenum">
              <a:rPr lang="tr-TR" altLang="tr-TR" smtClean="0"/>
              <a:pPr/>
              <a:t>‹#›</a:t>
            </a:fld>
            <a:endParaRPr lang="tr-TR" altLang="tr-TR"/>
          </a:p>
        </p:txBody>
      </p:sp>
    </p:spTree>
    <p:extLst>
      <p:ext uri="{BB962C8B-B14F-4D97-AF65-F5344CB8AC3E}">
        <p14:creationId xmlns:p14="http://schemas.microsoft.com/office/powerpoint/2010/main" val="155277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fld id="{1B3A0E38-6093-4163-8710-3905D8B93F3B}" type="datetime1">
              <a:rPr lang="tr-TR" altLang="tr-TR" smtClean="0"/>
              <a:t>15.05.2023</a:t>
            </a:fld>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5" name="Slayt Numarası Yer Tutucusu 4"/>
          <p:cNvSpPr>
            <a:spLocks noGrp="1"/>
          </p:cNvSpPr>
          <p:nvPr>
            <p:ph type="sldNum" sz="quarter" idx="12"/>
          </p:nvPr>
        </p:nvSpPr>
        <p:spPr/>
        <p:txBody>
          <a:bodyPr/>
          <a:lstStyle>
            <a:lvl1pPr>
              <a:defRPr/>
            </a:lvl1pPr>
          </a:lstStyle>
          <a:p>
            <a:fld id="{48B3FA1E-1DA7-4071-A7B7-F90B5C91B812}" type="slidenum">
              <a:rPr lang="tr-TR" altLang="tr-TR" smtClean="0"/>
              <a:pPr/>
              <a:t>‹#›</a:t>
            </a:fld>
            <a:endParaRPr lang="tr-TR" altLang="tr-TR"/>
          </a:p>
        </p:txBody>
      </p:sp>
    </p:spTree>
    <p:extLst>
      <p:ext uri="{BB962C8B-B14F-4D97-AF65-F5344CB8AC3E}">
        <p14:creationId xmlns:p14="http://schemas.microsoft.com/office/powerpoint/2010/main" val="193588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fld id="{7F4E2C8D-9224-4D4C-A0D4-DC6AE1AF4746}" type="datetime1">
              <a:rPr lang="tr-TR" altLang="tr-TR" smtClean="0"/>
              <a:t>15.05.2023</a:t>
            </a:fld>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4" name="Slayt Numarası Yer Tutucusu 3"/>
          <p:cNvSpPr>
            <a:spLocks noGrp="1"/>
          </p:cNvSpPr>
          <p:nvPr>
            <p:ph type="sldNum" sz="quarter" idx="12"/>
          </p:nvPr>
        </p:nvSpPr>
        <p:spPr/>
        <p:txBody>
          <a:bodyPr/>
          <a:lstStyle>
            <a:lvl1pPr>
              <a:defRPr/>
            </a:lvl1pPr>
          </a:lstStyle>
          <a:p>
            <a:fld id="{D245DF58-5407-4DA5-86B8-7EA6AD50F722}" type="slidenum">
              <a:rPr lang="tr-TR" altLang="tr-TR" smtClean="0"/>
              <a:pPr/>
              <a:t>‹#›</a:t>
            </a:fld>
            <a:endParaRPr lang="tr-TR" altLang="tr-TR"/>
          </a:p>
        </p:txBody>
      </p:sp>
    </p:spTree>
    <p:extLst>
      <p:ext uri="{BB962C8B-B14F-4D97-AF65-F5344CB8AC3E}">
        <p14:creationId xmlns:p14="http://schemas.microsoft.com/office/powerpoint/2010/main" val="12949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fld id="{529AA432-3C2C-4585-A228-CCF0615B6D50}" type="datetime1">
              <a:rPr lang="tr-TR" altLang="tr-TR" smtClean="0"/>
              <a:t>15.05.2023</a:t>
            </a:fld>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8E8AC6BB-F33D-4E31-A852-45D811D0DAFD}" type="slidenum">
              <a:rPr lang="tr-TR" altLang="tr-TR" smtClean="0"/>
              <a:pPr/>
              <a:t>‹#›</a:t>
            </a:fld>
            <a:endParaRPr lang="tr-TR" altLang="tr-TR"/>
          </a:p>
        </p:txBody>
      </p:sp>
    </p:spTree>
    <p:extLst>
      <p:ext uri="{BB962C8B-B14F-4D97-AF65-F5344CB8AC3E}">
        <p14:creationId xmlns:p14="http://schemas.microsoft.com/office/powerpoint/2010/main" val="42139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fld id="{2E034770-BDC2-4A19-8AF7-8D5CA1564775}" type="datetime1">
              <a:rPr lang="tr-TR" altLang="tr-TR" smtClean="0"/>
              <a:t>15.05.2023</a:t>
            </a:fld>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www.turkedebiyati.org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F233A86C-9BDB-49F3-ADCE-60E1233ED9C2}" type="slidenum">
              <a:rPr lang="tr-TR" altLang="tr-TR" smtClean="0"/>
              <a:pPr/>
              <a:t>‹#›</a:t>
            </a:fld>
            <a:endParaRPr lang="tr-TR" altLang="tr-TR"/>
          </a:p>
        </p:txBody>
      </p:sp>
    </p:spTree>
    <p:extLst>
      <p:ext uri="{BB962C8B-B14F-4D97-AF65-F5344CB8AC3E}">
        <p14:creationId xmlns:p14="http://schemas.microsoft.com/office/powerpoint/2010/main" val="196819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Ana başlık stilini düzenlemek için tıklatın</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Ana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fld id="{8FB23019-0BA9-43FF-8AED-60C025375B17}" type="datetime1">
              <a:rPr lang="tr-TR" altLang="tr-TR" smtClean="0"/>
              <a:t>15.05.2023</a:t>
            </a:fld>
            <a:endParaRPr lang="tr-TR" altLang="tr-TR"/>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r>
              <a:rPr lang="tr-TR" altLang="tr-TR" smtClean="0"/>
              <a:t>www.turkedebiyati.org</a:t>
            </a:r>
            <a:endParaRPr lang="tr-TR" altLang="tr-TR"/>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CF55CEC4-CA39-46BC-862B-D4416143A629}" type="slidenum">
              <a:rPr lang="tr-TR" altLang="tr-TR" smtClean="0"/>
              <a:pPr/>
              <a:t>‹#›</a:t>
            </a:fld>
            <a:endParaRPr lang="tr-TR" alt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F134607-8880-4AD2-9F0D-6E0689071D92}" type="datetime1">
              <a:rPr lang="tr-TR" altLang="tr-TR" smtClean="0"/>
              <a:t>15.05.2023</a:t>
            </a:fld>
            <a:endParaRPr lang="tr-TR" alt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tr-TR" altLang="tr-TR" smtClean="0"/>
              <a:t>www.turkedebiyati.org</a:t>
            </a:r>
            <a:endParaRPr lang="tr-TR" alt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55CEC4-CA39-46BC-862B-D4416143A629}" type="slidenum">
              <a:rPr lang="tr-TR" altLang="tr-TR" smtClean="0"/>
              <a:pPr/>
              <a:t>‹#›</a:t>
            </a:fld>
            <a:endParaRPr lang="tr-TR" alt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0" y="0"/>
            <a:ext cx="9144000" cy="6858000"/>
          </a:xfrm>
          <a:extLst>
            <a:ext uri="{909E8E84-426E-40DD-AFC4-6F175D3DCCD1}">
              <a14:hiddenFill xmlns:a14="http://schemas.microsoft.com/office/drawing/2010/main">
                <a:solidFill>
                  <a:srgbClr val="C3D69B"/>
                </a:solidFill>
              </a14:hiddenFill>
            </a:ext>
          </a:extLst>
        </p:spPr>
        <p:txBody>
          <a:bodyPr anchor="ctr"/>
          <a:lstStyle/>
          <a:p>
            <a:r>
              <a:rPr lang="tr-TR" altLang="tr-TR" sz="8000" b="1">
                <a:solidFill>
                  <a:schemeClr val="tx2"/>
                </a:solidFill>
                <a:effectLst>
                  <a:outerShdw blurRad="38100" dist="38100" dir="2700000" algn="tl">
                    <a:srgbClr val="C0C0C0"/>
                  </a:outerShdw>
                </a:effectLst>
              </a:rPr>
              <a:t>VURGU</a:t>
            </a:r>
          </a:p>
        </p:txBody>
      </p:sp>
      <p:sp>
        <p:nvSpPr>
          <p:cNvPr id="3" name="Altbilgi Yer Tutucusu 2"/>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a:t>	</a:t>
            </a:r>
            <a:r>
              <a:rPr lang="tr-TR" altLang="tr-TR" sz="4800"/>
              <a:t>Bir yer adında üç sesli kapalı hece yoksa; son hece hariç, bir ünlü bir ünsüzden oluşan hece vurguyu alır.</a:t>
            </a:r>
          </a:p>
          <a:p>
            <a:pPr algn="ctr">
              <a:buFontTx/>
              <a:buNone/>
            </a:pPr>
            <a:r>
              <a:rPr lang="tr-TR" altLang="tr-TR" sz="4800"/>
              <a:t>	</a:t>
            </a:r>
            <a:r>
              <a:rPr lang="tr-TR" altLang="tr-TR" sz="4800" b="1" u="sng"/>
              <a:t>An</a:t>
            </a:r>
            <a:r>
              <a:rPr lang="tr-TR" altLang="tr-TR" sz="4800"/>
              <a:t>kara, </a:t>
            </a:r>
            <a:r>
              <a:rPr lang="tr-TR" altLang="tr-TR" sz="4800" b="1" u="sng"/>
              <a:t>An</a:t>
            </a:r>
            <a:r>
              <a:rPr lang="tr-TR" altLang="tr-TR" sz="4800"/>
              <a:t>tep, </a:t>
            </a:r>
            <a:r>
              <a:rPr lang="tr-TR" altLang="tr-TR" sz="4800" b="1" u="sng"/>
              <a:t>Ak</a:t>
            </a:r>
            <a:r>
              <a:rPr lang="tr-TR" altLang="tr-TR" sz="4800"/>
              <a:t>saray, </a:t>
            </a:r>
            <a:r>
              <a:rPr lang="tr-TR" altLang="tr-TR" sz="4800" b="1" u="sng"/>
              <a:t>Af</a:t>
            </a:r>
            <a:r>
              <a:rPr lang="tr-TR" altLang="tr-TR" sz="4800"/>
              <a:t>yon, </a:t>
            </a:r>
            <a:r>
              <a:rPr lang="tr-TR" altLang="tr-TR" sz="4800" b="1" u="sng"/>
              <a:t>Ay</a:t>
            </a:r>
            <a:r>
              <a:rPr lang="tr-TR" altLang="tr-TR" sz="4800"/>
              <a:t>dın, </a:t>
            </a:r>
            <a:r>
              <a:rPr lang="tr-TR" altLang="tr-TR" sz="4800" b="1" u="sng"/>
              <a:t>Er</a:t>
            </a:r>
            <a:r>
              <a:rPr lang="tr-TR" altLang="tr-TR" sz="4800"/>
              <a:t>zin, </a:t>
            </a:r>
            <a:r>
              <a:rPr lang="tr-TR" altLang="tr-TR" sz="4800" b="1" u="sng"/>
              <a:t>Er</a:t>
            </a:r>
            <a:r>
              <a:rPr lang="tr-TR" altLang="tr-TR" sz="4800"/>
              <a:t>baa…</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4000"/>
              <a:t>	Bir yer adında hiç kapalı hece yoksa; vurgu son hece hariç bir ünlü, bir ünsüzden oluşan ilk heceye; ilk hece tek ünlüden oluşuyorsa bir ünlü, bir ünsüzden oluşan ilk heceye yakın heceye kayar: A</a:t>
            </a:r>
            <a:r>
              <a:rPr lang="tr-TR" altLang="tr-TR" sz="4000" b="1" u="sng"/>
              <a:t>da</a:t>
            </a:r>
            <a:r>
              <a:rPr lang="tr-TR" altLang="tr-TR" sz="4000"/>
              <a:t>na, E</a:t>
            </a:r>
            <a:r>
              <a:rPr lang="tr-TR" altLang="tr-TR" sz="4000" b="1" u="sng"/>
              <a:t>zi</a:t>
            </a:r>
            <a:r>
              <a:rPr lang="tr-TR" altLang="tr-TR" sz="4000"/>
              <a:t>ne, </a:t>
            </a:r>
            <a:r>
              <a:rPr lang="tr-TR" altLang="tr-TR" sz="4000" b="1" u="sng"/>
              <a:t>Ku</a:t>
            </a:r>
            <a:r>
              <a:rPr lang="tr-TR" altLang="tr-TR" sz="4000"/>
              <a:t>zuculu, </a:t>
            </a:r>
            <a:r>
              <a:rPr lang="tr-TR" altLang="tr-TR" sz="4000" b="1" u="sng"/>
              <a:t>Ka</a:t>
            </a:r>
            <a:r>
              <a:rPr lang="tr-TR" altLang="tr-TR" sz="4000"/>
              <a:t>nada, A</a:t>
            </a:r>
            <a:r>
              <a:rPr lang="tr-TR" altLang="tr-TR" sz="4000" b="1" u="sng"/>
              <a:t>ra</a:t>
            </a:r>
            <a:r>
              <a:rPr lang="tr-TR" altLang="tr-TR" sz="4000"/>
              <a:t>ban, </a:t>
            </a:r>
            <a:r>
              <a:rPr lang="tr-TR" altLang="tr-TR" sz="4000" b="1" u="sng"/>
              <a:t>Pa</a:t>
            </a:r>
            <a:r>
              <a:rPr lang="tr-TR" altLang="tr-TR" sz="4000"/>
              <a:t>yas, </a:t>
            </a:r>
            <a:r>
              <a:rPr lang="tr-TR" altLang="tr-TR" sz="4000" b="1" u="sng"/>
              <a:t>Ko</a:t>
            </a:r>
            <a:r>
              <a:rPr lang="tr-TR" altLang="tr-TR" sz="4000"/>
              <a:t>zan, </a:t>
            </a:r>
            <a:r>
              <a:rPr lang="tr-TR" altLang="tr-TR" sz="4000" b="1" u="sng"/>
              <a:t>Ge</a:t>
            </a:r>
            <a:r>
              <a:rPr lang="tr-TR" altLang="tr-TR" sz="4000"/>
              <a:t>rede…</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5400"/>
              <a:t> Vurgu zarf ve bağlaçlarda ilk heceye kayar:</a:t>
            </a:r>
            <a:br>
              <a:rPr lang="tr-TR" altLang="tr-TR" sz="5400"/>
            </a:br>
            <a:r>
              <a:rPr lang="tr-TR" altLang="tr-TR" sz="5400" b="1" u="sng"/>
              <a:t>Ni</a:t>
            </a:r>
            <a:r>
              <a:rPr lang="tr-TR" altLang="tr-TR" sz="5400"/>
              <a:t>çin, </a:t>
            </a:r>
            <a:r>
              <a:rPr lang="tr-TR" altLang="tr-TR" sz="5400" b="1" u="sng"/>
              <a:t>an</a:t>
            </a:r>
            <a:r>
              <a:rPr lang="tr-TR" altLang="tr-TR" sz="5400"/>
              <a:t>cak, </a:t>
            </a:r>
            <a:r>
              <a:rPr lang="tr-TR" altLang="tr-TR" sz="5400" b="1" u="sng"/>
              <a:t>ön</a:t>
            </a:r>
            <a:r>
              <a:rPr lang="tr-TR" altLang="tr-TR" sz="5400"/>
              <a:t>ce, </a:t>
            </a:r>
            <a:r>
              <a:rPr lang="tr-TR" altLang="tr-TR" sz="5400" b="1" u="sng"/>
              <a:t>son</a:t>
            </a:r>
            <a:r>
              <a:rPr lang="tr-TR" altLang="tr-TR" sz="5400"/>
              <a:t>ra, </a:t>
            </a:r>
            <a:r>
              <a:rPr lang="tr-TR" altLang="tr-TR" sz="5400" b="1" u="sng"/>
              <a:t>ay</a:t>
            </a:r>
            <a:r>
              <a:rPr lang="tr-TR" altLang="tr-TR" sz="5400"/>
              <a:t>rıca, </a:t>
            </a:r>
            <a:r>
              <a:rPr lang="tr-TR" altLang="tr-TR" sz="5400" b="1" u="sng"/>
              <a:t>yal</a:t>
            </a:r>
            <a:r>
              <a:rPr lang="tr-TR" altLang="tr-TR" sz="5400"/>
              <a:t>nız, </a:t>
            </a:r>
            <a:r>
              <a:rPr lang="tr-TR" altLang="tr-TR" sz="5400" b="1" u="sng"/>
              <a:t>bel</a:t>
            </a:r>
            <a:r>
              <a:rPr lang="tr-TR" altLang="tr-TR" sz="5400"/>
              <a:t>ki, </a:t>
            </a:r>
            <a:r>
              <a:rPr lang="tr-TR" altLang="tr-TR" sz="5400" b="1" u="sng"/>
              <a:t>he</a:t>
            </a:r>
            <a:r>
              <a:rPr lang="tr-TR" altLang="tr-TR" sz="5400"/>
              <a:t>nüz, </a:t>
            </a:r>
            <a:r>
              <a:rPr lang="tr-TR" altLang="tr-TR" sz="5400" b="1" u="sng"/>
              <a:t>an</a:t>
            </a:r>
            <a:r>
              <a:rPr lang="tr-TR" altLang="tr-TR" sz="5400"/>
              <a:t>sızın, </a:t>
            </a:r>
            <a:r>
              <a:rPr lang="tr-TR" altLang="tr-TR" sz="5400" b="1" u="sng"/>
              <a:t>na</a:t>
            </a:r>
            <a:r>
              <a:rPr lang="tr-TR" altLang="tr-TR" sz="5400"/>
              <a:t>sıl, </a:t>
            </a:r>
            <a:r>
              <a:rPr lang="tr-TR" altLang="tr-TR" sz="5400" b="1" u="sng"/>
              <a:t>han</a:t>
            </a:r>
            <a:r>
              <a:rPr lang="tr-TR" altLang="tr-TR" sz="5400"/>
              <a:t>gi…</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3600"/>
              <a:t>	</a:t>
            </a:r>
            <a:endParaRPr lang="tr-TR" altLang="tr-TR" sz="3600">
              <a:latin typeface="Arial" charset="0"/>
            </a:endParaRPr>
          </a:p>
          <a:p>
            <a:pPr algn="ctr">
              <a:buFontTx/>
              <a:buNone/>
            </a:pPr>
            <a:r>
              <a:rPr lang="tr-TR" altLang="tr-TR" sz="3600"/>
              <a:t>Türkçede ekler genel kural olarak vurguyu üstlerine aldığı halde, bazı ekler vurguyu kendilerinden önceki hecede bırakırlar. </a:t>
            </a:r>
          </a:p>
          <a:p>
            <a:pPr algn="ctr">
              <a:buFontTx/>
              <a:buNone/>
            </a:pPr>
            <a:r>
              <a:rPr lang="tr-TR" altLang="tr-TR" sz="3600"/>
              <a:t>	Vurguyu üstlerine almayan ekler şunlardır:</a:t>
            </a:r>
          </a:p>
          <a:p>
            <a:pPr algn="ctr">
              <a:buFontTx/>
              <a:buNone/>
            </a:pPr>
            <a:r>
              <a:rPr lang="tr-TR" altLang="tr-TR" sz="3600"/>
              <a:t>	Küçültme ekleri: –ce, -ca, -çe, -ça</a:t>
            </a:r>
            <a:br>
              <a:rPr lang="tr-TR" altLang="tr-TR" sz="3600"/>
            </a:br>
            <a:r>
              <a:rPr lang="tr-TR" altLang="tr-TR" sz="3600" b="1" u="sng"/>
              <a:t>düz</a:t>
            </a:r>
            <a:r>
              <a:rPr lang="tr-TR" altLang="tr-TR" sz="3600"/>
              <a:t>ce, (</a:t>
            </a:r>
            <a:r>
              <a:rPr lang="tr-TR" altLang="tr-TR" sz="3600" b="1" u="sng"/>
              <a:t>Düz</a:t>
            </a:r>
            <a:r>
              <a:rPr lang="tr-TR" altLang="tr-TR" sz="3600"/>
              <a:t>ce), ya</a:t>
            </a:r>
            <a:r>
              <a:rPr lang="tr-TR" altLang="tr-TR" sz="3600" b="1" u="sng"/>
              <a:t>vaş</a:t>
            </a:r>
            <a:r>
              <a:rPr lang="tr-TR" altLang="tr-TR" sz="3600"/>
              <a:t>ça, ses</a:t>
            </a:r>
            <a:r>
              <a:rPr lang="tr-TR" altLang="tr-TR" sz="3600" b="1" u="sng"/>
              <a:t>siz</a:t>
            </a:r>
            <a:r>
              <a:rPr lang="tr-TR" altLang="tr-TR" sz="3600"/>
              <a:t>ce, ki</a:t>
            </a:r>
            <a:r>
              <a:rPr lang="tr-TR" altLang="tr-TR" sz="3600" b="1" u="sng"/>
              <a:t>bar</a:t>
            </a:r>
            <a:r>
              <a:rPr lang="tr-TR" altLang="tr-TR" sz="3600"/>
              <a:t>ca, ha</a:t>
            </a:r>
            <a:r>
              <a:rPr lang="tr-TR" altLang="tr-TR" sz="3600" b="1" u="sng"/>
              <a:t>fif</a:t>
            </a:r>
            <a:r>
              <a:rPr lang="tr-TR" altLang="tr-TR" sz="3600"/>
              <a:t>çe …</a:t>
            </a:r>
          </a:p>
          <a:p>
            <a:pPr>
              <a:buFontTx/>
              <a:buNone/>
            </a:pPr>
            <a:endParaRPr lang="tr-TR" altLang="tr-TR" sz="3600"/>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fontScale="92500" lnSpcReduction="10000"/>
          </a:bodyPr>
          <a:lstStyle/>
          <a:p>
            <a:pPr algn="ctr">
              <a:buFontTx/>
              <a:buNone/>
            </a:pPr>
            <a:r>
              <a:rPr lang="tr-TR" altLang="tr-TR" sz="6000"/>
              <a:t> Olumsuzluk ekleri: -me, -ma vurguyu üstlerine almaz bir önceki hecede bırakır.</a:t>
            </a:r>
          </a:p>
          <a:p>
            <a:pPr algn="ctr">
              <a:buFontTx/>
              <a:buNone/>
            </a:pPr>
            <a:r>
              <a:rPr lang="tr-TR" altLang="tr-TR" sz="6000"/>
              <a:t>ko</a:t>
            </a:r>
            <a:r>
              <a:rPr lang="tr-TR" altLang="tr-TR" sz="6000" b="1" u="sng"/>
              <a:t>nuş</a:t>
            </a:r>
            <a:r>
              <a:rPr lang="tr-TR" altLang="tr-TR" sz="6000"/>
              <a:t>ma, söy</a:t>
            </a:r>
            <a:r>
              <a:rPr lang="tr-TR" altLang="tr-TR" sz="6000" b="1" u="sng"/>
              <a:t>le</a:t>
            </a:r>
            <a:r>
              <a:rPr lang="tr-TR" altLang="tr-TR" sz="6000"/>
              <a:t>me, </a:t>
            </a:r>
            <a:r>
              <a:rPr lang="tr-TR" altLang="tr-TR" sz="6000" b="1" u="sng"/>
              <a:t>dur</a:t>
            </a:r>
            <a:r>
              <a:rPr lang="tr-TR" altLang="tr-TR" sz="6000"/>
              <a:t>ma, o</a:t>
            </a:r>
            <a:r>
              <a:rPr lang="tr-TR" altLang="tr-TR" sz="6000" b="1" u="sng"/>
              <a:t>tur</a:t>
            </a:r>
            <a:r>
              <a:rPr lang="tr-TR" altLang="tr-TR" sz="6000"/>
              <a:t>ma, da</a:t>
            </a:r>
            <a:r>
              <a:rPr lang="tr-TR" altLang="tr-TR" sz="6000" b="1" u="sng"/>
              <a:t>nış</a:t>
            </a:r>
            <a:r>
              <a:rPr lang="tr-TR" altLang="tr-TR" sz="6000"/>
              <a:t>ma,ya</a:t>
            </a:r>
            <a:r>
              <a:rPr lang="tr-TR" altLang="tr-TR" sz="6000" b="1" u="sng"/>
              <a:t>zış</a:t>
            </a:r>
            <a:r>
              <a:rPr lang="tr-TR" altLang="tr-TR" sz="6000"/>
              <a:t>ma…</a:t>
            </a:r>
          </a:p>
          <a:p>
            <a:pPr algn="ctr">
              <a:buFontTx/>
              <a:buNone/>
            </a:pPr>
            <a:r>
              <a:rPr lang="tr-TR" altLang="tr-TR" sz="6000"/>
              <a:t>	</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4400"/>
              <a:t>İsim fiil türeten –me, -ma ekleri ise vurguyu üstlerine alırlar. Böylece sözcüğün olumsuz fiil mi, isim fiil mi olduğu vurgu ile belli edilir.</a:t>
            </a:r>
          </a:p>
          <a:p>
            <a:pPr algn="ctr">
              <a:buFontTx/>
              <a:buNone/>
            </a:pPr>
            <a:r>
              <a:rPr lang="tr-TR" altLang="tr-TR" sz="4400"/>
              <a:t>	Biri konuş</a:t>
            </a:r>
            <a:r>
              <a:rPr lang="tr-TR" altLang="tr-TR" sz="4400" b="1" u="sng"/>
              <a:t>ma</a:t>
            </a:r>
            <a:r>
              <a:rPr lang="tr-TR" altLang="tr-TR" sz="4400"/>
              <a:t> yaparken sen ko</a:t>
            </a:r>
            <a:r>
              <a:rPr lang="tr-TR" altLang="tr-TR" sz="4400" b="1" u="sng"/>
              <a:t>nuş</a:t>
            </a:r>
            <a:r>
              <a:rPr lang="tr-TR" altLang="tr-TR" sz="4400"/>
              <a:t>ma.</a:t>
            </a:r>
          </a:p>
          <a:p>
            <a:pPr algn="ctr">
              <a:buFontTx/>
              <a:buNone/>
            </a:pPr>
            <a:r>
              <a:rPr lang="tr-TR" altLang="tr-TR" sz="4400"/>
              <a:t>	Danış</a:t>
            </a:r>
            <a:r>
              <a:rPr lang="tr-TR" altLang="tr-TR" sz="4400" b="1" u="sng"/>
              <a:t>ma</a:t>
            </a:r>
            <a:r>
              <a:rPr lang="tr-TR" altLang="tr-TR" sz="4400"/>
              <a:t> masasına bir şey da</a:t>
            </a:r>
            <a:r>
              <a:rPr lang="tr-TR" altLang="tr-TR" sz="4400" b="1" u="sng"/>
              <a:t>nış</a:t>
            </a:r>
            <a:r>
              <a:rPr lang="tr-TR" altLang="tr-TR" sz="4400"/>
              <a:t>ma.</a:t>
            </a:r>
          </a:p>
          <a:p>
            <a:pPr>
              <a:buFontTx/>
              <a:buNone/>
            </a:pPr>
            <a:endParaRPr lang="tr-TR" altLang="tr-TR" sz="4400"/>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5400"/>
              <a:t>Ek fiilin şartı -se, -sa ekleri de vurguyu üstlerine almaz, bir önceki hecede bırakır.</a:t>
            </a:r>
          </a:p>
          <a:p>
            <a:pPr algn="ctr">
              <a:buFontTx/>
              <a:buNone/>
            </a:pPr>
            <a:r>
              <a:rPr lang="tr-TR" altLang="tr-TR" sz="5400"/>
              <a:t>Ge</a:t>
            </a:r>
            <a:r>
              <a:rPr lang="tr-TR" altLang="tr-TR" sz="5400" b="1" u="sng"/>
              <a:t>lir</a:t>
            </a:r>
            <a:r>
              <a:rPr lang="tr-TR" altLang="tr-TR" sz="5400"/>
              <a:t>se, ba</a:t>
            </a:r>
            <a:r>
              <a:rPr lang="tr-TR" altLang="tr-TR" sz="5400" b="1" u="sng"/>
              <a:t>kar</a:t>
            </a:r>
            <a:r>
              <a:rPr lang="tr-TR" altLang="tr-TR" sz="5400"/>
              <a:t>sa, </a:t>
            </a:r>
            <a:r>
              <a:rPr lang="tr-TR" altLang="tr-TR" sz="5400" b="1" u="sng"/>
              <a:t>bak</a:t>
            </a:r>
            <a:r>
              <a:rPr lang="tr-TR" altLang="tr-TR" sz="5400"/>
              <a:t>mazsa, gi</a:t>
            </a:r>
            <a:r>
              <a:rPr lang="tr-TR" altLang="tr-TR" sz="5400" b="1" u="sng"/>
              <a:t>der</a:t>
            </a:r>
            <a:r>
              <a:rPr lang="tr-TR" altLang="tr-TR" sz="5400"/>
              <a:t>se, se</a:t>
            </a:r>
            <a:r>
              <a:rPr lang="tr-TR" altLang="tr-TR" sz="5400" b="1" u="sng"/>
              <a:t>ver</a:t>
            </a:r>
            <a:r>
              <a:rPr lang="tr-TR" altLang="tr-TR" sz="5400"/>
              <a:t>se, düşü</a:t>
            </a:r>
            <a:r>
              <a:rPr lang="tr-TR" altLang="tr-TR" sz="5400" b="1" u="sng"/>
              <a:t>nür</a:t>
            </a:r>
            <a:r>
              <a:rPr lang="tr-TR" altLang="tr-TR" sz="5400"/>
              <a:t>se, ya</a:t>
            </a:r>
            <a:r>
              <a:rPr lang="tr-TR" altLang="tr-TR" sz="5400" b="1" u="sng"/>
              <a:t>kar</a:t>
            </a:r>
            <a:r>
              <a:rPr lang="tr-TR" altLang="tr-TR" sz="5400"/>
              <a:t>sa, gele</a:t>
            </a:r>
            <a:r>
              <a:rPr lang="tr-TR" altLang="tr-TR" sz="5400" b="1" u="sng"/>
              <a:t>cek</a:t>
            </a:r>
            <a:r>
              <a:rPr lang="tr-TR" altLang="tr-TR" sz="5400"/>
              <a:t>se…</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sz="4000"/>
              <a:t> Fiillerde birinci ve ikinci kişi ekleri –ım, -im, -um, -üm; -sın, -sin, -sun, -sün ekleri de vurguyu bir önceki kip ekinde bırakır.</a:t>
            </a:r>
          </a:p>
          <a:p>
            <a:pPr algn="ctr">
              <a:buFontTx/>
              <a:buNone/>
            </a:pPr>
            <a:r>
              <a:rPr lang="tr-TR" altLang="tr-TR" sz="4000"/>
              <a:t>Geli</a:t>
            </a:r>
            <a:r>
              <a:rPr lang="tr-TR" altLang="tr-TR" sz="4000" b="1" u="sng"/>
              <a:t>yo</a:t>
            </a:r>
            <a:r>
              <a:rPr lang="tr-TR" altLang="tr-TR" sz="4000"/>
              <a:t>rum, gö</a:t>
            </a:r>
            <a:r>
              <a:rPr lang="tr-TR" altLang="tr-TR" sz="4000" b="1" u="sng"/>
              <a:t>rü</a:t>
            </a:r>
            <a:r>
              <a:rPr lang="tr-TR" altLang="tr-TR" sz="4000"/>
              <a:t>rüm, bine</a:t>
            </a:r>
            <a:r>
              <a:rPr lang="tr-TR" altLang="tr-TR" sz="4000" b="1" u="sng"/>
              <a:t>ce</a:t>
            </a:r>
            <a:r>
              <a:rPr lang="tr-TR" altLang="tr-TR" sz="4000"/>
              <a:t>ğim, bakma</a:t>
            </a:r>
            <a:r>
              <a:rPr lang="tr-TR" altLang="tr-TR" sz="4000" b="1" u="sng"/>
              <a:t>lı</a:t>
            </a:r>
            <a:r>
              <a:rPr lang="tr-TR" altLang="tr-TR" sz="4000"/>
              <a:t>yım…</a:t>
            </a:r>
          </a:p>
          <a:p>
            <a:pPr algn="ctr">
              <a:buFontTx/>
              <a:buNone/>
            </a:pPr>
            <a:r>
              <a:rPr lang="tr-TR" altLang="tr-TR" sz="4000"/>
              <a:t>Geli</a:t>
            </a:r>
            <a:r>
              <a:rPr lang="tr-TR" altLang="tr-TR" sz="4000" b="1" u="sng"/>
              <a:t>yor</a:t>
            </a:r>
            <a:r>
              <a:rPr lang="tr-TR" altLang="tr-TR" sz="4000"/>
              <a:t>sun, gö</a:t>
            </a:r>
            <a:r>
              <a:rPr lang="tr-TR" altLang="tr-TR" sz="4000" b="1" u="sng"/>
              <a:t>rür</a:t>
            </a:r>
            <a:r>
              <a:rPr lang="tr-TR" altLang="tr-TR" sz="4000"/>
              <a:t>sün, bine</a:t>
            </a:r>
            <a:r>
              <a:rPr lang="tr-TR" altLang="tr-TR" sz="4000" b="1" u="sng"/>
              <a:t>cek</a:t>
            </a:r>
            <a:r>
              <a:rPr lang="tr-TR" altLang="tr-TR" sz="4000"/>
              <a:t>sin, bakma</a:t>
            </a:r>
            <a:r>
              <a:rPr lang="tr-TR" altLang="tr-TR" sz="4000" b="1" u="sng"/>
              <a:t>lı</a:t>
            </a:r>
            <a:r>
              <a:rPr lang="tr-TR" altLang="tr-TR" sz="4000"/>
              <a:t>sın…</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a:t>	Dilimizde bulunan Arapça- Farsça kökenli bazı kelimelerde uzun ünlü ile biten heceler vardır. Uzun seslerde istisna bir durum olarak vurgu, uzatılan hece üzerinde görünür. Bu kelimeleri öğrenmek gerekir. Bu uzatmalar kelimelerin başında, ortasında veya sonunda olabilir. Bu kelimeler için genel bir kural yoktur. Her birinin kendine özel bir vurgusu bulunur. Bu kelimelerin uzatılan hecelerinin yerine göre vurgu başta, ortada veya sonda bulunur.</a:t>
            </a:r>
            <a:br>
              <a:rPr lang="tr-TR" altLang="tr-TR"/>
            </a:br>
            <a:endParaRPr lang="tr-TR" altLang="tr-T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6000"/>
              <a:t>Vurgunun ilk hecede olduğu kelimeler: </a:t>
            </a:r>
          </a:p>
          <a:p>
            <a:pPr algn="ctr">
              <a:buFontTx/>
              <a:buNone/>
            </a:pPr>
            <a:r>
              <a:rPr lang="tr-TR" altLang="tr-TR" sz="6000" b="1" u="sng"/>
              <a:t>ka</a:t>
            </a:r>
            <a:r>
              <a:rPr lang="tr-TR" altLang="tr-TR" sz="6000"/>
              <a:t>til, </a:t>
            </a:r>
            <a:r>
              <a:rPr lang="tr-TR" altLang="tr-TR" sz="6000" b="1" u="sng"/>
              <a:t>ca</a:t>
            </a:r>
            <a:r>
              <a:rPr lang="tr-TR" altLang="tr-TR" sz="6000"/>
              <a:t>hil, </a:t>
            </a:r>
            <a:r>
              <a:rPr lang="tr-TR" altLang="tr-TR" sz="6000" b="1" u="sng"/>
              <a:t>Sa</a:t>
            </a:r>
            <a:r>
              <a:rPr lang="tr-TR" altLang="tr-TR" sz="6000"/>
              <a:t>mi, </a:t>
            </a:r>
            <a:r>
              <a:rPr lang="tr-TR" altLang="tr-TR" sz="6000" b="1" u="sng"/>
              <a:t>ka</a:t>
            </a:r>
            <a:r>
              <a:rPr lang="tr-TR" altLang="tr-TR" sz="6000"/>
              <a:t>tip, </a:t>
            </a:r>
            <a:r>
              <a:rPr lang="tr-TR" altLang="tr-TR" sz="6000" b="1" u="sng"/>
              <a:t>fa</a:t>
            </a:r>
            <a:r>
              <a:rPr lang="tr-TR" altLang="tr-TR" sz="6000"/>
              <a:t>il, </a:t>
            </a:r>
            <a:r>
              <a:rPr lang="tr-TR" altLang="tr-TR" sz="6000" b="1" u="sng"/>
              <a:t>sa</a:t>
            </a:r>
            <a:r>
              <a:rPr lang="tr-TR" altLang="tr-TR" sz="6000"/>
              <a:t>zende, </a:t>
            </a:r>
            <a:r>
              <a:rPr lang="tr-TR" altLang="tr-TR" sz="6000" b="1" u="sng"/>
              <a:t>şa</a:t>
            </a:r>
            <a:r>
              <a:rPr lang="tr-TR" altLang="tr-TR" sz="6000"/>
              <a:t>hit, </a:t>
            </a:r>
            <a:r>
              <a:rPr lang="tr-TR" altLang="tr-TR" sz="6000" b="1" u="sng"/>
              <a:t>şa</a:t>
            </a:r>
            <a:r>
              <a:rPr lang="tr-TR" altLang="tr-TR" sz="6000"/>
              <a:t>ir, </a:t>
            </a:r>
            <a:r>
              <a:rPr lang="tr-TR" altLang="tr-TR" sz="6000" b="1" u="sng"/>
              <a:t>ka</a:t>
            </a:r>
            <a:r>
              <a:rPr lang="tr-TR" altLang="tr-TR" sz="6000"/>
              <a:t>fir…</a:t>
            </a:r>
            <a:br>
              <a:rPr lang="tr-TR" altLang="tr-TR" sz="6000"/>
            </a:br>
            <a:endParaRPr lang="tr-TR" altLang="tr-TR" sz="6000"/>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r>
              <a:rPr lang="tr-TR" altLang="tr-TR" sz="4000"/>
              <a:t>Kelime vurgusu: Bir kelimedeki hecelerden birinin diğer hecelerden daha baskılı söylenmesine kelime vurgusu denir.</a:t>
            </a:r>
          </a:p>
          <a:p>
            <a:pPr algn="ctr"/>
            <a:r>
              <a:rPr lang="tr-TR" altLang="tr-TR" sz="4000"/>
              <a:t>Cümle vurgusu: Bir cümledeki kelimelerden birinin diğer kelimelere oranla daha baskılı söylenmesine cümle vurgusu denir.</a:t>
            </a:r>
          </a:p>
          <a:p>
            <a:pPr algn="ctr"/>
            <a:endParaRPr lang="tr-TR" altLang="tr-TR" sz="4000"/>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ln/>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6000"/>
              <a:t>Vurgunun orta hecede olduğu kelimeler: te</a:t>
            </a:r>
            <a:r>
              <a:rPr lang="tr-TR" altLang="tr-TR" sz="6000" b="1" u="sng"/>
              <a:t>a</a:t>
            </a:r>
            <a:r>
              <a:rPr lang="tr-TR" altLang="tr-TR" sz="6000"/>
              <a:t>mül, mu</a:t>
            </a:r>
            <a:r>
              <a:rPr lang="tr-TR" altLang="tr-TR" sz="6000" b="1" u="sng"/>
              <a:t>ka</a:t>
            </a:r>
            <a:r>
              <a:rPr lang="tr-TR" altLang="tr-TR" sz="6000"/>
              <a:t>bil, ha</a:t>
            </a:r>
            <a:r>
              <a:rPr lang="tr-TR" altLang="tr-TR" sz="6000" b="1" u="sng"/>
              <a:t>zi</a:t>
            </a:r>
            <a:r>
              <a:rPr lang="tr-TR" altLang="tr-TR" sz="6000"/>
              <a:t>ne, mü</a:t>
            </a:r>
            <a:r>
              <a:rPr lang="tr-TR" altLang="tr-TR" sz="6000" b="1" u="sng"/>
              <a:t>ca</a:t>
            </a:r>
            <a:r>
              <a:rPr lang="tr-TR" altLang="tr-TR" sz="6000"/>
              <a:t>dele, mü</a:t>
            </a:r>
            <a:r>
              <a:rPr lang="tr-TR" altLang="tr-TR" sz="6000" b="1" u="sng"/>
              <a:t>ta</a:t>
            </a:r>
            <a:r>
              <a:rPr lang="tr-TR" altLang="tr-TR" sz="6000"/>
              <a:t>reke, mü</a:t>
            </a:r>
            <a:r>
              <a:rPr lang="tr-TR" altLang="tr-TR" sz="6000" b="1" u="sng"/>
              <a:t>ba</a:t>
            </a:r>
            <a:r>
              <a:rPr lang="tr-TR" altLang="tr-TR" sz="6000"/>
              <a:t>dele…</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lnSpcReduction="10000"/>
          </a:bodyPr>
          <a:lstStyle/>
          <a:p>
            <a:pPr algn="ctr">
              <a:buFontTx/>
              <a:buNone/>
            </a:pPr>
            <a:r>
              <a:rPr lang="tr-TR" altLang="tr-TR" sz="7200"/>
              <a:t>Vurgunun son hecede olduğu kelimeler:  Zi</a:t>
            </a:r>
            <a:r>
              <a:rPr lang="tr-TR" altLang="tr-TR" sz="7200" b="1" u="sng"/>
              <a:t>ya</a:t>
            </a:r>
            <a:r>
              <a:rPr lang="tr-TR" altLang="tr-TR" sz="7200"/>
              <a:t>, ka</a:t>
            </a:r>
            <a:r>
              <a:rPr lang="tr-TR" altLang="tr-TR" sz="7200" b="1" u="sng"/>
              <a:t>tî</a:t>
            </a:r>
            <a:r>
              <a:rPr lang="tr-TR" altLang="tr-TR" sz="7200"/>
              <a:t>, de</a:t>
            </a:r>
            <a:r>
              <a:rPr lang="tr-TR" altLang="tr-TR" sz="7200" b="1" u="sng"/>
              <a:t>ni</a:t>
            </a:r>
            <a:r>
              <a:rPr lang="tr-TR" altLang="tr-TR" sz="7200"/>
              <a:t>, ze</a:t>
            </a:r>
            <a:r>
              <a:rPr lang="tr-TR" altLang="tr-TR" sz="7200" b="1" u="sng"/>
              <a:t>ki</a:t>
            </a:r>
            <a:r>
              <a:rPr lang="tr-TR" altLang="tr-TR" sz="7200"/>
              <a:t>, ha</a:t>
            </a:r>
            <a:r>
              <a:rPr lang="tr-TR" altLang="tr-TR" sz="7200" b="1" u="sng"/>
              <a:t>fi</a:t>
            </a:r>
            <a:r>
              <a:rPr lang="tr-TR" altLang="tr-TR" sz="7200"/>
              <a:t>…</a:t>
            </a:r>
            <a:br>
              <a:rPr lang="tr-TR" altLang="tr-TR" sz="7200"/>
            </a:br>
            <a:endParaRPr lang="tr-TR" altLang="tr-TR" sz="7200"/>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sz="3600"/>
              <a:t>	Türkçede “ğ” her zaman; “y” ise bazı durumlarda vurguya benzer bir değişim oluşturur. “Ğ” ünsüzü bulunduğu hecede kendinden önce gelen ünlünün uzatılmasına yol açar. </a:t>
            </a:r>
          </a:p>
          <a:p>
            <a:pPr algn="ctr">
              <a:buFontTx/>
              <a:buNone/>
            </a:pPr>
            <a:r>
              <a:rPr lang="tr-TR" altLang="tr-TR" sz="3600"/>
              <a:t>	Aynı uzatma durumu “y” için de geçerlidir. Söz konusu uzatma seslendirmede vurgu gibi yansımaktadır.</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ln/>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a:t>	Yan yana iki ünlü, uzatmayı belirtmek için kullanılmıştır.</a:t>
            </a:r>
            <a:br>
              <a:rPr lang="tr-TR" altLang="tr-TR"/>
            </a:br>
            <a:r>
              <a:rPr lang="tr-TR" altLang="tr-TR"/>
              <a:t>“G” ünsüzü ile: yağmur= yaamur, öğretmen=ööretmen, öğle=ööle, ağabey=aabey…</a:t>
            </a:r>
            <a:br>
              <a:rPr lang="tr-TR" altLang="tr-TR"/>
            </a:br>
            <a:r>
              <a:rPr lang="tr-TR" altLang="tr-TR"/>
              <a:t>“Y” ünsüzü ile: böyle=bööle, söylemek=Söölemek, öyle=ööle</a:t>
            </a:r>
          </a:p>
          <a:p>
            <a:pPr algn="ctr">
              <a:buFontTx/>
              <a:buNone/>
            </a:pPr>
            <a:r>
              <a:rPr lang="tr-TR" altLang="tr-TR"/>
              <a:t>Ancak doğru telaffuzda seslerin hakkıyla söylenmesi ve vurgu gibi anlaşılmaması gerekmektedir.</a:t>
            </a:r>
            <a:br>
              <a:rPr lang="tr-TR" altLang="tr-TR"/>
            </a:br>
            <a:endParaRPr lang="tr-TR" altLang="tr-T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3400"/>
              <a:t>	Sert ve gürültülü çıkan bazı ünsüzler vurguyu bulundukları heceye taşırlar. </a:t>
            </a:r>
          </a:p>
          <a:p>
            <a:pPr algn="ctr">
              <a:buFontTx/>
              <a:buNone/>
            </a:pPr>
            <a:r>
              <a:rPr lang="tr-TR" altLang="tr-TR" sz="3400"/>
              <a:t>	Bunun için söz konusu ünsüzün hecenin son harfi olması gerekir. </a:t>
            </a:r>
          </a:p>
          <a:p>
            <a:pPr algn="ctr">
              <a:buFontTx/>
              <a:buNone/>
            </a:pPr>
            <a:r>
              <a:rPr lang="tr-TR" altLang="tr-TR" sz="3400"/>
              <a:t>	Bu ünsüzler “ç, k, p, r, s, z” ünsüzleridir.</a:t>
            </a:r>
            <a:br>
              <a:rPr lang="tr-TR" altLang="tr-TR" sz="3400"/>
            </a:br>
            <a:r>
              <a:rPr lang="tr-TR" altLang="tr-TR" sz="3400"/>
              <a:t>kaç</a:t>
            </a:r>
            <a:r>
              <a:rPr lang="tr-TR" altLang="tr-TR" sz="3400" b="1" u="sng"/>
              <a:t>tım</a:t>
            </a:r>
            <a:r>
              <a:rPr lang="tr-TR" altLang="tr-TR" sz="3400"/>
              <a:t>, yok</a:t>
            </a:r>
            <a:r>
              <a:rPr lang="tr-TR" altLang="tr-TR" sz="3400" b="1" u="sng"/>
              <a:t>muş</a:t>
            </a:r>
            <a:r>
              <a:rPr lang="tr-TR" altLang="tr-TR" sz="3400"/>
              <a:t>, sap</a:t>
            </a:r>
            <a:r>
              <a:rPr lang="tr-TR" altLang="tr-TR" sz="3400" b="1" u="sng"/>
              <a:t>tı</a:t>
            </a:r>
            <a:r>
              <a:rPr lang="tr-TR" altLang="tr-TR" sz="3400"/>
              <a:t>, or</a:t>
            </a:r>
            <a:r>
              <a:rPr lang="tr-TR" altLang="tr-TR" sz="3400" b="1" u="sng"/>
              <a:t>du</a:t>
            </a:r>
            <a:r>
              <a:rPr lang="tr-TR" altLang="tr-TR" sz="3400"/>
              <a:t>,</a:t>
            </a:r>
            <a:r>
              <a:rPr lang="tr-TR" altLang="tr-TR" sz="3400">
                <a:latin typeface="Arial" charset="0"/>
              </a:rPr>
              <a:t> </a:t>
            </a:r>
            <a:r>
              <a:rPr lang="tr-TR" altLang="tr-TR" sz="3400" b="1" u="sng">
                <a:latin typeface="Arial" charset="0"/>
              </a:rPr>
              <a:t>Or</a:t>
            </a:r>
            <a:r>
              <a:rPr lang="tr-TR" altLang="tr-TR" sz="3400">
                <a:latin typeface="Arial" charset="0"/>
              </a:rPr>
              <a:t>du,</a:t>
            </a:r>
            <a:r>
              <a:rPr lang="tr-TR" altLang="tr-TR" sz="3400"/>
              <a:t> şaş</a:t>
            </a:r>
            <a:r>
              <a:rPr lang="tr-TR" altLang="tr-TR" sz="3400" b="1" u="sng"/>
              <a:t>tı</a:t>
            </a:r>
            <a:r>
              <a:rPr lang="tr-TR" altLang="tr-TR" sz="3400"/>
              <a:t>, ez</a:t>
            </a:r>
            <a:r>
              <a:rPr lang="tr-TR" altLang="tr-TR" sz="3400" b="1" u="sng"/>
              <a:t>di</a:t>
            </a:r>
            <a:r>
              <a:rPr lang="tr-TR" altLang="tr-TR" sz="3400"/>
              <a:t>…</a:t>
            </a:r>
          </a:p>
          <a:p>
            <a:pPr algn="ctr">
              <a:buFontTx/>
              <a:buNone/>
            </a:pPr>
            <a:r>
              <a:rPr lang="tr-TR" altLang="tr-TR" sz="3400"/>
              <a:t>	Yine doğru telaffuz için vurguyu bu hecelere taşımamak, genel kurala uymak gereklidir.</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4800"/>
              <a:t>Pekiştirme sıfatlarında pekiştirme amacıyla kullanılan heceler vurguyu kendi üzerlerine alırlar.</a:t>
            </a:r>
          </a:p>
          <a:p>
            <a:pPr algn="ctr">
              <a:buFontTx/>
              <a:buNone/>
            </a:pPr>
            <a:r>
              <a:rPr lang="tr-TR" altLang="tr-TR" sz="4800"/>
              <a:t/>
            </a:r>
            <a:br>
              <a:rPr lang="tr-TR" altLang="tr-TR" sz="4800"/>
            </a:br>
            <a:r>
              <a:rPr lang="tr-TR" altLang="tr-TR" sz="4800" b="1" u="sng"/>
              <a:t>sım</a:t>
            </a:r>
            <a:r>
              <a:rPr lang="tr-TR" altLang="tr-TR" sz="4800"/>
              <a:t>sıkı, </a:t>
            </a:r>
            <a:r>
              <a:rPr lang="tr-TR" altLang="tr-TR" sz="4800" b="1" u="sng"/>
              <a:t>kos</a:t>
            </a:r>
            <a:r>
              <a:rPr lang="tr-TR" altLang="tr-TR" sz="4800"/>
              <a:t>koca, </a:t>
            </a:r>
            <a:r>
              <a:rPr lang="tr-TR" altLang="tr-TR" sz="4800" b="1" u="sng"/>
              <a:t>büs</a:t>
            </a:r>
            <a:r>
              <a:rPr lang="tr-TR" altLang="tr-TR" sz="4800"/>
              <a:t>büyük, </a:t>
            </a:r>
            <a:r>
              <a:rPr lang="tr-TR" altLang="tr-TR" sz="4800" b="1" u="sng"/>
              <a:t>büs</a:t>
            </a:r>
            <a:r>
              <a:rPr lang="tr-TR" altLang="tr-TR" sz="4800"/>
              <a:t>bütün, </a:t>
            </a:r>
            <a:r>
              <a:rPr lang="tr-TR" altLang="tr-TR" sz="4800" b="1" u="sng"/>
              <a:t>bam</a:t>
            </a:r>
            <a:r>
              <a:rPr lang="tr-TR" altLang="tr-TR" sz="4800"/>
              <a:t>başka…</a:t>
            </a:r>
            <a:br>
              <a:rPr lang="tr-TR" altLang="tr-TR" sz="4800"/>
            </a:br>
            <a:endParaRPr lang="tr-TR" altLang="tr-TR" sz="4800"/>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sz="7000"/>
              <a:t> Tek heceli sözcüklerde vurgu olmaz: bal, kaş, kuş, güz, söz, yar, az, ev, su, kuş… </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fontScale="92500" lnSpcReduction="10000"/>
          </a:bodyPr>
          <a:lstStyle/>
          <a:p>
            <a:pPr algn="ctr">
              <a:buFontTx/>
              <a:buNone/>
            </a:pPr>
            <a:r>
              <a:rPr lang="tr-TR" altLang="tr-TR" sz="4800"/>
              <a:t>Konuşma sırasında kelimelerin tüm heceleri aynı tonda ve aynı vurgu ile okunmaz. Tüm dillerde kelimelerin farklı hecelerine vurgu yapılır ve bu vurgular konuşmanın doğallığını oluşturur. </a:t>
            </a:r>
          </a:p>
          <a:p>
            <a:pPr algn="ctr">
              <a:buFontTx/>
              <a:buNone/>
            </a:pPr>
            <a:r>
              <a:rPr lang="tr-TR" altLang="tr-TR" sz="4800"/>
              <a:t/>
            </a:r>
            <a:br>
              <a:rPr lang="tr-TR" altLang="tr-TR" sz="4800"/>
            </a:br>
            <a:endParaRPr lang="tr-TR" altLang="tr-TR" sz="4800"/>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alpha val="89999"/>
                  </a:srgbClr>
                </a:solidFill>
              </a14:hiddenFill>
            </a:ext>
          </a:extLst>
        </p:spPr>
        <p:txBody>
          <a:bodyPr>
            <a:normAutofit/>
          </a:bodyPr>
          <a:lstStyle/>
          <a:p>
            <a:pPr algn="ctr">
              <a:buFontTx/>
              <a:buNone/>
            </a:pPr>
            <a:r>
              <a:rPr lang="tr-TR" altLang="tr-TR" sz="4800"/>
              <a:t>	Tek düze ve tek tonda çıkan bir konuşma akışını düşünün. Bilgisayar makinelerine okutulan konuşma metinlerini dinlemişseniz bu vurgu monotonluğunu açık bir şekilde gözlemlemişsinizdir.</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sz="4800"/>
              <a:t>	</a:t>
            </a:r>
          </a:p>
          <a:p>
            <a:pPr algn="ctr">
              <a:buFontTx/>
              <a:buNone/>
            </a:pPr>
            <a:r>
              <a:rPr lang="tr-TR" altLang="tr-TR" sz="4800"/>
              <a:t>	Her dilde kelimelere yapılan vurgu yerleri değişebilir. Burada Türkçede vurguların yerleri konusunda bize yardımcı olacak bazı kuralları aktarıyoruz.</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484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sz="4800" b="1"/>
              <a:t>	 Her kelimenin bir hecesi üzerinde mutlaka ses baskısı (vurgu) vardır. Örneğin “heyecan” kelimesinde vurgu son hecededir.</a:t>
            </a:r>
            <a:br>
              <a:rPr lang="tr-TR" altLang="tr-TR" sz="4800" b="1"/>
            </a:br>
            <a:r>
              <a:rPr lang="tr-TR" altLang="tr-TR" sz="4800" b="1"/>
              <a:t>“Heye</a:t>
            </a:r>
            <a:r>
              <a:rPr lang="tr-TR" altLang="tr-TR" sz="4800" b="1" u="sng"/>
              <a:t>can</a:t>
            </a:r>
            <a:r>
              <a:rPr lang="tr-TR" altLang="tr-TR" sz="4800" b="1"/>
              <a:t>”</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normAutofit/>
          </a:bodyPr>
          <a:lstStyle/>
          <a:p>
            <a:pPr algn="ctr">
              <a:buFontTx/>
              <a:buNone/>
            </a:pPr>
            <a:r>
              <a:rPr lang="tr-TR" altLang="tr-TR" sz="4800" b="1"/>
              <a:t>	 </a:t>
            </a:r>
            <a:r>
              <a:rPr lang="tr-TR" altLang="tr-TR" sz="4400" b="1"/>
              <a:t>Türkçede kural olarak vurgular son hece üzerindedir. </a:t>
            </a:r>
          </a:p>
          <a:p>
            <a:pPr algn="ctr">
              <a:buFontTx/>
              <a:buNone/>
            </a:pPr>
            <a:r>
              <a:rPr lang="tr-TR" altLang="tr-TR" sz="4400" b="1"/>
              <a:t>İstisnalar hariç kelimeye eklenen her yeni ek vurguyu üzerine alır. </a:t>
            </a:r>
            <a:br>
              <a:rPr lang="tr-TR" altLang="tr-TR" sz="4400" b="1"/>
            </a:br>
            <a:r>
              <a:rPr lang="tr-TR" altLang="tr-TR" sz="4400" b="1"/>
              <a:t>He</a:t>
            </a:r>
            <a:r>
              <a:rPr lang="tr-TR" altLang="tr-TR" sz="4400" b="1" u="sng"/>
              <a:t>ce</a:t>
            </a:r>
            <a:r>
              <a:rPr lang="tr-TR" altLang="tr-TR" sz="4400" b="1"/>
              <a:t> – hece</a:t>
            </a:r>
            <a:r>
              <a:rPr lang="tr-TR" altLang="tr-TR" sz="4400" b="1" u="sng"/>
              <a:t>ler</a:t>
            </a:r>
            <a:r>
              <a:rPr lang="tr-TR" altLang="tr-TR" sz="4400" b="1"/>
              <a:t> - heceler</a:t>
            </a:r>
            <a:r>
              <a:rPr lang="tr-TR" altLang="tr-TR" sz="4400" b="1" u="sng"/>
              <a:t>de</a:t>
            </a:r>
            <a:r>
              <a:rPr lang="tr-TR" altLang="tr-TR" sz="4400" b="1"/>
              <a:t> - hecelerde</a:t>
            </a:r>
            <a:r>
              <a:rPr lang="tr-TR" altLang="tr-TR" sz="4400" b="1" u="sng"/>
              <a:t>ki</a:t>
            </a:r>
            <a:r>
              <a:rPr lang="tr-TR" altLang="tr-TR" sz="4400" b="1"/>
              <a:t/>
            </a:r>
            <a:br>
              <a:rPr lang="tr-TR" altLang="tr-TR" sz="4400" b="1"/>
            </a:br>
            <a:endParaRPr lang="tr-TR" altLang="tr-TR" sz="4400" b="1"/>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lnSpc>
                <a:spcPct val="90000"/>
              </a:lnSpc>
              <a:buFontTx/>
              <a:buNone/>
            </a:pPr>
            <a:r>
              <a:rPr lang="tr-TR" altLang="tr-TR" sz="4800"/>
              <a:t>	Yer adlarında bağlaçlarda, pekiştirilmiş sıfatlarda ve bazı zarflarda vurgu, “vurgu son hecede olur” genel kuralının dışında yapılır.</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0"/>
            <a:ext cx="9144000" cy="1417638"/>
          </a:xfrm>
          <a:extLst>
            <a:ext uri="{909E8E84-426E-40DD-AFC4-6F175D3DCCD1}">
              <a14:hiddenFill xmlns:a14="http://schemas.microsoft.com/office/drawing/2010/main">
                <a:solidFill>
                  <a:srgbClr val="C6D9F1"/>
                </a:solidFill>
              </a14:hiddenFill>
            </a:ext>
          </a:extLst>
        </p:spPr>
        <p:txBody>
          <a:bodyPr anchor="ctr"/>
          <a:lstStyle/>
          <a:p>
            <a:r>
              <a:rPr lang="tr-TR" altLang="tr-TR" b="1"/>
              <a:t>VURGU</a:t>
            </a:r>
          </a:p>
        </p:txBody>
      </p:sp>
      <p:sp>
        <p:nvSpPr>
          <p:cNvPr id="3" name="2 İçerik Yer Tutucusu"/>
          <p:cNvSpPr>
            <a:spLocks noGrp="1"/>
          </p:cNvSpPr>
          <p:nvPr>
            <p:ph idx="4294967295"/>
          </p:nvPr>
        </p:nvSpPr>
        <p:spPr>
          <a:xfrm>
            <a:off x="0" y="1357313"/>
            <a:ext cx="9144000" cy="5500687"/>
          </a:xfrm>
          <a:extLst>
            <a:ext uri="{909E8E84-426E-40DD-AFC4-6F175D3DCCD1}">
              <a14:hiddenFill xmlns:a14="http://schemas.microsoft.com/office/drawing/2010/main">
                <a:solidFill>
                  <a:srgbClr val="B3A2C7"/>
                </a:solidFill>
              </a14:hiddenFill>
            </a:ext>
          </a:extLst>
        </p:spPr>
        <p:txBody>
          <a:bodyPr/>
          <a:lstStyle/>
          <a:p>
            <a:pPr algn="ctr">
              <a:buFontTx/>
              <a:buNone/>
            </a:pPr>
            <a:r>
              <a:rPr lang="tr-TR" altLang="tr-TR" sz="2800"/>
              <a:t>	YER ADLARINDA VURGU:</a:t>
            </a:r>
          </a:p>
          <a:p>
            <a:pPr algn="ctr">
              <a:buFontTx/>
              <a:buNone/>
            </a:pPr>
            <a:r>
              <a:rPr lang="tr-TR" altLang="tr-TR" sz="2800"/>
              <a:t>	</a:t>
            </a:r>
            <a:r>
              <a:rPr lang="tr-TR" altLang="tr-TR" sz="2800" b="1"/>
              <a:t>Yer adlarında vurgu asla son hecede OLAMAZ. </a:t>
            </a:r>
            <a:r>
              <a:rPr lang="tr-TR" altLang="tr-TR" sz="2800"/>
              <a:t>Son hece dışındaki ünsüzle başlayan kapalı heceye kayar. Tüm heceler üç sesli ve kapalı ise ilk heceye geçer.</a:t>
            </a:r>
          </a:p>
          <a:p>
            <a:pPr algn="ctr">
              <a:buFontTx/>
              <a:buNone/>
            </a:pPr>
            <a:r>
              <a:rPr lang="tr-TR" altLang="tr-TR" sz="2800"/>
              <a:t> 	</a:t>
            </a:r>
            <a:r>
              <a:rPr lang="tr-TR" altLang="tr-TR" sz="2800" b="1" u="sng"/>
              <a:t>Ban</a:t>
            </a:r>
            <a:r>
              <a:rPr lang="tr-TR" altLang="tr-TR" sz="2800"/>
              <a:t>dırma, </a:t>
            </a:r>
            <a:r>
              <a:rPr lang="tr-TR" altLang="tr-TR" sz="2800" b="1" u="sng"/>
              <a:t>Göl</a:t>
            </a:r>
            <a:r>
              <a:rPr lang="tr-TR" altLang="tr-TR" sz="2800"/>
              <a:t>cük, </a:t>
            </a:r>
            <a:r>
              <a:rPr lang="tr-TR" altLang="tr-TR" sz="2800" b="1" u="sng"/>
              <a:t>Bur</a:t>
            </a:r>
            <a:r>
              <a:rPr lang="tr-TR" altLang="tr-TR" sz="2800"/>
              <a:t>dur, </a:t>
            </a:r>
            <a:r>
              <a:rPr lang="tr-TR" altLang="tr-TR" sz="2800" b="1" u="sng"/>
              <a:t>Sam</a:t>
            </a:r>
            <a:r>
              <a:rPr lang="tr-TR" altLang="tr-TR" sz="2800"/>
              <a:t>sun, </a:t>
            </a:r>
            <a:r>
              <a:rPr lang="tr-TR" altLang="tr-TR" sz="2800" b="1" u="sng"/>
              <a:t>Yoz</a:t>
            </a:r>
            <a:r>
              <a:rPr lang="tr-TR" altLang="tr-TR" sz="2800"/>
              <a:t>gat,</a:t>
            </a:r>
          </a:p>
          <a:p>
            <a:pPr algn="ctr">
              <a:buFontTx/>
              <a:buNone/>
            </a:pPr>
            <a:r>
              <a:rPr lang="tr-TR" altLang="tr-TR" sz="2800" u="sng"/>
              <a:t> </a:t>
            </a:r>
            <a:r>
              <a:rPr lang="tr-TR" altLang="tr-TR" sz="2800" b="1" u="sng"/>
              <a:t>Art</a:t>
            </a:r>
            <a:r>
              <a:rPr lang="tr-TR" altLang="tr-TR" sz="2800"/>
              <a:t>vin, </a:t>
            </a:r>
            <a:r>
              <a:rPr lang="tr-TR" altLang="tr-TR" sz="2800" b="1" u="sng"/>
              <a:t>Şav</a:t>
            </a:r>
            <a:r>
              <a:rPr lang="tr-TR" altLang="tr-TR" sz="2800"/>
              <a:t>şat, </a:t>
            </a:r>
            <a:r>
              <a:rPr lang="tr-TR" altLang="tr-TR" sz="2800" b="1" u="sng"/>
              <a:t>Dört</a:t>
            </a:r>
            <a:r>
              <a:rPr lang="tr-TR" altLang="tr-TR" sz="2800"/>
              <a:t>yol, </a:t>
            </a:r>
            <a:r>
              <a:rPr lang="tr-TR" altLang="tr-TR" sz="2800" b="1" u="sng"/>
              <a:t>Düz</a:t>
            </a:r>
            <a:r>
              <a:rPr lang="tr-TR" altLang="tr-TR" sz="2800"/>
              <a:t>ce, </a:t>
            </a:r>
            <a:r>
              <a:rPr lang="tr-TR" altLang="tr-TR" sz="2800" b="1" u="sng"/>
              <a:t>Kan</a:t>
            </a:r>
            <a:r>
              <a:rPr lang="tr-TR" altLang="tr-TR" sz="2800"/>
              <a:t>dıra, Kü</a:t>
            </a:r>
            <a:r>
              <a:rPr lang="tr-TR" altLang="tr-TR" sz="2800" b="1" u="sng"/>
              <a:t>tah</a:t>
            </a:r>
            <a:r>
              <a:rPr lang="tr-TR" altLang="tr-TR" sz="2800"/>
              <a:t>ya, İs</a:t>
            </a:r>
            <a:r>
              <a:rPr lang="tr-TR" altLang="tr-TR" sz="2800" b="1" u="sng"/>
              <a:t>ken</a:t>
            </a:r>
            <a:r>
              <a:rPr lang="tr-TR" altLang="tr-TR" sz="2800"/>
              <a:t>derun, An</a:t>
            </a:r>
            <a:r>
              <a:rPr lang="tr-TR" altLang="tr-TR" sz="2800" b="1" u="sng"/>
              <a:t>tal</a:t>
            </a:r>
            <a:r>
              <a:rPr lang="tr-TR" altLang="tr-TR" sz="2800"/>
              <a:t>ya, </a:t>
            </a:r>
          </a:p>
          <a:p>
            <a:pPr algn="ctr">
              <a:buFontTx/>
              <a:buNone/>
            </a:pPr>
            <a:r>
              <a:rPr lang="tr-TR" altLang="tr-TR" sz="2800"/>
              <a:t>İs</a:t>
            </a:r>
            <a:r>
              <a:rPr lang="tr-TR" altLang="tr-TR" sz="2800" b="1" u="sng"/>
              <a:t>tan</a:t>
            </a:r>
            <a:r>
              <a:rPr lang="tr-TR" altLang="tr-TR" sz="2800"/>
              <a:t>bul, </a:t>
            </a:r>
            <a:r>
              <a:rPr lang="tr-TR" altLang="tr-TR" sz="2800" b="1" u="sng"/>
              <a:t>Kon</a:t>
            </a:r>
            <a:r>
              <a:rPr lang="tr-TR" altLang="tr-TR" sz="2800"/>
              <a:t>ya, </a:t>
            </a:r>
            <a:r>
              <a:rPr lang="tr-TR" altLang="tr-TR" sz="2800" b="1" u="sng"/>
              <a:t>Kay</a:t>
            </a:r>
            <a:r>
              <a:rPr lang="tr-TR" altLang="tr-TR" sz="2800"/>
              <a:t>seri… </a:t>
            </a:r>
          </a:p>
        </p:txBody>
      </p:sp>
      <p:sp>
        <p:nvSpPr>
          <p:cNvPr id="4" name="Altbilgi Yer Tutucusu 3"/>
          <p:cNvSpPr>
            <a:spLocks noGrp="1"/>
          </p:cNvSpPr>
          <p:nvPr>
            <p:ph type="ftr" sz="quarter" idx="11"/>
          </p:nvPr>
        </p:nvSpPr>
        <p:spPr/>
        <p:txBody>
          <a:bodyPr/>
          <a:lstStyle/>
          <a:p>
            <a:r>
              <a:rPr lang="tr-TR" altLang="tr-TR" smtClean="0"/>
              <a:t>www.turkedebiyati.org</a:t>
            </a:r>
            <a:endParaRPr lang="tr-TR" altLang="tr-T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Kitap istifi tasarım şablonu">
  <a:themeElements>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Teması">
      <a:majorFont>
        <a:latin typeface="Century Gothic"/>
        <a:ea typeface=""/>
        <a:cs typeface=""/>
      </a:majorFont>
      <a:minorFont>
        <a:latin typeface="Century Gothic"/>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is Temas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Kitap istifi tasarım şablonu</Template>
  <TotalTime>250</TotalTime>
  <Words>363</Words>
  <PresentationFormat>Ekran Gösterisi (4:3)</PresentationFormat>
  <Paragraphs>103</Paragraphs>
  <Slides>26</Slides>
  <Notes>0</Notes>
  <HiddenSlides>0</HiddenSlides>
  <MMClips>0</MMClips>
  <ScaleCrop>false</ScaleCrop>
  <HeadingPairs>
    <vt:vector size="4" baseType="variant">
      <vt:variant>
        <vt:lpstr>Tema</vt:lpstr>
      </vt:variant>
      <vt:variant>
        <vt:i4>2</vt:i4>
      </vt:variant>
      <vt:variant>
        <vt:lpstr>Slayt Başlıkları</vt:lpstr>
      </vt:variant>
      <vt:variant>
        <vt:i4>26</vt:i4>
      </vt:variant>
    </vt:vector>
  </HeadingPairs>
  <TitlesOfParts>
    <vt:vector size="28" baseType="lpstr">
      <vt:lpstr>Kitap istifi tasarım şablonu</vt:lpstr>
      <vt:lpstr>Dalga Biçimi</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lpstr>VURGU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dcterms:created xsi:type="dcterms:W3CDTF">2008-01-03T20:06:15Z</dcterms:created>
  <dcterms:modified xsi:type="dcterms:W3CDTF">2023-05-15T15:13:23Z</dcterms:modified>
  <cp:category>www.turkedebiyati.org</cp:category>
</cp:coreProperties>
</file>