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CC00FF"/>
    <a:srgbClr val="990000"/>
    <a:srgbClr val="66FF33"/>
    <a:srgbClr val="0066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70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tr-TR" altLang="tr-T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 altLang="tr-TR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tr-TR" altLang="tr-TR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7233D27-88D6-4A5E-AA0F-88D314F5491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46649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892E59-4862-40B5-93E0-E71F2D364E0A}" type="slidenum">
              <a:rPr lang="tr-TR" altLang="tr-TR"/>
              <a:pPr/>
              <a:t>1</a:t>
            </a:fld>
            <a:endParaRPr lang="tr-TR" altLang="tr-TR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 b="1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85F0-A5DE-43A5-92C0-69B88CC9E2B3}" type="slidenum">
              <a:rPr lang="tr-TR" altLang="tr-TR" smtClean="0"/>
              <a:pPr/>
              <a:t>‹#›</a:t>
            </a:fld>
            <a:endParaRPr lang="tr-TR" alt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B86B-2CDB-41F0-BC01-F9DCA0113197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50A3-A8A2-43CD-BEB2-F2D3FAFE1E1D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martArt Yer Tutucusu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1F171F3-E955-4DE4-8E7A-68FC6571864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7231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6EAF-7A83-4790-8861-D4F8CF2EA51B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0375-7307-4133-BA50-FB4DD3B79D91}" type="slidenum">
              <a:rPr lang="tr-TR" altLang="tr-TR" smtClean="0"/>
              <a:pPr/>
              <a:t>‹#›</a:t>
            </a:fld>
            <a:endParaRPr lang="tr-TR" alt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F714-5BD1-4B47-9D0F-ECDD58EB67F7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A701-3459-4C6A-8C9B-9511E78C2FE8}" type="slidenum">
              <a:rPr lang="tr-TR" altLang="tr-TR" smtClean="0"/>
              <a:pPr/>
              <a:t>‹#›</a:t>
            </a:fld>
            <a:endParaRPr lang="tr-TR" alt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1E20-E3C9-4E3F-9B63-0D84241FAEC0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2170-610E-48AE-B2AC-AA97C9BADFCD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A22C-01DA-4DBF-9D8D-D40603A37852}" type="slidenum">
              <a:rPr lang="tr-TR" altLang="tr-TR" smtClean="0"/>
              <a:pPr/>
              <a:t>‹#›</a:t>
            </a:fld>
            <a:endParaRPr lang="tr-TR" alt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E745-27CA-475E-B511-6AC7A93FA602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altLang="tr-TR" smtClean="0"/>
              <a:t>www.turkedebiyati.org</a:t>
            </a:r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2D0ED9FB-0448-40C7-A960-50F9A67595E2}" type="slidenum">
              <a:rPr lang="tr-TR" altLang="tr-TR" smtClean="0"/>
              <a:pPr/>
              <a:t>‹#›</a:t>
            </a:fld>
            <a:endParaRPr lang="tr-TR" alt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44"/>
          <p:cNvGrpSpPr>
            <a:grpSpLocks/>
          </p:cNvGrpSpPr>
          <p:nvPr/>
        </p:nvGrpSpPr>
        <p:grpSpPr bwMode="auto">
          <a:xfrm>
            <a:off x="228600" y="457200"/>
            <a:ext cx="8773992" cy="5920383"/>
            <a:chOff x="288" y="1116"/>
            <a:chExt cx="4264" cy="1053"/>
          </a:xfrm>
        </p:grpSpPr>
        <p:cxnSp>
          <p:nvCxnSpPr>
            <p:cNvPr id="6203" name="_s6203"/>
            <p:cNvCxnSpPr>
              <a:cxnSpLocks noChangeShapeType="1"/>
              <a:stCxn id="12" idx="6"/>
              <a:endCxn id="6" idx="2"/>
            </p:cNvCxnSpPr>
            <p:nvPr/>
          </p:nvCxnSpPr>
          <p:spPr bwMode="auto">
            <a:xfrm rot="16200000" flipV="1">
              <a:off x="2806" y="944"/>
              <a:ext cx="144" cy="173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01" name="_s6201"/>
            <p:cNvCxnSpPr>
              <a:cxnSpLocks noChangeShapeType="1"/>
              <a:stCxn id="11" idx="6"/>
              <a:endCxn id="6" idx="2"/>
            </p:cNvCxnSpPr>
            <p:nvPr/>
          </p:nvCxnSpPr>
          <p:spPr bwMode="auto">
            <a:xfrm rot="16200000" flipV="1">
              <a:off x="2289" y="1461"/>
              <a:ext cx="144" cy="69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99" name="_s6199"/>
            <p:cNvCxnSpPr>
              <a:cxnSpLocks noChangeShapeType="1"/>
              <a:stCxn id="10" idx="6"/>
              <a:endCxn id="6" idx="2"/>
            </p:cNvCxnSpPr>
            <p:nvPr/>
          </p:nvCxnSpPr>
          <p:spPr bwMode="auto">
            <a:xfrm rot="5400000" flipH="1" flipV="1">
              <a:off x="1798" y="1667"/>
              <a:ext cx="144" cy="28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97" name="_s6197"/>
            <p:cNvCxnSpPr>
              <a:cxnSpLocks noChangeShapeType="1"/>
              <a:stCxn id="9" idx="6"/>
              <a:endCxn id="6" idx="2"/>
            </p:cNvCxnSpPr>
            <p:nvPr/>
          </p:nvCxnSpPr>
          <p:spPr bwMode="auto">
            <a:xfrm rot="5400000" flipH="1" flipV="1">
              <a:off x="1294" y="1163"/>
              <a:ext cx="144" cy="129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95" name="_s6195"/>
            <p:cNvCxnSpPr>
              <a:cxnSpLocks noChangeShapeType="1"/>
              <a:stCxn id="8" idx="6"/>
              <a:endCxn id="5" idx="2"/>
            </p:cNvCxnSpPr>
            <p:nvPr/>
          </p:nvCxnSpPr>
          <p:spPr bwMode="auto">
            <a:xfrm rot="16200000" flipV="1">
              <a:off x="3522" y="858"/>
              <a:ext cx="98" cy="1085"/>
            </a:xfrm>
            <a:prstGeom prst="bentConnector3">
              <a:avLst>
                <a:gd name="adj1" fmla="val 5218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93" name="_s6193"/>
            <p:cNvCxnSpPr>
              <a:cxnSpLocks noChangeShapeType="1"/>
              <a:stCxn id="6" idx="6"/>
              <a:endCxn id="5" idx="2"/>
            </p:cNvCxnSpPr>
            <p:nvPr/>
          </p:nvCxnSpPr>
          <p:spPr bwMode="auto">
            <a:xfrm rot="5400000" flipH="1" flipV="1">
              <a:off x="2472" y="892"/>
              <a:ext cx="98" cy="101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" name="_s6189"/>
            <p:cNvSpPr>
              <a:spLocks noChangeArrowheads="1"/>
            </p:cNvSpPr>
            <p:nvPr/>
          </p:nvSpPr>
          <p:spPr bwMode="auto">
            <a:xfrm>
              <a:off x="2608" y="1116"/>
              <a:ext cx="841" cy="235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18900000" scaled="1"/>
            </a:gra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BİRLEŞİK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FİİLLER</a:t>
              </a:r>
            </a:p>
          </p:txBody>
        </p:sp>
        <p:sp>
          <p:nvSpPr>
            <p:cNvPr id="6" name="_s6190"/>
            <p:cNvSpPr>
              <a:spLocks noChangeArrowheads="1"/>
            </p:cNvSpPr>
            <p:nvPr/>
          </p:nvSpPr>
          <p:spPr bwMode="auto">
            <a:xfrm>
              <a:off x="1510" y="1449"/>
              <a:ext cx="1005" cy="288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18900000" scaled="1"/>
            </a:gradFill>
            <a:ln w="31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Kurallı (Özel)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Birleşik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Fiiller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Fiil+Fiil</a:t>
              </a:r>
              <a:endParaRPr kumimoji="0" lang="tr-TR" altLang="tr-T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_s6191"/>
            <p:cNvSpPr>
              <a:spLocks noChangeArrowheads="1"/>
            </p:cNvSpPr>
            <p:nvPr/>
          </p:nvSpPr>
          <p:spPr bwMode="auto">
            <a:xfrm>
              <a:off x="2620" y="1449"/>
              <a:ext cx="935" cy="288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18900000" scaled="1"/>
            </a:gradFill>
            <a:ln w="31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Yardımcı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Fiille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Oluşmuş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B.F.</a:t>
              </a:r>
            </a:p>
          </p:txBody>
        </p:sp>
        <p:sp>
          <p:nvSpPr>
            <p:cNvPr id="8" name="_s6192"/>
            <p:cNvSpPr>
              <a:spLocks noChangeArrowheads="1"/>
            </p:cNvSpPr>
            <p:nvPr/>
          </p:nvSpPr>
          <p:spPr bwMode="auto">
            <a:xfrm>
              <a:off x="3675" y="1449"/>
              <a:ext cx="877" cy="287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18900000" scaled="1"/>
            </a:gradFill>
            <a:ln w="31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Anlamca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Kaynaşmış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B.F.</a:t>
              </a:r>
            </a:p>
          </p:txBody>
        </p:sp>
        <p:sp>
          <p:nvSpPr>
            <p:cNvPr id="9" name="_s6196"/>
            <p:cNvSpPr>
              <a:spLocks noChangeArrowheads="1"/>
            </p:cNvSpPr>
            <p:nvPr/>
          </p:nvSpPr>
          <p:spPr bwMode="auto">
            <a:xfrm>
              <a:off x="288" y="1881"/>
              <a:ext cx="864" cy="288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Yeterlik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Fiili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(bil)</a:t>
              </a:r>
            </a:p>
          </p:txBody>
        </p:sp>
        <p:sp>
          <p:nvSpPr>
            <p:cNvPr id="10" name="_s6198"/>
            <p:cNvSpPr>
              <a:spLocks noChangeArrowheads="1"/>
            </p:cNvSpPr>
            <p:nvPr/>
          </p:nvSpPr>
          <p:spPr bwMode="auto">
            <a:xfrm>
              <a:off x="1296" y="1881"/>
              <a:ext cx="864" cy="288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Tezlik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Fiili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(ver)</a:t>
              </a:r>
            </a:p>
          </p:txBody>
        </p:sp>
        <p:sp>
          <p:nvSpPr>
            <p:cNvPr id="11" name="_s6200"/>
            <p:cNvSpPr>
              <a:spLocks noChangeArrowheads="1"/>
            </p:cNvSpPr>
            <p:nvPr/>
          </p:nvSpPr>
          <p:spPr bwMode="auto">
            <a:xfrm>
              <a:off x="2251" y="1881"/>
              <a:ext cx="917" cy="288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Sürerlik</a:t>
              </a:r>
              <a:endParaRPr kumimoji="0" lang="tr-TR" altLang="tr-T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Fiili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(</a:t>
              </a:r>
              <a:r>
                <a:rPr kumimoji="0" lang="tr-TR" altLang="tr-TR" sz="2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dur,kal,gel</a:t>
              </a:r>
              <a:r>
                <a:rPr kumimoji="0" lang="tr-TR" altLang="tr-TR" sz="2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)</a:t>
              </a:r>
            </a:p>
          </p:txBody>
        </p:sp>
        <p:sp>
          <p:nvSpPr>
            <p:cNvPr id="12" name="_s6202"/>
            <p:cNvSpPr>
              <a:spLocks noChangeArrowheads="1"/>
            </p:cNvSpPr>
            <p:nvPr/>
          </p:nvSpPr>
          <p:spPr bwMode="auto">
            <a:xfrm>
              <a:off x="3312" y="1881"/>
              <a:ext cx="863" cy="288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31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Yaklaşma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Fiili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(yaz)</a:t>
              </a:r>
            </a:p>
          </p:txBody>
        </p:sp>
      </p:grpSp>
      <p:cxnSp>
        <p:nvCxnSpPr>
          <p:cNvPr id="27" name="Düz Bağlayıcı 26"/>
          <p:cNvCxnSpPr/>
          <p:nvPr/>
        </p:nvCxnSpPr>
        <p:spPr>
          <a:xfrm>
            <a:off x="5867400" y="2066547"/>
            <a:ext cx="0" cy="272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ltbilgi Yer Tutucusu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86000"/>
            <a:ext cx="7543800" cy="3886200"/>
          </a:xfrm>
        </p:spPr>
        <p:txBody>
          <a:bodyPr>
            <a:normAutofit lnSpcReduction="10000"/>
          </a:bodyPr>
          <a:lstStyle/>
          <a:p>
            <a:r>
              <a:rPr lang="tr-TR" altLang="tr-TR" dirty="0"/>
              <a:t>“Sözü </a:t>
            </a:r>
            <a:r>
              <a:rPr lang="tr-TR" altLang="tr-TR" b="1" dirty="0">
                <a:solidFill>
                  <a:srgbClr val="FF0000"/>
                </a:solidFill>
              </a:rPr>
              <a:t>etkili kılmak</a:t>
            </a:r>
            <a:r>
              <a:rPr lang="tr-TR" altLang="tr-TR" b="1" dirty="0"/>
              <a:t> </a:t>
            </a:r>
            <a:r>
              <a:rPr lang="tr-TR" altLang="tr-TR" dirty="0"/>
              <a:t>için sözcükleri iyi seçmek gerekir</a:t>
            </a:r>
            <a:r>
              <a:rPr lang="tr-TR" altLang="tr-TR" dirty="0" smtClean="0"/>
              <a:t>.”</a:t>
            </a:r>
            <a:endParaRPr lang="tr-TR" altLang="tr-TR" dirty="0"/>
          </a:p>
          <a:p>
            <a:pPr algn="r">
              <a:buFontTx/>
              <a:buNone/>
            </a:pPr>
            <a:r>
              <a:rPr lang="tr-TR" altLang="tr-TR" i="1" dirty="0" smtClean="0"/>
              <a:t>(</a:t>
            </a:r>
            <a:r>
              <a:rPr lang="tr-TR" altLang="tr-TR" i="1" dirty="0"/>
              <a:t>yardımcı fiille oluşmuş</a:t>
            </a:r>
            <a:r>
              <a:rPr lang="tr-TR" altLang="tr-TR" i="1" dirty="0" smtClean="0"/>
              <a:t>)</a:t>
            </a:r>
          </a:p>
          <a:p>
            <a:pPr algn="r">
              <a:buFontTx/>
              <a:buNone/>
            </a:pPr>
            <a:r>
              <a:rPr lang="tr-TR" altLang="tr-TR" dirty="0" smtClean="0"/>
              <a:t>      </a:t>
            </a:r>
            <a:endParaRPr lang="tr-TR" altLang="tr-TR" dirty="0"/>
          </a:p>
          <a:p>
            <a:r>
              <a:rPr lang="tr-TR" altLang="tr-TR" dirty="0"/>
              <a:t>“Çocuk, arabanın ardından </a:t>
            </a:r>
            <a:r>
              <a:rPr lang="tr-TR" altLang="tr-TR" b="1" dirty="0">
                <a:solidFill>
                  <a:srgbClr val="FF33CC"/>
                </a:solidFill>
              </a:rPr>
              <a:t>bakakaldı</a:t>
            </a:r>
            <a:r>
              <a:rPr lang="tr-TR" altLang="tr-TR" dirty="0"/>
              <a:t>.”</a:t>
            </a:r>
          </a:p>
          <a:p>
            <a:pPr algn="r">
              <a:buFontTx/>
              <a:buNone/>
            </a:pPr>
            <a:r>
              <a:rPr lang="tr-TR" altLang="tr-TR" i="1" dirty="0"/>
              <a:t>(kurallı b.f.-</a:t>
            </a:r>
            <a:r>
              <a:rPr lang="tr-TR" altLang="tr-TR" i="1" dirty="0" err="1"/>
              <a:t>sürerlik</a:t>
            </a:r>
            <a:r>
              <a:rPr lang="tr-TR" altLang="tr-TR" i="1" dirty="0" smtClean="0"/>
              <a:t>)</a:t>
            </a:r>
          </a:p>
          <a:p>
            <a:pPr algn="r">
              <a:buFontTx/>
              <a:buNone/>
            </a:pPr>
            <a:endParaRPr lang="tr-TR" altLang="tr-TR" i="1" dirty="0"/>
          </a:p>
          <a:p>
            <a:r>
              <a:rPr lang="tr-TR" altLang="tr-TR" dirty="0"/>
              <a:t>“Güzel gönüllü çocuklarım</a:t>
            </a:r>
            <a:r>
              <a:rPr lang="tr-TR" altLang="tr-TR" dirty="0" smtClean="0"/>
              <a:t>, öğretmenlerinin </a:t>
            </a:r>
            <a:r>
              <a:rPr lang="tr-TR" altLang="tr-TR" dirty="0"/>
              <a:t>doğum gününe beni de </a:t>
            </a:r>
            <a:r>
              <a:rPr lang="tr-TR" altLang="tr-TR" b="1" dirty="0">
                <a:solidFill>
                  <a:srgbClr val="0066FF"/>
                </a:solidFill>
              </a:rPr>
              <a:t>davet ettiler</a:t>
            </a:r>
            <a:r>
              <a:rPr lang="tr-TR" altLang="tr-TR" dirty="0"/>
              <a:t>.”</a:t>
            </a:r>
          </a:p>
          <a:p>
            <a:pPr algn="r">
              <a:buFontTx/>
              <a:buNone/>
            </a:pPr>
            <a:r>
              <a:rPr lang="tr-TR" altLang="tr-TR" i="1" dirty="0"/>
              <a:t>(yardımcı fiille oluşmuş)</a:t>
            </a:r>
            <a:endParaRPr lang="tr-TR" altLang="tr-TR" dirty="0"/>
          </a:p>
          <a:p>
            <a:pPr>
              <a:buFontTx/>
              <a:buNone/>
            </a:pPr>
            <a:endParaRPr lang="tr-TR" altLang="tr-TR" dirty="0"/>
          </a:p>
        </p:txBody>
      </p:sp>
      <p:sp>
        <p:nvSpPr>
          <p:cNvPr id="8197" name="WordArt 5" descr="Kağıt torba"/>
          <p:cNvSpPr>
            <a:spLocks noChangeArrowheads="1" noChangeShapeType="1" noTextEdit="1"/>
          </p:cNvSpPr>
          <p:nvPr/>
        </p:nvSpPr>
        <p:spPr bwMode="auto">
          <a:xfrm>
            <a:off x="609600" y="990600"/>
            <a:ext cx="65532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r-TR" sz="3600" kern="10" dirty="0">
                <a:ln w="9525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ÖRNEKLER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305800" cy="5516563"/>
          </a:xfrm>
        </p:spPr>
        <p:txBody>
          <a:bodyPr/>
          <a:lstStyle/>
          <a:p>
            <a:r>
              <a:rPr lang="tr-TR" altLang="tr-TR" dirty="0"/>
              <a:t>Her akşam bir saat kitap </a:t>
            </a:r>
            <a:r>
              <a:rPr lang="tr-TR" altLang="tr-TR" b="1" dirty="0">
                <a:solidFill>
                  <a:srgbClr val="00B050"/>
                </a:solidFill>
              </a:rPr>
              <a:t>okuyabilirsin</a:t>
            </a:r>
            <a:r>
              <a:rPr lang="tr-TR" altLang="tr-TR" dirty="0" smtClean="0"/>
              <a:t>.” </a:t>
            </a:r>
            <a:r>
              <a:rPr lang="tr-TR" altLang="tr-TR" i="1" dirty="0" smtClean="0"/>
              <a:t>(</a:t>
            </a:r>
            <a:r>
              <a:rPr lang="tr-TR" altLang="tr-TR" i="1" dirty="0"/>
              <a:t>kurallı </a:t>
            </a:r>
            <a:r>
              <a:rPr lang="tr-TR" altLang="tr-TR" i="1" dirty="0" err="1"/>
              <a:t>b.f</a:t>
            </a:r>
            <a:r>
              <a:rPr lang="tr-TR" altLang="tr-TR" i="1" dirty="0"/>
              <a:t>.-yeterlik</a:t>
            </a:r>
            <a:r>
              <a:rPr lang="tr-TR" altLang="tr-TR" i="1" dirty="0" smtClean="0"/>
              <a:t>)</a:t>
            </a:r>
          </a:p>
          <a:p>
            <a:pPr marL="0" indent="0">
              <a:buNone/>
            </a:pPr>
            <a:endParaRPr lang="tr-TR" altLang="tr-TR" dirty="0"/>
          </a:p>
          <a:p>
            <a:r>
              <a:rPr lang="tr-TR" altLang="tr-TR" dirty="0"/>
              <a:t>Kadıncağız </a:t>
            </a:r>
            <a:r>
              <a:rPr lang="tr-TR" altLang="tr-TR" b="1" dirty="0" err="1">
                <a:solidFill>
                  <a:srgbClr val="990000"/>
                </a:solidFill>
              </a:rPr>
              <a:t>bayılayazdı</a:t>
            </a:r>
            <a:r>
              <a:rPr lang="tr-TR" altLang="tr-TR" dirty="0"/>
              <a:t>.” </a:t>
            </a:r>
            <a:r>
              <a:rPr lang="tr-TR" altLang="tr-TR" i="1" dirty="0" smtClean="0"/>
              <a:t>(</a:t>
            </a:r>
            <a:r>
              <a:rPr lang="tr-TR" altLang="tr-TR" i="1" dirty="0"/>
              <a:t>kurallı </a:t>
            </a:r>
            <a:r>
              <a:rPr lang="tr-TR" altLang="tr-TR" i="1" dirty="0" err="1"/>
              <a:t>b.f</a:t>
            </a:r>
            <a:r>
              <a:rPr lang="tr-TR" altLang="tr-TR" i="1" dirty="0"/>
              <a:t>.-yaklaşma</a:t>
            </a:r>
            <a:r>
              <a:rPr lang="tr-TR" altLang="tr-TR" i="1" dirty="0" smtClean="0"/>
              <a:t>)</a:t>
            </a:r>
          </a:p>
          <a:p>
            <a:pPr marL="0" indent="0">
              <a:buNone/>
            </a:pPr>
            <a:endParaRPr lang="tr-TR" altLang="tr-TR" dirty="0"/>
          </a:p>
          <a:p>
            <a:r>
              <a:rPr lang="tr-TR" altLang="tr-TR" dirty="0"/>
              <a:t>Bazıları da </a:t>
            </a:r>
            <a:r>
              <a:rPr lang="tr-TR" altLang="tr-TR" b="1" dirty="0">
                <a:solidFill>
                  <a:srgbClr val="CC00FF"/>
                </a:solidFill>
              </a:rPr>
              <a:t>burnundan kıl aldırmıyor</a:t>
            </a:r>
            <a:r>
              <a:rPr lang="tr-TR" altLang="tr-TR" dirty="0" smtClean="0"/>
              <a:t>.” (</a:t>
            </a:r>
            <a:r>
              <a:rPr lang="tr-TR" altLang="tr-TR" dirty="0" err="1"/>
              <a:t>deyimleşmiş</a:t>
            </a:r>
            <a:r>
              <a:rPr lang="tr-TR" altLang="tr-TR" dirty="0" smtClean="0"/>
              <a:t>)</a:t>
            </a:r>
          </a:p>
          <a:p>
            <a:pPr marL="0" indent="0">
              <a:buNone/>
            </a:pPr>
            <a:endParaRPr lang="tr-TR" altLang="tr-TR" dirty="0"/>
          </a:p>
          <a:p>
            <a:r>
              <a:rPr lang="tr-TR" altLang="tr-TR" dirty="0"/>
              <a:t>Yaptıklarını duyunca </a:t>
            </a:r>
            <a:r>
              <a:rPr lang="tr-TR" altLang="tr-TR" b="1" dirty="0">
                <a:solidFill>
                  <a:srgbClr val="FF33CC"/>
                </a:solidFill>
              </a:rPr>
              <a:t>kahroldum</a:t>
            </a:r>
            <a:r>
              <a:rPr lang="tr-TR" altLang="tr-TR" dirty="0" smtClean="0"/>
              <a:t>.”</a:t>
            </a:r>
            <a:r>
              <a:rPr lang="tr-TR" altLang="tr-TR" i="1" dirty="0" smtClean="0"/>
              <a:t> (</a:t>
            </a:r>
            <a:r>
              <a:rPr lang="tr-TR" altLang="tr-TR" i="1" dirty="0"/>
              <a:t>yardımcı fiille oluşmuş)</a:t>
            </a:r>
            <a:endParaRPr lang="tr-TR" altLang="tr-TR" dirty="0"/>
          </a:p>
          <a:p>
            <a:endParaRPr lang="tr-TR" alt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tr-TR" altLang="tr-TR" dirty="0"/>
              <a:t>“O bu davranışlarıyla hepimizin </a:t>
            </a:r>
            <a:r>
              <a:rPr lang="tr-TR" altLang="tr-TR" b="1" dirty="0">
                <a:solidFill>
                  <a:srgbClr val="FF33CC"/>
                </a:solidFill>
              </a:rPr>
              <a:t>gözünden düştü.</a:t>
            </a:r>
          </a:p>
          <a:p>
            <a:pPr>
              <a:buFontTx/>
              <a:buNone/>
            </a:pPr>
            <a:r>
              <a:rPr lang="tr-TR" altLang="tr-TR" dirty="0"/>
              <a:t>							(</a:t>
            </a:r>
            <a:r>
              <a:rPr lang="tr-TR" altLang="tr-TR" dirty="0" err="1"/>
              <a:t>deyimleşmiş</a:t>
            </a:r>
            <a:r>
              <a:rPr lang="tr-TR" altLang="tr-TR" dirty="0" smtClean="0"/>
              <a:t>)</a:t>
            </a:r>
          </a:p>
          <a:p>
            <a:pPr>
              <a:buFontTx/>
              <a:buNone/>
            </a:pPr>
            <a:endParaRPr lang="tr-TR" altLang="tr-TR" dirty="0" smtClean="0"/>
          </a:p>
          <a:p>
            <a:pPr>
              <a:buFontTx/>
              <a:buNone/>
            </a:pPr>
            <a:endParaRPr lang="tr-TR" altLang="tr-TR" dirty="0"/>
          </a:p>
          <a:p>
            <a:r>
              <a:rPr lang="tr-TR" altLang="tr-TR" dirty="0"/>
              <a:t>“Bir an senin bunlara göz yumacağını </a:t>
            </a:r>
            <a:r>
              <a:rPr lang="tr-TR" altLang="tr-TR" b="1" dirty="0">
                <a:solidFill>
                  <a:srgbClr val="00B050"/>
                </a:solidFill>
              </a:rPr>
              <a:t>zannettim</a:t>
            </a:r>
            <a:r>
              <a:rPr lang="tr-TR" altLang="tr-TR" dirty="0"/>
              <a:t>.” </a:t>
            </a:r>
          </a:p>
          <a:p>
            <a:pPr>
              <a:buFontTx/>
              <a:buNone/>
            </a:pPr>
            <a:r>
              <a:rPr lang="tr-TR" altLang="tr-TR" i="1" dirty="0"/>
              <a:t>					(yardımcı fiille oluşmuş</a:t>
            </a:r>
            <a:r>
              <a:rPr lang="tr-TR" altLang="tr-TR" i="1" dirty="0" smtClean="0"/>
              <a:t>)</a:t>
            </a:r>
          </a:p>
          <a:p>
            <a:pPr>
              <a:buFontTx/>
              <a:buNone/>
            </a:pPr>
            <a:endParaRPr lang="tr-TR" altLang="tr-TR" i="1" dirty="0" smtClean="0"/>
          </a:p>
          <a:p>
            <a:pPr>
              <a:buFontTx/>
              <a:buNone/>
            </a:pPr>
            <a:endParaRPr lang="tr-TR" altLang="tr-TR" i="1" dirty="0"/>
          </a:p>
          <a:p>
            <a:r>
              <a:rPr lang="tr-TR" altLang="tr-TR" i="1" dirty="0"/>
              <a:t>“</a:t>
            </a:r>
            <a:r>
              <a:rPr lang="tr-TR" altLang="tr-TR" dirty="0"/>
              <a:t>Haberi alınca </a:t>
            </a:r>
            <a:r>
              <a:rPr lang="tr-TR" altLang="tr-TR" b="1" dirty="0">
                <a:solidFill>
                  <a:srgbClr val="990000"/>
                </a:solidFill>
              </a:rPr>
              <a:t>koşuverdi</a:t>
            </a:r>
            <a:r>
              <a:rPr lang="tr-TR" altLang="tr-TR" dirty="0"/>
              <a:t>.”</a:t>
            </a:r>
          </a:p>
          <a:p>
            <a:pPr>
              <a:buFontTx/>
              <a:buNone/>
            </a:pPr>
            <a:r>
              <a:rPr lang="tr-TR" altLang="tr-TR" i="1" dirty="0"/>
              <a:t>					</a:t>
            </a:r>
            <a:r>
              <a:rPr lang="tr-TR" altLang="tr-TR" i="1" dirty="0" smtClean="0"/>
              <a:t> (</a:t>
            </a:r>
            <a:r>
              <a:rPr lang="tr-TR" altLang="tr-TR" i="1" dirty="0"/>
              <a:t>kurallı </a:t>
            </a:r>
            <a:r>
              <a:rPr lang="tr-TR" altLang="tr-TR" i="1" dirty="0" err="1"/>
              <a:t>b.f-tezlik</a:t>
            </a:r>
            <a:r>
              <a:rPr lang="tr-TR" altLang="tr-TR" i="1" dirty="0"/>
              <a:t>)</a:t>
            </a:r>
          </a:p>
          <a:p>
            <a:pPr>
              <a:buFontTx/>
              <a:buNone/>
            </a:pPr>
            <a:endParaRPr lang="tr-TR" altLang="tr-TR" dirty="0"/>
          </a:p>
          <a:p>
            <a:pPr algn="r">
              <a:buFontTx/>
              <a:buNone/>
            </a:pPr>
            <a:endParaRPr lang="tr-TR" alt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533400"/>
            <a:ext cx="8382000" cy="5592763"/>
          </a:xfrm>
        </p:spPr>
        <p:txBody>
          <a:bodyPr/>
          <a:lstStyle/>
          <a:p>
            <a:endParaRPr lang="tr-TR" altLang="tr-TR" i="1" dirty="0" smtClean="0"/>
          </a:p>
          <a:p>
            <a:endParaRPr lang="tr-TR" altLang="tr-TR" i="1" dirty="0"/>
          </a:p>
          <a:p>
            <a:endParaRPr lang="tr-TR" altLang="tr-TR" i="1" dirty="0" smtClean="0"/>
          </a:p>
          <a:p>
            <a:endParaRPr lang="tr-TR" altLang="tr-TR" i="1" dirty="0"/>
          </a:p>
          <a:p>
            <a:r>
              <a:rPr lang="tr-TR" altLang="tr-TR" i="1" dirty="0" smtClean="0"/>
              <a:t>“</a:t>
            </a:r>
            <a:r>
              <a:rPr lang="tr-TR" altLang="tr-TR" i="1" dirty="0"/>
              <a:t>Yaptıklarını lütfen </a:t>
            </a:r>
            <a:r>
              <a:rPr lang="tr-TR" altLang="tr-TR" b="1" i="1" dirty="0">
                <a:solidFill>
                  <a:srgbClr val="CC00FF"/>
                </a:solidFill>
              </a:rPr>
              <a:t>başıma kakma</a:t>
            </a:r>
            <a:r>
              <a:rPr lang="tr-TR" altLang="tr-TR" i="1" dirty="0">
                <a:solidFill>
                  <a:srgbClr val="CC00FF"/>
                </a:solidFill>
              </a:rPr>
              <a:t>.”</a:t>
            </a:r>
            <a:r>
              <a:rPr lang="tr-TR" altLang="tr-TR" dirty="0"/>
              <a:t>							(</a:t>
            </a:r>
            <a:r>
              <a:rPr lang="tr-TR" altLang="tr-TR" dirty="0" err="1"/>
              <a:t>deyimleşmiş</a:t>
            </a:r>
            <a:r>
              <a:rPr lang="tr-TR" altLang="tr-TR" dirty="0" smtClean="0"/>
              <a:t>)</a:t>
            </a:r>
          </a:p>
          <a:p>
            <a:endParaRPr lang="tr-TR" altLang="tr-TR" dirty="0"/>
          </a:p>
          <a:p>
            <a:endParaRPr lang="tr-TR" altLang="tr-TR" dirty="0"/>
          </a:p>
          <a:p>
            <a:r>
              <a:rPr lang="tr-TR" altLang="tr-TR" dirty="0"/>
              <a:t>“Onu bu konuda </a:t>
            </a:r>
            <a:r>
              <a:rPr lang="tr-TR" altLang="tr-TR" b="1" dirty="0">
                <a:solidFill>
                  <a:schemeClr val="hlink"/>
                </a:solidFill>
              </a:rPr>
              <a:t>yetkili kıldık</a:t>
            </a:r>
            <a:r>
              <a:rPr lang="tr-TR" altLang="tr-TR" dirty="0"/>
              <a:t>.”</a:t>
            </a:r>
          </a:p>
          <a:p>
            <a:pPr>
              <a:buFontTx/>
              <a:buNone/>
            </a:pPr>
            <a:r>
              <a:rPr lang="tr-TR" altLang="tr-TR" i="1" dirty="0"/>
              <a:t>					(yardımcı fiille oluşmuş)</a:t>
            </a:r>
          </a:p>
          <a:p>
            <a:pPr>
              <a:buFontTx/>
              <a:buNone/>
            </a:pPr>
            <a:endParaRPr lang="tr-TR" altLang="tr-TR" i="1" dirty="0"/>
          </a:p>
          <a:p>
            <a:pPr>
              <a:buFontTx/>
              <a:buNone/>
            </a:pPr>
            <a:endParaRPr lang="tr-TR" altLang="tr-TR" i="1" dirty="0"/>
          </a:p>
          <a:p>
            <a:pPr>
              <a:buFontTx/>
              <a:buNone/>
            </a:pPr>
            <a:endParaRPr lang="tr-TR" altLang="tr-TR" i="1" dirty="0"/>
          </a:p>
          <a:p>
            <a:pPr>
              <a:buFontTx/>
              <a:buNone/>
            </a:pPr>
            <a:endParaRPr lang="tr-TR" altLang="tr-TR" dirty="0"/>
          </a:p>
          <a:p>
            <a:endParaRPr lang="tr-TR" alt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 smtClean="0"/>
              <a:t>www.turkedebiyati.org</a:t>
            </a:r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82</TotalTime>
  <Words>148</Words>
  <Application>Microsoft Office PowerPoint</Application>
  <PresentationFormat>Ekran Gösterisi (4:3)</PresentationFormat>
  <Paragraphs>69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NewsPrint</vt:lpstr>
      <vt:lpstr>PowerPoint Sunusu</vt:lpstr>
      <vt:lpstr>PowerPoint Sunusu</vt:lpstr>
      <vt:lpstr>PowerPoint Sunusu</vt:lpstr>
      <vt:lpstr>PowerPoint Sunusu</vt:lpstr>
      <vt:lpstr>PowerPoint Sunusu</vt:lpstr>
    </vt:vector>
  </TitlesOfParts>
  <Manager>www.turkedebiyati.org</Manager>
  <Company>www.turkedebiyati.org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www.turkedebiyati.org</dc:title>
  <dc:subject>www.turkedebiyati.org</dc:subject>
  <dc:creator>www.turkedebiyati.org</dc:creator>
  <cp:keywords>www.turkedebiyati.org</cp:keywords>
  <dc:description>www.turkedebiyati.org</dc:description>
  <cp:lastModifiedBy>ASuSSD</cp:lastModifiedBy>
  <cp:revision>5</cp:revision>
  <cp:lastPrinted>1601-01-01T00:00:00Z</cp:lastPrinted>
  <dcterms:created xsi:type="dcterms:W3CDTF">1601-01-01T00:00:00Z</dcterms:created>
  <dcterms:modified xsi:type="dcterms:W3CDTF">2022-05-03T11:41:18Z</dcterms:modified>
  <cp:category>www.turkedebiyati.org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