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3"/>
  </p:notesMasterIdLst>
  <p:sldIdLst>
    <p:sldId id="262" r:id="rId2"/>
    <p:sldId id="256" r:id="rId3"/>
    <p:sldId id="257" r:id="rId4"/>
    <p:sldId id="258" r:id="rId5"/>
    <p:sldId id="259" r:id="rId6"/>
    <p:sldId id="260" r:id="rId7"/>
    <p:sldId id="261" r:id="rId8"/>
    <p:sldId id="263" r:id="rId9"/>
    <p:sldId id="293" r:id="rId10"/>
    <p:sldId id="294" r:id="rId11"/>
    <p:sldId id="295" r:id="rId12"/>
    <p:sldId id="296" r:id="rId13"/>
    <p:sldId id="297" r:id="rId14"/>
    <p:sldId id="298" r:id="rId15"/>
    <p:sldId id="299" r:id="rId16"/>
    <p:sldId id="300" r:id="rId17"/>
    <p:sldId id="301" r:id="rId18"/>
    <p:sldId id="302" r:id="rId19"/>
    <p:sldId id="264" r:id="rId20"/>
    <p:sldId id="303" r:id="rId21"/>
    <p:sldId id="304" r:id="rId22"/>
    <p:sldId id="305" r:id="rId23"/>
    <p:sldId id="265" r:id="rId24"/>
    <p:sldId id="307" r:id="rId25"/>
    <p:sldId id="320" r:id="rId26"/>
    <p:sldId id="321" r:id="rId27"/>
    <p:sldId id="322" r:id="rId28"/>
    <p:sldId id="323" r:id="rId29"/>
    <p:sldId id="324" r:id="rId30"/>
    <p:sldId id="311" r:id="rId31"/>
    <p:sldId id="308" r:id="rId32"/>
    <p:sldId id="309" r:id="rId33"/>
    <p:sldId id="310" r:id="rId34"/>
    <p:sldId id="312" r:id="rId35"/>
    <p:sldId id="316" r:id="rId36"/>
    <p:sldId id="313" r:id="rId37"/>
    <p:sldId id="314" r:id="rId38"/>
    <p:sldId id="317" r:id="rId39"/>
    <p:sldId id="318" r:id="rId40"/>
    <p:sldId id="281" r:id="rId41"/>
    <p:sldId id="329" r:id="rId42"/>
    <p:sldId id="330" r:id="rId43"/>
    <p:sldId id="332" r:id="rId44"/>
    <p:sldId id="333" r:id="rId45"/>
    <p:sldId id="282" r:id="rId46"/>
    <p:sldId id="335" r:id="rId47"/>
    <p:sldId id="336" r:id="rId48"/>
    <p:sldId id="337" r:id="rId49"/>
    <p:sldId id="339" r:id="rId50"/>
    <p:sldId id="341" r:id="rId51"/>
    <p:sldId id="340" r:id="rId52"/>
    <p:sldId id="342" r:id="rId53"/>
    <p:sldId id="343" r:id="rId54"/>
    <p:sldId id="347" r:id="rId55"/>
    <p:sldId id="344" r:id="rId56"/>
    <p:sldId id="345" r:id="rId57"/>
    <p:sldId id="346" r:id="rId58"/>
    <p:sldId id="349" r:id="rId59"/>
    <p:sldId id="285" r:id="rId60"/>
    <p:sldId id="348" r:id="rId61"/>
    <p:sldId id="351" r:id="rId62"/>
    <p:sldId id="286" r:id="rId63"/>
    <p:sldId id="352" r:id="rId64"/>
    <p:sldId id="353" r:id="rId65"/>
    <p:sldId id="354" r:id="rId66"/>
    <p:sldId id="287" r:id="rId67"/>
    <p:sldId id="355" r:id="rId68"/>
    <p:sldId id="356" r:id="rId69"/>
    <p:sldId id="359" r:id="rId70"/>
    <p:sldId id="360" r:id="rId71"/>
    <p:sldId id="288" r:id="rId72"/>
    <p:sldId id="357" r:id="rId73"/>
    <p:sldId id="363" r:id="rId74"/>
    <p:sldId id="362" r:id="rId75"/>
    <p:sldId id="361" r:id="rId76"/>
    <p:sldId id="364" r:id="rId77"/>
    <p:sldId id="365" r:id="rId78"/>
    <p:sldId id="366" r:id="rId79"/>
    <p:sldId id="289" r:id="rId80"/>
    <p:sldId id="358" r:id="rId81"/>
    <p:sldId id="368" r:id="rId82"/>
    <p:sldId id="367" r:id="rId83"/>
    <p:sldId id="290" r:id="rId84"/>
    <p:sldId id="369" r:id="rId85"/>
    <p:sldId id="370" r:id="rId86"/>
    <p:sldId id="371" r:id="rId87"/>
    <p:sldId id="372" r:id="rId88"/>
    <p:sldId id="373" r:id="rId89"/>
    <p:sldId id="374" r:id="rId90"/>
    <p:sldId id="375" r:id="rId91"/>
    <p:sldId id="376" r:id="rId92"/>
  </p:sldIdLst>
  <p:sldSz cx="9144000" cy="6858000" type="screen4x3"/>
  <p:notesSz cx="6858000" cy="9144000"/>
  <p:defaultTextStyle>
    <a:defPPr>
      <a:defRPr lang="tr-TR"/>
    </a:defPPr>
    <a:lvl1pPr algn="l" rtl="0" eaLnBrk="0" fontAlgn="base" hangingPunct="0">
      <a:spcBef>
        <a:spcPct val="0"/>
      </a:spcBef>
      <a:spcAft>
        <a:spcPct val="0"/>
      </a:spcAft>
      <a:defRPr sz="2400" kern="1200">
        <a:solidFill>
          <a:schemeClr val="tx1"/>
        </a:solidFill>
        <a:latin typeface="Times New Roman"/>
        <a:ea typeface="+mn-ea"/>
        <a:cs typeface="+mn-cs"/>
      </a:defRPr>
    </a:lvl1pPr>
    <a:lvl2pPr marL="457200" algn="l" rtl="0" eaLnBrk="0" fontAlgn="base" hangingPunct="0">
      <a:spcBef>
        <a:spcPct val="0"/>
      </a:spcBef>
      <a:spcAft>
        <a:spcPct val="0"/>
      </a:spcAft>
      <a:defRPr sz="2400" kern="1200">
        <a:solidFill>
          <a:schemeClr val="tx1"/>
        </a:solidFill>
        <a:latin typeface="Times New Roman"/>
        <a:ea typeface="+mn-ea"/>
        <a:cs typeface="+mn-cs"/>
      </a:defRPr>
    </a:lvl2pPr>
    <a:lvl3pPr marL="914400" algn="l" rtl="0" eaLnBrk="0" fontAlgn="base" hangingPunct="0">
      <a:spcBef>
        <a:spcPct val="0"/>
      </a:spcBef>
      <a:spcAft>
        <a:spcPct val="0"/>
      </a:spcAft>
      <a:defRPr sz="2400" kern="1200">
        <a:solidFill>
          <a:schemeClr val="tx1"/>
        </a:solidFill>
        <a:latin typeface="Times New Roman"/>
        <a:ea typeface="+mn-ea"/>
        <a:cs typeface="+mn-cs"/>
      </a:defRPr>
    </a:lvl3pPr>
    <a:lvl4pPr marL="1371600" algn="l" rtl="0" eaLnBrk="0" fontAlgn="base" hangingPunct="0">
      <a:spcBef>
        <a:spcPct val="0"/>
      </a:spcBef>
      <a:spcAft>
        <a:spcPct val="0"/>
      </a:spcAft>
      <a:defRPr sz="2400" kern="1200">
        <a:solidFill>
          <a:schemeClr val="tx1"/>
        </a:solidFill>
        <a:latin typeface="Times New Roman"/>
        <a:ea typeface="+mn-ea"/>
        <a:cs typeface="+mn-cs"/>
      </a:defRPr>
    </a:lvl4pPr>
    <a:lvl5pPr marL="1828800" algn="l" rtl="0" eaLnBrk="0" fontAlgn="base" hangingPunct="0">
      <a:spcBef>
        <a:spcPct val="0"/>
      </a:spcBef>
      <a:spcAft>
        <a:spcPct val="0"/>
      </a:spcAft>
      <a:defRPr sz="2400" kern="1200">
        <a:solidFill>
          <a:schemeClr val="tx1"/>
        </a:solidFill>
        <a:latin typeface="Times New Roman"/>
        <a:ea typeface="+mn-ea"/>
        <a:cs typeface="+mn-cs"/>
      </a:defRPr>
    </a:lvl5pPr>
    <a:lvl6pPr marL="2286000" algn="l" defTabSz="914400" rtl="0" eaLnBrk="1" latinLnBrk="0" hangingPunct="1">
      <a:defRPr sz="2400" kern="1200">
        <a:solidFill>
          <a:schemeClr val="tx1"/>
        </a:solidFill>
        <a:latin typeface="Times New Roman"/>
        <a:ea typeface="+mn-ea"/>
        <a:cs typeface="+mn-cs"/>
      </a:defRPr>
    </a:lvl6pPr>
    <a:lvl7pPr marL="2743200" algn="l" defTabSz="914400" rtl="0" eaLnBrk="1" latinLnBrk="0" hangingPunct="1">
      <a:defRPr sz="2400" kern="1200">
        <a:solidFill>
          <a:schemeClr val="tx1"/>
        </a:solidFill>
        <a:latin typeface="Times New Roman"/>
        <a:ea typeface="+mn-ea"/>
        <a:cs typeface="+mn-cs"/>
      </a:defRPr>
    </a:lvl7pPr>
    <a:lvl8pPr marL="3200400" algn="l" defTabSz="914400" rtl="0" eaLnBrk="1" latinLnBrk="0" hangingPunct="1">
      <a:defRPr sz="2400" kern="1200">
        <a:solidFill>
          <a:schemeClr val="tx1"/>
        </a:solidFill>
        <a:latin typeface="Times New Roman"/>
        <a:ea typeface="+mn-ea"/>
        <a:cs typeface="+mn-cs"/>
      </a:defRPr>
    </a:lvl8pPr>
    <a:lvl9pPr marL="3657600" algn="l" defTabSz="914400" rtl="0" eaLnBrk="1" latinLnBrk="0" hangingPunct="1">
      <a:defRPr sz="2400" kern="1200">
        <a:solidFill>
          <a:schemeClr val="tx1"/>
        </a:solidFill>
        <a:latin typeface="Times New Roman"/>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00"/>
    <a:srgbClr val="85BB53"/>
    <a:srgbClr val="FFFFE1"/>
    <a:srgbClr val="6699FF"/>
    <a:srgbClr val="FFFF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1" d="100"/>
          <a:sy n="51" d="100"/>
        </p:scale>
        <p:origin x="-2514" y="-81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14406"/>
    </p:cViewPr>
  </p:sorterViewPr>
  <p:notesViewPr>
    <p:cSldViewPr>
      <p:cViewPr varScale="1">
        <p:scale>
          <a:sx n="38" d="100"/>
          <a:sy n="38" d="100"/>
        </p:scale>
        <p:origin x="-144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218" name="Rectangle 2" descr="Kırtasiye"/>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blipFill dpi="0" rotWithShape="0">
                  <a:blip r:embed="rId2"/>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defRPr sz="1200"/>
            </a:lvl1pPr>
          </a:lstStyle>
          <a:p>
            <a:endParaRPr lang="tr-TR" altLang="tr-TR"/>
          </a:p>
        </p:txBody>
      </p:sp>
      <p:sp>
        <p:nvSpPr>
          <p:cNvPr id="137219" name="Rectangle 3" descr="Kırtasiye"/>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blipFill dpi="0" rotWithShape="0">
                  <a:blip r:embed="rId2"/>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r">
              <a:defRPr sz="1200"/>
            </a:lvl1pPr>
          </a:lstStyle>
          <a:p>
            <a:endParaRPr lang="tr-TR" altLang="tr-TR"/>
          </a:p>
        </p:txBody>
      </p:sp>
      <p:sp>
        <p:nvSpPr>
          <p:cNvPr id="137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7221" name="Rectangle 5" descr="Kırtasiye"/>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blipFill dpi="0" rotWithShape="0">
                  <a:blip r:embed="rId2"/>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pPr lvl="0"/>
            <a:r>
              <a:rPr lang="tr-TR" altLang="tr-TR" smtClean="0"/>
              <a:t>Asıl metin biçemleri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137222" name="Rectangle 6" descr="Kırtasiye"/>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blipFill dpi="0" rotWithShape="0">
                  <a:blip r:embed="rId2"/>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defRPr sz="1200"/>
            </a:lvl1pPr>
          </a:lstStyle>
          <a:p>
            <a:endParaRPr lang="tr-TR" altLang="tr-TR"/>
          </a:p>
        </p:txBody>
      </p:sp>
      <p:sp>
        <p:nvSpPr>
          <p:cNvPr id="137223" name="Rectangle 7" descr="Kırtasiye"/>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blipFill dpi="0" rotWithShape="0">
                  <a:blip r:embed="rId2"/>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r">
              <a:defRPr sz="1200"/>
            </a:lvl1pPr>
          </a:lstStyle>
          <a:p>
            <a:fld id="{807958D2-9013-474E-BB4D-5FF14C8C2E57}" type="slidenum">
              <a:rPr lang="tr-TR" altLang="tr-TR"/>
              <a:pPr/>
              <a:t>‹#›</a:t>
            </a:fld>
            <a:endParaRPr lang="tr-TR" altLang="tr-TR"/>
          </a:p>
        </p:txBody>
      </p:sp>
    </p:spTree>
    <p:extLst>
      <p:ext uri="{BB962C8B-B14F-4D97-AF65-F5344CB8AC3E}">
        <p14:creationId xmlns:p14="http://schemas.microsoft.com/office/powerpoint/2010/main" val="28472383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a:ea typeface="+mn-ea"/>
        <a:cs typeface="+mn-cs"/>
      </a:defRPr>
    </a:lvl1pPr>
    <a:lvl2pPr marL="457200" algn="l" rtl="0" eaLnBrk="0" fontAlgn="base" hangingPunct="0">
      <a:spcBef>
        <a:spcPct val="30000"/>
      </a:spcBef>
      <a:spcAft>
        <a:spcPct val="0"/>
      </a:spcAft>
      <a:defRPr sz="1200" kern="1200">
        <a:solidFill>
          <a:schemeClr val="tx1"/>
        </a:solidFill>
        <a:latin typeface="Times New Roman"/>
        <a:ea typeface="+mn-ea"/>
        <a:cs typeface="+mn-cs"/>
      </a:defRPr>
    </a:lvl2pPr>
    <a:lvl3pPr marL="914400" algn="l" rtl="0" eaLnBrk="0" fontAlgn="base" hangingPunct="0">
      <a:spcBef>
        <a:spcPct val="30000"/>
      </a:spcBef>
      <a:spcAft>
        <a:spcPct val="0"/>
      </a:spcAft>
      <a:defRPr sz="1200" kern="1200">
        <a:solidFill>
          <a:schemeClr val="tx1"/>
        </a:solidFill>
        <a:latin typeface="Times New Roman"/>
        <a:ea typeface="+mn-ea"/>
        <a:cs typeface="+mn-cs"/>
      </a:defRPr>
    </a:lvl3pPr>
    <a:lvl4pPr marL="1371600" algn="l" rtl="0" eaLnBrk="0" fontAlgn="base" hangingPunct="0">
      <a:spcBef>
        <a:spcPct val="30000"/>
      </a:spcBef>
      <a:spcAft>
        <a:spcPct val="0"/>
      </a:spcAft>
      <a:defRPr sz="1200" kern="1200">
        <a:solidFill>
          <a:schemeClr val="tx1"/>
        </a:solidFill>
        <a:latin typeface="Times New Roman"/>
        <a:ea typeface="+mn-ea"/>
        <a:cs typeface="+mn-cs"/>
      </a:defRPr>
    </a:lvl4pPr>
    <a:lvl5pPr marL="1828800" algn="l" rtl="0" eaLnBrk="0" fontAlgn="base" hangingPunct="0">
      <a:spcBef>
        <a:spcPct val="30000"/>
      </a:spcBef>
      <a:spcAft>
        <a:spcPct val="0"/>
      </a:spcAft>
      <a:defRPr sz="1200" kern="1200">
        <a:solidFill>
          <a:schemeClr val="tx1"/>
        </a:solidFill>
        <a:latin typeface="Times New Roman"/>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descr="Kırtasiye"/>
          <p:cNvSpPr>
            <a:spLocks noGrp="1" noChangeArrowheads="1"/>
          </p:cNvSpPr>
          <p:nvPr>
            <p:ph type="sldNum" sz="quarter" idx="5"/>
          </p:nvPr>
        </p:nvSpPr>
        <p:spPr>
          <a:ln/>
        </p:spPr>
        <p:txBody>
          <a:bodyPr/>
          <a:lstStyle/>
          <a:p>
            <a:fld id="{35703799-4B26-4FBE-99B7-9E5B90FB74CC}" type="slidenum">
              <a:rPr lang="tr-TR" altLang="tr-TR"/>
              <a:pPr/>
              <a:t>22</a:t>
            </a:fld>
            <a:endParaRPr lang="tr-TR" altLang="tr-TR"/>
          </a:p>
        </p:txBody>
      </p:sp>
      <p:sp>
        <p:nvSpPr>
          <p:cNvPr id="139266" name="Rectangle 2"/>
          <p:cNvSpPr>
            <a:spLocks noGrp="1" noRot="1" noChangeAspect="1" noChangeArrowheads="1" noTextEdit="1"/>
          </p:cNvSpPr>
          <p:nvPr>
            <p:ph type="sldImg"/>
          </p:nvPr>
        </p:nvSpPr>
        <p:spPr>
          <a:ln/>
        </p:spPr>
      </p:sp>
      <p:sp>
        <p:nvSpPr>
          <p:cNvPr id="139267" name="Rectangle 3" descr="Kırtasiye"/>
          <p:cNvSpPr>
            <a:spLocks noGrp="1" noChangeArrowheads="1"/>
          </p:cNvSpPr>
          <p:nvPr>
            <p:ph type="body" idx="1"/>
          </p:nvPr>
        </p:nvSpPr>
        <p:spPr/>
        <p:txBody>
          <a:bodyPr/>
          <a:lstStyle/>
          <a:p>
            <a:endParaRPr lang="tr-TR" alt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descr="Kırtasiye"/>
          <p:cNvSpPr>
            <a:spLocks noGrp="1" noChangeArrowheads="1"/>
          </p:cNvSpPr>
          <p:nvPr>
            <p:ph type="sldNum" sz="quarter" idx="5"/>
          </p:nvPr>
        </p:nvSpPr>
        <p:spPr>
          <a:ln/>
        </p:spPr>
        <p:txBody>
          <a:bodyPr/>
          <a:lstStyle/>
          <a:p>
            <a:fld id="{015A524E-B072-44F4-8D1C-31CDAE79CE43}" type="slidenum">
              <a:rPr lang="tr-TR" altLang="tr-TR"/>
              <a:pPr/>
              <a:t>91</a:t>
            </a:fld>
            <a:endParaRPr lang="tr-TR" altLang="tr-TR"/>
          </a:p>
        </p:txBody>
      </p:sp>
      <p:sp>
        <p:nvSpPr>
          <p:cNvPr id="138242" name="Rectangle 2"/>
          <p:cNvSpPr>
            <a:spLocks noGrp="1" noRot="1" noChangeAspect="1" noChangeArrowheads="1" noTextEdit="1"/>
          </p:cNvSpPr>
          <p:nvPr>
            <p:ph type="sldImg"/>
          </p:nvPr>
        </p:nvSpPr>
        <p:spPr>
          <a:ln/>
        </p:spPr>
      </p:sp>
      <p:sp>
        <p:nvSpPr>
          <p:cNvPr id="138243" name="Rectangle 3" descr="Kırtasiye"/>
          <p:cNvSpPr>
            <a:spLocks noGrp="1" noChangeArrowheads="1"/>
          </p:cNvSpPr>
          <p:nvPr>
            <p:ph type="body" idx="1"/>
          </p:nvPr>
        </p:nvSpPr>
        <p:spPr/>
        <p:txBody>
          <a:bodyPr/>
          <a:lstStyle/>
          <a:p>
            <a:endParaRPr lang="tr-TR" altLang="tr-T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endParaRPr lang="tr-TR" altLang="tr-TR"/>
          </a:p>
        </p:txBody>
      </p:sp>
      <p:sp>
        <p:nvSpPr>
          <p:cNvPr id="6" name="Slayt Numarası Yer Tutucusu 5"/>
          <p:cNvSpPr>
            <a:spLocks noGrp="1"/>
          </p:cNvSpPr>
          <p:nvPr>
            <p:ph type="sldNum" sz="quarter" idx="12"/>
          </p:nvPr>
        </p:nvSpPr>
        <p:spPr/>
        <p:txBody>
          <a:bodyPr/>
          <a:lstStyle>
            <a:lvl1pPr>
              <a:defRPr/>
            </a:lvl1pPr>
          </a:lstStyle>
          <a:p>
            <a:fld id="{46E6C076-3D85-4B86-BABB-6813209E3AC9}" type="slidenum">
              <a:rPr lang="tr-TR" altLang="tr-TR"/>
              <a:pPr/>
              <a:t>‹#›</a:t>
            </a:fld>
            <a:endParaRPr lang="tr-TR" altLang="tr-TR"/>
          </a:p>
        </p:txBody>
      </p:sp>
    </p:spTree>
    <p:extLst>
      <p:ext uri="{BB962C8B-B14F-4D97-AF65-F5344CB8AC3E}">
        <p14:creationId xmlns:p14="http://schemas.microsoft.com/office/powerpoint/2010/main" val="449692294"/>
      </p:ext>
    </p:extLst>
  </p:cSld>
  <p:clrMapOvr>
    <a:masterClrMapping/>
  </p:clrMapOvr>
  <p:transition advClick="0">
    <p:cut/>
    <p:sndAc>
      <p:stSnd>
        <p:snd r:embed="rId1" name="START.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endParaRPr lang="tr-TR" altLang="tr-TR"/>
          </a:p>
        </p:txBody>
      </p:sp>
      <p:sp>
        <p:nvSpPr>
          <p:cNvPr id="6" name="Slayt Numarası Yer Tutucusu 5"/>
          <p:cNvSpPr>
            <a:spLocks noGrp="1"/>
          </p:cNvSpPr>
          <p:nvPr>
            <p:ph type="sldNum" sz="quarter" idx="12"/>
          </p:nvPr>
        </p:nvSpPr>
        <p:spPr/>
        <p:txBody>
          <a:bodyPr/>
          <a:lstStyle>
            <a:lvl1pPr>
              <a:defRPr/>
            </a:lvl1pPr>
          </a:lstStyle>
          <a:p>
            <a:fld id="{8D54E4F5-8F0D-4F27-927F-B03BEA6873F7}" type="slidenum">
              <a:rPr lang="tr-TR" altLang="tr-TR"/>
              <a:pPr/>
              <a:t>‹#›</a:t>
            </a:fld>
            <a:endParaRPr lang="tr-TR" altLang="tr-TR"/>
          </a:p>
        </p:txBody>
      </p:sp>
    </p:spTree>
    <p:extLst>
      <p:ext uri="{BB962C8B-B14F-4D97-AF65-F5344CB8AC3E}">
        <p14:creationId xmlns:p14="http://schemas.microsoft.com/office/powerpoint/2010/main" val="2033996921"/>
      </p:ext>
    </p:extLst>
  </p:cSld>
  <p:clrMapOvr>
    <a:masterClrMapping/>
  </p:clrMapOvr>
  <p:transition advClick="0">
    <p:cut/>
    <p:sndAc>
      <p:stSnd>
        <p:snd r:embed="rId1" name="START.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15100" y="609600"/>
            <a:ext cx="1943100" cy="5486400"/>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85800" y="609600"/>
            <a:ext cx="5676900" cy="5486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endParaRPr lang="tr-TR" altLang="tr-TR"/>
          </a:p>
        </p:txBody>
      </p:sp>
      <p:sp>
        <p:nvSpPr>
          <p:cNvPr id="6" name="Slayt Numarası Yer Tutucusu 5"/>
          <p:cNvSpPr>
            <a:spLocks noGrp="1"/>
          </p:cNvSpPr>
          <p:nvPr>
            <p:ph type="sldNum" sz="quarter" idx="12"/>
          </p:nvPr>
        </p:nvSpPr>
        <p:spPr/>
        <p:txBody>
          <a:bodyPr/>
          <a:lstStyle>
            <a:lvl1pPr>
              <a:defRPr/>
            </a:lvl1pPr>
          </a:lstStyle>
          <a:p>
            <a:fld id="{B6F03FE5-2943-4431-951D-7F71DB495610}" type="slidenum">
              <a:rPr lang="tr-TR" altLang="tr-TR"/>
              <a:pPr/>
              <a:t>‹#›</a:t>
            </a:fld>
            <a:endParaRPr lang="tr-TR" altLang="tr-TR"/>
          </a:p>
        </p:txBody>
      </p:sp>
    </p:spTree>
    <p:extLst>
      <p:ext uri="{BB962C8B-B14F-4D97-AF65-F5344CB8AC3E}">
        <p14:creationId xmlns:p14="http://schemas.microsoft.com/office/powerpoint/2010/main" val="2765317683"/>
      </p:ext>
    </p:extLst>
  </p:cSld>
  <p:clrMapOvr>
    <a:masterClrMapping/>
  </p:clrMapOvr>
  <p:transition advClick="0">
    <p:cut/>
    <p:sndAc>
      <p:stSnd>
        <p:snd r:embed="rId1" name="START.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endParaRPr lang="tr-TR" altLang="tr-TR"/>
          </a:p>
        </p:txBody>
      </p:sp>
      <p:sp>
        <p:nvSpPr>
          <p:cNvPr id="6" name="Slayt Numarası Yer Tutucusu 5"/>
          <p:cNvSpPr>
            <a:spLocks noGrp="1"/>
          </p:cNvSpPr>
          <p:nvPr>
            <p:ph type="sldNum" sz="quarter" idx="12"/>
          </p:nvPr>
        </p:nvSpPr>
        <p:spPr/>
        <p:txBody>
          <a:bodyPr/>
          <a:lstStyle>
            <a:lvl1pPr>
              <a:defRPr/>
            </a:lvl1pPr>
          </a:lstStyle>
          <a:p>
            <a:fld id="{68169C1B-08B0-4D12-A167-3CA2E23BA152}" type="slidenum">
              <a:rPr lang="tr-TR" altLang="tr-TR"/>
              <a:pPr/>
              <a:t>‹#›</a:t>
            </a:fld>
            <a:endParaRPr lang="tr-TR" altLang="tr-TR"/>
          </a:p>
        </p:txBody>
      </p:sp>
    </p:spTree>
    <p:extLst>
      <p:ext uri="{BB962C8B-B14F-4D97-AF65-F5344CB8AC3E}">
        <p14:creationId xmlns:p14="http://schemas.microsoft.com/office/powerpoint/2010/main" val="281629915"/>
      </p:ext>
    </p:extLst>
  </p:cSld>
  <p:clrMapOvr>
    <a:masterClrMapping/>
  </p:clrMapOvr>
  <p:transition advClick="0">
    <p:cut/>
    <p:sndAc>
      <p:stSnd>
        <p:snd r:embed="rId1" name="START.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endParaRPr lang="tr-TR" altLang="tr-TR"/>
          </a:p>
        </p:txBody>
      </p:sp>
      <p:sp>
        <p:nvSpPr>
          <p:cNvPr id="6" name="Slayt Numarası Yer Tutucusu 5"/>
          <p:cNvSpPr>
            <a:spLocks noGrp="1"/>
          </p:cNvSpPr>
          <p:nvPr>
            <p:ph type="sldNum" sz="quarter" idx="12"/>
          </p:nvPr>
        </p:nvSpPr>
        <p:spPr/>
        <p:txBody>
          <a:bodyPr/>
          <a:lstStyle>
            <a:lvl1pPr>
              <a:defRPr/>
            </a:lvl1pPr>
          </a:lstStyle>
          <a:p>
            <a:fld id="{1C032918-BD5A-4F04-BA74-6318FA23875D}" type="slidenum">
              <a:rPr lang="tr-TR" altLang="tr-TR"/>
              <a:pPr/>
              <a:t>‹#›</a:t>
            </a:fld>
            <a:endParaRPr lang="tr-TR" altLang="tr-TR"/>
          </a:p>
        </p:txBody>
      </p:sp>
    </p:spTree>
    <p:extLst>
      <p:ext uri="{BB962C8B-B14F-4D97-AF65-F5344CB8AC3E}">
        <p14:creationId xmlns:p14="http://schemas.microsoft.com/office/powerpoint/2010/main" val="1977470754"/>
      </p:ext>
    </p:extLst>
  </p:cSld>
  <p:clrMapOvr>
    <a:masterClrMapping/>
  </p:clrMapOvr>
  <p:transition advClick="0">
    <p:cut/>
    <p:sndAc>
      <p:stSnd>
        <p:snd r:embed="rId1" name="START.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endParaRPr lang="tr-TR" altLang="tr-TR"/>
          </a:p>
        </p:txBody>
      </p:sp>
      <p:sp>
        <p:nvSpPr>
          <p:cNvPr id="7" name="Slayt Numarası Yer Tutucusu 6"/>
          <p:cNvSpPr>
            <a:spLocks noGrp="1"/>
          </p:cNvSpPr>
          <p:nvPr>
            <p:ph type="sldNum" sz="quarter" idx="12"/>
          </p:nvPr>
        </p:nvSpPr>
        <p:spPr/>
        <p:txBody>
          <a:bodyPr/>
          <a:lstStyle>
            <a:lvl1pPr>
              <a:defRPr/>
            </a:lvl1pPr>
          </a:lstStyle>
          <a:p>
            <a:fld id="{5A4100C8-6F8E-4E5B-A657-E2741CC53646}" type="slidenum">
              <a:rPr lang="tr-TR" altLang="tr-TR"/>
              <a:pPr/>
              <a:t>‹#›</a:t>
            </a:fld>
            <a:endParaRPr lang="tr-TR" altLang="tr-TR"/>
          </a:p>
        </p:txBody>
      </p:sp>
    </p:spTree>
    <p:extLst>
      <p:ext uri="{BB962C8B-B14F-4D97-AF65-F5344CB8AC3E}">
        <p14:creationId xmlns:p14="http://schemas.microsoft.com/office/powerpoint/2010/main" val="2726091278"/>
      </p:ext>
    </p:extLst>
  </p:cSld>
  <p:clrMapOvr>
    <a:masterClrMapping/>
  </p:clrMapOvr>
  <p:transition advClick="0">
    <p:cut/>
    <p:sndAc>
      <p:stSnd>
        <p:snd r:embed="rId1" name="START.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endParaRPr lang="tr-TR" altLang="tr-TR"/>
          </a:p>
        </p:txBody>
      </p:sp>
      <p:sp>
        <p:nvSpPr>
          <p:cNvPr id="8" name="Altbilgi Yer Tutucusu 7"/>
          <p:cNvSpPr>
            <a:spLocks noGrp="1"/>
          </p:cNvSpPr>
          <p:nvPr>
            <p:ph type="ftr" sz="quarter" idx="11"/>
          </p:nvPr>
        </p:nvSpPr>
        <p:spPr/>
        <p:txBody>
          <a:bodyPr/>
          <a:lstStyle>
            <a:lvl1pPr>
              <a:defRPr/>
            </a:lvl1pPr>
          </a:lstStyle>
          <a:p>
            <a:endParaRPr lang="tr-TR" altLang="tr-TR"/>
          </a:p>
        </p:txBody>
      </p:sp>
      <p:sp>
        <p:nvSpPr>
          <p:cNvPr id="9" name="Slayt Numarası Yer Tutucusu 8"/>
          <p:cNvSpPr>
            <a:spLocks noGrp="1"/>
          </p:cNvSpPr>
          <p:nvPr>
            <p:ph type="sldNum" sz="quarter" idx="12"/>
          </p:nvPr>
        </p:nvSpPr>
        <p:spPr/>
        <p:txBody>
          <a:bodyPr/>
          <a:lstStyle>
            <a:lvl1pPr>
              <a:defRPr/>
            </a:lvl1pPr>
          </a:lstStyle>
          <a:p>
            <a:fld id="{BCC05012-9CAE-4184-B7D4-8DEDE2C55027}" type="slidenum">
              <a:rPr lang="tr-TR" altLang="tr-TR"/>
              <a:pPr/>
              <a:t>‹#›</a:t>
            </a:fld>
            <a:endParaRPr lang="tr-TR" altLang="tr-TR"/>
          </a:p>
        </p:txBody>
      </p:sp>
    </p:spTree>
    <p:extLst>
      <p:ext uri="{BB962C8B-B14F-4D97-AF65-F5344CB8AC3E}">
        <p14:creationId xmlns:p14="http://schemas.microsoft.com/office/powerpoint/2010/main" val="1159855231"/>
      </p:ext>
    </p:extLst>
  </p:cSld>
  <p:clrMapOvr>
    <a:masterClrMapping/>
  </p:clrMapOvr>
  <p:transition advClick="0">
    <p:cut/>
    <p:sndAc>
      <p:stSnd>
        <p:snd r:embed="rId1" name="START.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endParaRPr lang="tr-TR" altLang="tr-TR"/>
          </a:p>
        </p:txBody>
      </p:sp>
      <p:sp>
        <p:nvSpPr>
          <p:cNvPr id="4" name="Altbilgi Yer Tutucusu 3"/>
          <p:cNvSpPr>
            <a:spLocks noGrp="1"/>
          </p:cNvSpPr>
          <p:nvPr>
            <p:ph type="ftr" sz="quarter" idx="11"/>
          </p:nvPr>
        </p:nvSpPr>
        <p:spPr/>
        <p:txBody>
          <a:bodyPr/>
          <a:lstStyle>
            <a:lvl1pPr>
              <a:defRPr/>
            </a:lvl1pPr>
          </a:lstStyle>
          <a:p>
            <a:endParaRPr lang="tr-TR" altLang="tr-TR"/>
          </a:p>
        </p:txBody>
      </p:sp>
      <p:sp>
        <p:nvSpPr>
          <p:cNvPr id="5" name="Slayt Numarası Yer Tutucusu 4"/>
          <p:cNvSpPr>
            <a:spLocks noGrp="1"/>
          </p:cNvSpPr>
          <p:nvPr>
            <p:ph type="sldNum" sz="quarter" idx="12"/>
          </p:nvPr>
        </p:nvSpPr>
        <p:spPr/>
        <p:txBody>
          <a:bodyPr/>
          <a:lstStyle>
            <a:lvl1pPr>
              <a:defRPr/>
            </a:lvl1pPr>
          </a:lstStyle>
          <a:p>
            <a:fld id="{4EF3271B-9A07-41BF-B1E3-171B349AF0AB}" type="slidenum">
              <a:rPr lang="tr-TR" altLang="tr-TR"/>
              <a:pPr/>
              <a:t>‹#›</a:t>
            </a:fld>
            <a:endParaRPr lang="tr-TR" altLang="tr-TR"/>
          </a:p>
        </p:txBody>
      </p:sp>
    </p:spTree>
    <p:extLst>
      <p:ext uri="{BB962C8B-B14F-4D97-AF65-F5344CB8AC3E}">
        <p14:creationId xmlns:p14="http://schemas.microsoft.com/office/powerpoint/2010/main" val="1645941352"/>
      </p:ext>
    </p:extLst>
  </p:cSld>
  <p:clrMapOvr>
    <a:masterClrMapping/>
  </p:clrMapOvr>
  <p:transition advClick="0">
    <p:cut/>
    <p:sndAc>
      <p:stSnd>
        <p:snd r:embed="rId1" name="START.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endParaRPr lang="tr-TR" altLang="tr-TR"/>
          </a:p>
        </p:txBody>
      </p:sp>
      <p:sp>
        <p:nvSpPr>
          <p:cNvPr id="3" name="Altbilgi Yer Tutucusu 2"/>
          <p:cNvSpPr>
            <a:spLocks noGrp="1"/>
          </p:cNvSpPr>
          <p:nvPr>
            <p:ph type="ftr" sz="quarter" idx="11"/>
          </p:nvPr>
        </p:nvSpPr>
        <p:spPr/>
        <p:txBody>
          <a:bodyPr/>
          <a:lstStyle>
            <a:lvl1pPr>
              <a:defRPr/>
            </a:lvl1pPr>
          </a:lstStyle>
          <a:p>
            <a:endParaRPr lang="tr-TR" altLang="tr-TR"/>
          </a:p>
        </p:txBody>
      </p:sp>
      <p:sp>
        <p:nvSpPr>
          <p:cNvPr id="4" name="Slayt Numarası Yer Tutucusu 3"/>
          <p:cNvSpPr>
            <a:spLocks noGrp="1"/>
          </p:cNvSpPr>
          <p:nvPr>
            <p:ph type="sldNum" sz="quarter" idx="12"/>
          </p:nvPr>
        </p:nvSpPr>
        <p:spPr/>
        <p:txBody>
          <a:bodyPr/>
          <a:lstStyle>
            <a:lvl1pPr>
              <a:defRPr/>
            </a:lvl1pPr>
          </a:lstStyle>
          <a:p>
            <a:fld id="{4C3FB1EE-750B-4629-A6B2-3DD204903ABD}" type="slidenum">
              <a:rPr lang="tr-TR" altLang="tr-TR"/>
              <a:pPr/>
              <a:t>‹#›</a:t>
            </a:fld>
            <a:endParaRPr lang="tr-TR" altLang="tr-TR"/>
          </a:p>
        </p:txBody>
      </p:sp>
    </p:spTree>
    <p:extLst>
      <p:ext uri="{BB962C8B-B14F-4D97-AF65-F5344CB8AC3E}">
        <p14:creationId xmlns:p14="http://schemas.microsoft.com/office/powerpoint/2010/main" val="2988423219"/>
      </p:ext>
    </p:extLst>
  </p:cSld>
  <p:clrMapOvr>
    <a:masterClrMapping/>
  </p:clrMapOvr>
  <p:transition advClick="0">
    <p:cut/>
    <p:sndAc>
      <p:stSnd>
        <p:snd r:embed="rId1" name="START.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endParaRPr lang="tr-TR" altLang="tr-TR"/>
          </a:p>
        </p:txBody>
      </p:sp>
      <p:sp>
        <p:nvSpPr>
          <p:cNvPr id="7" name="Slayt Numarası Yer Tutucusu 6"/>
          <p:cNvSpPr>
            <a:spLocks noGrp="1"/>
          </p:cNvSpPr>
          <p:nvPr>
            <p:ph type="sldNum" sz="quarter" idx="12"/>
          </p:nvPr>
        </p:nvSpPr>
        <p:spPr/>
        <p:txBody>
          <a:bodyPr/>
          <a:lstStyle>
            <a:lvl1pPr>
              <a:defRPr/>
            </a:lvl1pPr>
          </a:lstStyle>
          <a:p>
            <a:fld id="{F9F5C07A-D82D-4975-8C0B-69FC26516B1E}" type="slidenum">
              <a:rPr lang="tr-TR" altLang="tr-TR"/>
              <a:pPr/>
              <a:t>‹#›</a:t>
            </a:fld>
            <a:endParaRPr lang="tr-TR" altLang="tr-TR"/>
          </a:p>
        </p:txBody>
      </p:sp>
    </p:spTree>
    <p:extLst>
      <p:ext uri="{BB962C8B-B14F-4D97-AF65-F5344CB8AC3E}">
        <p14:creationId xmlns:p14="http://schemas.microsoft.com/office/powerpoint/2010/main" val="2746064849"/>
      </p:ext>
    </p:extLst>
  </p:cSld>
  <p:clrMapOvr>
    <a:masterClrMapping/>
  </p:clrMapOvr>
  <p:transition advClick="0">
    <p:cut/>
    <p:sndAc>
      <p:stSnd>
        <p:snd r:embed="rId1" name="START.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endParaRPr lang="tr-TR" altLang="tr-TR"/>
          </a:p>
        </p:txBody>
      </p:sp>
      <p:sp>
        <p:nvSpPr>
          <p:cNvPr id="7" name="Slayt Numarası Yer Tutucusu 6"/>
          <p:cNvSpPr>
            <a:spLocks noGrp="1"/>
          </p:cNvSpPr>
          <p:nvPr>
            <p:ph type="sldNum" sz="quarter" idx="12"/>
          </p:nvPr>
        </p:nvSpPr>
        <p:spPr/>
        <p:txBody>
          <a:bodyPr/>
          <a:lstStyle>
            <a:lvl1pPr>
              <a:defRPr/>
            </a:lvl1pPr>
          </a:lstStyle>
          <a:p>
            <a:fld id="{E9F8A037-B478-44F0-A147-EE698C96A57C}" type="slidenum">
              <a:rPr lang="tr-TR" altLang="tr-TR"/>
              <a:pPr/>
              <a:t>‹#›</a:t>
            </a:fld>
            <a:endParaRPr lang="tr-TR" altLang="tr-TR"/>
          </a:p>
        </p:txBody>
      </p:sp>
    </p:spTree>
    <p:extLst>
      <p:ext uri="{BB962C8B-B14F-4D97-AF65-F5344CB8AC3E}">
        <p14:creationId xmlns:p14="http://schemas.microsoft.com/office/powerpoint/2010/main" val="3607635631"/>
      </p:ext>
    </p:extLst>
  </p:cSld>
  <p:clrMapOvr>
    <a:masterClrMapping/>
  </p:clrMapOvr>
  <p:transition advClick="0">
    <p:cut/>
    <p:sndAc>
      <p:stSnd>
        <p:snd r:embed="rId1" name="START.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smtClean="0"/>
              <a:t>Asıl başlık biçemi için tıklatın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Asıl metin biçemleri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tr-TR" altLang="tr-T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tr-TR" altLang="tr-T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A5D429CE-E7C4-41CE-B302-6DB1B6468124}"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Click="0">
    <p:cut/>
    <p:sndAc>
      <p:stSnd>
        <p:snd r:embed="rId13" name="START.WAV"/>
      </p:stSnd>
    </p:sndAc>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a:defRPr>
      </a:lvl2pPr>
      <a:lvl3pPr algn="ctr" rtl="0" eaLnBrk="0" fontAlgn="base" hangingPunct="0">
        <a:spcBef>
          <a:spcPct val="0"/>
        </a:spcBef>
        <a:spcAft>
          <a:spcPct val="0"/>
        </a:spcAft>
        <a:defRPr sz="4400">
          <a:solidFill>
            <a:schemeClr val="tx2"/>
          </a:solidFill>
          <a:latin typeface="Times New Roman"/>
        </a:defRPr>
      </a:lvl3pPr>
      <a:lvl4pPr algn="ctr" rtl="0" eaLnBrk="0" fontAlgn="base" hangingPunct="0">
        <a:spcBef>
          <a:spcPct val="0"/>
        </a:spcBef>
        <a:spcAft>
          <a:spcPct val="0"/>
        </a:spcAft>
        <a:defRPr sz="4400">
          <a:solidFill>
            <a:schemeClr val="tx2"/>
          </a:solidFill>
          <a:latin typeface="Times New Roman"/>
        </a:defRPr>
      </a:lvl4pPr>
      <a:lvl5pPr algn="ctr" rtl="0" eaLnBrk="0" fontAlgn="base" hangingPunct="0">
        <a:spcBef>
          <a:spcPct val="0"/>
        </a:spcBef>
        <a:spcAft>
          <a:spcPct val="0"/>
        </a:spcAft>
        <a:defRPr sz="4400">
          <a:solidFill>
            <a:schemeClr val="tx2"/>
          </a:solidFill>
          <a:latin typeface="Times New Roman"/>
        </a:defRPr>
      </a:lvl5pPr>
      <a:lvl6pPr marL="457200" algn="ctr" rtl="0" eaLnBrk="0" fontAlgn="base" hangingPunct="0">
        <a:spcBef>
          <a:spcPct val="0"/>
        </a:spcBef>
        <a:spcAft>
          <a:spcPct val="0"/>
        </a:spcAft>
        <a:defRPr sz="4400">
          <a:solidFill>
            <a:schemeClr val="tx2"/>
          </a:solidFill>
          <a:latin typeface="Times New Roman"/>
        </a:defRPr>
      </a:lvl6pPr>
      <a:lvl7pPr marL="914400" algn="ctr" rtl="0" eaLnBrk="0" fontAlgn="base" hangingPunct="0">
        <a:spcBef>
          <a:spcPct val="0"/>
        </a:spcBef>
        <a:spcAft>
          <a:spcPct val="0"/>
        </a:spcAft>
        <a:defRPr sz="4400">
          <a:solidFill>
            <a:schemeClr val="tx2"/>
          </a:solidFill>
          <a:latin typeface="Times New Roman"/>
        </a:defRPr>
      </a:lvl7pPr>
      <a:lvl8pPr marL="1371600" algn="ctr" rtl="0" eaLnBrk="0" fontAlgn="base" hangingPunct="0">
        <a:spcBef>
          <a:spcPct val="0"/>
        </a:spcBef>
        <a:spcAft>
          <a:spcPct val="0"/>
        </a:spcAft>
        <a:defRPr sz="4400">
          <a:solidFill>
            <a:schemeClr val="tx2"/>
          </a:solidFill>
          <a:latin typeface="Times New Roman"/>
        </a:defRPr>
      </a:lvl8pPr>
      <a:lvl9pPr marL="1828800" algn="ctr" rtl="0" eaLnBrk="0" fontAlgn="base" hangingPunct="0">
        <a:spcBef>
          <a:spcPct val="0"/>
        </a:spcBef>
        <a:spcAft>
          <a:spcPct val="0"/>
        </a:spcAft>
        <a:defRPr sz="4400">
          <a:solidFill>
            <a:schemeClr val="tx2"/>
          </a:solidFill>
          <a:latin typeface="Times New Roman"/>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30.xml"/><Relationship Id="rId13" Type="http://schemas.openxmlformats.org/officeDocument/2006/relationships/slide" Target="slide62.xml"/><Relationship Id="rId18" Type="http://schemas.openxmlformats.org/officeDocument/2006/relationships/slide" Target="slide45.xml"/><Relationship Id="rId3" Type="http://schemas.openxmlformats.org/officeDocument/2006/relationships/image" Target="../media/image1.jpeg"/><Relationship Id="rId21" Type="http://schemas.openxmlformats.org/officeDocument/2006/relationships/slide" Target="slide71.xml"/><Relationship Id="rId7" Type="http://schemas.openxmlformats.org/officeDocument/2006/relationships/slide" Target="slide25.xml"/><Relationship Id="rId12" Type="http://schemas.openxmlformats.org/officeDocument/2006/relationships/slide" Target="slide15.xml"/><Relationship Id="rId17" Type="http://schemas.openxmlformats.org/officeDocument/2006/relationships/slide" Target="slide50.xml"/><Relationship Id="rId2" Type="http://schemas.openxmlformats.org/officeDocument/2006/relationships/audio" Target="../media/audio1.wav"/><Relationship Id="rId16" Type="http://schemas.openxmlformats.org/officeDocument/2006/relationships/slide" Target="slide83.xml"/><Relationship Id="rId20" Type="http://schemas.openxmlformats.org/officeDocument/2006/relationships/slide" Target="slide54.xml"/><Relationship Id="rId1" Type="http://schemas.openxmlformats.org/officeDocument/2006/relationships/slideLayout" Target="../slideLayouts/slideLayout1.xml"/><Relationship Id="rId6" Type="http://schemas.openxmlformats.org/officeDocument/2006/relationships/slide" Target="slide23.xml"/><Relationship Id="rId11" Type="http://schemas.openxmlformats.org/officeDocument/2006/relationships/slide" Target="slide59.xml"/><Relationship Id="rId5" Type="http://schemas.openxmlformats.org/officeDocument/2006/relationships/slide" Target="slide8.xml"/><Relationship Id="rId15" Type="http://schemas.openxmlformats.org/officeDocument/2006/relationships/slide" Target="slide79.xml"/><Relationship Id="rId10" Type="http://schemas.openxmlformats.org/officeDocument/2006/relationships/slide" Target="slide40.xml"/><Relationship Id="rId19" Type="http://schemas.openxmlformats.org/officeDocument/2006/relationships/slide" Target="slide19.xml"/><Relationship Id="rId4" Type="http://schemas.openxmlformats.org/officeDocument/2006/relationships/slide" Target="slide2.xml"/><Relationship Id="rId9" Type="http://schemas.openxmlformats.org/officeDocument/2006/relationships/slide" Target="slide35.xml"/><Relationship Id="rId14" Type="http://schemas.openxmlformats.org/officeDocument/2006/relationships/slide" Target="slide66.xml"/></Relationships>
</file>

<file path=ppt/slides/_rels/slide1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1.xml"/><Relationship Id="rId4" Type="http://schemas.openxmlformats.org/officeDocument/2006/relationships/slide" Target="slide9.xml"/></Relationships>
</file>

<file path=ppt/slides/_rels/slide11.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1.xml"/><Relationship Id="rId4" Type="http://schemas.openxmlformats.org/officeDocument/2006/relationships/slide" Target="slide10.xml"/></Relationships>
</file>

<file path=ppt/slides/_rels/slide12.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1.xml"/><Relationship Id="rId4" Type="http://schemas.openxmlformats.org/officeDocument/2006/relationships/slide" Target="slide11.xml"/></Relationships>
</file>

<file path=ppt/slides/_rels/slide1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1.xml"/><Relationship Id="rId4" Type="http://schemas.openxmlformats.org/officeDocument/2006/relationships/slide" Target="slide12.xml"/></Relationships>
</file>

<file path=ppt/slides/_rels/slide14.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slide" Target="slide1.xml"/></Relationships>
</file>

<file path=ppt/slides/_rels/slide1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slide" Target="slide16.xml"/></Relationships>
</file>

<file path=ppt/slides/_rels/slide16.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1.xml"/><Relationship Id="rId4" Type="http://schemas.openxmlformats.org/officeDocument/2006/relationships/slide" Target="slide15.xml"/></Relationships>
</file>

<file path=ppt/slides/_rels/slide17.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1.xml"/><Relationship Id="rId4" Type="http://schemas.openxmlformats.org/officeDocument/2006/relationships/slide" Target="slide16.xml"/></Relationships>
</file>

<file path=ppt/slides/_rels/slide18.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slide" Target="slide1.xml"/></Relationships>
</file>

<file path=ppt/slides/_rels/slide1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slide" Target="slide20.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1.xml"/><Relationship Id="rId4" Type="http://schemas.openxmlformats.org/officeDocument/2006/relationships/slide" Target="slide3.xml"/></Relationships>
</file>

<file path=ppt/slides/_rels/slide2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19.xml"/><Relationship Id="rId4" Type="http://schemas.openxmlformats.org/officeDocument/2006/relationships/slide" Target="slide21.xml"/></Relationships>
</file>

<file path=ppt/slides/_rels/slide2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20.xml"/><Relationship Id="rId4" Type="http://schemas.openxmlformats.org/officeDocument/2006/relationships/slide" Target="slide22.xml"/></Relationships>
</file>

<file path=ppt/slides/_rels/slide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slide" Target="slide21.xml"/><Relationship Id="rId4" Type="http://schemas.openxmlformats.org/officeDocument/2006/relationships/slide" Target="slide1.xml"/></Relationships>
</file>

<file path=ppt/slides/_rels/slide2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slide" Target="slide24.xml"/></Relationships>
</file>

<file path=ppt/slides/_rels/slide2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slide" Target="slide23.xml"/></Relationships>
</file>

<file path=ppt/slides/_rels/slide2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slide" Target="slide26.xml"/></Relationships>
</file>

<file path=ppt/slides/_rels/slide2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20.xml"/><Relationship Id="rId4" Type="http://schemas.openxmlformats.org/officeDocument/2006/relationships/slide" Target="slide22.xml"/></Relationships>
</file>

<file path=ppt/slides/_rels/slide2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20.xml"/><Relationship Id="rId4" Type="http://schemas.openxmlformats.org/officeDocument/2006/relationships/slide" Target="slide22.xml"/></Relationships>
</file>

<file path=ppt/slides/_rels/slide2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20.xml"/><Relationship Id="rId4" Type="http://schemas.openxmlformats.org/officeDocument/2006/relationships/slide" Target="slide22.xml"/></Relationships>
</file>

<file path=ppt/slides/_rels/slide2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20.xml"/><Relationship Id="rId4" Type="http://schemas.openxmlformats.org/officeDocument/2006/relationships/slide" Target="slide2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slide" Target="slide4.xml"/><Relationship Id="rId4" Type="http://schemas.openxmlformats.org/officeDocument/2006/relationships/slide" Target="slide1.xml"/></Relationships>
</file>

<file path=ppt/slides/_rels/slide3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slide" Target="slide31.xml"/></Relationships>
</file>

<file path=ppt/slides/_rels/slide3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30.xml"/><Relationship Id="rId4" Type="http://schemas.openxmlformats.org/officeDocument/2006/relationships/slide" Target="slide32.xml"/></Relationships>
</file>

<file path=ppt/slides/_rels/slide3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31.xml"/><Relationship Id="rId4" Type="http://schemas.openxmlformats.org/officeDocument/2006/relationships/slide" Target="slide33.xml"/></Relationships>
</file>

<file path=ppt/slides/_rels/slide3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32.xml"/><Relationship Id="rId4" Type="http://schemas.openxmlformats.org/officeDocument/2006/relationships/slide" Target="slide34.xml"/></Relationships>
</file>

<file path=ppt/slides/_rels/slide3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slide" Target="slide33.xml"/></Relationships>
</file>

<file path=ppt/slides/_rels/slide3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slide" Target="slide36.xml"/></Relationships>
</file>

<file path=ppt/slides/_rels/slide3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35.xml"/><Relationship Id="rId4" Type="http://schemas.openxmlformats.org/officeDocument/2006/relationships/slide" Target="slide37.xml"/></Relationships>
</file>

<file path=ppt/slides/_rels/slide3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36.xml"/><Relationship Id="rId4" Type="http://schemas.openxmlformats.org/officeDocument/2006/relationships/slide" Target="slide38.xml"/></Relationships>
</file>

<file path=ppt/slides/_rels/slide3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37.xml"/><Relationship Id="rId4" Type="http://schemas.openxmlformats.org/officeDocument/2006/relationships/slide" Target="slide39.xml"/></Relationships>
</file>

<file path=ppt/slides/_rels/slide3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slide" Target="slide38.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slide" Target="slide5.xml"/><Relationship Id="rId4" Type="http://schemas.openxmlformats.org/officeDocument/2006/relationships/slide" Target="slide1.xml"/></Relationships>
</file>

<file path=ppt/slides/_rels/slide4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slide" Target="slide41.xml"/></Relationships>
</file>

<file path=ppt/slides/_rels/slide4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40.xml"/><Relationship Id="rId4" Type="http://schemas.openxmlformats.org/officeDocument/2006/relationships/slide" Target="slide42.xml"/></Relationships>
</file>

<file path=ppt/slides/_rels/slide4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41.xml"/><Relationship Id="rId4" Type="http://schemas.openxmlformats.org/officeDocument/2006/relationships/slide" Target="slide43.xml"/></Relationships>
</file>

<file path=ppt/slides/_rels/slide4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42.xml"/><Relationship Id="rId4" Type="http://schemas.openxmlformats.org/officeDocument/2006/relationships/slide" Target="slide44.xml"/></Relationships>
</file>

<file path=ppt/slides/_rels/slide4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slide" Target="slide43.xml"/></Relationships>
</file>

<file path=ppt/slides/_rels/slide4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slide" Target="slide46.xml"/></Relationships>
</file>

<file path=ppt/slides/_rels/slide4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45.xml"/><Relationship Id="rId4" Type="http://schemas.openxmlformats.org/officeDocument/2006/relationships/slide" Target="slide47.xml"/></Relationships>
</file>

<file path=ppt/slides/_rels/slide4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46.xml"/><Relationship Id="rId4" Type="http://schemas.openxmlformats.org/officeDocument/2006/relationships/slide" Target="slide48.xml"/></Relationships>
</file>

<file path=ppt/slides/_rels/slide4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47.xml"/><Relationship Id="rId4" Type="http://schemas.openxmlformats.org/officeDocument/2006/relationships/slide" Target="slide49.xml"/></Relationships>
</file>

<file path=ppt/slides/_rels/slide4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slide" Target="slide48.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slide" Target="slide6.xml"/><Relationship Id="rId4" Type="http://schemas.openxmlformats.org/officeDocument/2006/relationships/slide" Target="slide1.xml"/></Relationships>
</file>

<file path=ppt/slides/_rels/slide5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slide" Target="slide51.xml"/></Relationships>
</file>

<file path=ppt/slides/_rels/slide5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50.xml"/><Relationship Id="rId4" Type="http://schemas.openxmlformats.org/officeDocument/2006/relationships/slide" Target="slide56.xml"/></Relationships>
</file>

<file path=ppt/slides/_rels/slide5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51.xml"/><Relationship Id="rId4" Type="http://schemas.openxmlformats.org/officeDocument/2006/relationships/slide" Target="slide57.xml"/></Relationships>
</file>

<file path=ppt/slides/_rels/slide5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slide" Target="slide52.xml"/></Relationships>
</file>

<file path=ppt/slides/_rels/slide5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slide" Target="slide55.xml"/></Relationships>
</file>

<file path=ppt/slides/_rels/slide5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54.xml"/><Relationship Id="rId4" Type="http://schemas.openxmlformats.org/officeDocument/2006/relationships/slide" Target="slide56.xml"/></Relationships>
</file>

<file path=ppt/slides/_rels/slide5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55.xml"/><Relationship Id="rId4" Type="http://schemas.openxmlformats.org/officeDocument/2006/relationships/slide" Target="slide57.xml"/></Relationships>
</file>

<file path=ppt/slides/_rels/slide5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56.xml"/><Relationship Id="rId4" Type="http://schemas.openxmlformats.org/officeDocument/2006/relationships/slide" Target="slide58.xml"/></Relationships>
</file>

<file path=ppt/slides/_rels/slide5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slide" Target="slide57.xml"/></Relationships>
</file>

<file path=ppt/slides/_rels/slide5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slide" Target="slide60.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slide" Target="slide5.xml"/><Relationship Id="rId5" Type="http://schemas.openxmlformats.org/officeDocument/2006/relationships/slide" Target="slide7.xml"/><Relationship Id="rId4" Type="http://schemas.openxmlformats.org/officeDocument/2006/relationships/slide" Target="slide1.xml"/></Relationships>
</file>

<file path=ppt/slides/_rels/slide6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59.xml"/><Relationship Id="rId4" Type="http://schemas.openxmlformats.org/officeDocument/2006/relationships/slide" Target="slide61.xml"/></Relationships>
</file>

<file path=ppt/slides/_rels/slide6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slide" Target="slide60.xml"/></Relationships>
</file>

<file path=ppt/slides/_rels/slide6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slide" Target="slide63.xml"/></Relationships>
</file>

<file path=ppt/slides/_rels/slide6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62.xml"/><Relationship Id="rId4" Type="http://schemas.openxmlformats.org/officeDocument/2006/relationships/slide" Target="slide64.xml"/></Relationships>
</file>

<file path=ppt/slides/_rels/slide6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63.xml"/><Relationship Id="rId4" Type="http://schemas.openxmlformats.org/officeDocument/2006/relationships/slide" Target="slide65.xml"/></Relationships>
</file>

<file path=ppt/slides/_rels/slide6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slide" Target="slide64.xml"/></Relationships>
</file>

<file path=ppt/slides/_rels/slide6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slide" Target="slide67.xml"/></Relationships>
</file>

<file path=ppt/slides/_rels/slide6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66.xml"/><Relationship Id="rId4" Type="http://schemas.openxmlformats.org/officeDocument/2006/relationships/slide" Target="slide68.xml"/></Relationships>
</file>

<file path=ppt/slides/_rels/slide6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67.xml"/><Relationship Id="rId4" Type="http://schemas.openxmlformats.org/officeDocument/2006/relationships/slide" Target="slide69.xml"/></Relationships>
</file>

<file path=ppt/slides/_rels/slide6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68.xml"/><Relationship Id="rId4" Type="http://schemas.openxmlformats.org/officeDocument/2006/relationships/slide" Target="slide70.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6.xml"/><Relationship Id="rId4" Type="http://schemas.openxmlformats.org/officeDocument/2006/relationships/slide" Target="slide1.xml"/></Relationships>
</file>

<file path=ppt/slides/_rels/slide7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slide" Target="slide69.xml"/></Relationships>
</file>

<file path=ppt/slides/_rels/slide7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slide" Target="slide72.xml"/></Relationships>
</file>

<file path=ppt/slides/_rels/slide7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71.xml"/><Relationship Id="rId4" Type="http://schemas.openxmlformats.org/officeDocument/2006/relationships/slide" Target="slide73.xml"/></Relationships>
</file>

<file path=ppt/slides/_rels/slide7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72.xml"/><Relationship Id="rId4" Type="http://schemas.openxmlformats.org/officeDocument/2006/relationships/slide" Target="slide74.xml"/></Relationships>
</file>

<file path=ppt/slides/_rels/slide7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73.xml"/><Relationship Id="rId4" Type="http://schemas.openxmlformats.org/officeDocument/2006/relationships/slide" Target="slide75.xml"/></Relationships>
</file>

<file path=ppt/slides/_rels/slide7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74.xml"/><Relationship Id="rId4" Type="http://schemas.openxmlformats.org/officeDocument/2006/relationships/slide" Target="slide76.xml"/></Relationships>
</file>

<file path=ppt/slides/_rels/slide7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75.xml"/><Relationship Id="rId4" Type="http://schemas.openxmlformats.org/officeDocument/2006/relationships/slide" Target="slide77.xml"/></Relationships>
</file>

<file path=ppt/slides/_rels/slide7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76.xml"/><Relationship Id="rId4" Type="http://schemas.openxmlformats.org/officeDocument/2006/relationships/slide" Target="slide78.xml"/></Relationships>
</file>

<file path=ppt/slides/_rels/slide7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slide" Target="slide77.xml"/></Relationships>
</file>

<file path=ppt/slides/_rels/slide7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slide" Target="slide80.xml"/></Relationships>
</file>

<file path=ppt/slides/_rels/slide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slide" Target="slide9.xml"/></Relationships>
</file>

<file path=ppt/slides/_rels/slide8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79.xml"/><Relationship Id="rId4" Type="http://schemas.openxmlformats.org/officeDocument/2006/relationships/slide" Target="slide81.xml"/></Relationships>
</file>

<file path=ppt/slides/_rels/slide8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80.xml"/><Relationship Id="rId4" Type="http://schemas.openxmlformats.org/officeDocument/2006/relationships/slide" Target="slide82.xml"/></Relationships>
</file>

<file path=ppt/slides/_rels/slide8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slide" Target="slide81.xml"/></Relationships>
</file>

<file path=ppt/slides/_rels/slide8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slide" Target="slide84.xml"/></Relationships>
</file>

<file path=ppt/slides/_rels/slide8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83.xml"/><Relationship Id="rId4" Type="http://schemas.openxmlformats.org/officeDocument/2006/relationships/slide" Target="slide85.xml"/></Relationships>
</file>

<file path=ppt/slides/_rels/slide8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84.xml"/><Relationship Id="rId4" Type="http://schemas.openxmlformats.org/officeDocument/2006/relationships/slide" Target="slide86.xml"/></Relationships>
</file>

<file path=ppt/slides/_rels/slide8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85.xml"/><Relationship Id="rId4" Type="http://schemas.openxmlformats.org/officeDocument/2006/relationships/slide" Target="slide87.xml"/></Relationships>
</file>

<file path=ppt/slides/_rels/slide8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86.xml"/><Relationship Id="rId4" Type="http://schemas.openxmlformats.org/officeDocument/2006/relationships/slide" Target="slide88.xml"/></Relationships>
</file>

<file path=ppt/slides/_rels/slide8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87.xml"/><Relationship Id="rId4" Type="http://schemas.openxmlformats.org/officeDocument/2006/relationships/slide" Target="slide89.xml"/></Relationships>
</file>

<file path=ppt/slides/_rels/slide8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slide" Target="slide88.xml"/></Relationships>
</file>

<file path=ppt/slides/_rels/slide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8.xml"/><Relationship Id="rId4" Type="http://schemas.openxmlformats.org/officeDocument/2006/relationships/slide" Target="slide10.xml"/></Relationships>
</file>

<file path=ppt/slides/_rels/slide90.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slide" Target="slide1.xml"/><Relationship Id="rId4" Type="http://schemas.openxmlformats.org/officeDocument/2006/relationships/hyperlink" Target="http://sakirgulden.sitemynet.com/" TargetMode="External"/></Relationships>
</file>

<file path=ppt/slides/_rels/slide9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2300" name="Rectangle 12"/>
          <p:cNvSpPr>
            <a:spLocks noChangeArrowheads="1"/>
          </p:cNvSpPr>
          <p:nvPr/>
        </p:nvSpPr>
        <p:spPr bwMode="auto">
          <a:xfrm>
            <a:off x="228600" y="2819400"/>
            <a:ext cx="8686800" cy="3657600"/>
          </a:xfrm>
          <a:prstGeom prst="rect">
            <a:avLst/>
          </a:prstGeom>
          <a:solidFill>
            <a:srgbClr val="009900"/>
          </a:solidFill>
          <a:ln w="28575">
            <a:solidFill>
              <a:srgbClr val="FFFFCC"/>
            </a:solidFill>
            <a:prstDash val="dash"/>
            <a:miter lim="800000"/>
            <a:headEnd/>
            <a:tailEnd/>
          </a:ln>
          <a:effectLst>
            <a:prstShdw prst="shdw17" dist="17961" dir="2700000">
              <a:srgbClr val="FFFFCC">
                <a:gamma/>
                <a:shade val="60000"/>
                <a:invGamma/>
              </a:srgbClr>
            </a:prstShdw>
          </a:effectLst>
        </p:spPr>
        <p:txBody>
          <a:bodyPr wrap="none" anchor="ctr"/>
          <a:lstStyle/>
          <a:p>
            <a:pPr algn="ctr"/>
            <a:endParaRPr lang="tr-TR" altLang="tr-TR"/>
          </a:p>
        </p:txBody>
      </p:sp>
      <p:sp>
        <p:nvSpPr>
          <p:cNvPr id="12298" name="AutoShape 10"/>
          <p:cNvSpPr>
            <a:spLocks noChangeArrowheads="1"/>
          </p:cNvSpPr>
          <p:nvPr/>
        </p:nvSpPr>
        <p:spPr bwMode="auto">
          <a:xfrm>
            <a:off x="381000" y="2971800"/>
            <a:ext cx="4038600" cy="304800"/>
          </a:xfrm>
          <a:prstGeom prst="flowChartAlternateProcess">
            <a:avLst/>
          </a:prstGeom>
          <a:gradFill rotWithShape="0">
            <a:gsLst>
              <a:gs pos="0">
                <a:srgbClr val="6699FF"/>
              </a:gs>
              <a:gs pos="50000">
                <a:srgbClr val="6699FF">
                  <a:gamma/>
                  <a:shade val="46275"/>
                  <a:invGamma/>
                </a:srgbClr>
              </a:gs>
              <a:gs pos="100000">
                <a:srgbClr val="6699FF"/>
              </a:gs>
            </a:gsLst>
            <a:lin ang="2700000" scaled="1"/>
          </a:gradFill>
          <a:ln>
            <a:noFill/>
          </a:ln>
          <a:effectLst>
            <a:prstShdw prst="shdw17" dist="17961" dir="2700000">
              <a:srgbClr val="6699FF">
                <a:gamma/>
                <a:shade val="60000"/>
                <a:invGamma/>
              </a:srgb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800" b="1">
                <a:solidFill>
                  <a:schemeClr val="bg1"/>
                </a:solidFill>
                <a:hlinkClick r:id="rId4" action="ppaction://hlinksldjump"/>
              </a:rPr>
              <a:t>ÖRDEK OKULU</a:t>
            </a:r>
            <a:endParaRPr lang="tr-TR" altLang="tr-TR"/>
          </a:p>
        </p:txBody>
      </p:sp>
      <p:sp>
        <p:nvSpPr>
          <p:cNvPr id="12319" name="AutoShape 31"/>
          <p:cNvSpPr>
            <a:spLocks noChangeArrowheads="1"/>
          </p:cNvSpPr>
          <p:nvPr/>
        </p:nvSpPr>
        <p:spPr bwMode="auto">
          <a:xfrm>
            <a:off x="7924800" y="228600"/>
            <a:ext cx="914400" cy="304800"/>
          </a:xfrm>
          <a:prstGeom prst="flowChartAlternateProcess">
            <a:avLst/>
          </a:prstGeom>
          <a:gradFill rotWithShape="0">
            <a:gsLst>
              <a:gs pos="0">
                <a:srgbClr val="85BB53"/>
              </a:gs>
              <a:gs pos="50000">
                <a:srgbClr val="85BB53">
                  <a:gamma/>
                  <a:shade val="46275"/>
                  <a:invGamma/>
                </a:srgbClr>
              </a:gs>
              <a:gs pos="100000">
                <a:srgbClr val="85BB53"/>
              </a:gs>
            </a:gsLst>
            <a:lin ang="2700000" scaled="1"/>
          </a:gradFill>
          <a:ln>
            <a:noFill/>
          </a:ln>
          <a:effectLst>
            <a:prstShdw prst="shdw17" dist="17961" dir="2700000">
              <a:srgbClr val="85BB53">
                <a:gamma/>
                <a:shade val="60000"/>
                <a:invGamma/>
              </a:srgb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600" b="1">
                <a:solidFill>
                  <a:srgbClr val="85BB53"/>
                </a:solidFill>
                <a:effectDag name="">
                  <a:cont type="tree" name="">
                    <a:effect ref="fillLine"/>
                    <a:outerShdw dist="38100" dir="13500000" algn="br">
                      <a:srgbClr val="CEFFA1"/>
                    </a:outerShdw>
                  </a:cont>
                  <a:cont type="tree" name="">
                    <a:effect ref="fillLine"/>
                    <a:outerShdw dist="38100" dir="2700000" algn="tl">
                      <a:srgbClr val="4F7031"/>
                    </a:outerShdw>
                  </a:cont>
                  <a:effect ref="fillLine"/>
                </a:effectDag>
                <a:latin typeface="Comic Sans MS" pitchFamily="66" charset="0"/>
                <a:hlinkClick r:id="" action="ppaction://hlinkshowjump?jump=endshow"/>
              </a:rPr>
              <a:t>ÇIKIŞ</a:t>
            </a:r>
            <a:endParaRPr lang="tr-TR" altLang="tr-TR"/>
          </a:p>
        </p:txBody>
      </p:sp>
      <p:sp>
        <p:nvSpPr>
          <p:cNvPr id="12320" name="AutoShape 32"/>
          <p:cNvSpPr>
            <a:spLocks noChangeArrowheads="1"/>
          </p:cNvSpPr>
          <p:nvPr/>
        </p:nvSpPr>
        <p:spPr bwMode="auto">
          <a:xfrm>
            <a:off x="381000" y="3352800"/>
            <a:ext cx="4038600" cy="304800"/>
          </a:xfrm>
          <a:prstGeom prst="flowChartAlternateProcess">
            <a:avLst/>
          </a:prstGeom>
          <a:gradFill rotWithShape="0">
            <a:gsLst>
              <a:gs pos="0">
                <a:srgbClr val="6699FF"/>
              </a:gs>
              <a:gs pos="50000">
                <a:srgbClr val="6699FF">
                  <a:gamma/>
                  <a:shade val="46275"/>
                  <a:invGamma/>
                </a:srgbClr>
              </a:gs>
              <a:gs pos="100000">
                <a:srgbClr val="6699FF"/>
              </a:gs>
            </a:gsLst>
            <a:lin ang="2700000" scaled="1"/>
          </a:gradFill>
          <a:ln>
            <a:noFill/>
          </a:ln>
          <a:effectLst>
            <a:prstShdw prst="shdw17" dist="17961" dir="2700000">
              <a:srgbClr val="6699FF">
                <a:gamma/>
                <a:shade val="60000"/>
                <a:invGamma/>
              </a:srgb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800" b="1">
                <a:hlinkClick r:id="rId5" action="ppaction://hlinksldjump"/>
              </a:rPr>
              <a:t>AKBABALARIN UMUDU</a:t>
            </a:r>
            <a:endParaRPr lang="tr-TR" altLang="tr-TR"/>
          </a:p>
        </p:txBody>
      </p:sp>
      <p:sp>
        <p:nvSpPr>
          <p:cNvPr id="12322" name="AutoShape 34"/>
          <p:cNvSpPr>
            <a:spLocks noChangeArrowheads="1"/>
          </p:cNvSpPr>
          <p:nvPr/>
        </p:nvSpPr>
        <p:spPr bwMode="auto">
          <a:xfrm>
            <a:off x="381000" y="4495800"/>
            <a:ext cx="4038600" cy="304800"/>
          </a:xfrm>
          <a:prstGeom prst="flowChartAlternateProcess">
            <a:avLst/>
          </a:prstGeom>
          <a:gradFill rotWithShape="0">
            <a:gsLst>
              <a:gs pos="0">
                <a:srgbClr val="6699FF"/>
              </a:gs>
              <a:gs pos="50000">
                <a:srgbClr val="6699FF">
                  <a:gamma/>
                  <a:shade val="46275"/>
                  <a:invGamma/>
                </a:srgbClr>
              </a:gs>
              <a:gs pos="100000">
                <a:srgbClr val="6699FF"/>
              </a:gs>
            </a:gsLst>
            <a:lin ang="2700000" scaled="1"/>
          </a:gradFill>
          <a:ln>
            <a:noFill/>
          </a:ln>
          <a:effectLst>
            <a:prstShdw prst="shdw17" dist="17961" dir="2700000">
              <a:srgbClr val="6699FF">
                <a:gamma/>
                <a:shade val="60000"/>
                <a:invGamma/>
              </a:srgb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800" b="1">
                <a:hlinkClick r:id="rId6" action="ppaction://hlinksldjump"/>
              </a:rPr>
              <a:t>DEMOKRASİ BEKÇİSİ</a:t>
            </a:r>
            <a:endParaRPr lang="tr-TR" altLang="tr-TR" sz="1800" b="1"/>
          </a:p>
        </p:txBody>
      </p:sp>
      <p:sp>
        <p:nvSpPr>
          <p:cNvPr id="12336" name="AutoShape 48"/>
          <p:cNvSpPr>
            <a:spLocks noChangeArrowheads="1"/>
          </p:cNvSpPr>
          <p:nvPr/>
        </p:nvSpPr>
        <p:spPr bwMode="auto">
          <a:xfrm>
            <a:off x="381000" y="4876800"/>
            <a:ext cx="4038600" cy="304800"/>
          </a:xfrm>
          <a:prstGeom prst="flowChartAlternateProcess">
            <a:avLst/>
          </a:prstGeom>
          <a:gradFill rotWithShape="0">
            <a:gsLst>
              <a:gs pos="0">
                <a:srgbClr val="6699FF"/>
              </a:gs>
              <a:gs pos="50000">
                <a:srgbClr val="6699FF">
                  <a:gamma/>
                  <a:shade val="46275"/>
                  <a:invGamma/>
                </a:srgbClr>
              </a:gs>
              <a:gs pos="100000">
                <a:srgbClr val="6699FF"/>
              </a:gs>
            </a:gsLst>
            <a:lin ang="2700000" scaled="1"/>
          </a:gradFill>
          <a:ln>
            <a:noFill/>
          </a:ln>
          <a:effectLst>
            <a:prstShdw prst="shdw17" dist="17961" dir="2700000">
              <a:srgbClr val="6699FF">
                <a:gamma/>
                <a:shade val="60000"/>
                <a:invGamma/>
              </a:srgb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800" b="1">
                <a:hlinkClick r:id="rId7" action="ppaction://hlinksldjump"/>
              </a:rPr>
              <a:t>DÜŞLER ÜLKESİ</a:t>
            </a:r>
            <a:endParaRPr lang="tr-TR" altLang="tr-TR" sz="1800" b="1"/>
          </a:p>
        </p:txBody>
      </p:sp>
      <p:sp>
        <p:nvSpPr>
          <p:cNvPr id="12337" name="AutoShape 49"/>
          <p:cNvSpPr>
            <a:spLocks noChangeArrowheads="1"/>
          </p:cNvSpPr>
          <p:nvPr/>
        </p:nvSpPr>
        <p:spPr bwMode="auto">
          <a:xfrm>
            <a:off x="381000" y="5257800"/>
            <a:ext cx="4038600" cy="304800"/>
          </a:xfrm>
          <a:prstGeom prst="flowChartAlternateProcess">
            <a:avLst/>
          </a:prstGeom>
          <a:gradFill rotWithShape="0">
            <a:gsLst>
              <a:gs pos="0">
                <a:srgbClr val="6699FF"/>
              </a:gs>
              <a:gs pos="50000">
                <a:srgbClr val="6699FF">
                  <a:gamma/>
                  <a:shade val="46275"/>
                  <a:invGamma/>
                </a:srgbClr>
              </a:gs>
              <a:gs pos="100000">
                <a:srgbClr val="6699FF"/>
              </a:gs>
            </a:gsLst>
            <a:lin ang="2700000" scaled="1"/>
          </a:gradFill>
          <a:ln>
            <a:noFill/>
          </a:ln>
          <a:effectLst>
            <a:prstShdw prst="shdw17" dist="17961" dir="2700000">
              <a:srgbClr val="6699FF">
                <a:gamma/>
                <a:shade val="60000"/>
                <a:invGamma/>
              </a:srgb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800" b="1">
                <a:hlinkClick r:id="rId8" action="ppaction://hlinksldjump"/>
              </a:rPr>
              <a:t>GÖLGE</a:t>
            </a:r>
            <a:endParaRPr lang="tr-TR" altLang="tr-TR" sz="1800" b="1"/>
          </a:p>
        </p:txBody>
      </p:sp>
      <p:sp>
        <p:nvSpPr>
          <p:cNvPr id="12338" name="AutoShape 50"/>
          <p:cNvSpPr>
            <a:spLocks noChangeArrowheads="1"/>
          </p:cNvSpPr>
          <p:nvPr/>
        </p:nvSpPr>
        <p:spPr bwMode="auto">
          <a:xfrm>
            <a:off x="381000" y="5638800"/>
            <a:ext cx="4038600" cy="304800"/>
          </a:xfrm>
          <a:prstGeom prst="flowChartAlternateProcess">
            <a:avLst/>
          </a:prstGeom>
          <a:gradFill rotWithShape="0">
            <a:gsLst>
              <a:gs pos="0">
                <a:srgbClr val="6699FF"/>
              </a:gs>
              <a:gs pos="50000">
                <a:srgbClr val="6699FF">
                  <a:gamma/>
                  <a:shade val="46275"/>
                  <a:invGamma/>
                </a:srgbClr>
              </a:gs>
              <a:gs pos="100000">
                <a:srgbClr val="6699FF"/>
              </a:gs>
            </a:gsLst>
            <a:lin ang="2700000" scaled="1"/>
          </a:gradFill>
          <a:ln>
            <a:noFill/>
          </a:ln>
          <a:effectLst>
            <a:prstShdw prst="shdw17" dist="17961" dir="2700000">
              <a:srgbClr val="6699FF">
                <a:gamma/>
                <a:shade val="60000"/>
                <a:invGamma/>
              </a:srgb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800" b="1">
                <a:hlinkClick r:id="rId9" action="ppaction://hlinksldjump"/>
              </a:rPr>
              <a:t>İYİLİK YAP ALTIN OLSUN</a:t>
            </a:r>
            <a:endParaRPr lang="tr-TR" altLang="tr-TR" sz="1800" b="1"/>
          </a:p>
        </p:txBody>
      </p:sp>
      <p:sp>
        <p:nvSpPr>
          <p:cNvPr id="12339" name="AutoShape 51"/>
          <p:cNvSpPr>
            <a:spLocks noChangeArrowheads="1"/>
          </p:cNvSpPr>
          <p:nvPr/>
        </p:nvSpPr>
        <p:spPr bwMode="auto">
          <a:xfrm>
            <a:off x="381000" y="6019800"/>
            <a:ext cx="4038600" cy="304800"/>
          </a:xfrm>
          <a:prstGeom prst="flowChartAlternateProcess">
            <a:avLst/>
          </a:prstGeom>
          <a:gradFill rotWithShape="0">
            <a:gsLst>
              <a:gs pos="0">
                <a:srgbClr val="6699FF"/>
              </a:gs>
              <a:gs pos="50000">
                <a:srgbClr val="6699FF">
                  <a:gamma/>
                  <a:shade val="46275"/>
                  <a:invGamma/>
                </a:srgbClr>
              </a:gs>
              <a:gs pos="100000">
                <a:srgbClr val="6699FF"/>
              </a:gs>
            </a:gsLst>
            <a:lin ang="2700000" scaled="1"/>
          </a:gradFill>
          <a:ln>
            <a:noFill/>
          </a:ln>
          <a:effectLst>
            <a:prstShdw prst="shdw17" dist="17961" dir="2700000">
              <a:srgbClr val="6699FF">
                <a:gamma/>
                <a:shade val="60000"/>
                <a:invGamma/>
              </a:srgb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800" b="1">
                <a:hlinkClick r:id="rId10" action="ppaction://hlinksldjump"/>
              </a:rPr>
              <a:t>KAVAL ÇİÇEĞİ</a:t>
            </a:r>
            <a:endParaRPr lang="tr-TR" altLang="tr-TR" sz="1800" b="1"/>
          </a:p>
        </p:txBody>
      </p:sp>
      <p:sp>
        <p:nvSpPr>
          <p:cNvPr id="12340" name="AutoShape 52"/>
          <p:cNvSpPr>
            <a:spLocks noChangeArrowheads="1"/>
          </p:cNvSpPr>
          <p:nvPr/>
        </p:nvSpPr>
        <p:spPr bwMode="auto">
          <a:xfrm>
            <a:off x="4724400" y="4114800"/>
            <a:ext cx="4038600" cy="304800"/>
          </a:xfrm>
          <a:prstGeom prst="flowChartAlternateProcess">
            <a:avLst/>
          </a:prstGeom>
          <a:gradFill rotWithShape="0">
            <a:gsLst>
              <a:gs pos="0">
                <a:srgbClr val="6699FF"/>
              </a:gs>
              <a:gs pos="50000">
                <a:srgbClr val="6699FF">
                  <a:gamma/>
                  <a:shade val="46275"/>
                  <a:invGamma/>
                </a:srgbClr>
              </a:gs>
              <a:gs pos="100000">
                <a:srgbClr val="6699FF"/>
              </a:gs>
            </a:gsLst>
            <a:lin ang="2700000" scaled="1"/>
          </a:gradFill>
          <a:ln>
            <a:noFill/>
          </a:ln>
          <a:effectLst>
            <a:prstShdw prst="shdw17" dist="17961" dir="2700000">
              <a:srgbClr val="6699FF">
                <a:gamma/>
                <a:shade val="60000"/>
                <a:invGamma/>
              </a:srgb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800" b="1">
                <a:hlinkClick r:id="rId11" action="ppaction://hlinksldjump"/>
              </a:rPr>
              <a:t>PUPSY</a:t>
            </a:r>
            <a:endParaRPr lang="tr-TR" altLang="tr-TR" sz="1800" b="1"/>
          </a:p>
        </p:txBody>
      </p:sp>
      <p:sp>
        <p:nvSpPr>
          <p:cNvPr id="12341" name="AutoShape 53"/>
          <p:cNvSpPr>
            <a:spLocks noChangeArrowheads="1"/>
          </p:cNvSpPr>
          <p:nvPr/>
        </p:nvSpPr>
        <p:spPr bwMode="auto">
          <a:xfrm>
            <a:off x="381000" y="3733800"/>
            <a:ext cx="4038600" cy="304800"/>
          </a:xfrm>
          <a:prstGeom prst="flowChartAlternateProcess">
            <a:avLst/>
          </a:prstGeom>
          <a:gradFill rotWithShape="0">
            <a:gsLst>
              <a:gs pos="0">
                <a:srgbClr val="6699FF"/>
              </a:gs>
              <a:gs pos="50000">
                <a:srgbClr val="6699FF">
                  <a:gamma/>
                  <a:shade val="46275"/>
                  <a:invGamma/>
                </a:srgbClr>
              </a:gs>
              <a:gs pos="100000">
                <a:srgbClr val="6699FF"/>
              </a:gs>
            </a:gsLst>
            <a:lin ang="2700000" scaled="1"/>
          </a:gradFill>
          <a:ln>
            <a:noFill/>
          </a:ln>
          <a:effectLst>
            <a:prstShdw prst="shdw17" dist="17961" dir="2700000">
              <a:srgbClr val="6699FF">
                <a:gamma/>
                <a:shade val="60000"/>
                <a:invGamma/>
              </a:srgb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800" b="1">
                <a:hlinkClick r:id="rId12" action="ppaction://hlinksldjump"/>
              </a:rPr>
              <a:t>AVA GİDEN AVLANIR</a:t>
            </a:r>
            <a:endParaRPr lang="tr-TR" altLang="tr-TR" sz="1800" b="1"/>
          </a:p>
        </p:txBody>
      </p:sp>
      <p:sp>
        <p:nvSpPr>
          <p:cNvPr id="12342" name="AutoShape 54"/>
          <p:cNvSpPr>
            <a:spLocks noChangeArrowheads="1"/>
          </p:cNvSpPr>
          <p:nvPr/>
        </p:nvSpPr>
        <p:spPr bwMode="auto">
          <a:xfrm>
            <a:off x="4724400" y="4495800"/>
            <a:ext cx="4038600" cy="304800"/>
          </a:xfrm>
          <a:prstGeom prst="flowChartAlternateProcess">
            <a:avLst/>
          </a:prstGeom>
          <a:gradFill rotWithShape="0">
            <a:gsLst>
              <a:gs pos="0">
                <a:srgbClr val="6699FF"/>
              </a:gs>
              <a:gs pos="50000">
                <a:srgbClr val="6699FF">
                  <a:gamma/>
                  <a:shade val="46275"/>
                  <a:invGamma/>
                </a:srgbClr>
              </a:gs>
              <a:gs pos="100000">
                <a:srgbClr val="6699FF"/>
              </a:gs>
            </a:gsLst>
            <a:lin ang="2700000" scaled="1"/>
          </a:gradFill>
          <a:ln>
            <a:noFill/>
          </a:ln>
          <a:effectLst>
            <a:prstShdw prst="shdw17" dist="17961" dir="2700000">
              <a:srgbClr val="6699FF">
                <a:gamma/>
                <a:shade val="60000"/>
                <a:invGamma/>
              </a:srgb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800" b="1">
                <a:hlinkClick r:id="rId13" action="ppaction://hlinksldjump"/>
              </a:rPr>
              <a:t>SEVGİ AĞACI</a:t>
            </a:r>
            <a:endParaRPr lang="tr-TR" altLang="tr-TR" sz="1800" b="1"/>
          </a:p>
        </p:txBody>
      </p:sp>
      <p:sp>
        <p:nvSpPr>
          <p:cNvPr id="12343" name="AutoShape 55"/>
          <p:cNvSpPr>
            <a:spLocks noChangeArrowheads="1"/>
          </p:cNvSpPr>
          <p:nvPr/>
        </p:nvSpPr>
        <p:spPr bwMode="auto">
          <a:xfrm>
            <a:off x="4724400" y="4876800"/>
            <a:ext cx="4038600" cy="304800"/>
          </a:xfrm>
          <a:prstGeom prst="flowChartAlternateProcess">
            <a:avLst/>
          </a:prstGeom>
          <a:gradFill rotWithShape="0">
            <a:gsLst>
              <a:gs pos="0">
                <a:srgbClr val="6699FF"/>
              </a:gs>
              <a:gs pos="50000">
                <a:srgbClr val="6699FF">
                  <a:gamma/>
                  <a:shade val="46275"/>
                  <a:invGamma/>
                </a:srgbClr>
              </a:gs>
              <a:gs pos="100000">
                <a:srgbClr val="6699FF"/>
              </a:gs>
            </a:gsLst>
            <a:lin ang="2700000" scaled="1"/>
          </a:gradFill>
          <a:ln>
            <a:noFill/>
          </a:ln>
          <a:effectLst>
            <a:prstShdw prst="shdw17" dist="17961" dir="2700000">
              <a:srgbClr val="6699FF">
                <a:gamma/>
                <a:shade val="60000"/>
                <a:invGamma/>
              </a:srgb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800" b="1">
                <a:hlinkClick r:id="rId14" action="ppaction://hlinksldjump"/>
              </a:rPr>
              <a:t>SİYAH İNCİ</a:t>
            </a:r>
            <a:endParaRPr lang="tr-TR" altLang="tr-TR" sz="1800" b="1"/>
          </a:p>
        </p:txBody>
      </p:sp>
      <p:sp>
        <p:nvSpPr>
          <p:cNvPr id="12344" name="AutoShape 56"/>
          <p:cNvSpPr>
            <a:spLocks noChangeArrowheads="1"/>
          </p:cNvSpPr>
          <p:nvPr/>
        </p:nvSpPr>
        <p:spPr bwMode="auto">
          <a:xfrm>
            <a:off x="4724400" y="5638800"/>
            <a:ext cx="4038600" cy="304800"/>
          </a:xfrm>
          <a:prstGeom prst="flowChartAlternateProcess">
            <a:avLst/>
          </a:prstGeom>
          <a:gradFill rotWithShape="0">
            <a:gsLst>
              <a:gs pos="0">
                <a:srgbClr val="6699FF"/>
              </a:gs>
              <a:gs pos="50000">
                <a:srgbClr val="6699FF">
                  <a:gamma/>
                  <a:shade val="46275"/>
                  <a:invGamma/>
                </a:srgbClr>
              </a:gs>
              <a:gs pos="100000">
                <a:srgbClr val="6699FF"/>
              </a:gs>
            </a:gsLst>
            <a:lin ang="2700000" scaled="1"/>
          </a:gradFill>
          <a:ln>
            <a:noFill/>
          </a:ln>
          <a:effectLst>
            <a:prstShdw prst="shdw17" dist="17961" dir="2700000">
              <a:srgbClr val="6699FF">
                <a:gamma/>
                <a:shade val="60000"/>
                <a:invGamma/>
              </a:srgb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800" b="1">
                <a:hlinkClick r:id="rId15" action="ppaction://hlinksldjump"/>
              </a:rPr>
              <a:t>TEMBEL ADAM</a:t>
            </a:r>
            <a:endParaRPr lang="tr-TR" altLang="tr-TR" sz="1800" b="1"/>
          </a:p>
        </p:txBody>
      </p:sp>
      <p:sp>
        <p:nvSpPr>
          <p:cNvPr id="12345" name="AutoShape 57"/>
          <p:cNvSpPr>
            <a:spLocks noChangeArrowheads="1"/>
          </p:cNvSpPr>
          <p:nvPr/>
        </p:nvSpPr>
        <p:spPr bwMode="auto">
          <a:xfrm>
            <a:off x="4724400" y="6019800"/>
            <a:ext cx="4038600" cy="304800"/>
          </a:xfrm>
          <a:prstGeom prst="flowChartAlternateProcess">
            <a:avLst/>
          </a:prstGeom>
          <a:gradFill rotWithShape="0">
            <a:gsLst>
              <a:gs pos="0">
                <a:srgbClr val="6699FF"/>
              </a:gs>
              <a:gs pos="50000">
                <a:srgbClr val="6699FF">
                  <a:gamma/>
                  <a:shade val="46275"/>
                  <a:invGamma/>
                </a:srgbClr>
              </a:gs>
              <a:gs pos="100000">
                <a:srgbClr val="6699FF"/>
              </a:gs>
            </a:gsLst>
            <a:lin ang="2700000" scaled="1"/>
          </a:gradFill>
          <a:ln>
            <a:noFill/>
          </a:ln>
          <a:effectLst>
            <a:prstShdw prst="shdw17" dist="17961" dir="2700000">
              <a:srgbClr val="6699FF">
                <a:gamma/>
                <a:shade val="60000"/>
                <a:invGamma/>
              </a:srgb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800" b="1">
                <a:hlinkClick r:id="rId16" action="ppaction://hlinksldjump"/>
              </a:rPr>
              <a:t>YALNIZ ADAM</a:t>
            </a:r>
            <a:endParaRPr lang="tr-TR" altLang="tr-TR" sz="1800" b="1"/>
          </a:p>
        </p:txBody>
      </p:sp>
      <p:sp>
        <p:nvSpPr>
          <p:cNvPr id="12346" name="AutoShape 58"/>
          <p:cNvSpPr>
            <a:spLocks noChangeArrowheads="1"/>
          </p:cNvSpPr>
          <p:nvPr/>
        </p:nvSpPr>
        <p:spPr bwMode="auto">
          <a:xfrm>
            <a:off x="4724400" y="3352800"/>
            <a:ext cx="4038600" cy="304800"/>
          </a:xfrm>
          <a:prstGeom prst="flowChartAlternateProcess">
            <a:avLst/>
          </a:prstGeom>
          <a:gradFill rotWithShape="0">
            <a:gsLst>
              <a:gs pos="0">
                <a:srgbClr val="6699FF"/>
              </a:gs>
              <a:gs pos="50000">
                <a:srgbClr val="6699FF">
                  <a:gamma/>
                  <a:shade val="46275"/>
                  <a:invGamma/>
                </a:srgbClr>
              </a:gs>
              <a:gs pos="100000">
                <a:srgbClr val="6699FF"/>
              </a:gs>
            </a:gsLst>
            <a:lin ang="2700000" scaled="1"/>
          </a:gradFill>
          <a:ln>
            <a:noFill/>
          </a:ln>
          <a:effectLst>
            <a:prstShdw prst="shdw17" dist="17961" dir="2700000">
              <a:srgbClr val="6699FF">
                <a:gamma/>
                <a:shade val="60000"/>
                <a:invGamma/>
              </a:srgb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800" b="1">
                <a:hlinkClick r:id="rId17" action="ppaction://hlinksldjump"/>
              </a:rPr>
              <a:t>KURT KAPANI</a:t>
            </a:r>
            <a:endParaRPr lang="tr-TR" altLang="tr-TR" sz="1800" b="1"/>
          </a:p>
        </p:txBody>
      </p:sp>
      <p:sp>
        <p:nvSpPr>
          <p:cNvPr id="12347" name="AutoShape 59"/>
          <p:cNvSpPr>
            <a:spLocks noChangeArrowheads="1"/>
          </p:cNvSpPr>
          <p:nvPr/>
        </p:nvSpPr>
        <p:spPr bwMode="auto">
          <a:xfrm>
            <a:off x="4724400" y="2971800"/>
            <a:ext cx="4038600" cy="304800"/>
          </a:xfrm>
          <a:prstGeom prst="flowChartAlternateProcess">
            <a:avLst/>
          </a:prstGeom>
          <a:gradFill rotWithShape="0">
            <a:gsLst>
              <a:gs pos="0">
                <a:srgbClr val="6699FF"/>
              </a:gs>
              <a:gs pos="50000">
                <a:srgbClr val="6699FF">
                  <a:gamma/>
                  <a:shade val="46275"/>
                  <a:invGamma/>
                </a:srgbClr>
              </a:gs>
              <a:gs pos="100000">
                <a:srgbClr val="6699FF"/>
              </a:gs>
            </a:gsLst>
            <a:lin ang="2700000" scaled="1"/>
          </a:gradFill>
          <a:ln>
            <a:noFill/>
          </a:ln>
          <a:effectLst>
            <a:prstShdw prst="shdw17" dist="17961" dir="2700000">
              <a:srgbClr val="6699FF">
                <a:gamma/>
                <a:shade val="60000"/>
                <a:invGamma/>
              </a:srgb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800" b="1">
                <a:hlinkClick r:id="rId18" action="ppaction://hlinksldjump"/>
              </a:rPr>
              <a:t>KEDİLER</a:t>
            </a:r>
            <a:endParaRPr lang="tr-TR" altLang="tr-TR" sz="1800" b="1"/>
          </a:p>
        </p:txBody>
      </p:sp>
      <p:sp>
        <p:nvSpPr>
          <p:cNvPr id="12348" name="AutoShape 60"/>
          <p:cNvSpPr>
            <a:spLocks noChangeArrowheads="1"/>
          </p:cNvSpPr>
          <p:nvPr/>
        </p:nvSpPr>
        <p:spPr bwMode="auto">
          <a:xfrm>
            <a:off x="381000" y="4114800"/>
            <a:ext cx="4038600" cy="304800"/>
          </a:xfrm>
          <a:prstGeom prst="flowChartAlternateProcess">
            <a:avLst/>
          </a:prstGeom>
          <a:gradFill rotWithShape="0">
            <a:gsLst>
              <a:gs pos="0">
                <a:srgbClr val="6699FF"/>
              </a:gs>
              <a:gs pos="50000">
                <a:srgbClr val="6699FF">
                  <a:gamma/>
                  <a:shade val="46275"/>
                  <a:invGamma/>
                </a:srgbClr>
              </a:gs>
              <a:gs pos="100000">
                <a:srgbClr val="6699FF"/>
              </a:gs>
            </a:gsLst>
            <a:lin ang="2700000" scaled="1"/>
          </a:gradFill>
          <a:ln>
            <a:noFill/>
          </a:ln>
          <a:effectLst>
            <a:prstShdw prst="shdw17" dist="17961" dir="2700000">
              <a:srgbClr val="6699FF">
                <a:gamma/>
                <a:shade val="60000"/>
                <a:invGamma/>
              </a:srgb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800" b="1">
                <a:hlinkClick r:id="rId19" action="ppaction://hlinksldjump"/>
              </a:rPr>
              <a:t>CANAVARLAR ÜLKESİ</a:t>
            </a:r>
            <a:endParaRPr lang="tr-TR" altLang="tr-TR" sz="1800" b="1"/>
          </a:p>
        </p:txBody>
      </p:sp>
      <p:sp>
        <p:nvSpPr>
          <p:cNvPr id="12349" name="AutoShape 61"/>
          <p:cNvSpPr>
            <a:spLocks noChangeArrowheads="1"/>
          </p:cNvSpPr>
          <p:nvPr/>
        </p:nvSpPr>
        <p:spPr bwMode="auto">
          <a:xfrm>
            <a:off x="4724400" y="3733800"/>
            <a:ext cx="4038600" cy="304800"/>
          </a:xfrm>
          <a:prstGeom prst="flowChartAlternateProcess">
            <a:avLst/>
          </a:prstGeom>
          <a:gradFill rotWithShape="0">
            <a:gsLst>
              <a:gs pos="0">
                <a:srgbClr val="6699FF"/>
              </a:gs>
              <a:gs pos="50000">
                <a:srgbClr val="6699FF">
                  <a:gamma/>
                  <a:shade val="46275"/>
                  <a:invGamma/>
                </a:srgbClr>
              </a:gs>
              <a:gs pos="100000">
                <a:srgbClr val="6699FF"/>
              </a:gs>
            </a:gsLst>
            <a:lin ang="2700000" scaled="1"/>
          </a:gradFill>
          <a:ln>
            <a:noFill/>
          </a:ln>
          <a:effectLst>
            <a:prstShdw prst="shdw17" dist="17961" dir="2700000">
              <a:srgbClr val="6699FF">
                <a:gamma/>
                <a:shade val="60000"/>
                <a:invGamma/>
              </a:srgb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800" b="1">
                <a:hlinkClick r:id="rId20" action="ppaction://hlinksldjump"/>
              </a:rPr>
              <a:t>KÜÇÜK TIRTIL</a:t>
            </a:r>
            <a:endParaRPr lang="tr-TR" altLang="tr-TR" sz="1800" b="1"/>
          </a:p>
        </p:txBody>
      </p:sp>
      <p:sp>
        <p:nvSpPr>
          <p:cNvPr id="12351" name="AutoShape 63"/>
          <p:cNvSpPr>
            <a:spLocks noChangeArrowheads="1"/>
          </p:cNvSpPr>
          <p:nvPr/>
        </p:nvSpPr>
        <p:spPr bwMode="auto">
          <a:xfrm>
            <a:off x="4724400" y="5257800"/>
            <a:ext cx="4038600" cy="304800"/>
          </a:xfrm>
          <a:prstGeom prst="flowChartAlternateProcess">
            <a:avLst/>
          </a:prstGeom>
          <a:gradFill rotWithShape="0">
            <a:gsLst>
              <a:gs pos="0">
                <a:srgbClr val="6699FF"/>
              </a:gs>
              <a:gs pos="50000">
                <a:srgbClr val="6699FF">
                  <a:gamma/>
                  <a:shade val="46275"/>
                  <a:invGamma/>
                </a:srgbClr>
              </a:gs>
              <a:gs pos="100000">
                <a:srgbClr val="6699FF"/>
              </a:gs>
            </a:gsLst>
            <a:lin ang="2700000" scaled="1"/>
          </a:gradFill>
          <a:ln>
            <a:noFill/>
          </a:ln>
          <a:effectLst>
            <a:prstShdw prst="shdw17" dist="17961" dir="2700000">
              <a:srgbClr val="6699FF">
                <a:gamma/>
                <a:shade val="60000"/>
                <a:invGamma/>
              </a:srgb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800" b="1">
                <a:hlinkClick r:id="rId21" action="ppaction://hlinksldjump"/>
              </a:rPr>
              <a:t>TAŞ ADAM</a:t>
            </a:r>
            <a:endParaRPr lang="tr-TR" altLang="tr-TR" sz="1800" b="1"/>
          </a:p>
        </p:txBody>
      </p:sp>
      <p:sp>
        <p:nvSpPr>
          <p:cNvPr id="12356" name="Text Box 68" descr="Kırtasiye"/>
          <p:cNvSpPr txBox="1">
            <a:spLocks noChangeArrowheads="1"/>
          </p:cNvSpPr>
          <p:nvPr/>
        </p:nvSpPr>
        <p:spPr bwMode="auto">
          <a:xfrm>
            <a:off x="228600" y="228600"/>
            <a:ext cx="6172200" cy="750888"/>
          </a:xfrm>
          <a:prstGeom prst="rect">
            <a:avLst/>
          </a:prstGeom>
          <a:noFill/>
          <a:ln>
            <a:noFill/>
          </a:ln>
          <a:effectLst>
            <a:outerShdw dist="107763" dir="13500000" algn="ctr" rotWithShape="0">
              <a:schemeClr val="bg2"/>
            </a:outerShdw>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Lst>
        </p:spPr>
        <p:txBody>
          <a:bodyPr anchor="ctr">
            <a:spAutoFit/>
          </a:bodyPr>
          <a:lstStyle/>
          <a:p>
            <a:pPr>
              <a:lnSpc>
                <a:spcPct val="90000"/>
              </a:lnSpc>
            </a:pPr>
            <a:r>
              <a:rPr lang="tr-TR" altLang="tr-TR" sz="4800" b="1">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Comic Sans MS" pitchFamily="66" charset="0"/>
              </a:rPr>
              <a:t>MASAL PROGRAMI</a:t>
            </a:r>
            <a:endParaRPr lang="tr-TR" altLang="tr-TR"/>
          </a:p>
        </p:txBody>
      </p:sp>
      <p:sp>
        <p:nvSpPr>
          <p:cNvPr id="12358" name="Rectangle 70"/>
          <p:cNvSpPr>
            <a:spLocks noGrp="1" noChangeArrowheads="1"/>
          </p:cNvSpPr>
          <p:nvPr>
            <p:ph type="ctrTitle"/>
          </p:nvPr>
        </p:nvSpPr>
        <p:spPr>
          <a:xfrm>
            <a:off x="0" y="838200"/>
            <a:ext cx="9144000" cy="1828800"/>
          </a:xfrm>
        </p:spPr>
        <p:txBody>
          <a:bodyPr/>
          <a:lstStyle/>
          <a:p>
            <a:pPr algn="l"/>
            <a:r>
              <a:rPr lang="tr-TR" altLang="tr-TR" sz="2000" b="1" dirty="0">
                <a:solidFill>
                  <a:srgbClr val="6699FF"/>
                </a:solidFill>
                <a:latin typeface="Comic Sans MS" pitchFamily="66" charset="0"/>
              </a:rPr>
              <a:t>  </a:t>
            </a:r>
            <a:br>
              <a:rPr lang="tr-TR" altLang="tr-TR" sz="2000" b="1" dirty="0">
                <a:solidFill>
                  <a:srgbClr val="6699FF"/>
                </a:solidFill>
                <a:latin typeface="Comic Sans MS" pitchFamily="66" charset="0"/>
              </a:rPr>
            </a:br>
            <a:r>
              <a:rPr lang="tr-TR" altLang="tr-TR" sz="2000" b="1" dirty="0">
                <a:solidFill>
                  <a:srgbClr val="6699FF"/>
                </a:solidFill>
                <a:latin typeface="Comic Sans MS" pitchFamily="66" charset="0"/>
              </a:rPr>
              <a:t>  </a:t>
            </a:r>
            <a:r>
              <a:rPr lang="tr-TR" altLang="tr-TR" sz="2000" b="1" dirty="0">
                <a:solidFill>
                  <a:srgbClr val="6699FF"/>
                </a:solidFill>
                <a:effectLst>
                  <a:outerShdw blurRad="38100" dist="38100" dir="2700000" algn="tl">
                    <a:srgbClr val="000000"/>
                  </a:outerShdw>
                </a:effectLst>
                <a:latin typeface="Comic Sans MS" pitchFamily="66" charset="0"/>
              </a:rPr>
              <a:t>ÇOCUKLARINIZA OKUYABİLECEĞİNİZ BİRBİRİNDEN </a:t>
            </a:r>
            <a:br>
              <a:rPr lang="tr-TR" altLang="tr-TR" sz="2000" b="1" dirty="0">
                <a:solidFill>
                  <a:srgbClr val="6699FF"/>
                </a:solidFill>
                <a:effectLst>
                  <a:outerShdw blurRad="38100" dist="38100" dir="2700000" algn="tl">
                    <a:srgbClr val="000000"/>
                  </a:outerShdw>
                </a:effectLst>
                <a:latin typeface="Comic Sans MS" pitchFamily="66" charset="0"/>
              </a:rPr>
            </a:br>
            <a:r>
              <a:rPr lang="tr-TR" altLang="tr-TR" sz="2000" b="1" dirty="0">
                <a:solidFill>
                  <a:srgbClr val="6699FF"/>
                </a:solidFill>
                <a:effectLst>
                  <a:outerShdw blurRad="38100" dist="38100" dir="2700000" algn="tl">
                    <a:srgbClr val="000000"/>
                  </a:outerShdw>
                </a:effectLst>
                <a:latin typeface="Comic Sans MS" pitchFamily="66" charset="0"/>
              </a:rPr>
              <a:t>  GÜZEL TAM 18 ADET MASAL </a:t>
            </a:r>
            <a:br>
              <a:rPr lang="tr-TR" altLang="tr-TR" sz="2000" b="1" dirty="0">
                <a:solidFill>
                  <a:srgbClr val="6699FF"/>
                </a:solidFill>
                <a:effectLst>
                  <a:outerShdw blurRad="38100" dist="38100" dir="2700000" algn="tl">
                    <a:srgbClr val="000000"/>
                  </a:outerShdw>
                </a:effectLst>
                <a:latin typeface="Comic Sans MS" pitchFamily="66" charset="0"/>
              </a:rPr>
            </a:br>
            <a:r>
              <a:rPr lang="tr-TR" altLang="tr-TR" sz="2000" b="1" dirty="0">
                <a:solidFill>
                  <a:srgbClr val="6699FF"/>
                </a:solidFill>
                <a:effectLst>
                  <a:outerShdw blurRad="38100" dist="38100" dir="2700000" algn="tl">
                    <a:srgbClr val="000000"/>
                  </a:outerShdw>
                </a:effectLst>
                <a:latin typeface="Comic Sans MS" pitchFamily="66" charset="0"/>
              </a:rPr>
              <a:t>  İYİ EYLENCELER</a:t>
            </a:r>
            <a:r>
              <a:rPr lang="tr-TR" altLang="tr-TR" sz="2000" b="1" dirty="0">
                <a:solidFill>
                  <a:srgbClr val="FF0000"/>
                </a:solidFill>
                <a:effectLst>
                  <a:outerShdw blurRad="38100" dist="38100" dir="2700000" algn="tl">
                    <a:srgbClr val="000000"/>
                  </a:outerShdw>
                </a:effectLst>
                <a:latin typeface="Comic Sans MS" pitchFamily="66" charset="0"/>
              </a:rPr>
              <a:t>                                                     </a:t>
            </a:r>
            <a:r>
              <a:rPr lang="tr-TR" altLang="tr-TR" sz="1200" b="1" dirty="0">
                <a:solidFill>
                  <a:srgbClr val="FF0000"/>
                </a:solidFill>
                <a:effectLst>
                  <a:outerShdw blurRad="38100" dist="38100" dir="2700000" algn="tl">
                    <a:srgbClr val="000000"/>
                  </a:outerShdw>
                </a:effectLst>
                <a:latin typeface="Arial" charset="0"/>
              </a:rPr>
              <a:t/>
            </a:r>
            <a:br>
              <a:rPr lang="tr-TR" altLang="tr-TR" sz="1200" b="1" dirty="0">
                <a:solidFill>
                  <a:srgbClr val="FF0000"/>
                </a:solidFill>
                <a:effectLst>
                  <a:outerShdw blurRad="38100" dist="38100" dir="2700000" algn="tl">
                    <a:srgbClr val="000000"/>
                  </a:outerShdw>
                </a:effectLst>
                <a:latin typeface="Arial" charset="0"/>
              </a:rPr>
            </a:br>
            <a:r>
              <a:rPr lang="tr-TR" altLang="tr-TR" sz="1200" b="1" dirty="0">
                <a:solidFill>
                  <a:srgbClr val="FF0000"/>
                </a:solidFill>
                <a:effectLst>
                  <a:outerShdw blurRad="38100" dist="38100" dir="2700000" algn="tl">
                    <a:srgbClr val="000000"/>
                  </a:outerShdw>
                </a:effectLst>
                <a:latin typeface="Arial" charset="0"/>
              </a:rPr>
              <a:t>      </a:t>
            </a:r>
            <a:br>
              <a:rPr lang="tr-TR" altLang="tr-TR" sz="1200" b="1" dirty="0">
                <a:solidFill>
                  <a:srgbClr val="FF0000"/>
                </a:solidFill>
                <a:effectLst>
                  <a:outerShdw blurRad="38100" dist="38100" dir="2700000" algn="tl">
                    <a:srgbClr val="000000"/>
                  </a:outerShdw>
                </a:effectLst>
                <a:latin typeface="Arial" charset="0"/>
              </a:rPr>
            </a:br>
            <a:r>
              <a:rPr lang="tr-TR" altLang="tr-TR" sz="1200" b="1" dirty="0">
                <a:solidFill>
                  <a:srgbClr val="FF0000"/>
                </a:solidFill>
                <a:effectLst>
                  <a:outerShdw blurRad="38100" dist="38100" dir="2700000" algn="tl">
                    <a:srgbClr val="000000"/>
                  </a:outerShdw>
                </a:effectLst>
                <a:latin typeface="Arial" charset="0"/>
              </a:rPr>
              <a:t>     </a:t>
            </a:r>
            <a:br>
              <a:rPr lang="tr-TR" altLang="tr-TR" sz="1200" b="1" dirty="0">
                <a:solidFill>
                  <a:srgbClr val="FF0000"/>
                </a:solidFill>
                <a:effectLst>
                  <a:outerShdw blurRad="38100" dist="38100" dir="2700000" algn="tl">
                    <a:srgbClr val="000000"/>
                  </a:outerShdw>
                </a:effectLst>
                <a:latin typeface="Arial" charset="0"/>
              </a:rPr>
            </a:br>
            <a:r>
              <a:rPr lang="tr-TR" altLang="tr-TR" sz="1200" dirty="0" smtClean="0">
                <a:solidFill>
                  <a:srgbClr val="FF0000"/>
                </a:solidFill>
                <a:effectLst>
                  <a:outerShdw blurRad="38100" dist="38100" dir="2700000" algn="tl">
                    <a:srgbClr val="000000"/>
                  </a:outerShdw>
                </a:effectLst>
                <a:latin typeface="Arial" charset="0"/>
              </a:rPr>
              <a:t> </a:t>
            </a:r>
            <a:endParaRPr lang="tr-TR" altLang="tr-TR" sz="1200" dirty="0">
              <a:solidFill>
                <a:srgbClr val="FF0000"/>
              </a:solidFill>
              <a:latin typeface="Arial" charset="0"/>
            </a:endParaRPr>
          </a:p>
        </p:txBody>
      </p:sp>
      <p:sp>
        <p:nvSpPr>
          <p:cNvPr id="12360" name="Text Box 72" descr="Kırtasiye"/>
          <p:cNvSpPr txBox="1">
            <a:spLocks noChangeArrowheads="1"/>
          </p:cNvSpPr>
          <p:nvPr/>
        </p:nvSpPr>
        <p:spPr bwMode="auto">
          <a:xfrm>
            <a:off x="6324600" y="228600"/>
            <a:ext cx="1190625" cy="641350"/>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lnSpc>
                <a:spcPct val="90000"/>
              </a:lnSpc>
            </a:pPr>
            <a:r>
              <a:rPr lang="tr-TR" altLang="tr-TR" sz="2000" b="1">
                <a:solidFill>
                  <a:srgbClr val="FF0000"/>
                </a:solidFill>
                <a:effectLst>
                  <a:outerShdw blurRad="38100" dist="38100" dir="2700000" algn="tl">
                    <a:srgbClr val="000000"/>
                  </a:outerShdw>
                </a:effectLst>
                <a:latin typeface="Comic Sans MS" pitchFamily="66" charset="0"/>
              </a:rPr>
              <a:t>TAM 90</a:t>
            </a:r>
          </a:p>
          <a:p>
            <a:pPr algn="ctr">
              <a:lnSpc>
                <a:spcPct val="90000"/>
              </a:lnSpc>
            </a:pPr>
            <a:r>
              <a:rPr lang="tr-TR" altLang="tr-TR" sz="2000" b="1">
                <a:solidFill>
                  <a:srgbClr val="FF0000"/>
                </a:solidFill>
                <a:effectLst>
                  <a:outerShdw blurRad="38100" dist="38100" dir="2700000" algn="tl">
                    <a:srgbClr val="000000"/>
                  </a:outerShdw>
                </a:effectLst>
                <a:latin typeface="Comic Sans MS" pitchFamily="66" charset="0"/>
              </a:rPr>
              <a:t>SAYFA</a:t>
            </a:r>
            <a:endParaRPr lang="tr-TR" altLang="tr-TR"/>
          </a:p>
        </p:txBody>
      </p:sp>
    </p:spTree>
  </p:cSld>
  <p:clrMapOvr>
    <a:masterClrMapping/>
  </p:clrMapOvr>
  <p:transition advClick="0">
    <p:cut/>
    <p:sndAc>
      <p:stSnd>
        <p:snd r:embed="rId2" name="START.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type="body" idx="1"/>
          </p:nvPr>
        </p:nvSpPr>
        <p:spPr>
          <a:xfrm>
            <a:off x="-228600" y="381000"/>
            <a:ext cx="9144000" cy="6172200"/>
          </a:xfrm>
        </p:spPr>
        <p:txBody>
          <a:bodyPr/>
          <a:lstStyle/>
          <a:p>
            <a:pPr>
              <a:lnSpc>
                <a:spcPct val="90000"/>
              </a:lnSpc>
              <a:buFontTx/>
              <a:buNone/>
            </a:pPr>
            <a:r>
              <a:rPr lang="tr-TR" altLang="tr-TR" sz="1400">
                <a:solidFill>
                  <a:schemeClr val="accent2"/>
                </a:solidFill>
                <a:latin typeface="Comic Sans MS" pitchFamily="66" charset="0"/>
              </a:rPr>
              <a:t>            </a:t>
            </a:r>
            <a:r>
              <a:rPr lang="tr-TR" altLang="tr-TR" sz="1400" b="1">
                <a:solidFill>
                  <a:schemeClr val="accent2"/>
                </a:solidFill>
                <a:latin typeface="Comic Sans MS" pitchFamily="66" charset="0"/>
              </a:rPr>
              <a:t>Bu durumu gören dinazorlar, Yeşil Vadi'de yaşamayan diğer hayvanları buradan </a:t>
            </a:r>
          </a:p>
          <a:p>
            <a:pPr>
              <a:lnSpc>
                <a:spcPct val="90000"/>
              </a:lnSpc>
              <a:buFontTx/>
              <a:buNone/>
            </a:pPr>
            <a:r>
              <a:rPr lang="tr-TR" altLang="tr-TR" sz="1400" b="1">
                <a:solidFill>
                  <a:schemeClr val="accent2"/>
                </a:solidFill>
                <a:latin typeface="Comic Sans MS" pitchFamily="66" charset="0"/>
              </a:rPr>
              <a:t>    kovdular. Bu hayvanlar kayaların üzerindeki yuvalarına kaçışıp, öfkeyle Yeşil Vadi'ye bakarak iç çektiler. Akbabalar, sessizce dinazorların çabasına bakıp, diğer hayvanları Yeşil Vadi'den kovuşlarını görünce: </a:t>
            </a:r>
          </a:p>
          <a:p>
            <a:pPr>
              <a:lnSpc>
                <a:spcPct val="90000"/>
              </a:lnSpc>
              <a:buFontTx/>
              <a:buNone/>
            </a:pPr>
            <a:r>
              <a:rPr lang="tr-TR" altLang="tr-TR" sz="1400" b="1">
                <a:solidFill>
                  <a:schemeClr val="accent2"/>
                </a:solidFill>
                <a:latin typeface="Comic Sans MS" pitchFamily="66" charset="0"/>
              </a:rPr>
              <a:t>      - Bir gün buraları da taş çölü olacak, dinazorlar bizimle baş edemezler... </a:t>
            </a:r>
          </a:p>
          <a:p>
            <a:pPr>
              <a:lnSpc>
                <a:spcPct val="90000"/>
              </a:lnSpc>
              <a:buFontTx/>
              <a:buNone/>
            </a:pPr>
            <a:r>
              <a:rPr lang="tr-TR" altLang="tr-TR" sz="1400" b="1">
                <a:solidFill>
                  <a:schemeClr val="accent2"/>
                </a:solidFill>
                <a:latin typeface="Comic Sans MS" pitchFamily="66" charset="0"/>
              </a:rPr>
              <a:t>       diye için için güldüler. Akbabalar yalnız gülmekle kalmadı, Yeşil Vadi'yi taş çölüne dönüştürmek için kurnazca hazırlanmış kurgularla taş çölü sınırlarını, Yeşil Vadi'ye doğru ilerletmeye çalışdılar... </a:t>
            </a:r>
          </a:p>
          <a:p>
            <a:pPr>
              <a:lnSpc>
                <a:spcPct val="90000"/>
              </a:lnSpc>
              <a:buFontTx/>
              <a:buNone/>
            </a:pPr>
            <a:r>
              <a:rPr lang="tr-TR" altLang="tr-TR" sz="1400" b="1">
                <a:solidFill>
                  <a:schemeClr val="accent2"/>
                </a:solidFill>
                <a:latin typeface="Comic Sans MS" pitchFamily="66" charset="0"/>
              </a:rPr>
              <a:t>           Akbabalar, bazen Yeşil Vadi sınırına yuvarladıkları taşların yanına gidip, sınır taşlarının yerini değiştirmeye, Yeşil Vadi'den toprak çalmaya çalışırdılar. Yeni yuvarlanan taşları üst üste dizerek sınır taşlarını eskiden de varmış gibi göstermeye çabalardılar... </a:t>
            </a:r>
          </a:p>
          <a:p>
            <a:pPr>
              <a:lnSpc>
                <a:spcPct val="90000"/>
              </a:lnSpc>
              <a:buFontTx/>
              <a:buNone/>
            </a:pPr>
            <a:r>
              <a:rPr lang="tr-TR" altLang="tr-TR" sz="1400" b="1">
                <a:solidFill>
                  <a:schemeClr val="accent2"/>
                </a:solidFill>
                <a:latin typeface="Comic Sans MS" pitchFamily="66" charset="0"/>
              </a:rPr>
              <a:t>          Yeşil Vadi'nin adım adım ilerleyen sınır taşlarıyla küçüldüğünü gören dinazorlar, tam taşların yolu üzerine, derin bir hendek kazdılar. Hendeği suyla doldurduktan sonra yakın akrabaları olan timsahları buraya çağırıp, özgürce yaşamlarını sürdürmeyi önerdiler. Timsahlar, hendeğin çamurlu suyunda yaşamaya başlayınca akbabalar, timsahların kendilerini parçalamasından korkup, taş yuvarlamaktan vazgeçtiler. Akbabaların taş çölünü genişletme çabaları engellenince, boyunlarını büküp yeni kurnazlıklar düşünmeye başladılar... Amaçları Yeşil Vadi'ye yeni kayalar yuvarlayıp toprak kazanmak ve yeni taş yığınları arasında yuvalanmakdı... Yedi Tepe Ormanları'nı benzer yöntemlerle yok edip, taş çöllerine yuvalanan akbabaların yaptıklarını, Yeşil Vadi'de uygulayamamak, yamaçlara yuvalanmış akbabaları çok öfkelendiriyordu. Beceriksizliklerine gülen Yedi Tepe Ormanları çevresinde yaşıyan diğer akbabaların davranışlarına da çok içerliyordular... </a:t>
            </a:r>
          </a:p>
          <a:p>
            <a:pPr>
              <a:lnSpc>
                <a:spcPct val="90000"/>
              </a:lnSpc>
              <a:buFontTx/>
              <a:buNone/>
            </a:pPr>
            <a:r>
              <a:rPr lang="tr-TR" altLang="tr-TR" sz="1400" b="1">
                <a:solidFill>
                  <a:schemeClr val="accent2"/>
                </a:solidFill>
                <a:latin typeface="Comic Sans MS" pitchFamily="66" charset="0"/>
              </a:rPr>
              <a:t>           Bir gün, kayalar arasındaki ininden çıkan çakal, boyunlarını büküp Yedi Vadi'ye bakan akbabaların hüzünlü duruşunu görünce dayanamadı ve sordu: </a:t>
            </a:r>
          </a:p>
          <a:p>
            <a:pPr>
              <a:lnSpc>
                <a:spcPct val="90000"/>
              </a:lnSpc>
              <a:buFontTx/>
              <a:buNone/>
            </a:pPr>
            <a:r>
              <a:rPr lang="tr-TR" altLang="tr-TR" sz="1400" b="1">
                <a:solidFill>
                  <a:schemeClr val="accent2"/>
                </a:solidFill>
                <a:latin typeface="Comic Sans MS" pitchFamily="66" charset="0"/>
              </a:rPr>
              <a:t>       - Ne derdiniz var sizin? Niye böyle hüzünlüsünüz?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Şu önümüzde uzanan Yeşil Vadi'ye bakıp iç çekiyoruz. </a:t>
            </a:r>
          </a:p>
          <a:p>
            <a:pPr>
              <a:lnSpc>
                <a:spcPct val="90000"/>
              </a:lnSpc>
              <a:buFontTx/>
              <a:buNone/>
            </a:pPr>
            <a:r>
              <a:rPr lang="tr-TR" altLang="tr-TR" sz="1400" b="1">
                <a:solidFill>
                  <a:schemeClr val="accent2"/>
                </a:solidFill>
                <a:latin typeface="Comic Sans MS" pitchFamily="66" charset="0"/>
              </a:rPr>
              <a:t>            Çakal çok şaşırdı. Daha önce yeşile bakıp da hüzünlenen hayvan görmediğini anımsadı. Gerekçelerini öğrenmek için: </a:t>
            </a:r>
          </a:p>
          <a:p>
            <a:pPr>
              <a:lnSpc>
                <a:spcPct val="90000"/>
              </a:lnSpc>
              <a:buFontTx/>
              <a:buNone/>
            </a:pPr>
            <a:r>
              <a:rPr lang="tr-TR" altLang="tr-TR" sz="1400" b="1">
                <a:solidFill>
                  <a:schemeClr val="accent2"/>
                </a:solidFill>
                <a:latin typeface="Comic Sans MS" pitchFamily="66" charset="0"/>
              </a:rPr>
              <a:t>     - Neden? </a:t>
            </a:r>
          </a:p>
          <a:p>
            <a:pPr>
              <a:lnSpc>
                <a:spcPct val="90000"/>
              </a:lnSpc>
              <a:buFontTx/>
              <a:buNone/>
            </a:pPr>
            <a:r>
              <a:rPr lang="tr-TR" altLang="tr-TR" sz="1400" b="1">
                <a:solidFill>
                  <a:schemeClr val="accent2"/>
                </a:solidFill>
                <a:latin typeface="Comic Sans MS" pitchFamily="66" charset="0"/>
              </a:rPr>
              <a:t>        dediğinde akbabalar üzgün bir tavırla: </a:t>
            </a:r>
          </a:p>
          <a:p>
            <a:pPr>
              <a:lnSpc>
                <a:spcPct val="90000"/>
              </a:lnSpc>
              <a:buFontTx/>
              <a:buNone/>
            </a:pPr>
            <a:r>
              <a:rPr lang="tr-TR" altLang="tr-TR" sz="1400" b="1">
                <a:solidFill>
                  <a:schemeClr val="accent2"/>
                </a:solidFill>
                <a:latin typeface="Comic Sans MS" pitchFamily="66" charset="0"/>
              </a:rPr>
              <a:t>     - Bu vadiyi taş çölüne çeviremedik. Böyle giderse burası hep yeşil kalacak...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a:t>
            </a:r>
            <a:endParaRPr lang="tr-TR" altLang="tr-TR" b="1">
              <a:latin typeface="Comic Sans MS" pitchFamily="66" charset="0"/>
            </a:endParaRPr>
          </a:p>
        </p:txBody>
      </p:sp>
      <p:sp>
        <p:nvSpPr>
          <p:cNvPr id="48132" name="AutoShape 4"/>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3" action="ppaction://hlinksldjump"/>
              </a:rPr>
              <a:t>İ</a:t>
            </a:r>
            <a:endParaRPr lang="tr-TR" altLang="tr-TR"/>
          </a:p>
        </p:txBody>
      </p:sp>
      <p:sp>
        <p:nvSpPr>
          <p:cNvPr id="48133" name="AutoShape 5"/>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GERİ</a:t>
            </a:r>
            <a:endParaRPr lang="tr-TR" altLang="tr-TR"/>
          </a:p>
        </p:txBody>
      </p:sp>
      <p:sp>
        <p:nvSpPr>
          <p:cNvPr id="48134" name="AutoShape 6"/>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ANA SAYFA</a:t>
            </a:r>
            <a:endParaRPr lang="tr-TR" altLang="tr-TR"/>
          </a:p>
        </p:txBody>
      </p:sp>
    </p:spTree>
  </p:cSld>
  <p:clrMapOvr>
    <a:masterClrMapping/>
  </p:clrMapOvr>
  <p:transition advClick="0">
    <p:cut/>
    <p:sndAc>
      <p:stSnd>
        <p:snd r:embed="rId2" name="START.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type="body" idx="1"/>
          </p:nvPr>
        </p:nvSpPr>
        <p:spPr>
          <a:xfrm>
            <a:off x="-228600" y="381000"/>
            <a:ext cx="9144000" cy="6248400"/>
          </a:xfrm>
        </p:spPr>
        <p:txBody>
          <a:bodyPr/>
          <a:lstStyle/>
          <a:p>
            <a:pPr>
              <a:lnSpc>
                <a:spcPct val="90000"/>
              </a:lnSpc>
              <a:buFontTx/>
              <a:buNone/>
            </a:pPr>
            <a:r>
              <a:rPr lang="tr-TR" altLang="tr-TR" sz="1400">
                <a:solidFill>
                  <a:schemeClr val="accent2"/>
                </a:solidFill>
                <a:latin typeface="Comic Sans MS" pitchFamily="66" charset="0"/>
              </a:rPr>
              <a:t>       </a:t>
            </a:r>
            <a:r>
              <a:rPr lang="tr-TR" altLang="tr-TR" sz="1400" b="1">
                <a:solidFill>
                  <a:schemeClr val="accent2"/>
                </a:solidFill>
                <a:latin typeface="Comic Sans MS" pitchFamily="66" charset="0"/>
              </a:rPr>
              <a:t>- Olsun bazı alanlar yeşil kalabilir.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Akrabalarımız bize gülüyor. Akbabaların yüz karası olduğumuzu düşünüyorlar. Onların arasına girmeye yüzümüz yok...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Taş yuvarlamayı denediniz mi?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Aşağıda timsahlar var. Hendeklere yaklaşmaya kalkınca bizi havada parçalıyorlar...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İşiniz zor anlaşılan. Size nasıl yardımcı olabilirim?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Yalan haber yaysak. Yeşil Vadi'de ağaçlar kesiliyor desek, kıyım yapılıyor desek belki diğer hayvanlar ayaklanıp buraya gelir, dinazorları buradan çıkarırlar. Sonra biz burayı taş çölüne çevirebiliriz.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Haberi nasıl yayacaksınız?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Onu bilemiyoruz iste. Senin tanıdıkların var mı? Bize yardım edermisin?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Ben de Yeşil Vadi'deki dinazorlardan hoşnut değilim. Yeşil Vadi'de avlanmamı engelliyorlar. Baykuş'tan yardım alabilir miyiz bir araştırayım.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Çok iyi olur. Sana bir gün borcumuzu öderiz.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Şöyle boğaza yakın bir yerde bir inim olsa iyi olur diyorum.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Söz sana güzel bir in veririz. </a:t>
            </a:r>
          </a:p>
          <a:p>
            <a:pPr>
              <a:lnSpc>
                <a:spcPct val="90000"/>
              </a:lnSpc>
              <a:buFontTx/>
              <a:buNone/>
            </a:pPr>
            <a:r>
              <a:rPr lang="tr-TR" altLang="tr-TR" sz="1400" b="1">
                <a:solidFill>
                  <a:schemeClr val="accent2"/>
                </a:solidFill>
                <a:latin typeface="Comic Sans MS" pitchFamily="66" charset="0"/>
              </a:rPr>
              <a:t>            O gece çakal kimseye görünmeden baykuşun yanına gitti. Ona akbabaların kendisinden yardım istediklerini söyledi. Baykuş, akbabaların ne yapmak istediklerini bildiğinden, onlara yardım etmek istemedi. Çakal, baykuşun yardımını sağlamak için: </a:t>
            </a:r>
          </a:p>
          <a:p>
            <a:pPr>
              <a:lnSpc>
                <a:spcPct val="90000"/>
              </a:lnSpc>
              <a:buFontTx/>
              <a:buNone/>
            </a:pPr>
            <a:r>
              <a:rPr lang="tr-TR" altLang="tr-TR" sz="1400" b="1">
                <a:solidFill>
                  <a:schemeClr val="accent2"/>
                </a:solidFill>
                <a:latin typeface="Comic Sans MS" pitchFamily="66" charset="0"/>
              </a:rPr>
              <a:t>      - Ama dinazorlar Yeşil Vadi'ye yerleştiler. Ağaçları kesiyorlar, doğayı yok ediyorlar... </a:t>
            </a:r>
          </a:p>
          <a:p>
            <a:pPr>
              <a:lnSpc>
                <a:spcPct val="90000"/>
              </a:lnSpc>
              <a:buFontTx/>
              <a:buNone/>
            </a:pPr>
            <a:r>
              <a:rPr lang="tr-TR" altLang="tr-TR" sz="1400" b="1">
                <a:solidFill>
                  <a:schemeClr val="accent2"/>
                </a:solidFill>
                <a:latin typeface="Comic Sans MS" pitchFamily="66" charset="0"/>
              </a:rPr>
              <a:t>      diye yalanlarını sıralamaya başladı. Önce çakalın söylediklerine kulak asmayan baykuş, ardı arkası kesilmeyen yalanlara sonunda inanmaya başladı. İnandıkça öfkelendi, öfkelendikçe yerinde duramaz oldu. Dayanamayıp: </a:t>
            </a:r>
          </a:p>
          <a:p>
            <a:pPr>
              <a:lnSpc>
                <a:spcPct val="90000"/>
              </a:lnSpc>
              <a:buFontTx/>
              <a:buNone/>
            </a:pPr>
            <a:r>
              <a:rPr lang="tr-TR" altLang="tr-TR" sz="1400" b="1">
                <a:solidFill>
                  <a:schemeClr val="accent2"/>
                </a:solidFill>
                <a:latin typeface="Comic Sans MS" pitchFamily="66" charset="0"/>
              </a:rPr>
              <a:t>      - Bu dinazorlara iyi bir ders vermeli... </a:t>
            </a:r>
          </a:p>
          <a:p>
            <a:pPr>
              <a:lnSpc>
                <a:spcPct val="90000"/>
              </a:lnSpc>
              <a:buFontTx/>
              <a:buNone/>
            </a:pPr>
            <a:r>
              <a:rPr lang="tr-TR" altLang="tr-TR" sz="1400" b="1">
                <a:solidFill>
                  <a:schemeClr val="accent2"/>
                </a:solidFill>
                <a:latin typeface="Comic Sans MS" pitchFamily="66" charset="0"/>
              </a:rPr>
              <a:t>       deyince, çakal baykuşu kandırmış olduğunu düşünüp, mutluluk içinde inine döndü. Baykuş, Yeşil Vadi kıyımını dile getiren bir türkü besteledi. Kargaların hepsini yanına çağırdı. Bu türküyü bir çırpıda kargalara ezberletti. Sonra: </a:t>
            </a:r>
          </a:p>
          <a:p>
            <a:pPr>
              <a:lnSpc>
                <a:spcPct val="90000"/>
              </a:lnSpc>
              <a:buFontTx/>
              <a:buNone/>
            </a:pPr>
            <a:r>
              <a:rPr lang="tr-TR" altLang="tr-TR" sz="1400" b="1">
                <a:solidFill>
                  <a:schemeClr val="accent2"/>
                </a:solidFill>
                <a:latin typeface="Comic Sans MS" pitchFamily="66" charset="0"/>
              </a:rPr>
              <a:t>       - Yarın, gün doğunca Yedi Tepe Ormanlarına gidecek, ağaçtan ağaca konup bu türküyü okuyacaksınız. Diğer hayvanlar da dinazorların neler yaptığını öğrensinler... </a:t>
            </a:r>
          </a:p>
          <a:p>
            <a:pPr>
              <a:lnSpc>
                <a:spcPct val="90000"/>
              </a:lnSpc>
              <a:buFontTx/>
              <a:buNone/>
            </a:pPr>
            <a:r>
              <a:rPr lang="tr-TR" altLang="tr-TR" sz="1400" b="1">
                <a:solidFill>
                  <a:schemeClr val="accent2"/>
                </a:solidFill>
                <a:latin typeface="Comic Sans MS" pitchFamily="66" charset="0"/>
              </a:rPr>
              <a:t>     dedi. Kargalar öğrendikleri türküyü unutmamaya çalışarak uçuştular...</a:t>
            </a:r>
            <a:r>
              <a:rPr lang="tr-TR" altLang="tr-TR" b="1">
                <a:latin typeface="Comic Sans MS" pitchFamily="66" charset="0"/>
              </a:rPr>
              <a:t> </a:t>
            </a:r>
          </a:p>
        </p:txBody>
      </p:sp>
      <p:sp>
        <p:nvSpPr>
          <p:cNvPr id="49156" name="AutoShape 4"/>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3" action="ppaction://hlinksldjump"/>
              </a:rPr>
              <a:t>İ</a:t>
            </a:r>
            <a:endParaRPr lang="tr-TR" altLang="tr-TR"/>
          </a:p>
        </p:txBody>
      </p:sp>
      <p:sp>
        <p:nvSpPr>
          <p:cNvPr id="49157" name="AutoShape 5"/>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GERİ</a:t>
            </a:r>
            <a:endParaRPr lang="tr-TR" altLang="tr-TR"/>
          </a:p>
        </p:txBody>
      </p:sp>
      <p:sp>
        <p:nvSpPr>
          <p:cNvPr id="49158" name="AutoShape 6"/>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ANA SAYFA</a:t>
            </a:r>
            <a:endParaRPr lang="tr-TR" altLang="tr-TR"/>
          </a:p>
        </p:txBody>
      </p:sp>
    </p:spTree>
  </p:cSld>
  <p:clrMapOvr>
    <a:masterClrMapping/>
  </p:clrMapOvr>
  <p:transition advClick="0">
    <p:cut/>
    <p:sndAc>
      <p:stSnd>
        <p:snd r:embed="rId2" name="START.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body" idx="1"/>
          </p:nvPr>
        </p:nvSpPr>
        <p:spPr>
          <a:xfrm>
            <a:off x="-228600" y="228600"/>
            <a:ext cx="9144000" cy="6324600"/>
          </a:xfrm>
        </p:spPr>
        <p:txBody>
          <a:bodyPr/>
          <a:lstStyle/>
          <a:p>
            <a:pPr>
              <a:lnSpc>
                <a:spcPct val="90000"/>
              </a:lnSpc>
              <a:buFontTx/>
              <a:buNone/>
            </a:pPr>
            <a:r>
              <a:rPr lang="tr-TR" altLang="tr-TR" sz="1400">
                <a:solidFill>
                  <a:schemeClr val="accent2"/>
                </a:solidFill>
                <a:latin typeface="Comic Sans MS" pitchFamily="66" charset="0"/>
              </a:rPr>
              <a:t>           </a:t>
            </a:r>
            <a:r>
              <a:rPr lang="tr-TR" altLang="tr-TR" sz="1400" b="1">
                <a:solidFill>
                  <a:schemeClr val="accent2"/>
                </a:solidFill>
                <a:latin typeface="Comic Sans MS" pitchFamily="66" charset="0"/>
              </a:rPr>
              <a:t>Sabah olunca kargalar daldan dala konarak, dinazorların kıyımını dile getiren </a:t>
            </a:r>
          </a:p>
          <a:p>
            <a:pPr>
              <a:lnSpc>
                <a:spcPct val="90000"/>
              </a:lnSpc>
              <a:buFontTx/>
              <a:buNone/>
            </a:pPr>
            <a:r>
              <a:rPr lang="tr-TR" altLang="tr-TR" sz="1400" b="1">
                <a:solidFill>
                  <a:schemeClr val="accent2"/>
                </a:solidFill>
                <a:latin typeface="Comic Sans MS" pitchFamily="66" charset="0"/>
              </a:rPr>
              <a:t>    türküyü söylediler. Çirkin sesleriyle tüm hayvanlara haykırarak seslendiler: </a:t>
            </a:r>
          </a:p>
          <a:p>
            <a:pPr>
              <a:lnSpc>
                <a:spcPct val="90000"/>
              </a:lnSpc>
              <a:buFontTx/>
              <a:buNone/>
            </a:pPr>
            <a:r>
              <a:rPr lang="tr-TR" altLang="tr-TR" sz="1400" b="1">
                <a:solidFill>
                  <a:schemeClr val="accent2"/>
                </a:solidFill>
                <a:latin typeface="Comic Sans MS" pitchFamily="66" charset="0"/>
              </a:rPr>
              <a:t>    - Kurtarın Yeşil Vadi'yi. Bir çıplak toprak parçasına daha dayanmamız söz konusu olamaz... </a:t>
            </a:r>
          </a:p>
          <a:p>
            <a:pPr>
              <a:lnSpc>
                <a:spcPct val="90000"/>
              </a:lnSpc>
              <a:buFontTx/>
              <a:buNone/>
            </a:pPr>
            <a:r>
              <a:rPr lang="tr-TR" altLang="tr-TR" sz="1400" b="1">
                <a:solidFill>
                  <a:schemeClr val="accent2"/>
                </a:solidFill>
                <a:latin typeface="Comic Sans MS" pitchFamily="66" charset="0"/>
              </a:rPr>
              <a:t>       dediler. Yedi Tepe Ormanlarında yaşayan tüm hayvanlar kan ağlayıp, çevrelerindeki çıplak topraklara ve taş yığınlarına bakıp üzüntülerini dile getirdiler. Yedi Tepe Ormanlarında bir kıpırdanma başladı... Karga bu, pek akıllı değildir ya! Bir tanesi uçtu gitti Yeşil Vadi'ye. Bir dalın üstüne kondu. Biraz soluklanıp, dinlendikten sonra, o çirkin sesiyle baykuşun türküsünü söylemeye başladı. Karganın çirkin sesini duyan dinazorlar çok şaşırdılar. Biraz dinleyince, türkünün akbabaların kurnaz oyunlarından biri olduğunu hemen anladılar. Trex, dayanamayıp çığlık atarak karganın tünediği ağacın dibine gitti. Ağacın gövdesini elleriyle tutup sallamaya başladı. Karga çok korktu. Neye uğradığını bilemedi. Karga deprem olmuş gibi sallanan ağacın dalından düşmemeye çalışırken, yaprakların arasından uzanan Brantosaurus karganın uçmasını engelliyordu. Karga artık türküyü dile getirmiyor, sonunun yaklaştığını görüp çevresinden yardım almak için çığlık atıyordu. Onun çırpınışını gören Trex seslendi: </a:t>
            </a:r>
          </a:p>
          <a:p>
            <a:pPr>
              <a:lnSpc>
                <a:spcPct val="90000"/>
              </a:lnSpc>
              <a:buFontTx/>
              <a:buNone/>
            </a:pPr>
            <a:r>
              <a:rPr lang="tr-TR" altLang="tr-TR" sz="1400" b="1">
                <a:solidFill>
                  <a:schemeClr val="accent2"/>
                </a:solidFill>
                <a:latin typeface="Comic Sans MS" pitchFamily="66" charset="0"/>
              </a:rPr>
              <a:t>       - Bu türküyü sana kim öğretti?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Baykuş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Hangi baykuş?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Yedi Tepe Ormanlarındaki Özgürlük Parkı'nda yaşayan baykuş. </a:t>
            </a:r>
          </a:p>
          <a:p>
            <a:pPr>
              <a:lnSpc>
                <a:spcPct val="90000"/>
              </a:lnSpc>
              <a:buFontTx/>
              <a:buNone/>
            </a:pPr>
            <a:r>
              <a:rPr lang="tr-TR" altLang="tr-TR" sz="1400" b="1">
                <a:solidFill>
                  <a:schemeClr val="accent2"/>
                </a:solidFill>
                <a:latin typeface="Comic Sans MS" pitchFamily="66" charset="0"/>
              </a:rPr>
              <a:t>      Trex: </a:t>
            </a:r>
          </a:p>
          <a:p>
            <a:pPr>
              <a:lnSpc>
                <a:spcPct val="90000"/>
              </a:lnSpc>
              <a:buFontTx/>
              <a:buNone/>
            </a:pPr>
            <a:r>
              <a:rPr lang="tr-TR" altLang="tr-TR" sz="1400" b="1">
                <a:solidFill>
                  <a:schemeClr val="accent2"/>
                </a:solidFill>
                <a:latin typeface="Comic Sans MS" pitchFamily="66" charset="0"/>
              </a:rPr>
              <a:t>    - O akıllı bir hayvandır. Böyle bir yalanı nasıl türkü yapmış olabilir? Ne gibi bir amacı vardır? </a:t>
            </a:r>
          </a:p>
          <a:p>
            <a:pPr>
              <a:lnSpc>
                <a:spcPct val="90000"/>
              </a:lnSpc>
              <a:buFontTx/>
              <a:buNone/>
            </a:pPr>
            <a:r>
              <a:rPr lang="tr-TR" altLang="tr-TR" sz="1400" b="1">
                <a:solidFill>
                  <a:schemeClr val="accent2"/>
                </a:solidFill>
                <a:latin typeface="Comic Sans MS" pitchFamily="66" charset="0"/>
              </a:rPr>
              <a:t>      diye söylendi. Bu arada Pterezor gürültüyü duyduğu için kanat çırparak Trex'in yanına geldi. Brantosaurus, kargayı hırpalamayı sürdürürken, Pterezor: </a:t>
            </a:r>
          </a:p>
          <a:p>
            <a:pPr>
              <a:lnSpc>
                <a:spcPct val="90000"/>
              </a:lnSpc>
              <a:buFontTx/>
              <a:buNone/>
            </a:pPr>
            <a:r>
              <a:rPr lang="tr-TR" altLang="tr-TR" sz="1400" b="1">
                <a:solidFill>
                  <a:schemeClr val="accent2"/>
                </a:solidFill>
                <a:latin typeface="Comic Sans MS" pitchFamily="66" charset="0"/>
              </a:rPr>
              <a:t>    - Gidip şu baykuşa sorayım mı? Neden bu türküyü bestelemiş? </a:t>
            </a:r>
          </a:p>
          <a:p>
            <a:pPr>
              <a:lnSpc>
                <a:spcPct val="90000"/>
              </a:lnSpc>
              <a:buFontTx/>
              <a:buNone/>
            </a:pPr>
            <a:r>
              <a:rPr lang="tr-TR" altLang="tr-TR" sz="1400" b="1">
                <a:solidFill>
                  <a:schemeClr val="accent2"/>
                </a:solidFill>
                <a:latin typeface="Comic Sans MS" pitchFamily="66" charset="0"/>
              </a:rPr>
              <a:t>    Brantosaurus: </a:t>
            </a:r>
          </a:p>
          <a:p>
            <a:pPr>
              <a:lnSpc>
                <a:spcPct val="90000"/>
              </a:lnSpc>
              <a:buFontTx/>
              <a:buNone/>
            </a:pPr>
            <a:r>
              <a:rPr lang="tr-TR" altLang="tr-TR" sz="1400" b="1">
                <a:solidFill>
                  <a:schemeClr val="accent2"/>
                </a:solidFill>
                <a:latin typeface="Comic Sans MS" pitchFamily="66" charset="0"/>
              </a:rPr>
              <a:t>    - Bu kargayı ne yapacağız? Trex! kargayı yemek ister misin?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Bırakalım gitsin. Bu küçük karga beni doyurmaz. Onun çirkin türküsüne öfkelenen biri nasıl olsa onu parçalar. Sonu benden olmasın.  Brantosaurus kargayı hırpalamayı durdurunca, karga, korkuyla kanat çırpıp yanlarından uzaklaştı.  O gece Pterezor, baykuşun yanına gitmek üzere Yeşil Vadi'den havalandı. Baykuş tünediği dalda bestelediği türküleri mırıldanırken kocaman Pterezor'un hemen yanına kanat çırparak konmasına pek şaşırdı. Korkuyla irkildi. Pterezor'un konuşmasını bekledi sabırla. Konduğu dala yerleşen Pterezor kanadını kaldırıp:</a:t>
            </a:r>
            <a:r>
              <a:rPr lang="tr-TR" altLang="tr-TR" b="1">
                <a:solidFill>
                  <a:schemeClr val="accent2"/>
                </a:solidFill>
                <a:latin typeface="Comic Sans MS" pitchFamily="66" charset="0"/>
              </a:rPr>
              <a:t> </a:t>
            </a:r>
          </a:p>
          <a:p>
            <a:endParaRPr lang="tr-TR" altLang="tr-TR" sz="1400" b="1">
              <a:solidFill>
                <a:schemeClr val="accent2"/>
              </a:solidFill>
              <a:latin typeface="Comic Sans MS" pitchFamily="66" charset="0"/>
            </a:endParaRPr>
          </a:p>
        </p:txBody>
      </p:sp>
      <p:sp>
        <p:nvSpPr>
          <p:cNvPr id="50179" name="AutoShape 3"/>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3" action="ppaction://hlinksldjump"/>
              </a:rPr>
              <a:t>İ</a:t>
            </a:r>
            <a:endParaRPr lang="tr-TR" altLang="tr-TR"/>
          </a:p>
        </p:txBody>
      </p:sp>
      <p:sp>
        <p:nvSpPr>
          <p:cNvPr id="50180" name="AutoShape 4"/>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GERİ</a:t>
            </a:r>
            <a:endParaRPr lang="tr-TR" altLang="tr-TR"/>
          </a:p>
        </p:txBody>
      </p:sp>
      <p:sp>
        <p:nvSpPr>
          <p:cNvPr id="50181" name="AutoShape 5"/>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ANA SAYFA</a:t>
            </a:r>
            <a:endParaRPr lang="tr-TR" altLang="tr-TR"/>
          </a:p>
        </p:txBody>
      </p:sp>
    </p:spTree>
  </p:cSld>
  <p:clrMapOvr>
    <a:masterClrMapping/>
  </p:clrMapOvr>
  <p:transition advClick="0">
    <p:cut/>
    <p:sndAc>
      <p:stSnd>
        <p:snd r:embed="rId2" name="START.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body" idx="1"/>
          </p:nvPr>
        </p:nvSpPr>
        <p:spPr>
          <a:xfrm>
            <a:off x="-228600" y="0"/>
            <a:ext cx="9144000" cy="6324600"/>
          </a:xfrm>
        </p:spPr>
        <p:txBody>
          <a:bodyPr/>
          <a:lstStyle/>
          <a:p>
            <a:pPr>
              <a:lnSpc>
                <a:spcPct val="80000"/>
              </a:lnSpc>
              <a:buFontTx/>
              <a:buNone/>
            </a:pPr>
            <a:r>
              <a:rPr lang="tr-TR" altLang="tr-TR" sz="1400">
                <a:latin typeface="Comic Sans MS" pitchFamily="66" charset="0"/>
              </a:rPr>
              <a:t>      </a:t>
            </a:r>
            <a:r>
              <a:rPr lang="tr-TR" altLang="tr-TR" sz="1400" b="1">
                <a:latin typeface="Comic Sans MS" pitchFamily="66" charset="0"/>
              </a:rPr>
              <a:t>- </a:t>
            </a:r>
            <a:r>
              <a:rPr lang="tr-TR" altLang="tr-TR" sz="1400" b="1">
                <a:solidFill>
                  <a:schemeClr val="accent2"/>
                </a:solidFill>
                <a:latin typeface="Comic Sans MS" pitchFamily="66" charset="0"/>
              </a:rPr>
              <a:t>Sen! </a:t>
            </a:r>
          </a:p>
          <a:p>
            <a:pPr>
              <a:lnSpc>
                <a:spcPct val="80000"/>
              </a:lnSpc>
              <a:buFontTx/>
              <a:buNone/>
            </a:pPr>
            <a:r>
              <a:rPr lang="tr-TR" altLang="tr-TR" sz="1400" b="1">
                <a:solidFill>
                  <a:schemeClr val="accent2"/>
                </a:solidFill>
                <a:latin typeface="Comic Sans MS" pitchFamily="66" charset="0"/>
              </a:rPr>
              <a:t>        dedi öfkeyle. Sonra devam etti: </a:t>
            </a:r>
          </a:p>
          <a:p>
            <a:pPr>
              <a:lnSpc>
                <a:spcPct val="80000"/>
              </a:lnSpc>
              <a:buFontTx/>
              <a:buNone/>
            </a:pPr>
            <a:r>
              <a:rPr lang="tr-TR" altLang="tr-TR" sz="1400" b="1">
                <a:solidFill>
                  <a:schemeClr val="accent2"/>
                </a:solidFill>
                <a:latin typeface="Comic Sans MS" pitchFamily="66" charset="0"/>
              </a:rPr>
              <a:t>       - O yalan ürküyü kargaların ağzından Yedi Tepe Ormanlarına yayan sen misin?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O türkü gerçekleri dile getiriyor. Yalan değil. </a:t>
            </a:r>
          </a:p>
          <a:p>
            <a:pPr>
              <a:lnSpc>
                <a:spcPct val="80000"/>
              </a:lnSpc>
              <a:buFontTx/>
              <a:buNone/>
            </a:pPr>
            <a:r>
              <a:rPr lang="tr-TR" altLang="tr-TR" sz="1400" b="1">
                <a:solidFill>
                  <a:schemeClr val="accent2"/>
                </a:solidFill>
                <a:latin typeface="Comic Sans MS" pitchFamily="66" charset="0"/>
              </a:rPr>
              <a:t>       diye kendini savunmaya kalkan baykuşa, Pterezor öfkeyle seslendi: </a:t>
            </a:r>
          </a:p>
          <a:p>
            <a:pPr>
              <a:lnSpc>
                <a:spcPct val="80000"/>
              </a:lnSpc>
              <a:buFontTx/>
              <a:buNone/>
            </a:pPr>
            <a:r>
              <a:rPr lang="tr-TR" altLang="tr-TR" sz="1400" b="1">
                <a:solidFill>
                  <a:schemeClr val="accent2"/>
                </a:solidFill>
                <a:latin typeface="Comic Sans MS" pitchFamily="66" charset="0"/>
              </a:rPr>
              <a:t>        - Kimden öğrendin hemen söyle bana?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Yeşil Vadi yamaçlarında yaşayan akbabalar görmüşler. Bana da çakal söyledi.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İnandım mı onların söylediklerine?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Evet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Burada pinekleyip duracağına, uçup gelseydin Yeşil Vadi'ye. Bizim ne yaptığımızı gözlerinle görseydin, bu yalan türküyü bestelemezdin. </a:t>
            </a:r>
          </a:p>
          <a:p>
            <a:pPr>
              <a:lnSpc>
                <a:spcPct val="80000"/>
              </a:lnSpc>
              <a:buFontTx/>
              <a:buNone/>
            </a:pPr>
            <a:r>
              <a:rPr lang="tr-TR" altLang="tr-TR" sz="1400" b="1">
                <a:solidFill>
                  <a:schemeClr val="accent2"/>
                </a:solidFill>
                <a:latin typeface="Comic Sans MS" pitchFamily="66" charset="0"/>
              </a:rPr>
              <a:t>      diye başlayıp, Yeşil Vadi'de neler yaptıklarını anlattı. Hayvanları nasıl koruma altına aldıklarını, ne kadar ağaç diklerini söyledi. Baykuş Pterezor'a inanıp, çakalın kendisini aldatmış olduğunu anlayınca, türküyü yaymış olduğuna çok üzüldü. Pterezor'un anlattıklarını dinledikten sonra: </a:t>
            </a:r>
          </a:p>
          <a:p>
            <a:pPr>
              <a:lnSpc>
                <a:spcPct val="80000"/>
              </a:lnSpc>
              <a:buFontTx/>
              <a:buNone/>
            </a:pPr>
            <a:r>
              <a:rPr lang="tr-TR" altLang="tr-TR" sz="1400" b="1">
                <a:solidFill>
                  <a:schemeClr val="accent2"/>
                </a:solidFill>
                <a:latin typeface="Comic Sans MS" pitchFamily="66" charset="0"/>
              </a:rPr>
              <a:t>       - Bu bir yanılgı. Hemen yeni bir türkü bestelerim. Yarın tüm Yedi Tepe Ormanlarında yeni türkü söylenir. Diğer hayvanları yatıştırmış olurum.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Kargalara öğretme. Artık onlara kimse inanmaz. Hem sesleri de çok çirkin.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Başka kuşlara öğretirim. Sakalara, sığırcık kuşlarına, bülbüllere öğretirim.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Bu olur işte. </a:t>
            </a:r>
          </a:p>
          <a:p>
            <a:pPr>
              <a:lnSpc>
                <a:spcPct val="80000"/>
              </a:lnSpc>
              <a:buFontTx/>
              <a:buNone/>
            </a:pPr>
            <a:r>
              <a:rPr lang="tr-TR" altLang="tr-TR" sz="1400" b="1">
                <a:solidFill>
                  <a:schemeClr val="accent2"/>
                </a:solidFill>
                <a:latin typeface="Comic Sans MS" pitchFamily="66" charset="0"/>
              </a:rPr>
              <a:t>           Pterezor öfkesi yatışınca kanat çırparak baykuşun yanından ayrıldı. </a:t>
            </a:r>
          </a:p>
          <a:p>
            <a:pPr>
              <a:lnSpc>
                <a:spcPct val="80000"/>
              </a:lnSpc>
              <a:buFontTx/>
              <a:buNone/>
            </a:pPr>
            <a:r>
              <a:rPr lang="tr-TR" altLang="tr-TR" sz="1400" b="1">
                <a:solidFill>
                  <a:schemeClr val="accent2"/>
                </a:solidFill>
                <a:latin typeface="Comic Sans MS" pitchFamily="66" charset="0"/>
              </a:rPr>
              <a:t>      Sabah olunca, Yeşil Vadi'deki dinazorlar, derin uykularından kuş cıvıltılarıyla uyandılar. Sesi güzel olan kuşlar bazen bir arada, bazen tek başına uzun uzun dinazorların gerçek öyküsünü dile getiren türküyü söylediler... Tüm Yedi Tepe Ormanları cıvıl cıvıl öten kuş sesleriyle doldu taştı. Arada kargalar da katıldı onlara. Bazıları yeni türküyü çirkin sesleriyle mırıldanırken, bazıları hala eski türküyü söylemeye çalışıyordu. Ama tüm hayvanlar güzel sesli kuşları dinlerken, kargaların cıyaklamasına kulak asmadılar. Bazıları kovaladılar kargaları... </a:t>
            </a:r>
          </a:p>
          <a:p>
            <a:pPr>
              <a:lnSpc>
                <a:spcPct val="80000"/>
              </a:lnSpc>
              <a:buFontTx/>
              <a:buNone/>
            </a:pPr>
            <a:r>
              <a:rPr lang="tr-TR" altLang="tr-TR" sz="1400" b="1">
                <a:solidFill>
                  <a:schemeClr val="accent2"/>
                </a:solidFill>
                <a:latin typeface="Comic Sans MS" pitchFamily="66" charset="0"/>
              </a:rPr>
              <a:t>            Baykuş yaptığının ne denli kötü bir davranış olduğunu anlayınca, bir daha gözüyle görmeden, araştırmadan başkasının söylediklerine inanıp türkü bestelemedi. </a:t>
            </a:r>
          </a:p>
          <a:p>
            <a:pPr>
              <a:lnSpc>
                <a:spcPct val="80000"/>
              </a:lnSpc>
              <a:buFontTx/>
              <a:buNone/>
            </a:pPr>
            <a:r>
              <a:rPr lang="tr-TR" altLang="tr-TR" sz="1400" b="1">
                <a:solidFill>
                  <a:schemeClr val="accent2"/>
                </a:solidFill>
                <a:latin typeface="Comic Sans MS" pitchFamily="66" charset="0"/>
              </a:rPr>
              <a:t>      Kuşların güzel türküsünü, geceleri bülbüller sürdürdü. Sabaha değin susmadan öttüler. Kuşlar bundan böyle, neşeyle daldan dala konarken hep bu türküyü söylediler... Yeni doğanlara ve unutanlara hep aynı türküyle seslenip, dinazorların Yeşil Vadi'de yaptıklarını anlattılar. Yeşil Vadi'nin nasıl taş çölü olmaktan kurtulduğunu dile getirdiler. Dinazorları, Yedi Tepe Ormanlarının kahraman koruyucuları olarak çevreye duyurdular... </a:t>
            </a:r>
          </a:p>
          <a:p>
            <a:pPr>
              <a:lnSpc>
                <a:spcPct val="80000"/>
              </a:lnSpc>
              <a:buFontTx/>
              <a:buNone/>
            </a:pPr>
            <a:r>
              <a:rPr lang="tr-TR" altLang="tr-TR" sz="1400" b="1">
                <a:solidFill>
                  <a:schemeClr val="accent2"/>
                </a:solidFill>
                <a:latin typeface="Comic Sans MS" pitchFamily="66" charset="0"/>
              </a:rPr>
              <a:t>           Yedi Tepe Ormanlarında yaşayan diğer dinazorlar da Yeşil Vadi'nin güzelliğini görmek için buraya gelir oldular. Burada çoşup, neşeyle dans ettiler... </a:t>
            </a:r>
          </a:p>
          <a:p>
            <a:pPr>
              <a:lnSpc>
                <a:spcPct val="80000"/>
              </a:lnSpc>
            </a:pPr>
            <a:endParaRPr lang="tr-TR" altLang="tr-TR" sz="1400">
              <a:solidFill>
                <a:schemeClr val="accent2"/>
              </a:solidFill>
              <a:latin typeface="Comic Sans MS" pitchFamily="66" charset="0"/>
            </a:endParaRPr>
          </a:p>
        </p:txBody>
      </p:sp>
      <p:sp>
        <p:nvSpPr>
          <p:cNvPr id="51203" name="AutoShape 3"/>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3" action="ppaction://hlinksldjump"/>
              </a:rPr>
              <a:t>İ</a:t>
            </a:r>
            <a:endParaRPr lang="tr-TR" altLang="tr-TR"/>
          </a:p>
        </p:txBody>
      </p:sp>
      <p:sp>
        <p:nvSpPr>
          <p:cNvPr id="51204" name="AutoShape 4"/>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GERİ</a:t>
            </a:r>
            <a:endParaRPr lang="tr-TR" altLang="tr-TR"/>
          </a:p>
        </p:txBody>
      </p:sp>
      <p:sp>
        <p:nvSpPr>
          <p:cNvPr id="51205" name="AutoShape 5"/>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ANA SAYFA</a:t>
            </a:r>
            <a:endParaRPr lang="tr-TR" altLang="tr-TR"/>
          </a:p>
        </p:txBody>
      </p:sp>
    </p:spTree>
  </p:cSld>
  <p:clrMapOvr>
    <a:masterClrMapping/>
  </p:clrMapOvr>
  <p:transition advClick="0">
    <p:cut/>
    <p:sndAc>
      <p:stSnd>
        <p:snd r:embed="rId2" name="START.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4"/>
          <p:cNvSpPr>
            <a:spLocks noGrp="1" noChangeArrowheads="1"/>
          </p:cNvSpPr>
          <p:nvPr>
            <p:ph type="body" idx="1"/>
          </p:nvPr>
        </p:nvSpPr>
        <p:spPr>
          <a:xfrm>
            <a:off x="-228600" y="381000"/>
            <a:ext cx="9144000" cy="5715000"/>
          </a:xfrm>
        </p:spPr>
        <p:txBody>
          <a:bodyPr/>
          <a:lstStyle/>
          <a:p>
            <a:pPr>
              <a:buFontTx/>
              <a:buNone/>
            </a:pPr>
            <a:r>
              <a:rPr lang="tr-TR" altLang="tr-TR" sz="1400">
                <a:latin typeface="Comic Sans MS" pitchFamily="66" charset="0"/>
              </a:rPr>
              <a:t>           </a:t>
            </a:r>
            <a:r>
              <a:rPr lang="tr-TR" altLang="tr-TR" sz="1400" b="1">
                <a:solidFill>
                  <a:schemeClr val="accent2"/>
                </a:solidFill>
                <a:latin typeface="Comic Sans MS" pitchFamily="66" charset="0"/>
              </a:rPr>
              <a:t>Akbabalar, dinazorların çalışmalarıyla doğal park biçimine gelen Yeşil Vadi'ye</a:t>
            </a:r>
          </a:p>
          <a:p>
            <a:pPr>
              <a:buFontTx/>
              <a:buNone/>
            </a:pPr>
            <a:r>
              <a:rPr lang="tr-TR" altLang="tr-TR" sz="1400" b="1">
                <a:solidFill>
                  <a:schemeClr val="accent2"/>
                </a:solidFill>
                <a:latin typeface="Comic Sans MS" pitchFamily="66" charset="0"/>
              </a:rPr>
              <a:t>       baktılar umutla... Belki bir gün, istekleri gerçekleşir, Yeşil Vadi onların beklediği gibi "Taş çölüne" dönüşür diye düşlediler... </a:t>
            </a:r>
          </a:p>
          <a:p>
            <a:pPr>
              <a:buFontTx/>
              <a:buNone/>
            </a:pPr>
            <a:r>
              <a:rPr lang="tr-TR" altLang="tr-TR" sz="1400" b="1">
                <a:solidFill>
                  <a:schemeClr val="accent2"/>
                </a:solidFill>
                <a:latin typeface="Comic Sans MS" pitchFamily="66" charset="0"/>
              </a:rPr>
              <a:t>             Yeşil Vadi yamaçlarında boyunlarını büküp, taşlarda tüneyerek bekleşen akbabalar, yüreklerinde taş çölü özlemiyle dinazorları izleyip durdular... </a:t>
            </a:r>
          </a:p>
          <a:p>
            <a:endParaRPr lang="tr-TR" altLang="tr-TR" sz="1400" b="1">
              <a:solidFill>
                <a:schemeClr val="accent2"/>
              </a:solidFill>
              <a:latin typeface="Comic Sans MS" pitchFamily="66" charset="0"/>
            </a:endParaRPr>
          </a:p>
          <a:p>
            <a:endParaRPr lang="tr-TR" altLang="tr-TR" sz="1400" b="1">
              <a:solidFill>
                <a:schemeClr val="accent2"/>
              </a:solidFill>
            </a:endParaRPr>
          </a:p>
        </p:txBody>
      </p:sp>
      <p:sp>
        <p:nvSpPr>
          <p:cNvPr id="52229" name="AutoShape 5"/>
          <p:cNvSpPr>
            <a:spLocks noChangeArrowheads="1"/>
          </p:cNvSpPr>
          <p:nvPr/>
        </p:nvSpPr>
        <p:spPr bwMode="auto">
          <a:xfrm>
            <a:off x="8167688" y="6473825"/>
            <a:ext cx="976312"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GERİ</a:t>
            </a:r>
            <a:endParaRPr lang="tr-TR" altLang="tr-TR"/>
          </a:p>
        </p:txBody>
      </p:sp>
      <p:sp>
        <p:nvSpPr>
          <p:cNvPr id="52230" name="AutoShape 6"/>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ANA SAYFA</a:t>
            </a:r>
            <a:endParaRPr lang="tr-TR" altLang="tr-TR"/>
          </a:p>
        </p:txBody>
      </p:sp>
    </p:spTree>
  </p:cSld>
  <p:clrMapOvr>
    <a:masterClrMapping/>
  </p:clrMapOvr>
  <p:transition advClick="0">
    <p:cut/>
    <p:sndAc>
      <p:stSnd>
        <p:snd r:embed="rId2" name="START.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0" y="0"/>
            <a:ext cx="3276600" cy="381000"/>
          </a:xfrm>
        </p:spPr>
        <p:txBody>
          <a:bodyPr/>
          <a:lstStyle/>
          <a:p>
            <a:pPr algn="l"/>
            <a:r>
              <a:rPr lang="tr-TR" altLang="tr-TR" sz="1600" b="1">
                <a:solidFill>
                  <a:schemeClr val="accent2"/>
                </a:solidFill>
                <a:latin typeface="Comic Sans MS" pitchFamily="66" charset="0"/>
              </a:rPr>
              <a:t>AVA GİDEN AVLANIR</a:t>
            </a:r>
          </a:p>
        </p:txBody>
      </p:sp>
      <p:sp>
        <p:nvSpPr>
          <p:cNvPr id="53251" name="Rectangle 3"/>
          <p:cNvSpPr>
            <a:spLocks noGrp="1" noChangeArrowheads="1"/>
          </p:cNvSpPr>
          <p:nvPr>
            <p:ph type="body" idx="1"/>
          </p:nvPr>
        </p:nvSpPr>
        <p:spPr>
          <a:xfrm>
            <a:off x="-228600" y="533400"/>
            <a:ext cx="9144000" cy="6019800"/>
          </a:xfrm>
        </p:spPr>
        <p:txBody>
          <a:bodyPr/>
          <a:lstStyle/>
          <a:p>
            <a:pPr>
              <a:lnSpc>
                <a:spcPct val="90000"/>
              </a:lnSpc>
              <a:buFontTx/>
              <a:buNone/>
            </a:pPr>
            <a:r>
              <a:rPr lang="tr-TR" altLang="tr-TR" sz="1400" b="1">
                <a:latin typeface="Comic Sans MS" pitchFamily="66" charset="0"/>
              </a:rPr>
              <a:t>       </a:t>
            </a:r>
            <a:r>
              <a:rPr lang="tr-TR" altLang="tr-TR" sz="1400" b="1">
                <a:solidFill>
                  <a:schemeClr val="accent2"/>
                </a:solidFill>
                <a:latin typeface="Comic Sans MS" pitchFamily="66" charset="0"/>
              </a:rPr>
              <a:t>Okumak isteyenlere ve ilgisini çekenlere bir masalım var. Bazı gerçekleri, yeni kuşaklara yansıtmak istiyorum. Yarım yüzyılı geçen yaşamımda gördüklerimi, aile büyüklerimin öykülerini ve ninelerimin soğuk kış gecelerinde soba başında ısınırken, anlattıklarını yazıya dökmek istedim. Çok eskilerden bugüne gelen ve güncelliğini koruyan bir masal oluştu: Vahşi Batının masalı... </a:t>
            </a:r>
          </a:p>
          <a:p>
            <a:pPr>
              <a:lnSpc>
                <a:spcPct val="90000"/>
              </a:lnSpc>
              <a:buFontTx/>
              <a:buNone/>
            </a:pPr>
            <a:r>
              <a:rPr lang="tr-TR" altLang="tr-TR" sz="1400" b="1">
                <a:solidFill>
                  <a:schemeClr val="accent2"/>
                </a:solidFill>
                <a:latin typeface="Comic Sans MS" pitchFamily="66" charset="0"/>
              </a:rPr>
              <a:t>       Binlerce yıl önce, daha insanların birbirlerini anlamak ve düşüncelerine değer vermek yerine, silahlarıyla, sopalarıyla karşıtlarına saldırıp baskı uygulamaya çalıştıkları zamanlarda, geniş topraklar üzerine yayılmış bir ülke varmış. O zamanlar tüm ülkeleri krallar ve imparatorlar yönetirmiş. Bu ülke, krallıklara baş kaldırıp Dünyaya bağımsızlığını duyurmuş. Ülkede, o günler için tuhaf sayılabilecek bir yönetim biçimi kurulmuş. Burada halk, aralarından birini başkan seçer, ülke yönetimini onun denetimine bırakırmış. Başkanı, krallardan ayıran en büyük özellik; Her konuda özgürce karar alma hakkı olmamasıymış. Bazı önemli karar için ülkenin ileri gelenleri bir araya gelip, tartışır ve oylayarak sonuca bağlarmış... </a:t>
            </a:r>
          </a:p>
          <a:p>
            <a:pPr>
              <a:lnSpc>
                <a:spcPct val="90000"/>
              </a:lnSpc>
              <a:buFontTx/>
              <a:buNone/>
            </a:pPr>
            <a:r>
              <a:rPr lang="tr-TR" altLang="tr-TR" sz="1400" b="1">
                <a:solidFill>
                  <a:schemeClr val="accent2"/>
                </a:solidFill>
                <a:latin typeface="Comic Sans MS" pitchFamily="66" charset="0"/>
              </a:rPr>
              <a:t>        Ülkede her şey düzenine uygun yürüyor görünürmüş. Bazı anlarda başkan, yapacak iş bulamadığı için çevresine biriken kişilerle eğlence düzenler, keyif içinde yaşamını sürdürürmüş. Ülkede yaşam durgun olduğu için (ya da Başkana böyle yansıtıldığı için) Başkanın eğlence yaşamına dalması çok doğalmış. Bu eğlencelerde başkanın kadınlara düşkünlüğü söylentisiyle ülke çalkalanırmış. Özellikle ülkenin ileri gelenleri (ülkelerinin çıkarı için toplanıp karar alanlar), başka ülkelerin yönetimlerine karışacakları, ya da ülkelerinde insanlık adına kötü sayılacak davranışlara girecekleri zaman, bu tür söylentilerle kendi ülke halkının akılını bulandırır, yaptıkları hoş görüden uzak çalışmaları gizlemeyi sürdürürmüş... </a:t>
            </a:r>
          </a:p>
          <a:p>
            <a:pPr>
              <a:lnSpc>
                <a:spcPct val="90000"/>
              </a:lnSpc>
              <a:buFontTx/>
              <a:buNone/>
            </a:pPr>
            <a:r>
              <a:rPr lang="tr-TR" altLang="tr-TR" sz="1400" b="1">
                <a:solidFill>
                  <a:schemeClr val="accent2"/>
                </a:solidFill>
                <a:latin typeface="Comic Sans MS" pitchFamily="66" charset="0"/>
              </a:rPr>
              <a:t>        Ülkenin ileri gelenleri, başka ülkelere karışamadıklarında, boş kalıp sıkılmamak için, kendi ülkelerindeki insanları saç kesimine ve rengine göre sınıflara bölüp, bazı sınıfları yok etmeye çalışmayı görev edinmişler. O zamanların yaşam biçimini yansıtan bu davranışlar, kendileri, ya da başkaları için doğal karşılanırmış. </a:t>
            </a:r>
          </a:p>
          <a:p>
            <a:pPr>
              <a:lnSpc>
                <a:spcPct val="90000"/>
              </a:lnSpc>
              <a:buFontTx/>
              <a:buNone/>
            </a:pPr>
            <a:r>
              <a:rPr lang="tr-TR" altLang="tr-TR" sz="1400" b="1">
                <a:solidFill>
                  <a:schemeClr val="accent2"/>
                </a:solidFill>
                <a:latin typeface="Comic Sans MS" pitchFamily="66" charset="0"/>
              </a:rPr>
              <a:t>     Neler yapmamışlar ki? </a:t>
            </a:r>
          </a:p>
          <a:p>
            <a:pPr>
              <a:lnSpc>
                <a:spcPct val="90000"/>
              </a:lnSpc>
              <a:buFontTx/>
              <a:buNone/>
            </a:pPr>
            <a:r>
              <a:rPr lang="tr-TR" altLang="tr-TR" sz="1400" b="1">
                <a:solidFill>
                  <a:schemeClr val="accent2"/>
                </a:solidFill>
                <a:latin typeface="Comic Sans MS" pitchFamily="66" charset="0"/>
              </a:rPr>
              <a:t>        Yönetimde görevli bazı insanlar, geceleri başlarına geçirdikleri külahlarla çevreye dehşet saçmış, evleri yakmış, insanları öldürmüşler. Sonra hiçbir şey olmamış gibi işlerini sürdürüp saygın kişiliklerine bürünmüşler... Bazıları dağlarda yaşayan kavimlere saldırıp, ateş suyu ve süs eşyalarıyla onları kandırmaya, topraklarını ellerinden almaya kalkışırmış. Sonra aç ve güçsüz kavimlerin sudan nedenlerle kamplarını basıp, çadırlarını yakmışlar...</a:t>
            </a:r>
            <a:r>
              <a:rPr lang="tr-TR" altLang="tr-TR" b="1">
                <a:latin typeface="Comic Sans MS" pitchFamily="66" charset="0"/>
              </a:rPr>
              <a:t> </a:t>
            </a:r>
          </a:p>
        </p:txBody>
      </p:sp>
      <p:sp>
        <p:nvSpPr>
          <p:cNvPr id="53252" name="AutoShape 4"/>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53253" name="AutoShape 5"/>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Tree>
  </p:cSld>
  <p:clrMapOvr>
    <a:masterClrMapping/>
  </p:clrMapOvr>
  <p:transition advClick="0">
    <p:cut/>
    <p:sndAc>
      <p:stSnd>
        <p:snd r:embed="rId2" name="START.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a:xfrm>
            <a:off x="-228600" y="304800"/>
            <a:ext cx="9144000" cy="6324600"/>
          </a:xfrm>
        </p:spPr>
        <p:txBody>
          <a:bodyPr/>
          <a:lstStyle/>
          <a:p>
            <a:pPr>
              <a:lnSpc>
                <a:spcPct val="90000"/>
              </a:lnSpc>
              <a:buFontTx/>
              <a:buNone/>
            </a:pPr>
            <a:r>
              <a:rPr lang="tr-TR" altLang="tr-TR" sz="1400" b="1">
                <a:latin typeface="Comic Sans MS" pitchFamily="66" charset="0"/>
              </a:rPr>
              <a:t>       </a:t>
            </a:r>
            <a:r>
              <a:rPr lang="tr-TR" altLang="tr-TR" sz="1400" b="1">
                <a:solidFill>
                  <a:schemeClr val="accent2"/>
                </a:solidFill>
                <a:latin typeface="Comic Sans MS" pitchFamily="66" charset="0"/>
              </a:rPr>
              <a:t>Derileri kara diye topladıkları köleleri uzun yıllar hayvan gibi kullanmışlar, </a:t>
            </a:r>
          </a:p>
          <a:p>
            <a:pPr>
              <a:lnSpc>
                <a:spcPct val="90000"/>
              </a:lnSpc>
              <a:buFontTx/>
              <a:buNone/>
            </a:pPr>
            <a:r>
              <a:rPr lang="tr-TR" altLang="tr-TR" sz="1400" b="1">
                <a:solidFill>
                  <a:schemeClr val="accent2"/>
                </a:solidFill>
                <a:latin typeface="Comic Sans MS" pitchFamily="66" charset="0"/>
              </a:rPr>
              <a:t>    kişiliklerini oluşturmalarına engel olmuşlar, karşı duranlarla savaşmışlar. Zevk için kara derili köleleri öldürmüşler... </a:t>
            </a:r>
          </a:p>
          <a:p>
            <a:pPr>
              <a:lnSpc>
                <a:spcPct val="90000"/>
              </a:lnSpc>
              <a:buFontTx/>
              <a:buNone/>
            </a:pPr>
            <a:r>
              <a:rPr lang="tr-TR" altLang="tr-TR" sz="1400" b="1">
                <a:solidFill>
                  <a:schemeClr val="accent2"/>
                </a:solidFill>
                <a:latin typeface="Comic Sans MS" pitchFamily="66" charset="0"/>
              </a:rPr>
              <a:t>       Irkçılık ve soy kıyımı konusunda ellerinden geleni yaparken, düşünebildikleri her tür insanlık dışı işkenceyi uygularken, başka ülkelerin yönetimlerine kendi düşüncelerine uygun insanları getirmek için uğraşmışlar. Kendi yaptıklarının "Moda" olmasını sağlamak istemişler. İnsanlık dışı davranışlarının başkaları tarafından da onaylanmasına göz yumacak yöneticileri bulup ülkelerin başlarına geçirmişler... O ülkelerin kaderini değiştirecek, ülke içinde binlerin, ya da on binlerin ölümüne neden olacak kıyımlara göz yumarak, kendi düşüncelerini Dünyadaki yaşam biçimiyle özdeşleştirmişler... Her şeyi kendi düşüncelerine uymayanları düzene sokmak için yaptıklarını söyleyerek, yalnız kendilerini ve kendi yandaşlarını avutmuşlar. Bir de doğal olarak eğlenceye meraklı başkanlarını... </a:t>
            </a:r>
          </a:p>
          <a:p>
            <a:pPr>
              <a:lnSpc>
                <a:spcPct val="90000"/>
              </a:lnSpc>
              <a:buFontTx/>
              <a:buNone/>
            </a:pPr>
            <a:r>
              <a:rPr lang="tr-TR" altLang="tr-TR" sz="1400" b="1">
                <a:solidFill>
                  <a:schemeClr val="accent2"/>
                </a:solidFill>
                <a:latin typeface="Comic Sans MS" pitchFamily="66" charset="0"/>
              </a:rPr>
              <a:t>        Sayısız insanı öldürmek ve soylarını kurutmak için silah kullanmışlar. Bunca insanın ölümüne neden olan silahlarını her koşulda iyileştirmişler. Daha hızlı ve vurucu silah yapımı en büyük emelleri olmuş. Araştırmaların, yeniliklerin temeli hep silahlarını geliştirmeyi amaçlamış... Çevrelerinde öldürülecek sınıflar kalmayınca, ya da kalanların öldürülmesinin anlamı olmayınca, silahlarını ne yapacaklarını bilememişler. Başkanlarının da bir çözüm üretecek durumu yokmuş... O eğlencenin mutluluğunu yaşıyormuş... Aralarından biri çıkmış: </a:t>
            </a:r>
          </a:p>
          <a:p>
            <a:pPr>
              <a:lnSpc>
                <a:spcPct val="90000"/>
              </a:lnSpc>
              <a:buFontTx/>
              <a:buNone/>
            </a:pPr>
            <a:r>
              <a:rPr lang="tr-TR" altLang="tr-TR" sz="1400" b="1">
                <a:solidFill>
                  <a:schemeClr val="accent2"/>
                </a:solidFill>
                <a:latin typeface="Comic Sans MS" pitchFamily="66" charset="0"/>
              </a:rPr>
              <a:t>        - Başka ülkelerde karışıklık çıkaralım. Silahlanmalarını sağlayalım. Elimizde kalan silahları onlara satalım. </a:t>
            </a:r>
          </a:p>
          <a:p>
            <a:pPr>
              <a:lnSpc>
                <a:spcPct val="90000"/>
              </a:lnSpc>
              <a:buFontTx/>
              <a:buNone/>
            </a:pPr>
            <a:r>
              <a:rPr lang="tr-TR" altLang="tr-TR" sz="1400" b="1">
                <a:solidFill>
                  <a:schemeClr val="accent2"/>
                </a:solidFill>
                <a:latin typeface="Comic Sans MS" pitchFamily="66" charset="0"/>
              </a:rPr>
              <a:t>    demiş. </a:t>
            </a:r>
          </a:p>
          <a:p>
            <a:pPr>
              <a:lnSpc>
                <a:spcPct val="90000"/>
              </a:lnSpc>
              <a:buFontTx/>
              <a:buNone/>
            </a:pPr>
            <a:r>
              <a:rPr lang="tr-TR" altLang="tr-TR" sz="1400" b="1">
                <a:solidFill>
                  <a:schemeClr val="accent2"/>
                </a:solidFill>
                <a:latin typeface="Comic Sans MS" pitchFamily="66" charset="0"/>
              </a:rPr>
              <a:t>       Toplananlar ,düşüncenin parlaklığını görüp konuşmacıyı ayakta alkışlamışlar. Sonra kolları sıvayıp ülkeleri birbirlerine düşürmüşler. </a:t>
            </a:r>
          </a:p>
          <a:p>
            <a:pPr>
              <a:lnSpc>
                <a:spcPct val="90000"/>
              </a:lnSpc>
              <a:buFontTx/>
              <a:buNone/>
            </a:pPr>
            <a:r>
              <a:rPr lang="tr-TR" altLang="tr-TR" sz="1400" b="1">
                <a:solidFill>
                  <a:schemeClr val="accent2"/>
                </a:solidFill>
                <a:latin typeface="Comic Sans MS" pitchFamily="66" charset="0"/>
              </a:rPr>
              <a:t>         Silah, belki korunmak için gereklidir. Ama silahı elinde tutan, onu kullanırken korkar. Vereceği zarardan korkar. Onu kullanmak istemez. Halbuki satıcı, silahın kullanılmasını ister. Kullanılan silah bozulsun, yerine yenisi alınsın. Biri silahını kullanınca, diğer daha güçlü silahla kendisini savunsun. Daha güçlü silah almak istesin... </a:t>
            </a:r>
          </a:p>
          <a:p>
            <a:pPr>
              <a:lnSpc>
                <a:spcPct val="90000"/>
              </a:lnSpc>
              <a:buFontTx/>
              <a:buNone/>
            </a:pPr>
            <a:r>
              <a:rPr lang="tr-TR" altLang="tr-TR" sz="1400" b="1">
                <a:solidFill>
                  <a:schemeClr val="accent2"/>
                </a:solidFill>
                <a:latin typeface="Comic Sans MS" pitchFamily="66" charset="0"/>
              </a:rPr>
              <a:t>        Silah satıcıları, ülkelerdeki karışıklıklara acımasızlığı aşılamak için ne yapacaklarını düşünürken, bir sözcü:</a:t>
            </a:r>
            <a:r>
              <a:rPr lang="tr-TR" altLang="tr-TR" b="1">
                <a:solidFill>
                  <a:schemeClr val="accent2"/>
                </a:solidFill>
                <a:latin typeface="Comic Sans MS" pitchFamily="66" charset="0"/>
              </a:rPr>
              <a:t> </a:t>
            </a:r>
          </a:p>
          <a:p>
            <a:endParaRPr lang="tr-TR" altLang="tr-TR" sz="1400" b="1">
              <a:solidFill>
                <a:schemeClr val="accent2"/>
              </a:solidFill>
              <a:latin typeface="Comic Sans MS" pitchFamily="66" charset="0"/>
            </a:endParaRPr>
          </a:p>
        </p:txBody>
      </p:sp>
      <p:sp>
        <p:nvSpPr>
          <p:cNvPr id="54276" name="AutoShape 4"/>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3" action="ppaction://hlinksldjump"/>
              </a:rPr>
              <a:t>İ</a:t>
            </a:r>
            <a:endParaRPr lang="tr-TR" altLang="tr-TR"/>
          </a:p>
        </p:txBody>
      </p:sp>
      <p:sp>
        <p:nvSpPr>
          <p:cNvPr id="54277" name="AutoShape 5"/>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GERİ</a:t>
            </a:r>
            <a:endParaRPr lang="tr-TR" altLang="tr-TR"/>
          </a:p>
        </p:txBody>
      </p:sp>
      <p:sp>
        <p:nvSpPr>
          <p:cNvPr id="54278" name="AutoShape 6"/>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ANA SAYFA</a:t>
            </a:r>
            <a:endParaRPr lang="tr-TR" altLang="tr-TR"/>
          </a:p>
        </p:txBody>
      </p:sp>
    </p:spTree>
  </p:cSld>
  <p:clrMapOvr>
    <a:masterClrMapping/>
  </p:clrMapOvr>
  <p:transition advClick="0">
    <p:cut/>
    <p:sndAc>
      <p:stSnd>
        <p:snd r:embed="rId2" name="START.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body" idx="1"/>
          </p:nvPr>
        </p:nvSpPr>
        <p:spPr>
          <a:xfrm>
            <a:off x="-228600" y="457200"/>
            <a:ext cx="9144000" cy="6400800"/>
          </a:xfrm>
        </p:spPr>
        <p:txBody>
          <a:bodyPr/>
          <a:lstStyle/>
          <a:p>
            <a:pPr>
              <a:lnSpc>
                <a:spcPct val="90000"/>
              </a:lnSpc>
              <a:buFontTx/>
              <a:buNone/>
            </a:pPr>
            <a:r>
              <a:rPr lang="tr-TR" altLang="tr-TR" sz="1400" b="1">
                <a:solidFill>
                  <a:schemeClr val="accent2"/>
                </a:solidFill>
                <a:latin typeface="Comic Sans MS" pitchFamily="66" charset="0"/>
              </a:rPr>
              <a:t>     - Irk ayrımı. Irk ayrımını körükleyelim. Siyah için Beyazı, Beyaz için din ayrıcalığını, </a:t>
            </a:r>
          </a:p>
          <a:p>
            <a:pPr>
              <a:lnSpc>
                <a:spcPct val="90000"/>
              </a:lnSpc>
              <a:buFontTx/>
              <a:buNone/>
            </a:pPr>
            <a:r>
              <a:rPr lang="tr-TR" altLang="tr-TR" sz="1400" b="1">
                <a:solidFill>
                  <a:schemeClr val="accent2"/>
                </a:solidFill>
                <a:latin typeface="Comic Sans MS" pitchFamily="66" charset="0"/>
              </a:rPr>
              <a:t>    dindar için toplumcu düşünceyi kötüleyelim. Kin, insanları acımasız yapar... </a:t>
            </a:r>
          </a:p>
          <a:p>
            <a:pPr>
              <a:lnSpc>
                <a:spcPct val="90000"/>
              </a:lnSpc>
              <a:buFontTx/>
              <a:buNone/>
            </a:pPr>
            <a:r>
              <a:rPr lang="tr-TR" altLang="tr-TR" sz="1400" b="1">
                <a:solidFill>
                  <a:schemeClr val="accent2"/>
                </a:solidFill>
                <a:latin typeface="Comic Sans MS" pitchFamily="66" charset="0"/>
              </a:rPr>
              <a:t>     demiş. Böylece ayrımcılık ülkelerin içine sızmış... Karşıt görüşlerin düşünceleri acımasızlaşınca, silahların tetikleri işlemiş... </a:t>
            </a:r>
          </a:p>
          <a:p>
            <a:pPr>
              <a:lnSpc>
                <a:spcPct val="90000"/>
              </a:lnSpc>
              <a:buFontTx/>
              <a:buNone/>
            </a:pPr>
            <a:r>
              <a:rPr lang="tr-TR" altLang="tr-TR" sz="1400" b="1">
                <a:solidFill>
                  <a:schemeClr val="accent2"/>
                </a:solidFill>
                <a:latin typeface="Comic Sans MS" pitchFamily="66" charset="0"/>
              </a:rPr>
              <a:t>        Ortadoğu'da "Kutsal Topraklar" uğruna yıllarca savaşılmış. Kardeş gibi yaşayan etnik sınıflar birden Avrupalıların gözü önünde birbirlerini biçmişler. Ülkelerindeki düzeni korumak için komşu ülkeler savaştan çıkar ummuşlar. Akdeniz'de yan yana yaşayan insanlar ellerinde silahları ilerideki adadan, ya da kara parçasından gelecek saldırıyı bekleyerek, yıllarca savaşın eşiğinde yaşamışlar. Bazılarında halk yönetime karşı ayaklanmış. Daha nice örnekler oluşmuş... Sonuçta ülkelerin yönetimleri, içten ve dıştan gelecek saldırılara karşı kendilerini korumak için silahlanmışlar. Ordular beslemişler. Kazançlarını silah alımına yönlendirmişler. Satıcılar "Daha iyi silah" satmak istedikçe, gözü dönen yöneticiler de "Daha iyi silah, daha güçlü iktidar" diyerek silahların kölesi olmuşlar... </a:t>
            </a:r>
          </a:p>
          <a:p>
            <a:pPr>
              <a:lnSpc>
                <a:spcPct val="90000"/>
              </a:lnSpc>
              <a:buFontTx/>
              <a:buNone/>
            </a:pPr>
            <a:r>
              <a:rPr lang="tr-TR" altLang="tr-TR" sz="1400" b="1">
                <a:solidFill>
                  <a:schemeClr val="accent2"/>
                </a:solidFill>
                <a:latin typeface="Comic Sans MS" pitchFamily="66" charset="0"/>
              </a:rPr>
              <a:t>        Dünyamız barut kokusuyla, akan kanlarla kirlenirken, silah satıcıları kazançlarını çoğaltıp ellerini ovuşturmuşlar. Zenginlikleri dillere destan olmuş... Başka ülkelerde yaşayanlar da onlar gibi zengin olmak isteyince, onlar gibi silah yapmak, ya da uyuşturucu satmak yolunu seçmişler. Onların da amacı kısa sürede, yükselen ceset tepelerin sırtından para kazanmakmış... Amaçları aynı ama, yöntemleri ayrı olan bu ülkelerin bazılarında baskı yönetimi, silahların gölgesinde gelişiyormuş... Silahların tetiklerine dokunanlar, yüksek bedelli silahları almak isterken fakirleşmişler... Gelirleri azalmış... Zavallı ülkelerin "Uyanıp savaşmaktan vazgeçmelerini engellemek" için Vahşi Batıda yaşayanlar, kirli emellerini gizlemek istemişler. Dış görünüşün hak ve hukuk ilkelerine saygılı olduğunu göstermek için ülkelerindeki yolsuzlukları bulup, Dünyaya sunmuşlar. Yalnız kendi ülkelerinde bu oyunu oynamanın çok da inandırıcı olmayacağını düşünerek, başka ülkelerde de benzeri kurgular yapmışlar... "Dürüst olmak" gibi tuhaf bir görüntü sergiler olmuşlar... Parası azalan ülkelere borç vermişler... </a:t>
            </a:r>
          </a:p>
          <a:p>
            <a:pPr>
              <a:lnSpc>
                <a:spcPct val="90000"/>
              </a:lnSpc>
              <a:buFontTx/>
              <a:buNone/>
            </a:pPr>
            <a:r>
              <a:rPr lang="tr-TR" altLang="tr-TR" sz="1400" b="1">
                <a:solidFill>
                  <a:schemeClr val="accent2"/>
                </a:solidFill>
                <a:latin typeface="Comic Sans MS" pitchFamily="66" charset="0"/>
              </a:rPr>
              <a:t>       O yıllar, çok eskiden yaşanmış yıllar, bugün bizim yaşadığımız Dünyaya benzemiyormuş. O zamanlar insanlar; Kulaktan dolma bilgilerle, saptırılmış görüşlerle yetiniyor, kendilerine anlatılana inanıyormuş... Bu nedenle insanların birbirlerinden bilgi saklaması çok kolaymış. Bilgisiz insanları, yanlış yönlendirmek, onların düşüncelerini karartmak, yaşamlarını sıkıntılara boğmak kolaymış... Kısacası insanları kandırmak için emek harcamak gerekmezmiş...</a:t>
            </a:r>
            <a:r>
              <a:rPr lang="tr-TR" altLang="tr-TR" b="1">
                <a:solidFill>
                  <a:schemeClr val="accent2"/>
                </a:solidFill>
                <a:latin typeface="Comic Sans MS" pitchFamily="66" charset="0"/>
              </a:rPr>
              <a:t> </a:t>
            </a:r>
          </a:p>
          <a:p>
            <a:pPr>
              <a:buFontTx/>
              <a:buNone/>
            </a:pPr>
            <a:endParaRPr lang="tr-TR" altLang="tr-TR" sz="1400" b="1">
              <a:solidFill>
                <a:schemeClr val="accent2"/>
              </a:solidFill>
              <a:latin typeface="Comic Sans MS" pitchFamily="66" charset="0"/>
            </a:endParaRPr>
          </a:p>
        </p:txBody>
      </p:sp>
      <p:sp>
        <p:nvSpPr>
          <p:cNvPr id="57347" name="AutoShape 3"/>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3" action="ppaction://hlinksldjump"/>
              </a:rPr>
              <a:t>İ</a:t>
            </a:r>
            <a:endParaRPr lang="tr-TR" altLang="tr-TR"/>
          </a:p>
        </p:txBody>
      </p:sp>
      <p:sp>
        <p:nvSpPr>
          <p:cNvPr id="57348" name="AutoShape 4"/>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GERİ</a:t>
            </a:r>
            <a:endParaRPr lang="tr-TR" altLang="tr-TR"/>
          </a:p>
        </p:txBody>
      </p:sp>
      <p:sp>
        <p:nvSpPr>
          <p:cNvPr id="57349" name="AutoShape 5"/>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ANA SAYFA</a:t>
            </a:r>
            <a:endParaRPr lang="tr-TR" altLang="tr-TR"/>
          </a:p>
        </p:txBody>
      </p:sp>
    </p:spTree>
  </p:cSld>
  <p:clrMapOvr>
    <a:masterClrMapping/>
  </p:clrMapOvr>
  <p:transition advClick="0">
    <p:cut/>
    <p:sndAc>
      <p:stSnd>
        <p:snd r:embed="rId2" name="START.WAV"/>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body" idx="1"/>
          </p:nvPr>
        </p:nvSpPr>
        <p:spPr>
          <a:xfrm>
            <a:off x="-228600" y="457200"/>
            <a:ext cx="9144000" cy="6400800"/>
          </a:xfrm>
        </p:spPr>
        <p:txBody>
          <a:bodyPr/>
          <a:lstStyle/>
          <a:p>
            <a:pPr>
              <a:lnSpc>
                <a:spcPct val="90000"/>
              </a:lnSpc>
              <a:buFontTx/>
              <a:buNone/>
            </a:pPr>
            <a:r>
              <a:rPr lang="tr-TR" altLang="tr-TR" sz="1400" b="1">
                <a:solidFill>
                  <a:schemeClr val="accent2"/>
                </a:solidFill>
                <a:latin typeface="Comic Sans MS" pitchFamily="66" charset="0"/>
              </a:rPr>
              <a:t>       Bir gün eski Dünyanın aydın insanları, vahşi batıdan kaynaklanan ayrımcılığı </a:t>
            </a:r>
          </a:p>
          <a:p>
            <a:pPr>
              <a:lnSpc>
                <a:spcPct val="90000"/>
              </a:lnSpc>
              <a:buFontTx/>
              <a:buNone/>
            </a:pPr>
            <a:r>
              <a:rPr lang="tr-TR" altLang="tr-TR" sz="1400" b="1">
                <a:solidFill>
                  <a:schemeClr val="accent2"/>
                </a:solidFill>
                <a:latin typeface="Comic Sans MS" pitchFamily="66" charset="0"/>
              </a:rPr>
              <a:t>    görebilmişler. "Biz de onlara kendi silahlarıyla saldıralım" diyerek kolları sıvamışlar. Onları birbirine düşürmek için sabırla beklemişler. Bir gün, o ülkedeki yönetim biçimine göre başkanlık seçimi yapılacakken "Tam zamanı" diyerek harekete geçmişler... </a:t>
            </a:r>
          </a:p>
          <a:p>
            <a:pPr>
              <a:lnSpc>
                <a:spcPct val="90000"/>
              </a:lnSpc>
              <a:buFontTx/>
              <a:buNone/>
            </a:pPr>
            <a:r>
              <a:rPr lang="tr-TR" altLang="tr-TR" sz="1400" b="1">
                <a:solidFill>
                  <a:schemeClr val="accent2"/>
                </a:solidFill>
                <a:latin typeface="Comic Sans MS" pitchFamily="66" charset="0"/>
              </a:rPr>
              <a:t>        Başkanlık seçiminde, halkın önüne çıkarılan adaylardan birinin, külahlı saldırganlara benzeyen, insan öldürmeyi zevk edinen geçmişi varmış. Diğeri de bir bayanmış. Aydın insanlar; "Bayandan başkan olmaz. İnsan öldürmeyi seven başkan olunca ülkeyi kana bular" gibi sözlerle Vahşi Batıdaki halkın aklını çelmişler. Halk kimi seçeceğini bilememiş. Kararsız kalmış. Başka ülkelerdekine benzeyen karışık bir ortam oluşmuş. Seçim günü oy farkı çok az olmuş. Ya geçersiz oylar?... Onlar seçim sonucunu etkileyen oylardan daha çokmuş. Halk hala yönetim biçiminin hakça olduğunu düşünüp, mahkemelere hücum etmiş. Ama, sonuç alınamamış. Hatta seçimlerin dürüstlüğüne gölge düşmüş. Eski Dünyanın aydınları gülümseyerek: "Öyle olmaz, bizim gibi silahlanıp, gücünüzü gösterin. Karşıtlarınızı öldürün." diye halka akıl vermişler... </a:t>
            </a:r>
          </a:p>
          <a:p>
            <a:pPr>
              <a:lnSpc>
                <a:spcPct val="90000"/>
              </a:lnSpc>
              <a:buFontTx/>
              <a:buNone/>
            </a:pPr>
            <a:r>
              <a:rPr lang="tr-TR" altLang="tr-TR" sz="1400" b="1">
                <a:solidFill>
                  <a:schemeClr val="accent2"/>
                </a:solidFill>
                <a:latin typeface="Comic Sans MS" pitchFamily="66" charset="0"/>
              </a:rPr>
              <a:t>       O günden sonra vahşi batıda yaşayanlar, başka ülkelere silah satmaz olmuşlar. Eski Dünyanın insanları da silahları olmayınca, savaşmaz olmuşlar. Aralarındaki çekişmelerin tümü son bulmuş. Ya silahlara ne olmuş? Vahşi Batı, silahları kendi içinde kullanmış. Bu silahlarla "Karşıt Görüşlü" toplum katmanları birbirini kırdırmışlar... </a:t>
            </a:r>
          </a:p>
          <a:p>
            <a:pPr>
              <a:buFontTx/>
              <a:buNone/>
            </a:pPr>
            <a:endParaRPr lang="tr-TR" altLang="tr-TR" b="1">
              <a:solidFill>
                <a:schemeClr val="accent2"/>
              </a:solidFill>
              <a:latin typeface="Comic Sans MS" pitchFamily="66" charset="0"/>
            </a:endParaRPr>
          </a:p>
          <a:p>
            <a:endParaRPr lang="tr-TR" altLang="tr-TR" sz="1400" b="1">
              <a:solidFill>
                <a:schemeClr val="accent2"/>
              </a:solidFill>
              <a:latin typeface="Comic Sans MS" pitchFamily="66" charset="0"/>
            </a:endParaRPr>
          </a:p>
        </p:txBody>
      </p:sp>
      <p:sp>
        <p:nvSpPr>
          <p:cNvPr id="58371" name="AutoShape 3"/>
          <p:cNvSpPr>
            <a:spLocks noChangeArrowheads="1"/>
          </p:cNvSpPr>
          <p:nvPr/>
        </p:nvSpPr>
        <p:spPr bwMode="auto">
          <a:xfrm>
            <a:off x="8167688" y="6477000"/>
            <a:ext cx="976312"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GERİ</a:t>
            </a:r>
            <a:endParaRPr lang="tr-TR" altLang="tr-TR"/>
          </a:p>
        </p:txBody>
      </p:sp>
      <p:sp>
        <p:nvSpPr>
          <p:cNvPr id="58372" name="AutoShape 4"/>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ANA SAYFA</a:t>
            </a:r>
            <a:endParaRPr lang="tr-TR" altLang="tr-TR"/>
          </a:p>
        </p:txBody>
      </p:sp>
    </p:spTree>
  </p:cSld>
  <p:clrMapOvr>
    <a:masterClrMapping/>
  </p:clrMapOvr>
  <p:transition advClick="0">
    <p:cut/>
    <p:sndAc>
      <p:stSnd>
        <p:snd r:embed="rId2" name="START.WAV"/>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0"/>
            <a:ext cx="3657600" cy="381000"/>
          </a:xfrm>
        </p:spPr>
        <p:txBody>
          <a:bodyPr/>
          <a:lstStyle/>
          <a:p>
            <a:pPr algn="l"/>
            <a:r>
              <a:rPr lang="tr-TR" altLang="tr-TR" sz="1600" b="1">
                <a:solidFill>
                  <a:schemeClr val="accent2"/>
                </a:solidFill>
                <a:latin typeface="Comic Sans MS" pitchFamily="66" charset="0"/>
              </a:rPr>
              <a:t>CANAVARLAR ÜLKESİ</a:t>
            </a:r>
            <a:endParaRPr lang="tr-TR" altLang="tr-TR" sz="1600">
              <a:solidFill>
                <a:schemeClr val="accent2"/>
              </a:solidFill>
            </a:endParaRPr>
          </a:p>
        </p:txBody>
      </p:sp>
      <p:sp>
        <p:nvSpPr>
          <p:cNvPr id="16387" name="Rectangle 3"/>
          <p:cNvSpPr>
            <a:spLocks noGrp="1" noChangeArrowheads="1"/>
          </p:cNvSpPr>
          <p:nvPr>
            <p:ph type="body" idx="1"/>
          </p:nvPr>
        </p:nvSpPr>
        <p:spPr>
          <a:xfrm>
            <a:off x="-228600" y="381000"/>
            <a:ext cx="9144000" cy="6248400"/>
          </a:xfrm>
        </p:spPr>
        <p:txBody>
          <a:bodyPr/>
          <a:lstStyle/>
          <a:p>
            <a:pPr>
              <a:lnSpc>
                <a:spcPct val="80000"/>
              </a:lnSpc>
              <a:buFontTx/>
              <a:buNone/>
            </a:pPr>
            <a:r>
              <a:rPr lang="tr-TR" altLang="tr-TR" sz="1400" b="1">
                <a:latin typeface="Comic Sans MS" pitchFamily="66" charset="0"/>
              </a:rPr>
              <a:t>        </a:t>
            </a:r>
            <a:r>
              <a:rPr lang="tr-TR" altLang="tr-TR" sz="1400" b="1">
                <a:solidFill>
                  <a:schemeClr val="accent2"/>
                </a:solidFill>
                <a:latin typeface="Comic Sans MS" pitchFamily="66" charset="0"/>
              </a:rPr>
              <a:t>Masal Dünya'sında, sevimli bir ülke varmış. Burada yaşıyan insanların çoğu</a:t>
            </a:r>
          </a:p>
          <a:p>
            <a:pPr>
              <a:lnSpc>
                <a:spcPct val="80000"/>
              </a:lnSpc>
              <a:buFontTx/>
              <a:buNone/>
            </a:pPr>
            <a:r>
              <a:rPr lang="tr-TR" altLang="tr-TR" sz="1400" b="1">
                <a:solidFill>
                  <a:schemeClr val="accent2"/>
                </a:solidFill>
                <a:latin typeface="Comic Sans MS" pitchFamily="66" charset="0"/>
              </a:rPr>
              <a:t>     mutlu ve güler yüzlüymüş. Çoğu zaman birbirleri ile şakalaşır, nükteler üretir, bunlara kahkahalarla gülermişler. Bu neşeli insanların sokaklarda, caddelerde yürümeleri bambaşka bir güzellik sergiliyormuş. Sokaklarda kadınlı, erkekli kümeler halinde uyum içinde yürürmüşler. Erkeklerin etrafa kah caka satarak, kah kaslarını gererek, kah yeni terlemiş kaytan bıyıklarını sıvazlayarak salına, salına yürümeleri görülmeye değermiş. Ya genç kızlar. Onların çıtı pıtı tavırları, sekerek yürümeleri, oyalı mendilleri ve gerdan bükmeleri dillere destanmış. Lokum gibi güzel ve tatlı kızların ünü tüm masal Dünya'sına yayılmış. Sanatçılar onların sevgi dolu bakışlarını çizmişler. Müsizyenler onlar için içli türküler bestelemişler. Su boylarında, sandal gezilerinde onların anısına şiirler söylemişler. Türküler, şarkılar, şiirler yankılanırmış sarp dağların arasında. Hep gezen, yürüyen insanlar için... </a:t>
            </a:r>
          </a:p>
          <a:p>
            <a:pPr>
              <a:lnSpc>
                <a:spcPct val="80000"/>
              </a:lnSpc>
              <a:buFontTx/>
              <a:buNone/>
            </a:pPr>
            <a:r>
              <a:rPr lang="tr-TR" altLang="tr-TR" sz="1400" b="1">
                <a:solidFill>
                  <a:schemeClr val="accent2"/>
                </a:solidFill>
                <a:latin typeface="Comic Sans MS" pitchFamily="66" charset="0"/>
              </a:rPr>
              <a:t>        Yalnız bu insanların çok önemli bir sorunu varmış. Söylenceye göre geçmiş zamanlarda bir büyücü bu insanlara iki kişilik vermiş. Büyücü tüm tılsımını üç büyülü söz üzerine kurmuş. Her kim "at, avrat ya da silah" sözcüklerinden birini kullanırsa tavrı değişiyormuş birden. </a:t>
            </a:r>
          </a:p>
          <a:p>
            <a:pPr>
              <a:lnSpc>
                <a:spcPct val="80000"/>
              </a:lnSpc>
              <a:buFontTx/>
              <a:buNone/>
            </a:pPr>
            <a:r>
              <a:rPr lang="tr-TR" altLang="tr-TR" sz="1400" b="1">
                <a:solidFill>
                  <a:schemeClr val="accent2"/>
                </a:solidFill>
                <a:latin typeface="Comic Sans MS" pitchFamily="66" charset="0"/>
              </a:rPr>
              <a:t>        Bu insanlar duygusal olmalarına karşın, ata bindiklerinde bir başka kişiliğe bürünüyormuşlar. Bu sevecen, neşeli ve güzel insanlar gidiyor, yerine gözleri yuvalarından fırlamış, asık suratlı, dişlerini göstererek çığlıklar ve savaş naraları atan insana benzer saldırgan yaratıklar geliyormuş. </a:t>
            </a:r>
          </a:p>
          <a:p>
            <a:pPr>
              <a:lnSpc>
                <a:spcPct val="80000"/>
              </a:lnSpc>
              <a:buFontTx/>
              <a:buNone/>
            </a:pPr>
            <a:r>
              <a:rPr lang="tr-TR" altLang="tr-TR" sz="1400" b="1">
                <a:solidFill>
                  <a:schemeClr val="accent2"/>
                </a:solidFill>
                <a:latin typeface="Comic Sans MS" pitchFamily="66" charset="0"/>
              </a:rPr>
              <a:t>         Bu sevgi dolu insanlar "avrat" sözcüğünü duyluklarında gözleri dönüyor, ağızları kudurmuş hayvanlar gibi köpükleniyor ve önlerine çıkan kadınlara kim olduklarına bakmaksızın saldırıyormuşlar. </a:t>
            </a:r>
          </a:p>
          <a:p>
            <a:pPr>
              <a:lnSpc>
                <a:spcPct val="80000"/>
              </a:lnSpc>
              <a:buFontTx/>
              <a:buNone/>
            </a:pPr>
            <a:r>
              <a:rPr lang="tr-TR" altLang="tr-TR" sz="1400" b="1">
                <a:solidFill>
                  <a:schemeClr val="accent2"/>
                </a:solidFill>
                <a:latin typeface="Comic Sans MS" pitchFamily="66" charset="0"/>
              </a:rPr>
              <a:t>         Karınca bile incitmeyen, hayvanları sevgi ile besleyen bu insanlar ellerine bir "silah" geçti mi, ulu orta kurşun savuruyor, canlı cansız her şeyi yok ediyormuşlar. Hele "silah", "at" üzerinde ellerine geçerse vay karşısındakilerin hallerine... </a:t>
            </a:r>
          </a:p>
          <a:p>
            <a:pPr>
              <a:lnSpc>
                <a:spcPct val="80000"/>
              </a:lnSpc>
              <a:buFontTx/>
              <a:buNone/>
            </a:pPr>
            <a:r>
              <a:rPr lang="tr-TR" altLang="tr-TR" sz="1400" b="1">
                <a:solidFill>
                  <a:schemeClr val="accent2"/>
                </a:solidFill>
                <a:latin typeface="Comic Sans MS" pitchFamily="66" charset="0"/>
              </a:rPr>
              <a:t>         Bu yaratıkların atlarını mahmuzlayarak, ağızlarından köpükler saçarak, hırçınca dolanmaları ürkütücüymüş. At sırtında çılgınlar gibi, önlerine çıkan her canlıya saldırmak, onlara zarar vermek ya da öldürmekmiş emelleri. Bu işten pek çok keyif alıyormuşlar. Bir de karşılarına çıkan canlıya       zarar verebilirseler, sevinç çığlıkları komşu ülkelerden bile duyulurmuş. </a:t>
            </a:r>
          </a:p>
          <a:p>
            <a:pPr>
              <a:lnSpc>
                <a:spcPct val="80000"/>
              </a:lnSpc>
              <a:buFontTx/>
              <a:buNone/>
            </a:pPr>
            <a:r>
              <a:rPr lang="tr-TR" altLang="tr-TR" sz="1400" b="1">
                <a:solidFill>
                  <a:schemeClr val="accent2"/>
                </a:solidFill>
                <a:latin typeface="Comic Sans MS" pitchFamily="66" charset="0"/>
              </a:rPr>
              <a:t>          Kral, halkı bu büyüden kurtarmak için tüm bilginleri bir araya toplamış ve düşüncelerini sormuş. Bilginler : </a:t>
            </a:r>
          </a:p>
          <a:p>
            <a:pPr>
              <a:lnSpc>
                <a:spcPct val="80000"/>
              </a:lnSpc>
              <a:buFontTx/>
              <a:buNone/>
            </a:pPr>
            <a:r>
              <a:rPr lang="tr-TR" altLang="tr-TR" sz="1400" b="1">
                <a:solidFill>
                  <a:schemeClr val="accent2"/>
                </a:solidFill>
                <a:latin typeface="Comic Sans MS" pitchFamily="66" charset="0"/>
              </a:rPr>
              <a:t>    - Bu insanların yürürken bir sorunları yok. Sorun at sırtına bindiklerinde başlıyor. Bir yolunu bulup ata binmelerini önlersek, belki büyü etkili olamaz. </a:t>
            </a:r>
          </a:p>
          <a:p>
            <a:pPr>
              <a:lnSpc>
                <a:spcPct val="80000"/>
              </a:lnSpc>
              <a:buFontTx/>
              <a:buNone/>
            </a:pPr>
            <a:r>
              <a:rPr lang="tr-TR" altLang="tr-TR" sz="1400" b="1">
                <a:solidFill>
                  <a:schemeClr val="accent2"/>
                </a:solidFill>
                <a:latin typeface="Comic Sans MS" pitchFamily="66" charset="0"/>
              </a:rPr>
              <a:t>         diye yorum getirmişler. Kral, bilginlerin düşüncesini uygun bulmuş, halkın ata binmemesi için ne yapabileceklerini araştırmalarını istemiş.</a:t>
            </a:r>
            <a:r>
              <a:rPr lang="tr-TR" altLang="tr-TR" b="1">
                <a:solidFill>
                  <a:schemeClr val="accent2"/>
                </a:solidFill>
                <a:latin typeface="Comic Sans MS" pitchFamily="66" charset="0"/>
              </a:rPr>
              <a:t> </a:t>
            </a:r>
          </a:p>
          <a:p>
            <a:pPr>
              <a:lnSpc>
                <a:spcPct val="80000"/>
              </a:lnSpc>
            </a:pPr>
            <a:endParaRPr lang="tr-TR" altLang="tr-TR" sz="1400" b="1">
              <a:solidFill>
                <a:schemeClr val="accent2"/>
              </a:solidFill>
              <a:latin typeface="Comic Sans MS" pitchFamily="66" charset="0"/>
            </a:endParaRPr>
          </a:p>
        </p:txBody>
      </p:sp>
      <p:sp>
        <p:nvSpPr>
          <p:cNvPr id="16388" name="AutoShape 4"/>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16389" name="AutoShape 5"/>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Tree>
  </p:cSld>
  <p:clrMapOvr>
    <a:masterClrMapping/>
  </p:clrMapOvr>
  <p:transition advClick="0">
    <p:cut/>
    <p:sndAc>
      <p:stSnd>
        <p:snd r:embed="rId2" name="START.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descr="Kırtasiye"/>
          <p:cNvSpPr>
            <a:spLocks noChangeArrowheads="1"/>
          </p:cNvSpPr>
          <p:nvPr/>
        </p:nvSpPr>
        <p:spPr bwMode="auto">
          <a:xfrm>
            <a:off x="0" y="0"/>
            <a:ext cx="9144000" cy="6858000"/>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052" name="Rectangle 4"/>
          <p:cNvSpPr>
            <a:spLocks noGrp="1" noChangeArrowheads="1"/>
          </p:cNvSpPr>
          <p:nvPr>
            <p:ph type="body" idx="1"/>
          </p:nvPr>
        </p:nvSpPr>
        <p:spPr>
          <a:xfrm>
            <a:off x="-228600" y="304800"/>
            <a:ext cx="9372600" cy="6324600"/>
          </a:xfrm>
        </p:spPr>
        <p:txBody>
          <a:bodyPr/>
          <a:lstStyle/>
          <a:p>
            <a:pPr>
              <a:lnSpc>
                <a:spcPct val="90000"/>
              </a:lnSpc>
              <a:buFontTx/>
              <a:buNone/>
            </a:pPr>
            <a:r>
              <a:rPr lang="tr-TR" altLang="tr-TR" sz="1400" b="1">
                <a:solidFill>
                  <a:schemeClr val="accent2"/>
                </a:solidFill>
                <a:latin typeface="Comic Sans MS" pitchFamily="66" charset="0"/>
              </a:rPr>
              <a:t>       </a:t>
            </a:r>
            <a:r>
              <a:rPr lang="tr-TR" altLang="tr-TR" sz="1600" b="1">
                <a:solidFill>
                  <a:schemeClr val="accent2"/>
                </a:solidFill>
                <a:latin typeface="Comic Sans MS" pitchFamily="66" charset="0"/>
              </a:rPr>
              <a:t>ÖRDEK OKULU</a:t>
            </a:r>
            <a:r>
              <a:rPr lang="tr-TR" altLang="tr-TR" sz="1400" b="1">
                <a:solidFill>
                  <a:schemeClr val="accent2"/>
                </a:solidFill>
                <a:latin typeface="Comic Sans MS" pitchFamily="66" charset="0"/>
              </a:rPr>
              <a:t> </a:t>
            </a:r>
          </a:p>
          <a:p>
            <a:pPr>
              <a:lnSpc>
                <a:spcPct val="90000"/>
              </a:lnSpc>
              <a:buFontTx/>
              <a:buNone/>
            </a:pPr>
            <a:r>
              <a:rPr lang="tr-TR" altLang="tr-TR" sz="1400" b="1">
                <a:solidFill>
                  <a:schemeClr val="accent2"/>
                </a:solidFill>
                <a:latin typeface="Comic Sans MS" pitchFamily="66" charset="0"/>
              </a:rPr>
              <a:t>        Yeşil başlı erkek ördek, kanatlarını çırparak gölün kenarına doğru koşmuş. Göldeki balıkçıllara, filamingolara sevinçle seslenmiş: "Bab oldum! Baba!". Perdeli ayaklarıyla, kıyı boyunca badi badi koşuştururken sevinçle bağırıp, baba olduğunu herkese duyurmuş. Suda ince uzun ayaklarını ve uzun gagalarını kullanarak avlanmakta olan balıkçıllar ve filamingolar, gagalarını şakırdatarak ördeği kutlamışlar. Sonra hiç bir şey olmamış gibi avlanmayı sürdürmüşler. Gölün çevresindeki ağaçlarda ötüşüp duran serçeler ardı ardına "Ne oldu? Ne oldu?" diye seslenmişler. Yeşil başlı ördek keyifle "Baba oldum" demiş. Serçeler de kanat çırpıp, sevinçle ötüşerek ördeği kutlamışlar. Serçelerden birinin "Bu mutlu haberi herkese duyuralım" demesi üzerine, gölde avlanmakta olan bir balıkçıl işini bırakıp uzun bacaklarını suyun yüzeyine değin kaldırarak ağır ağır gölün diğer kıyısına değin yürümüş. Orada, turnalara seslenerek, ördeğin baba olduğunu söylemiş. Turnalar ördeğin sevincini yaymak için kanat çırpıp uçmuşlar... Bunu gören serçelerden bir çoğu haberi yaymak için ağaçtan ağaca uçmaya başlamışlar. Sevinç çığlıkları ve kuş sesleri çevreyi kaplamış. Bir ağaç kovuğundan fırlayan sincap ağaçtan ağaca koşturmuş. her kovuğa başını sokup, yeni doğan ördek yavrularının haberini yaymış. </a:t>
            </a:r>
          </a:p>
          <a:p>
            <a:pPr>
              <a:lnSpc>
                <a:spcPct val="90000"/>
              </a:lnSpc>
              <a:buFontTx/>
              <a:buNone/>
            </a:pPr>
            <a:r>
              <a:rPr lang="tr-TR" altLang="tr-TR" sz="1400" b="1">
                <a:solidFill>
                  <a:schemeClr val="accent2"/>
                </a:solidFill>
                <a:latin typeface="Comic Sans MS" pitchFamily="66" charset="0"/>
              </a:rPr>
              <a:t>        Yeşil başlı ördek, gururla yürüyerek annenin yanına gitmiş. "Herkese bebeklerin haberini ulaştırdım" demiş. Anne ördek, yüzündeki gülümsemeyle kanatlarını hafifçe kaldırıp, altındaki küçük ördek yavrularını babalarına göstermiş. Sonra üşümesinler diye kanatlarını üstlerine örtmüş... Yavruları gören ibikli horoz, başını öne arkaya sallayarak göğsünü kabartarak ördeklerin yanına gelmiş. Biraz yüksek sesle: </a:t>
            </a:r>
          </a:p>
          <a:p>
            <a:pPr>
              <a:lnSpc>
                <a:spcPct val="90000"/>
              </a:lnSpc>
              <a:buFontTx/>
              <a:buNone/>
            </a:pPr>
            <a:r>
              <a:rPr lang="tr-TR" altLang="tr-TR" sz="1400" b="1">
                <a:solidFill>
                  <a:schemeClr val="accent2"/>
                </a:solidFill>
                <a:latin typeface="Comic Sans MS" pitchFamily="66" charset="0"/>
              </a:rPr>
              <a:t>    - Bu civcivlerin işi ne? Neden sizin yanınızdalar?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Onlar civciv değil. Ördek yavrusudur. </a:t>
            </a:r>
          </a:p>
          <a:p>
            <a:pPr>
              <a:lnSpc>
                <a:spcPct val="90000"/>
              </a:lnSpc>
              <a:buFontTx/>
              <a:buNone/>
            </a:pPr>
            <a:r>
              <a:rPr lang="tr-TR" altLang="tr-TR" sz="1400" b="1">
                <a:solidFill>
                  <a:schemeClr val="accent2"/>
                </a:solidFill>
                <a:latin typeface="Comic Sans MS" pitchFamily="66" charset="0"/>
              </a:rPr>
              <a:t>       diye yeşil başlı ördek diklenerek yanıt vermiş. Horoz, yavruların civcivlere benzemesine şaşmış ama, tavukların "Gel buraya. Gel buraya" dediğini duyunca üstelemeden geldiği gibi başını öne arkaya savurarak kümesine dönmüş. Yeşi başlı ördek gagasıyla annenin başını okşamış. Yanında ayaklarını altına alıp çömelmiş. Sevgi dolu gözlerle anneyi izlemeye başlamış. Biraz utangaçlıktan, biraz da sevginin güzelliğinden olsa gerek, anne ördek, başını hafifçe yana büküp, sessizce babanın kendisini süzmesine izin vermiş. Mutluluk ve sevgi gurultuları çevreye yayılırken ördek yavruları annelerinin kanatları arasında kıpırdıyor, kah oradan çıkarak çevreyi geziyor, kah üşüyüp annenin koynuna girerek ısınıyormuşlar... </a:t>
            </a:r>
          </a:p>
          <a:p>
            <a:pPr>
              <a:lnSpc>
                <a:spcPct val="90000"/>
              </a:lnSpc>
              <a:buFontTx/>
              <a:buNone/>
            </a:pPr>
            <a:r>
              <a:rPr lang="tr-TR" altLang="tr-TR" sz="1400" b="1">
                <a:solidFill>
                  <a:schemeClr val="accent2"/>
                </a:solidFill>
                <a:latin typeface="Comic Sans MS" pitchFamily="66" charset="0"/>
              </a:rPr>
              <a:t>        Uzaklardan kuşların cıvıltısı ve diğer hayvanların sesleri duyuluyormuş. Tüm hayvanlar, ördek yavrularının doğumunu kutladıklarını söylüyormuşlar... </a:t>
            </a:r>
          </a:p>
          <a:p>
            <a:endParaRPr lang="tr-TR" altLang="tr-TR">
              <a:solidFill>
                <a:srgbClr val="FF0000"/>
              </a:solidFill>
            </a:endParaRPr>
          </a:p>
        </p:txBody>
      </p:sp>
      <p:sp>
        <p:nvSpPr>
          <p:cNvPr id="2054" name="AutoShape 6"/>
          <p:cNvSpPr>
            <a:spLocks noChangeArrowheads="1"/>
          </p:cNvSpPr>
          <p:nvPr/>
        </p:nvSpPr>
        <p:spPr bwMode="auto">
          <a:xfrm>
            <a:off x="8167688" y="6477000"/>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
        <p:nvSpPr>
          <p:cNvPr id="2056" name="AutoShape 8"/>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ANA SAYFA</a:t>
            </a:r>
            <a:endParaRPr lang="tr-TR" altLang="tr-TR"/>
          </a:p>
        </p:txBody>
      </p:sp>
    </p:spTree>
  </p:cSld>
  <p:clrMapOvr>
    <a:masterClrMapping/>
  </p:clrMapOvr>
  <p:transition advClick="0">
    <p:cut/>
    <p:sndAc>
      <p:stSnd>
        <p:snd r:embed="rId2" name="START.WAV"/>
      </p:stSnd>
    </p:sndAc>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a:xfrm>
            <a:off x="-304800" y="228600"/>
            <a:ext cx="9144000" cy="6400800"/>
          </a:xfrm>
        </p:spPr>
        <p:txBody>
          <a:bodyPr/>
          <a:lstStyle/>
          <a:p>
            <a:pPr>
              <a:lnSpc>
                <a:spcPct val="90000"/>
              </a:lnSpc>
              <a:buFontTx/>
              <a:buNone/>
            </a:pPr>
            <a:r>
              <a:rPr lang="tr-TR" altLang="tr-TR" sz="1400" b="1">
                <a:latin typeface="Comic Sans MS" pitchFamily="66" charset="0"/>
              </a:rPr>
              <a:t>      </a:t>
            </a:r>
            <a:r>
              <a:rPr lang="tr-TR" altLang="tr-TR" sz="1400" b="1">
                <a:solidFill>
                  <a:schemeClr val="accent2"/>
                </a:solidFill>
                <a:latin typeface="Comic Sans MS" pitchFamily="66" charset="0"/>
              </a:rPr>
              <a:t>Bilginler bir süre araştırdıktan sonra, yine Kral'ın karşısına gelmişler : </a:t>
            </a:r>
          </a:p>
          <a:p>
            <a:pPr>
              <a:lnSpc>
                <a:spcPct val="90000"/>
              </a:lnSpc>
              <a:buFontTx/>
              <a:buNone/>
            </a:pPr>
            <a:r>
              <a:rPr lang="tr-TR" altLang="tr-TR" sz="1400" b="1">
                <a:solidFill>
                  <a:schemeClr val="accent2"/>
                </a:solidFill>
                <a:latin typeface="Comic Sans MS" pitchFamily="66" charset="0"/>
              </a:rPr>
              <a:t>    - Birisi bize, komşu ülkelerde bir araç olduğunu söyledi. Bu araç atsız gidiyormuş ve </a:t>
            </a:r>
          </a:p>
          <a:p>
            <a:pPr>
              <a:lnSpc>
                <a:spcPct val="90000"/>
              </a:lnSpc>
              <a:buFontTx/>
              <a:buNone/>
            </a:pPr>
            <a:r>
              <a:rPr lang="tr-TR" altLang="tr-TR" sz="1400" b="1">
                <a:solidFill>
                  <a:schemeClr val="accent2"/>
                </a:solidFill>
                <a:latin typeface="Comic Sans MS" pitchFamily="66" charset="0"/>
              </a:rPr>
              <a:t>    söylentiye göre attan da hızlıymış. </a:t>
            </a:r>
          </a:p>
          <a:p>
            <a:pPr>
              <a:lnSpc>
                <a:spcPct val="90000"/>
              </a:lnSpc>
              <a:buFontTx/>
              <a:buNone/>
            </a:pPr>
            <a:r>
              <a:rPr lang="tr-TR" altLang="tr-TR" sz="1400" b="1">
                <a:solidFill>
                  <a:schemeClr val="accent2"/>
                </a:solidFill>
                <a:latin typeface="Comic Sans MS" pitchFamily="66" charset="0"/>
              </a:rPr>
              <a:t>        demişler. Kral, büyük bir umutla bilginlerini görevlendirmiş. Bilginler seçtikleri elçilere komşu ülkedeki atsız aracı inceleme görevi vermişler. Eğer, elçiler atsız aracın sorunu çözeceğine inanırsalar, atların yerine bu araçların kullanılması için Kral emir bile verecekmiş. </a:t>
            </a:r>
          </a:p>
          <a:p>
            <a:pPr>
              <a:lnSpc>
                <a:spcPct val="90000"/>
              </a:lnSpc>
              <a:buFontTx/>
              <a:buNone/>
            </a:pPr>
            <a:r>
              <a:rPr lang="tr-TR" altLang="tr-TR" sz="1400" b="1">
                <a:solidFill>
                  <a:schemeClr val="accent2"/>
                </a:solidFill>
                <a:latin typeface="Comic Sans MS" pitchFamily="66" charset="0"/>
              </a:rPr>
              <a:t>        Haberciler köy köy dolaşıp bilginlerin görevini halka duyurmuşlar : </a:t>
            </a:r>
          </a:p>
          <a:p>
            <a:pPr>
              <a:lnSpc>
                <a:spcPct val="90000"/>
              </a:lnSpc>
              <a:buFontTx/>
              <a:buNone/>
            </a:pPr>
            <a:r>
              <a:rPr lang="tr-TR" altLang="tr-TR" sz="1400" b="1">
                <a:solidFill>
                  <a:schemeClr val="accent2"/>
                </a:solidFill>
                <a:latin typeface="Comic Sans MS" pitchFamily="66" charset="0"/>
              </a:rPr>
              <a:t>     Ey güzel ülkenin tatlı insanları, bilginlerimiz hepinizin bildiği büyüyü bozmak için Kral tarafından görevlendirildiler. Komşu ülkelerde atsız araçlar varmış. Bu araçları inceleyecekler. Eğer büyüyü bozacağına inanırsalar, bu araçlar ülkemize getirilecek. Halkımız bundan böyle ata binmeyecek. Bu araçları kullanacak. Kral'ımız der ki :</a:t>
            </a:r>
          </a:p>
          <a:p>
            <a:pPr>
              <a:lnSpc>
                <a:spcPct val="90000"/>
              </a:lnSpc>
              <a:buFontTx/>
              <a:buNone/>
            </a:pPr>
            <a:r>
              <a:rPr lang="tr-TR" altLang="tr-TR" sz="1400" b="1">
                <a:solidFill>
                  <a:schemeClr val="accent2"/>
                </a:solidFill>
                <a:latin typeface="Comic Sans MS" pitchFamily="66" charset="0"/>
              </a:rPr>
              <a:t>    "Halkımız mutlu olsun. Artık üzüntülü günler geride kalacak..."</a:t>
            </a:r>
          </a:p>
          <a:p>
            <a:pPr>
              <a:lnSpc>
                <a:spcPct val="90000"/>
              </a:lnSpc>
              <a:buFontTx/>
              <a:buNone/>
            </a:pPr>
            <a:r>
              <a:rPr lang="tr-TR" altLang="tr-TR" sz="1400" b="1">
                <a:solidFill>
                  <a:schemeClr val="accent2"/>
                </a:solidFill>
                <a:latin typeface="Comic Sans MS" pitchFamily="66" charset="0"/>
              </a:rPr>
              <a:t>       Bu haberi duyan herkes pek sevinmiş. Büyü etkin olduğunda canlılara zarar verirken keyifleniyormuşlar, ama sonra çok üzülüyormuşlar. Kolay değil, bir hiç uğruna tanıdık, tanımadık demeden herkesin canına zarar vermek hoşlarına gitmiyormuş. </a:t>
            </a:r>
          </a:p>
          <a:p>
            <a:pPr>
              <a:lnSpc>
                <a:spcPct val="90000"/>
              </a:lnSpc>
              <a:buFontTx/>
              <a:buNone/>
            </a:pPr>
            <a:r>
              <a:rPr lang="tr-TR" altLang="tr-TR" sz="1400" b="1">
                <a:solidFill>
                  <a:schemeClr val="accent2"/>
                </a:solidFill>
                <a:latin typeface="Comic Sans MS" pitchFamily="66" charset="0"/>
              </a:rPr>
              <a:t>        Tarihi görev, günü geldiğinde başlamış. Elçiler, halkın çoşku ve sevgi dolu gösterisi eşliğinde, bir deve kevranı ile komşu ülkeye doğru yolculuğa çıkmışlar. Büyüden uzak kalmak için kervana hiç at almamışlar. Elçiler, derelerden, tepelerden dolana, dolana, deve kervanının hızlıyla aylar sonra komşu ülkeye ulaşmışlar. </a:t>
            </a:r>
          </a:p>
          <a:p>
            <a:pPr>
              <a:lnSpc>
                <a:spcPct val="90000"/>
              </a:lnSpc>
              <a:buFontTx/>
              <a:buNone/>
            </a:pPr>
            <a:r>
              <a:rPr lang="tr-TR" altLang="tr-TR" sz="1400" b="1">
                <a:solidFill>
                  <a:schemeClr val="accent2"/>
                </a:solidFill>
                <a:latin typeface="Comic Sans MS" pitchFamily="66" charset="0"/>
              </a:rPr>
              <a:t>         Bilginler bu ülkeyi gezerken, atsız aracı görmüşler. Biraz inceledikten sonra : </a:t>
            </a:r>
          </a:p>
          <a:p>
            <a:pPr>
              <a:lnSpc>
                <a:spcPct val="90000"/>
              </a:lnSpc>
              <a:buFontTx/>
              <a:buNone/>
            </a:pPr>
            <a:r>
              <a:rPr lang="tr-TR" altLang="tr-TR" sz="1400" b="1">
                <a:solidFill>
                  <a:schemeClr val="accent2"/>
                </a:solidFill>
                <a:latin typeface="Comic Sans MS" pitchFamily="66" charset="0"/>
              </a:rPr>
              <a:t>    - Bu araç tam bizim Kral'ın istediği gibi. At olmadan yürüyebiliyor. Ata binmeyince, insanlar hırçınlık yapamazlar. Hem ata binenler, bu araçtakine zarar veremez. Baksanıza, bu araç attan çok hızlı... </a:t>
            </a:r>
          </a:p>
          <a:p>
            <a:pPr>
              <a:lnSpc>
                <a:spcPct val="90000"/>
              </a:lnSpc>
              <a:buFontTx/>
              <a:buNone/>
            </a:pPr>
            <a:r>
              <a:rPr lang="tr-TR" altLang="tr-TR" sz="1400" b="1">
                <a:solidFill>
                  <a:schemeClr val="accent2"/>
                </a:solidFill>
                <a:latin typeface="Comic Sans MS" pitchFamily="66" charset="0"/>
              </a:rPr>
              <a:t>    diye yorumlarını yapmışlar. </a:t>
            </a:r>
          </a:p>
          <a:p>
            <a:pPr>
              <a:lnSpc>
                <a:spcPct val="90000"/>
              </a:lnSpc>
              <a:buFontTx/>
              <a:buNone/>
            </a:pPr>
            <a:r>
              <a:rPr lang="tr-TR" altLang="tr-TR" sz="1400" b="1">
                <a:solidFill>
                  <a:schemeClr val="accent2"/>
                </a:solidFill>
                <a:latin typeface="Comic Sans MS" pitchFamily="66" charset="0"/>
              </a:rPr>
              <a:t>        Elçiler komşu ülkeden bir örnek aracı alıp ülkelerine götürmek istemişler. Amaçları aracı Kral'a göstermek ve kendi kanılarını Kral'a doğrulatmakmış. Komşu ülke, yeni araçlarını satacak bir pazar bulduğu için elçilerin isteğini uygun bulmuş ve yetkili görevli hemen bir örnek araç hazırlatmış. </a:t>
            </a:r>
          </a:p>
          <a:p>
            <a:pPr>
              <a:lnSpc>
                <a:spcPct val="90000"/>
              </a:lnSpc>
              <a:buFontTx/>
              <a:buNone/>
            </a:pPr>
            <a:r>
              <a:rPr lang="tr-TR" altLang="tr-TR" sz="1400" b="1">
                <a:solidFill>
                  <a:schemeClr val="accent2"/>
                </a:solidFill>
                <a:latin typeface="Comic Sans MS" pitchFamily="66" charset="0"/>
              </a:rPr>
              <a:t>         Örnek aracın nasıl kullanılacağını öğretecek bir sürücüyle araca binen elçiler, kendi ülkelerine dönmüşler. Elçilerin bu hızlı araçla ülkelerine dönmeleri yalnızca birkaç gün sürmüş.</a:t>
            </a:r>
            <a:r>
              <a:rPr lang="tr-TR" altLang="tr-TR" b="1">
                <a:latin typeface="Comic Sans MS" pitchFamily="66" charset="0"/>
              </a:rPr>
              <a:t> </a:t>
            </a:r>
          </a:p>
        </p:txBody>
      </p:sp>
      <p:sp>
        <p:nvSpPr>
          <p:cNvPr id="60419"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60420" name="AutoShape 4"/>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
        <p:nvSpPr>
          <p:cNvPr id="60421" name="AutoShape 5"/>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GERİ</a:t>
            </a:r>
            <a:endParaRPr lang="tr-TR" altLang="tr-TR"/>
          </a:p>
        </p:txBody>
      </p:sp>
    </p:spTree>
  </p:cSld>
  <p:clrMapOvr>
    <a:masterClrMapping/>
  </p:clrMapOvr>
  <p:transition advClick="0">
    <p:cut/>
    <p:sndAc>
      <p:stSnd>
        <p:snd r:embed="rId2" name="START.WAV"/>
      </p:stSnd>
    </p:sndAc>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body" idx="1"/>
          </p:nvPr>
        </p:nvSpPr>
        <p:spPr>
          <a:xfrm>
            <a:off x="-228600" y="228600"/>
            <a:ext cx="9144000" cy="6400800"/>
          </a:xfrm>
        </p:spPr>
        <p:txBody>
          <a:bodyPr/>
          <a:lstStyle/>
          <a:p>
            <a:pPr>
              <a:lnSpc>
                <a:spcPct val="80000"/>
              </a:lnSpc>
              <a:buFontTx/>
              <a:buNone/>
            </a:pPr>
            <a:r>
              <a:rPr lang="tr-TR" altLang="tr-TR" sz="1400" b="1">
                <a:latin typeface="Comic Sans MS" pitchFamily="66" charset="0"/>
              </a:rPr>
              <a:t>        </a:t>
            </a:r>
            <a:r>
              <a:rPr lang="tr-TR" altLang="tr-TR" sz="1400" b="1">
                <a:solidFill>
                  <a:schemeClr val="accent2"/>
                </a:solidFill>
                <a:latin typeface="Comic Sans MS" pitchFamily="66" charset="0"/>
              </a:rPr>
              <a:t>Elçiler yeni araçla Kral'ın önüne geldiklerinde, alanda toplanan halk </a:t>
            </a:r>
          </a:p>
          <a:p>
            <a:pPr>
              <a:lnSpc>
                <a:spcPct val="80000"/>
              </a:lnSpc>
              <a:buFontTx/>
              <a:buNone/>
            </a:pPr>
            <a:r>
              <a:rPr lang="tr-TR" altLang="tr-TR" sz="1400" b="1">
                <a:solidFill>
                  <a:schemeClr val="accent2"/>
                </a:solidFill>
                <a:latin typeface="Comic Sans MS" pitchFamily="66" charset="0"/>
              </a:rPr>
              <a:t>    merakla gösteriyi bekliyormuş. Sürücü aracı çalıştırmış. Kral araca binmiş ve araç </a:t>
            </a:r>
          </a:p>
          <a:p>
            <a:pPr>
              <a:lnSpc>
                <a:spcPct val="80000"/>
              </a:lnSpc>
              <a:buFontTx/>
              <a:buNone/>
            </a:pPr>
            <a:r>
              <a:rPr lang="tr-TR" altLang="tr-TR" sz="1400" b="1">
                <a:solidFill>
                  <a:schemeClr val="accent2"/>
                </a:solidFill>
                <a:latin typeface="Comic Sans MS" pitchFamily="66" charset="0"/>
              </a:rPr>
              <a:t>    hareket etmiş. Atsız aracın yürüdüğünü gören topluluktan bir uğultu kopmuş. Hepsi hayretlerini saklayamamışlar. Gösteriyi izleyenler de inanmış bu aracın atların yerini alacağına. "Artık büyü etkili olamayacak" diye pek sevinmişler. </a:t>
            </a:r>
          </a:p>
          <a:p>
            <a:pPr>
              <a:lnSpc>
                <a:spcPct val="80000"/>
              </a:lnSpc>
              <a:buFontTx/>
              <a:buNone/>
            </a:pPr>
            <a:r>
              <a:rPr lang="tr-TR" altLang="tr-TR" sz="1400" b="1">
                <a:solidFill>
                  <a:schemeClr val="accent2"/>
                </a:solidFill>
                <a:latin typeface="Comic Sans MS" pitchFamily="66" charset="0"/>
              </a:rPr>
              <a:t>         Sürücü, Kral'ın görevlilerine aracı nasıl kullanacağını öğretmeye başlamış. Kral komşu ülkeye haber iletmiş. Yeni araçtan satın alacaklarını bildirmiş. Zaman içinde birer ikişer yeni araçlar gelmeye başlamış. Önce Kral, daha sonra yanındaki görevliler bu araçtan edinmişler. </a:t>
            </a:r>
          </a:p>
          <a:p>
            <a:pPr>
              <a:lnSpc>
                <a:spcPct val="80000"/>
              </a:lnSpc>
              <a:buFontTx/>
              <a:buNone/>
            </a:pPr>
            <a:r>
              <a:rPr lang="tr-TR" altLang="tr-TR" sz="1400" b="1">
                <a:solidFill>
                  <a:schemeClr val="accent2"/>
                </a:solidFill>
                <a:latin typeface="Comic Sans MS" pitchFamily="66" charset="0"/>
              </a:rPr>
              <a:t>         Atlı canavarlar, bu araçları gördüklerinde onlara sadırmaya çalışmışlar ama, araç çok hızlı olduğu için araca yetişememişler. Aracın üzerindekilerin atlı canavardan zarar görmediği tüm ülkede yankı yaparak duyulmuş. Atlı canavarlardan kurtulmak isteyen herkes, bir an önce bu araçtan edinmek için sıraya girmiş. Halkın tüm emeli kendi kendine yürüyen araçtan satın almakmış. Herkes yememiş, içmemiş tüm gelirini biriktirmiş ve bu pahalı aracı almış. Aracı almaya gücü yetmeyenler hala ata biniyor ve atlı canavar olmaya devam ediyormuş. Kral, atlardan tümüyle kurtulmak için ülkenin büyük girişimcilerine destek olmuş. Fabrikalar kurdurmuş. Artık bu güzel ülkede de kendi başına yürüyen araçlar üretilmeye başlanmış. Halk ülkelerinde yapılan araçları daha kolay ve ucuza alma olanağına kavuşmuş. </a:t>
            </a:r>
          </a:p>
          <a:p>
            <a:pPr>
              <a:lnSpc>
                <a:spcPct val="80000"/>
              </a:lnSpc>
              <a:buFontTx/>
              <a:buNone/>
            </a:pPr>
            <a:r>
              <a:rPr lang="tr-TR" altLang="tr-TR" sz="1400" b="1">
                <a:solidFill>
                  <a:schemeClr val="accent2"/>
                </a:solidFill>
                <a:latin typeface="Comic Sans MS" pitchFamily="66" charset="0"/>
              </a:rPr>
              <a:t>         Yıllar hızla akıp gitmiş. Ülkede ata binenler pek kalmamış. Kalanlar da eski etkinliklerini gösterememişler. At olmayınca, büyülü sözcüklerin etkisi azalmış. Artık "avrat" sözcüğünden etkilenenler eskisi kadar çok değilmiş. "Silah" sözcüğü hala ürkütücü oluyormuş ama, büyüden kurtulmak için halkın çoğunluğu silah taşımaz olmuş. Aslında Kral, silah taşıyanı cezalandırmaya başlamış olduğundan, yalnız silahı çok sevenler, eski canavarlıklarını sürdürmek isteyenler, gizliden  silah taşımaya devam etmişler. </a:t>
            </a:r>
          </a:p>
          <a:p>
            <a:pPr>
              <a:lnSpc>
                <a:spcPct val="80000"/>
              </a:lnSpc>
              <a:buFontTx/>
              <a:buNone/>
            </a:pPr>
            <a:r>
              <a:rPr lang="tr-TR" altLang="tr-TR" sz="1400" b="1">
                <a:solidFill>
                  <a:schemeClr val="accent2"/>
                </a:solidFill>
                <a:latin typeface="Comic Sans MS" pitchFamily="66" charset="0"/>
              </a:rPr>
              <a:t>         Araçlar çoğalınca önceleri tek tük, sonraları sayıca daha çok tuhaf olaylar olmaya başlamış. Büyüye benzemesin diye bu olaylara "kaza" adını vermişler. Araçlar ya birbirleri ile çarpışıyor, ya da bir ağaca, bir direğe çarpıp parçalanıyormuş. Aracın bir başkası ile çarpışması, eskiden atla yapılan saldırıdan daha kötü sonuç veriyormuş. Artık canlılar eskisi gibi birer, birer zarar görmüyor, topluca canlarından oluyormuşlar. Ülke, bazı günler kan gölüne dönüyormuş. </a:t>
            </a:r>
          </a:p>
          <a:p>
            <a:pPr>
              <a:lnSpc>
                <a:spcPct val="80000"/>
              </a:lnSpc>
              <a:buFontTx/>
              <a:buNone/>
            </a:pPr>
            <a:r>
              <a:rPr lang="tr-TR" altLang="tr-TR" sz="1400" b="1">
                <a:solidFill>
                  <a:schemeClr val="accent2"/>
                </a:solidFill>
                <a:latin typeface="Comic Sans MS" pitchFamily="66" charset="0"/>
              </a:rPr>
              <a:t>          Bazı günler tüm araçlar yollarda kalıyor saatlerce ilerleyemiyormuşlar. Bir araç yolun ortasında durup yük ya da yolcu indirip bindirirken, arkasındakiler onu beklemek zorunda kalıyormuş. Bazen hızla giden bir araç öndekini nasıl geçmesi gerektiğini bilmediği için, arkadan ona çarpıp, hem öndekine hem de kendisine zarar veriyormuş. Sürücüler bazen araçları öyle zorluyorlarmış ki, hıznı alamayan araç, karşı yönden gelen araçla kafa kafaya girip içindeki tüm canlıların ölmesine neden oluyormuş. Halkın görünüşte bu konuda pek suçu yokmuş. Çünkü daha önce yalnızca ata binmiş olan halk, bu araçları ata biner gibi kullanmaya başlamış.</a:t>
            </a:r>
            <a:r>
              <a:rPr lang="tr-TR" altLang="tr-TR" b="1">
                <a:latin typeface="Comic Sans MS" pitchFamily="66" charset="0"/>
              </a:rPr>
              <a:t> </a:t>
            </a:r>
          </a:p>
        </p:txBody>
      </p:sp>
      <p:sp>
        <p:nvSpPr>
          <p:cNvPr id="61443"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61444" name="AutoShape 4"/>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
        <p:nvSpPr>
          <p:cNvPr id="61445" name="AutoShape 5"/>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GERİ</a:t>
            </a:r>
            <a:endParaRPr lang="tr-TR" altLang="tr-TR"/>
          </a:p>
        </p:txBody>
      </p:sp>
    </p:spTree>
  </p:cSld>
  <p:clrMapOvr>
    <a:masterClrMapping/>
  </p:clrMapOvr>
  <p:transition advClick="0">
    <p:cut/>
    <p:sndAc>
      <p:stSnd>
        <p:snd r:embed="rId2" name="START.WAV"/>
      </p:stSnd>
    </p:sndAc>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a:xfrm>
            <a:off x="-228600" y="457200"/>
            <a:ext cx="9144000" cy="6400800"/>
          </a:xfrm>
        </p:spPr>
        <p:txBody>
          <a:bodyPr/>
          <a:lstStyle/>
          <a:p>
            <a:pPr>
              <a:lnSpc>
                <a:spcPct val="90000"/>
              </a:lnSpc>
              <a:buFontTx/>
              <a:buNone/>
            </a:pPr>
            <a:r>
              <a:rPr lang="tr-TR" altLang="tr-TR" sz="1400" b="1">
                <a:latin typeface="Comic Sans MS" pitchFamily="66" charset="0"/>
              </a:rPr>
              <a:t>         </a:t>
            </a:r>
            <a:r>
              <a:rPr lang="tr-TR" altLang="tr-TR" sz="1400" b="1">
                <a:solidFill>
                  <a:schemeClr val="accent2"/>
                </a:solidFill>
                <a:latin typeface="Comic Sans MS" pitchFamily="66" charset="0"/>
              </a:rPr>
              <a:t>Zamanla, araçların üzerindeki gözleri dönmüş sürücüler, yollarda hızla ilerlerken </a:t>
            </a:r>
          </a:p>
          <a:p>
            <a:pPr>
              <a:lnSpc>
                <a:spcPct val="90000"/>
              </a:lnSpc>
              <a:buFontTx/>
              <a:buNone/>
            </a:pPr>
            <a:r>
              <a:rPr lang="tr-TR" altLang="tr-TR" sz="1400" b="1">
                <a:solidFill>
                  <a:schemeClr val="accent2"/>
                </a:solidFill>
                <a:latin typeface="Comic Sans MS" pitchFamily="66" charset="0"/>
              </a:rPr>
              <a:t>    önlerine çıkan her şeyi ezmeye, kırmaya başlamışlar. Sanki ata binerken diğer canlılara saldırdıklarında yaptıkları gibi davranmışlar. </a:t>
            </a:r>
          </a:p>
          <a:p>
            <a:pPr>
              <a:lnSpc>
                <a:spcPct val="90000"/>
              </a:lnSpc>
              <a:buFontTx/>
              <a:buNone/>
            </a:pPr>
            <a:r>
              <a:rPr lang="tr-TR" altLang="tr-TR" sz="1400" b="1">
                <a:solidFill>
                  <a:schemeClr val="accent2"/>
                </a:solidFill>
                <a:latin typeface="Comic Sans MS" pitchFamily="66" charset="0"/>
              </a:rPr>
              <a:t>         Bilginler hemen bir araya gelmişler. Bu "kazaların" nedenini araştırmışlar. Yoksa "büyü" biçim mi değiştirdi derlerken, komşu ülkeden getirdikleri araçla ilgili, pek önemli bir konuda eksiklik yaptıklarını görmüşler. </a:t>
            </a:r>
          </a:p>
          <a:p>
            <a:pPr>
              <a:lnSpc>
                <a:spcPct val="90000"/>
              </a:lnSpc>
              <a:buFontTx/>
              <a:buNone/>
            </a:pPr>
            <a:r>
              <a:rPr lang="tr-TR" altLang="tr-TR" sz="1400" b="1">
                <a:solidFill>
                  <a:schemeClr val="accent2"/>
                </a:solidFill>
                <a:latin typeface="Comic Sans MS" pitchFamily="66" charset="0"/>
              </a:rPr>
              <a:t>         Komşu ülkeden sürücü getirmişler, onun aracı kullanmayı öğretmesini sağlamışlar. Meğer, araçlar kullanılırken uyulması gereken kuralları komşu ülkeden almayı unutmuşlar. Bilginler komşu ülkeden "trafik" adı verilen kuraları almamışlar. Tüm kazalar kuralsızlıktan ya da kural bilmemekten kaynaklanıyormuş. </a:t>
            </a:r>
          </a:p>
          <a:p>
            <a:pPr>
              <a:lnSpc>
                <a:spcPct val="90000"/>
              </a:lnSpc>
              <a:buFontTx/>
              <a:buNone/>
            </a:pPr>
            <a:r>
              <a:rPr lang="tr-TR" altLang="tr-TR" sz="1400" b="1">
                <a:solidFill>
                  <a:schemeClr val="accent2"/>
                </a:solidFill>
                <a:latin typeface="Comic Sans MS" pitchFamily="66" charset="0"/>
              </a:rPr>
              <a:t>         Bilginler hemen "trafik" kurallarını kendi dillerine çevirmişler ve halka öğretmeye başlamışlar. Ama çok geç kaldıklarını "kazalar" önlenemez boyuta gelince anlamışlar. </a:t>
            </a:r>
          </a:p>
          <a:p>
            <a:pPr>
              <a:lnSpc>
                <a:spcPct val="90000"/>
              </a:lnSpc>
              <a:buFontTx/>
              <a:buNone/>
            </a:pPr>
            <a:r>
              <a:rPr lang="tr-TR" altLang="tr-TR" sz="1400" b="1">
                <a:solidFill>
                  <a:schemeClr val="accent2"/>
                </a:solidFill>
                <a:latin typeface="Comic Sans MS" pitchFamily="66" charset="0"/>
              </a:rPr>
              <a:t>         Getirilen kurallar, eskiden at üzerinde saldırılar düzenleyen bu insanlara pek yaramamış. Halk ata binerken nasıl nara atıp saldırılar düzenliyorsa, araçları da öyle kullandıklarından kurallar etkisiz kalmışlar. Yalnızca bu insanların ünleri değişmiş. Eskiden tüm komşu ülkeler bu güzel ülkenin insanlarına "Barbar" derken, şimdi "Trafik Canavarı" demeye başlamışlar... </a:t>
            </a:r>
          </a:p>
          <a:p>
            <a:pPr>
              <a:lnSpc>
                <a:spcPct val="90000"/>
              </a:lnSpc>
              <a:buFontTx/>
              <a:buNone/>
            </a:pPr>
            <a:r>
              <a:rPr lang="tr-TR" altLang="tr-TR" sz="1400" b="1">
                <a:solidFill>
                  <a:schemeClr val="accent2"/>
                </a:solidFill>
                <a:latin typeface="Comic Sans MS" pitchFamily="66" charset="0"/>
              </a:rPr>
              <a:t>        Öyle ya, masal diyarı da olsa, zevk için canlılara zarar verenlere başka ne ad verilir ki. </a:t>
            </a:r>
          </a:p>
          <a:p>
            <a:endParaRPr lang="tr-TR" altLang="tr-TR" b="1">
              <a:solidFill>
                <a:schemeClr val="accent2"/>
              </a:solidFill>
              <a:latin typeface="Comic Sans MS" pitchFamily="66" charset="0"/>
            </a:endParaRPr>
          </a:p>
          <a:p>
            <a:endParaRPr lang="tr-TR" altLang="tr-TR" sz="1400" b="1">
              <a:solidFill>
                <a:schemeClr val="accent2"/>
              </a:solidFill>
              <a:latin typeface="Comic Sans MS" pitchFamily="66" charset="0"/>
            </a:endParaRPr>
          </a:p>
        </p:txBody>
      </p:sp>
      <p:sp>
        <p:nvSpPr>
          <p:cNvPr id="62467"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ANA SAYFA</a:t>
            </a:r>
            <a:endParaRPr lang="tr-TR" altLang="tr-TR"/>
          </a:p>
        </p:txBody>
      </p:sp>
      <p:sp>
        <p:nvSpPr>
          <p:cNvPr id="62468" name="AutoShape 4"/>
          <p:cNvSpPr>
            <a:spLocks noChangeArrowheads="1"/>
          </p:cNvSpPr>
          <p:nvPr/>
        </p:nvSpPr>
        <p:spPr bwMode="auto">
          <a:xfrm>
            <a:off x="8167688" y="6477000"/>
            <a:ext cx="976312"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GERİ</a:t>
            </a:r>
            <a:endParaRPr lang="tr-TR" altLang="tr-TR"/>
          </a:p>
        </p:txBody>
      </p:sp>
    </p:spTree>
  </p:cSld>
  <p:clrMapOvr>
    <a:masterClrMapping/>
  </p:clrMapOvr>
  <p:transition advClick="0">
    <p:cut/>
    <p:sndAc>
      <p:stSnd>
        <p:snd r:embed="rId3" name="START.WAV"/>
      </p:stSnd>
    </p:sndAc>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0"/>
            <a:ext cx="3048000" cy="304800"/>
          </a:xfrm>
        </p:spPr>
        <p:txBody>
          <a:bodyPr/>
          <a:lstStyle/>
          <a:p>
            <a:pPr algn="l"/>
            <a:r>
              <a:rPr lang="tr-TR" altLang="tr-TR" sz="1600" b="1">
                <a:solidFill>
                  <a:schemeClr val="accent2"/>
                </a:solidFill>
                <a:latin typeface="Comic Sans MS" pitchFamily="66" charset="0"/>
              </a:rPr>
              <a:t>DEMOKRASİ BEKÇİSİ</a:t>
            </a:r>
            <a:endParaRPr lang="tr-TR" altLang="tr-TR" sz="1600">
              <a:solidFill>
                <a:schemeClr val="accent2"/>
              </a:solidFill>
            </a:endParaRPr>
          </a:p>
        </p:txBody>
      </p:sp>
      <p:sp>
        <p:nvSpPr>
          <p:cNvPr id="17411" name="Rectangle 3"/>
          <p:cNvSpPr>
            <a:spLocks noGrp="1" noChangeArrowheads="1"/>
          </p:cNvSpPr>
          <p:nvPr>
            <p:ph type="body" idx="1"/>
          </p:nvPr>
        </p:nvSpPr>
        <p:spPr>
          <a:xfrm>
            <a:off x="-228600" y="381000"/>
            <a:ext cx="9144000" cy="6172200"/>
          </a:xfrm>
        </p:spPr>
        <p:txBody>
          <a:bodyPr/>
          <a:lstStyle/>
          <a:p>
            <a:pPr>
              <a:lnSpc>
                <a:spcPct val="80000"/>
              </a:lnSpc>
              <a:buFontTx/>
              <a:buNone/>
            </a:pPr>
            <a:r>
              <a:rPr lang="tr-TR" altLang="tr-TR" sz="1400" b="1">
                <a:latin typeface="Comic Sans MS" pitchFamily="66" charset="0"/>
              </a:rPr>
              <a:t>        </a:t>
            </a:r>
            <a:r>
              <a:rPr lang="tr-TR" altLang="tr-TR" sz="1400" b="1">
                <a:solidFill>
                  <a:schemeClr val="accent2"/>
                </a:solidFill>
                <a:latin typeface="Comic Sans MS" pitchFamily="66" charset="0"/>
              </a:rPr>
              <a:t>Yıllar önce bir ülkenin başkanı, aynaya bakıp, kendinin değişmez olduğunu </a:t>
            </a:r>
          </a:p>
          <a:p>
            <a:pPr>
              <a:lnSpc>
                <a:spcPct val="80000"/>
              </a:lnSpc>
              <a:buFontTx/>
              <a:buNone/>
            </a:pPr>
            <a:r>
              <a:rPr lang="tr-TR" altLang="tr-TR" sz="1400" b="1">
                <a:solidFill>
                  <a:schemeClr val="accent2"/>
                </a:solidFill>
                <a:latin typeface="Comic Sans MS" pitchFamily="66" charset="0"/>
              </a:rPr>
              <a:t>    düşünmüş. Bulunduğu göreve seçimle gelmiş olmasına aldırmadan, koltuğu bırakmamak için çok direnmiş. Süresi dolduğu halde yerinden ayrılmak istememiş. Danışmanlarını çağırıp : </a:t>
            </a:r>
          </a:p>
          <a:p>
            <a:pPr>
              <a:lnSpc>
                <a:spcPct val="80000"/>
              </a:lnSpc>
              <a:buFontTx/>
              <a:buNone/>
            </a:pPr>
            <a:r>
              <a:rPr lang="tr-TR" altLang="tr-TR" sz="1400" b="1">
                <a:solidFill>
                  <a:schemeClr val="accent2"/>
                </a:solidFill>
                <a:latin typeface="Comic Sans MS" pitchFamily="66" charset="0"/>
              </a:rPr>
              <a:t>      "Anayasa değişse de süremi uzatsalar" demiş. </a:t>
            </a:r>
          </a:p>
          <a:p>
            <a:pPr>
              <a:lnSpc>
                <a:spcPct val="80000"/>
              </a:lnSpc>
              <a:buFontTx/>
              <a:buNone/>
            </a:pPr>
            <a:r>
              <a:rPr lang="tr-TR" altLang="tr-TR" sz="1400" b="1">
                <a:solidFill>
                  <a:schemeClr val="accent2"/>
                </a:solidFill>
                <a:latin typeface="Comic Sans MS" pitchFamily="66" charset="0"/>
              </a:rPr>
              <a:t>         Danışmanlar nasıl "Hayır" diyebilirler ki? Onların tüm geliri Başkan'ın iki dudağı arasındaymış. "Sizi istemiyorum" dese aç kalırmışlar. Bunun üzerine kolları sıvayıp söylenti yaymışlar. Söylenti yaymak, onların danışmanlık görevleri arasında olduğundan, bu konuda çok da başarılıymışlar. Bir süre sonra ülkede herkes: </a:t>
            </a:r>
          </a:p>
          <a:p>
            <a:pPr>
              <a:lnSpc>
                <a:spcPct val="80000"/>
              </a:lnSpc>
              <a:buFontTx/>
              <a:buNone/>
            </a:pPr>
            <a:r>
              <a:rPr lang="tr-TR" altLang="tr-TR" sz="1400" b="1">
                <a:solidFill>
                  <a:schemeClr val="accent2"/>
                </a:solidFill>
                <a:latin typeface="Comic Sans MS" pitchFamily="66" charset="0"/>
              </a:rPr>
              <a:t>    "Yerine kimi getirebiliriz ki? Bırakalım görevi sürdürsün." demeye bile başlamış. </a:t>
            </a:r>
          </a:p>
          <a:p>
            <a:pPr>
              <a:lnSpc>
                <a:spcPct val="80000"/>
              </a:lnSpc>
              <a:buFontTx/>
              <a:buNone/>
            </a:pPr>
            <a:r>
              <a:rPr lang="tr-TR" altLang="tr-TR" sz="1400" b="1">
                <a:solidFill>
                  <a:schemeClr val="accent2"/>
                </a:solidFill>
                <a:latin typeface="Comic Sans MS" pitchFamily="66" charset="0"/>
              </a:rPr>
              <a:t>         Halbuki ülke halkı bu Başkan'ın tutarsız davranışlarından, bulunduğu göreve yakışmayan tavırlarından son derece rahatsızmış. Başkan'ın adını kullanmadan onu anlatan fıkra ve öyküler, dilden dile dolaşırmış. Ülke o zamanlar bir tarım ülkesi olduğundan, büyük baş hayvanlardan birinin adını Başkan'a takma ad bile yapmışlar. Evde, kahvede ya da sokakta birbirlerine yeni duydukları fırkayı anlatıp, dağarcıklarını zenginleştirmeyi sürdürürken, birden Başkan'ın görevinin uzatılmasını düşünmeleri akıl alacak bir davranış değilmiş. Aydınlar ve sağduyusu olanlar kendi aralarında: </a:t>
            </a:r>
          </a:p>
          <a:p>
            <a:pPr>
              <a:lnSpc>
                <a:spcPct val="80000"/>
              </a:lnSpc>
              <a:buFontTx/>
              <a:buNone/>
            </a:pPr>
            <a:r>
              <a:rPr lang="tr-TR" altLang="tr-TR" sz="1400" b="1">
                <a:solidFill>
                  <a:schemeClr val="accent2"/>
                </a:solidFill>
                <a:latin typeface="Comic Sans MS" pitchFamily="66" charset="0"/>
              </a:rPr>
              <a:t>    "Bu halk ne zaman tutarlı ve akıllı davranacak" diye söylenir olmuşlar. </a:t>
            </a:r>
          </a:p>
          <a:p>
            <a:pPr>
              <a:lnSpc>
                <a:spcPct val="80000"/>
              </a:lnSpc>
              <a:buFontTx/>
              <a:buNone/>
            </a:pPr>
            <a:r>
              <a:rPr lang="tr-TR" altLang="tr-TR" sz="1400" b="1">
                <a:solidFill>
                  <a:schemeClr val="accent2"/>
                </a:solidFill>
                <a:latin typeface="Comic Sans MS" pitchFamily="66" charset="0"/>
              </a:rPr>
              <a:t>         Herkes bir kurtarıcı aramış. Siyasetçilerin ortaya çıkıp: "Olmaz" demesini sabırla bekleyip durmuşlar. Nedense yer yarılmış, tüm siyasetçiler içine girmiş olmalılar ki, birden ortalıktan yok olmuşlar. Kimseden "Çıt" çıkmamış... </a:t>
            </a:r>
          </a:p>
          <a:p>
            <a:pPr>
              <a:lnSpc>
                <a:spcPct val="80000"/>
              </a:lnSpc>
              <a:buFontTx/>
              <a:buNone/>
            </a:pPr>
            <a:r>
              <a:rPr lang="tr-TR" altLang="tr-TR" sz="1400" b="1">
                <a:solidFill>
                  <a:schemeClr val="accent2"/>
                </a:solidFill>
                <a:latin typeface="Comic Sans MS" pitchFamily="66" charset="0"/>
              </a:rPr>
              <a:t>         Açık alınlı, köylü ağızlı biri ortaya çıkmış. Hem de çok yiğitçe "Olmaz" demiş. Yasaları korumak istemiş. "Nasıl yaparsınız?" diyerek diğer siyasetçileri uyarmış. Onun öncü olduğunu gören siyasetçiler saklandıkları çukurlardan, mağralardan ve kuytu köşelerden çıkıp, öncünün arkasından homurdanarak yürümüşler: </a:t>
            </a:r>
          </a:p>
          <a:p>
            <a:pPr>
              <a:lnSpc>
                <a:spcPct val="80000"/>
              </a:lnSpc>
              <a:buFontTx/>
              <a:buNone/>
            </a:pPr>
            <a:r>
              <a:rPr lang="tr-TR" altLang="tr-TR" sz="1400" b="1">
                <a:solidFill>
                  <a:schemeClr val="accent2"/>
                </a:solidFill>
                <a:latin typeface="Comic Sans MS" pitchFamily="66" charset="0"/>
              </a:rPr>
              <a:t>          "Olmaz ya! Nasıl değiştirirsiniz? Anayasa'yı koruyalım. Demokrasi elden gidiyor..." diyerek Başkan'ın tavrını eleştirmişler. </a:t>
            </a:r>
          </a:p>
          <a:p>
            <a:pPr>
              <a:lnSpc>
                <a:spcPct val="80000"/>
              </a:lnSpc>
              <a:buFontTx/>
              <a:buNone/>
            </a:pPr>
            <a:r>
              <a:rPr lang="tr-TR" altLang="tr-TR" sz="1400" b="1">
                <a:solidFill>
                  <a:schemeClr val="accent2"/>
                </a:solidFill>
                <a:latin typeface="Comic Sans MS" pitchFamily="66" charset="0"/>
              </a:rPr>
              <a:t>         Çok sevdiği koltuğunu bırakan Başkan, başı öne eğik, üzüntüyle görevden ayrılmak zorunda kalmış. Öncü, başarmış olmanın mutluluğunu yaşarken, halk onu uzun süre desteklemiş. Onun öncü davranışını hiç unutmamış. Yaşı ilerleyince ona "Baba" bile demişler... </a:t>
            </a:r>
          </a:p>
          <a:p>
            <a:pPr>
              <a:lnSpc>
                <a:spcPct val="80000"/>
              </a:lnSpc>
              <a:buFontTx/>
              <a:buNone/>
            </a:pPr>
            <a:r>
              <a:rPr lang="tr-TR" altLang="tr-TR" sz="1400" b="1">
                <a:solidFill>
                  <a:schemeClr val="accent2"/>
                </a:solidFill>
                <a:latin typeface="Comic Sans MS" pitchFamily="66" charset="0"/>
              </a:rPr>
              <a:t>         Gel zaman, git zaman "Baba", halkın yüreğinde sevgiyle yaşamını sürdürmüş. Ülkenin önemli siyasetçisi olarak partisine ve halka hizmet vermiş. Bazen seçimleri kazanıp ülke yönetimini üstlenmiş, bazen başkalarının yönetimini denetlemiş. Halka olan güvenini yitirmeden uzun yıllar siyaset konuşmuş. Hem de ne kadar uzun...</a:t>
            </a:r>
            <a:r>
              <a:rPr lang="tr-TR" altLang="tr-TR" b="1">
                <a:latin typeface="Comic Sans MS" pitchFamily="66" charset="0"/>
              </a:rPr>
              <a:t> </a:t>
            </a:r>
          </a:p>
        </p:txBody>
      </p:sp>
      <p:sp>
        <p:nvSpPr>
          <p:cNvPr id="17412" name="AutoShape 4"/>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17413" name="AutoShape 5"/>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Tree>
  </p:cSld>
  <p:clrMapOvr>
    <a:masterClrMapping/>
  </p:clrMapOvr>
  <p:transition advClick="0">
    <p:cut/>
    <p:sndAc>
      <p:stSnd>
        <p:snd r:embed="rId2" name="START.WAV"/>
      </p:stSnd>
    </p:sndAc>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body" idx="1"/>
          </p:nvPr>
        </p:nvSpPr>
        <p:spPr>
          <a:xfrm>
            <a:off x="-228600" y="457200"/>
            <a:ext cx="9144000" cy="6400800"/>
          </a:xfrm>
        </p:spPr>
        <p:txBody>
          <a:bodyPr/>
          <a:lstStyle/>
          <a:p>
            <a:pPr>
              <a:lnSpc>
                <a:spcPct val="90000"/>
              </a:lnSpc>
              <a:buFontTx/>
              <a:buNone/>
            </a:pPr>
            <a:r>
              <a:rPr lang="tr-TR" altLang="tr-TR" sz="1400" b="1">
                <a:latin typeface="Comic Sans MS" pitchFamily="66" charset="0"/>
              </a:rPr>
              <a:t>        </a:t>
            </a:r>
            <a:r>
              <a:rPr lang="tr-TR" altLang="tr-TR" sz="1400" b="1">
                <a:solidFill>
                  <a:schemeClr val="accent2"/>
                </a:solidFill>
                <a:latin typeface="Comic Sans MS" pitchFamily="66" charset="0"/>
              </a:rPr>
              <a:t>Onu ilk seçenlerin hepsi toprak olup gitmişler. Onların oğulları büyümüş, yaşlı birer insan olup, torunlarının ellerinden tutmuşlar. O hala ülke yönetiminde söz sahibiymiş. Torunlar da büyümüşler. Onu hep "Baba" olarak tanıdıklarından, ondan sevgilerini esirgememişler. İnsan aile büyüklerinden sevgisini esirger mi? </a:t>
            </a:r>
          </a:p>
          <a:p>
            <a:pPr>
              <a:lnSpc>
                <a:spcPct val="90000"/>
              </a:lnSpc>
              <a:buFontTx/>
              <a:buNone/>
            </a:pPr>
            <a:r>
              <a:rPr lang="tr-TR" altLang="tr-TR" sz="1400" b="1">
                <a:solidFill>
                  <a:schemeClr val="accent2"/>
                </a:solidFill>
                <a:latin typeface="Comic Sans MS" pitchFamily="66" charset="0"/>
              </a:rPr>
              <a:t>         Bir gün Başkanlık seçimi yapılacakmış. Tüm siyasetçiler bir araya gelip en uygun aday  konusunda birleşmişler. Evet! "Baba" sonunda muradına ermiş ve "Başkan" olmuş... </a:t>
            </a:r>
          </a:p>
          <a:p>
            <a:pPr>
              <a:lnSpc>
                <a:spcPct val="90000"/>
              </a:lnSpc>
              <a:buFontTx/>
              <a:buNone/>
            </a:pPr>
            <a:r>
              <a:rPr lang="tr-TR" altLang="tr-TR" sz="1400" b="1">
                <a:solidFill>
                  <a:schemeClr val="accent2"/>
                </a:solidFill>
                <a:latin typeface="Comic Sans MS" pitchFamily="66" charset="0"/>
              </a:rPr>
              <a:t>     "Başkan" olunca, tüm taraflılığını unutarak, yaşamı boyu sürdürdüğü siyaseti bir kıyıya atıp, gerektiği gibi hizmet sunar görünmüş. Halk da onun Başkanlığını benimsemiş. Tepki göstermemiş... Aslında tarafsız olunca, kimseyi kayırıp görevini kötü amaçla kullanmayınca, tepki göstermemeleri doğalmış. Onun Başkan olmasına ses çıkartmamaları, babaları olduğu kabul etmiş olmalarındanmış. Yoksa... Yoksa ne yapabilirler ki? Yalnızca bol bol öykü ve söylence üretip, tahlihsiz kaderlerine küsebilirmişler... </a:t>
            </a:r>
          </a:p>
          <a:p>
            <a:pPr>
              <a:lnSpc>
                <a:spcPct val="90000"/>
              </a:lnSpc>
              <a:buFontTx/>
              <a:buNone/>
            </a:pPr>
            <a:r>
              <a:rPr lang="tr-TR" altLang="tr-TR" sz="1400" b="1">
                <a:solidFill>
                  <a:schemeClr val="accent2"/>
                </a:solidFill>
                <a:latin typeface="Comic Sans MS" pitchFamily="66" charset="0"/>
              </a:rPr>
              <a:t>         "Baba" tüm sevecenliğiyle halkı kucaklamaya çalışmış. Kendisini demokrasinin bekçisi olarak tanıtmış. Eskiler ve yaşlılarla düşünceli ve bükük boyunlu uzun kulaklı eşekler (pek çok masalda eşeklerin iyi birer düşünür oldukları yazıldığı için onları atlamak istemedim) her zaman unutkan halk gibi düşünmemişler. Baba'nın kendi çıkarı için neler yapabildiğini hiç akıllarından çıkarmamışlar... Ama Başkan'ın karşısına çıkıp, tek söz bile söylememişler. Nasıl söylesinler ki? Yasalar Başkan hakkında ileri geri yazı yazmaya, söz söylemeye "Asla" izin vermiyormuş. Sessizce gülümseyerek unutkan halkı izlemişler... </a:t>
            </a:r>
          </a:p>
          <a:p>
            <a:pPr>
              <a:lnSpc>
                <a:spcPct val="90000"/>
              </a:lnSpc>
              <a:buFontTx/>
              <a:buNone/>
            </a:pPr>
            <a:r>
              <a:rPr lang="tr-TR" altLang="tr-TR" sz="1400" b="1">
                <a:solidFill>
                  <a:schemeClr val="accent2"/>
                </a:solidFill>
                <a:latin typeface="Comic Sans MS" pitchFamily="66" charset="0"/>
              </a:rPr>
              <a:t>           Yıllar durmuyor ilerliyormuş. Masal da olsa, zaman geçip gidiyormuş. Bir gün Başkan kara kara düşünürken, odasına giren Baş Danışman onun dalgın halini görüp: </a:t>
            </a:r>
          </a:p>
          <a:p>
            <a:pPr>
              <a:lnSpc>
                <a:spcPct val="90000"/>
              </a:lnSpc>
              <a:buFontTx/>
              <a:buNone/>
            </a:pPr>
            <a:r>
              <a:rPr lang="tr-TR" altLang="tr-TR" sz="1400" b="1">
                <a:solidFill>
                  <a:schemeClr val="accent2"/>
                </a:solidFill>
                <a:latin typeface="Comic Sans MS" pitchFamily="66" charset="0"/>
              </a:rPr>
              <a:t>    "Hayır ola. Bir sorun mu var?"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"Hayır sorun yok. Ama küçük bir şey var. Beni üzüyor."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"Sen Başkan'sın. Emret, hemen sorunu yok edelim."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"Yapar mısın?"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"Elbette."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"O zaman... Şey... Benim görev sürem bitiyor. Acaba Anayasa'yı değiştirip görev süremi uzatabilir miyiz?"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a:t>
            </a:r>
          </a:p>
          <a:p>
            <a:endParaRPr lang="tr-TR" altLang="tr-TR" b="1">
              <a:solidFill>
                <a:schemeClr val="accent2"/>
              </a:solidFill>
              <a:latin typeface="Comic Sans MS" pitchFamily="66" charset="0"/>
            </a:endParaRPr>
          </a:p>
          <a:p>
            <a:endParaRPr lang="tr-TR" altLang="tr-TR" sz="1400" b="1">
              <a:solidFill>
                <a:schemeClr val="accent2"/>
              </a:solidFill>
              <a:latin typeface="Comic Sans MS" pitchFamily="66" charset="0"/>
            </a:endParaRPr>
          </a:p>
        </p:txBody>
      </p:sp>
      <p:sp>
        <p:nvSpPr>
          <p:cNvPr id="64515"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64516" name="AutoShape 4"/>
          <p:cNvSpPr>
            <a:spLocks noChangeArrowheads="1"/>
          </p:cNvSpPr>
          <p:nvPr/>
        </p:nvSpPr>
        <p:spPr bwMode="auto">
          <a:xfrm>
            <a:off x="8167688" y="6473825"/>
            <a:ext cx="976312"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GERİ</a:t>
            </a:r>
            <a:endParaRPr lang="tr-TR" altLang="tr-TR"/>
          </a:p>
        </p:txBody>
      </p:sp>
    </p:spTree>
  </p:cSld>
  <p:clrMapOvr>
    <a:masterClrMapping/>
  </p:clrMapOvr>
  <p:transition advClick="0">
    <p:cut/>
    <p:sndAc>
      <p:stSnd>
        <p:snd r:embed="rId2" name="START.WAV"/>
      </p:stSnd>
    </p:sndAc>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0" y="0"/>
            <a:ext cx="3276600" cy="381000"/>
          </a:xfrm>
        </p:spPr>
        <p:txBody>
          <a:bodyPr/>
          <a:lstStyle/>
          <a:p>
            <a:pPr algn="l"/>
            <a:r>
              <a:rPr lang="tr-TR" altLang="tr-TR" sz="1600" b="1">
                <a:solidFill>
                  <a:schemeClr val="accent2"/>
                </a:solidFill>
                <a:latin typeface="Comic Sans MS" pitchFamily="66" charset="0"/>
              </a:rPr>
              <a:t>DÜSLER ÜLKESİ</a:t>
            </a:r>
          </a:p>
        </p:txBody>
      </p:sp>
      <p:sp>
        <p:nvSpPr>
          <p:cNvPr id="77827" name="Rectangle 3"/>
          <p:cNvSpPr>
            <a:spLocks noGrp="1" noChangeArrowheads="1"/>
          </p:cNvSpPr>
          <p:nvPr>
            <p:ph type="body" idx="1"/>
          </p:nvPr>
        </p:nvSpPr>
        <p:spPr>
          <a:xfrm>
            <a:off x="-228600" y="304800"/>
            <a:ext cx="9144000" cy="6324600"/>
          </a:xfrm>
        </p:spPr>
        <p:txBody>
          <a:bodyPr/>
          <a:lstStyle/>
          <a:p>
            <a:pPr>
              <a:lnSpc>
                <a:spcPct val="80000"/>
              </a:lnSpc>
              <a:buFontTx/>
              <a:buNone/>
            </a:pPr>
            <a:r>
              <a:rPr lang="tr-TR" altLang="tr-TR" sz="1400" b="1">
                <a:latin typeface="Comic Sans MS" pitchFamily="66" charset="0"/>
              </a:rPr>
              <a:t>        </a:t>
            </a:r>
            <a:r>
              <a:rPr lang="tr-TR" altLang="tr-TR" sz="1400" b="1">
                <a:solidFill>
                  <a:schemeClr val="accent2"/>
                </a:solidFill>
                <a:latin typeface="Comic Sans MS" pitchFamily="66" charset="0"/>
              </a:rPr>
              <a:t>Ali akıllı, büyüklerine saygılı ve sevimli bir çocukmuş. Her açıdan güzelliklerle </a:t>
            </a:r>
          </a:p>
          <a:p>
            <a:pPr>
              <a:lnSpc>
                <a:spcPct val="80000"/>
              </a:lnSpc>
              <a:buFontTx/>
              <a:buNone/>
            </a:pPr>
            <a:r>
              <a:rPr lang="tr-TR" altLang="tr-TR" sz="1400" b="1">
                <a:solidFill>
                  <a:schemeClr val="accent2"/>
                </a:solidFill>
                <a:latin typeface="Comic Sans MS" pitchFamily="66" charset="0"/>
              </a:rPr>
              <a:t>    dolu bu çocuğun, küçük bir kusuru varmış. Ali pek çok çocuk gibi oyun oynamayı çok seviyormuş. Hangi çocuk oyun oynamayı sevmez ki? Ama Ali, oyundan başka hiçbir şey yapmak istemiyormuş. Kendisinden, bir iş istediğinde "Yapmam" demiyormuş ama hiç bir işi yaptığı da görülmemiş. </a:t>
            </a:r>
          </a:p>
          <a:p>
            <a:pPr>
              <a:lnSpc>
                <a:spcPct val="80000"/>
              </a:lnSpc>
              <a:buFontTx/>
              <a:buNone/>
            </a:pPr>
            <a:r>
              <a:rPr lang="tr-TR" altLang="tr-TR" sz="1400" b="1">
                <a:solidFill>
                  <a:schemeClr val="accent2"/>
                </a:solidFill>
                <a:latin typeface="Comic Sans MS" pitchFamily="66" charset="0"/>
              </a:rPr>
              <a:t>    Diyelim babası: </a:t>
            </a:r>
          </a:p>
          <a:p>
            <a:pPr>
              <a:lnSpc>
                <a:spcPct val="80000"/>
              </a:lnSpc>
              <a:buFontTx/>
              <a:buNone/>
            </a:pPr>
            <a:r>
              <a:rPr lang="tr-TR" altLang="tr-TR" sz="1400" b="1">
                <a:solidFill>
                  <a:schemeClr val="accent2"/>
                </a:solidFill>
                <a:latin typeface="Comic Sans MS" pitchFamily="66" charset="0"/>
              </a:rPr>
              <a:t>    - Gidip bakkaldan ekmek alırmısın? </a:t>
            </a:r>
          </a:p>
          <a:p>
            <a:pPr>
              <a:lnSpc>
                <a:spcPct val="80000"/>
              </a:lnSpc>
              <a:buFontTx/>
              <a:buNone/>
            </a:pPr>
            <a:r>
              <a:rPr lang="tr-TR" altLang="tr-TR" sz="1400" b="1">
                <a:solidFill>
                  <a:schemeClr val="accent2"/>
                </a:solidFill>
                <a:latin typeface="Comic Sans MS" pitchFamily="66" charset="0"/>
              </a:rPr>
              <a:t>    dediğinde, hemen giyinip evden çıkıyor, bakkala değin koşarak gidip, ekmeği alıyormuş. Bakkaldan dönerken, çoğu zaman top oynayan çocuklara katılıyor, aldığı ekmeği oyun alanında bir kenarda unutup, eve çok geç ve eli boş dönüyormuş. Bunu yalnız ekmek alırken yapmıyormuş aslında. Hemen her işi, bunun gibi; ya yarım yapıyor, ya da hiç bitiremiyormuş. Her işi böyle olunca, doğal olarak ödevlerini yaparken de aynı davranışı gösteriyormuş. Ödev yaparken oyuna dalıp, unutuveriyormuş dersini. Annesi de, babası da onu bu huyundan vaz geçirmek için çok uğraşmışlar ama başaramamışlar. Ali hep bildiği gibi davranmış. </a:t>
            </a:r>
          </a:p>
          <a:p>
            <a:pPr>
              <a:lnSpc>
                <a:spcPct val="80000"/>
              </a:lnSpc>
              <a:buFontTx/>
              <a:buNone/>
            </a:pPr>
            <a:r>
              <a:rPr lang="tr-TR" altLang="tr-TR" sz="1400" b="1">
                <a:solidFill>
                  <a:schemeClr val="accent2"/>
                </a:solidFill>
                <a:latin typeface="Comic Sans MS" pitchFamily="66" charset="0"/>
              </a:rPr>
              <a:t>    Bir gün hava çok güzel ve güneşli olmasına karşın, annesi Ali'nin sokakta diğer çocuklarla oyun oynamasına izin vermemiş. </a:t>
            </a:r>
          </a:p>
          <a:p>
            <a:pPr>
              <a:lnSpc>
                <a:spcPct val="80000"/>
              </a:lnSpc>
              <a:buFontTx/>
              <a:buNone/>
            </a:pPr>
            <a:r>
              <a:rPr lang="tr-TR" altLang="tr-TR" sz="1400" b="1">
                <a:solidFill>
                  <a:schemeClr val="accent2"/>
                </a:solidFill>
                <a:latin typeface="Comic Sans MS" pitchFamily="66" charset="0"/>
              </a:rPr>
              <a:t>     - Önce ödevini yapacaksın. </a:t>
            </a:r>
          </a:p>
          <a:p>
            <a:pPr>
              <a:lnSpc>
                <a:spcPct val="80000"/>
              </a:lnSpc>
              <a:buFontTx/>
              <a:buNone/>
            </a:pPr>
            <a:r>
              <a:rPr lang="tr-TR" altLang="tr-TR" sz="1400" b="1">
                <a:solidFill>
                  <a:schemeClr val="accent2"/>
                </a:solidFill>
                <a:latin typeface="Comic Sans MS" pitchFamily="66" charset="0"/>
              </a:rPr>
              <a:t>    diye diretmiş. Ali istemediği halde, odasının yolunu tutmuş. Yüzünü asıp, masanın başına oturmuş. Defterini ve kitaplarını açmış isteksizce. Saati de tam karşısına gelecek biçimde yerleştirmiş. Kocaman çalar saatin tik tak sesleri arasında ödevini yapmaya başlamış. </a:t>
            </a:r>
          </a:p>
          <a:p>
            <a:pPr>
              <a:lnSpc>
                <a:spcPct val="80000"/>
              </a:lnSpc>
              <a:buFontTx/>
              <a:buNone/>
            </a:pPr>
            <a:r>
              <a:rPr lang="tr-TR" altLang="tr-TR" sz="1400" b="1">
                <a:solidFill>
                  <a:schemeClr val="accent2"/>
                </a:solidFill>
                <a:latin typeface="Comic Sans MS" pitchFamily="66" charset="0"/>
              </a:rPr>
              <a:t>       Kitabından bir sözcük okumuş, onu defterine yazmadan saate bakmış "İlerliyor mu?" diye. Saatten tik tak sesleri geliyor ama akrep de yelkovan da ilerlemiyor, yerinde sayıyormuş. Sanki Ali'yle alay eder gibi çalışma süresinin uzamasını istiyormuş, hem de gülerek. Ali dayanamayıp söylenmeye başlamış: </a:t>
            </a:r>
          </a:p>
          <a:p>
            <a:pPr>
              <a:lnSpc>
                <a:spcPct val="80000"/>
              </a:lnSpc>
              <a:buFontTx/>
              <a:buNone/>
            </a:pPr>
            <a:r>
              <a:rPr lang="tr-TR" altLang="tr-TR" sz="1400" b="1">
                <a:solidFill>
                  <a:schemeClr val="accent2"/>
                </a:solidFill>
                <a:latin typeface="Comic Sans MS" pitchFamily="66" charset="0"/>
              </a:rPr>
              <a:t>    - Bu ne biçim saat. Oynarken süre hemen doluyor da şimdi hiç ilerlemiyor. Sanki durdu. Tik tak sesleri olmasa, kesin durdu diyeceğim ama görünüşe bakılırsa çalışıyor da. Sakın bozulmuş olmasın? </a:t>
            </a:r>
          </a:p>
          <a:p>
            <a:pPr>
              <a:lnSpc>
                <a:spcPct val="80000"/>
              </a:lnSpc>
              <a:buFontTx/>
              <a:buNone/>
            </a:pPr>
            <a:r>
              <a:rPr lang="tr-TR" altLang="tr-TR" sz="1400" b="1">
                <a:solidFill>
                  <a:schemeClr val="accent2"/>
                </a:solidFill>
                <a:latin typeface="Comic Sans MS" pitchFamily="66" charset="0"/>
              </a:rPr>
              <a:t>    diyip saati avuçlarının içine alıp iki eli ile sallamaya başlamış. Şıngırtıya benzer sesler çıkmış saatten, sonra hiçbir şey olmamış gibi devam etmiş: "Tik tak, tik tak" diye. </a:t>
            </a:r>
          </a:p>
          <a:p>
            <a:pPr>
              <a:lnSpc>
                <a:spcPct val="80000"/>
              </a:lnSpc>
              <a:buFontTx/>
              <a:buNone/>
            </a:pPr>
            <a:r>
              <a:rPr lang="tr-TR" altLang="tr-TR" sz="1400" b="1">
                <a:solidFill>
                  <a:schemeClr val="accent2"/>
                </a:solidFill>
                <a:latin typeface="Comic Sans MS" pitchFamily="66" charset="0"/>
              </a:rPr>
              <a:t>    Ali yine kitaptan bir sözcük okumuş. Biraz duralamış, "Süre geçsin" diye. Sonra okuduğu sözcüğü defterine yazmak istemiş. Kalemini almış eline. Tam yazmak için defterine bakacağına, gözü karşısında duran saate takılmış birden. Hiç ilerlemiyormuş. Saat olduğu yerde durmadan ses çıkarıyormuş: "Tik tak, Tik tak" diye. Yine dayanamamış. Söylenmeye başlamış: </a:t>
            </a:r>
          </a:p>
          <a:p>
            <a:pPr>
              <a:lnSpc>
                <a:spcPct val="80000"/>
              </a:lnSpc>
              <a:buFontTx/>
              <a:buNone/>
            </a:pPr>
            <a:r>
              <a:rPr lang="tr-TR" altLang="tr-TR" sz="1400" b="1">
                <a:solidFill>
                  <a:schemeClr val="accent2"/>
                </a:solidFill>
                <a:latin typeface="Comic Sans MS" pitchFamily="66" charset="0"/>
              </a:rPr>
              <a:t>    - Ne biçim saat bu böyle? Hiç ilerlemiyor. </a:t>
            </a:r>
          </a:p>
          <a:p>
            <a:pPr>
              <a:lnSpc>
                <a:spcPct val="80000"/>
              </a:lnSpc>
              <a:buFontTx/>
              <a:buNone/>
            </a:pPr>
            <a:r>
              <a:rPr lang="tr-TR" altLang="tr-TR" sz="1400" b="1">
                <a:solidFill>
                  <a:schemeClr val="accent2"/>
                </a:solidFill>
                <a:latin typeface="Comic Sans MS" pitchFamily="66" charset="0"/>
              </a:rPr>
              <a:t>   Tam bu sırada sabırla tik taklarını sürdüren saat, dayanamayıp dile gelmiş:</a:t>
            </a:r>
            <a:r>
              <a:rPr lang="tr-TR" altLang="tr-TR" b="1">
                <a:solidFill>
                  <a:schemeClr val="accent2"/>
                </a:solidFill>
                <a:latin typeface="Comic Sans MS" pitchFamily="66" charset="0"/>
              </a:rPr>
              <a:t> </a:t>
            </a:r>
          </a:p>
          <a:p>
            <a:pPr>
              <a:buFontTx/>
              <a:buNone/>
            </a:pPr>
            <a:endParaRPr lang="tr-TR" altLang="tr-TR" sz="1400">
              <a:solidFill>
                <a:schemeClr val="accent2"/>
              </a:solidFill>
              <a:latin typeface="Comic Sans MS" pitchFamily="66" charset="0"/>
            </a:endParaRPr>
          </a:p>
        </p:txBody>
      </p:sp>
      <p:sp>
        <p:nvSpPr>
          <p:cNvPr id="77828" name="AutoShape 4"/>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77829" name="AutoShape 5"/>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Tree>
  </p:cSld>
  <p:clrMapOvr>
    <a:masterClrMapping/>
  </p:clrMapOvr>
  <p:transition advClick="0">
    <p:cut/>
    <p:sndAc>
      <p:stSnd>
        <p:snd r:embed="rId2" name="START.WAV"/>
      </p:stSnd>
    </p:sndAc>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body" idx="1"/>
          </p:nvPr>
        </p:nvSpPr>
        <p:spPr>
          <a:xfrm>
            <a:off x="-228600" y="228600"/>
            <a:ext cx="9144000" cy="6400800"/>
          </a:xfrm>
        </p:spPr>
        <p:txBody>
          <a:bodyPr/>
          <a:lstStyle/>
          <a:p>
            <a:pPr>
              <a:lnSpc>
                <a:spcPct val="90000"/>
              </a:lnSpc>
              <a:buFontTx/>
              <a:buNone/>
            </a:pPr>
            <a:r>
              <a:rPr lang="tr-TR" altLang="tr-TR" sz="1400" b="1">
                <a:latin typeface="Comic Sans MS" pitchFamily="66" charset="0"/>
              </a:rPr>
              <a:t>    </a:t>
            </a:r>
            <a:r>
              <a:rPr lang="tr-TR" altLang="tr-TR" sz="1400" b="1">
                <a:solidFill>
                  <a:schemeClr val="accent2"/>
                </a:solidFill>
                <a:latin typeface="Comic Sans MS" pitchFamily="66" charset="0"/>
              </a:rPr>
              <a:t>- Niye kızıyorsun bana? </a:t>
            </a:r>
          </a:p>
          <a:p>
            <a:pPr>
              <a:lnSpc>
                <a:spcPct val="90000"/>
              </a:lnSpc>
              <a:buFontTx/>
              <a:buNone/>
            </a:pPr>
            <a:r>
              <a:rPr lang="tr-TR" altLang="tr-TR" sz="1400" b="1">
                <a:solidFill>
                  <a:schemeClr val="accent2"/>
                </a:solidFill>
                <a:latin typeface="Comic Sans MS" pitchFamily="66" charset="0"/>
              </a:rPr>
              <a:t>    Ali merakla çevresine bakınmış. Kimseyi göremeyince seslenmiş: </a:t>
            </a:r>
          </a:p>
          <a:p>
            <a:pPr>
              <a:lnSpc>
                <a:spcPct val="90000"/>
              </a:lnSpc>
              <a:buFontTx/>
              <a:buNone/>
            </a:pPr>
            <a:r>
              <a:rPr lang="tr-TR" altLang="tr-TR" sz="1400" b="1">
                <a:solidFill>
                  <a:schemeClr val="accent2"/>
                </a:solidFill>
                <a:latin typeface="Comic Sans MS" pitchFamily="66" charset="0"/>
              </a:rPr>
              <a:t>    - Kim konuşuyor?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Ben konuşuyorum. Şu karşında duran saatim ben.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Sen nasıl konuşuyorsun?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Çok üzdün beni. Baktım çok söyleniyorsun, sonunda dayanamadım konuşmaya karar verdim.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Ne yapayım. Sürekli sana bakıyorum. Zaman hiç ilerlemiyor. Akrep de yelkovan da hep yerinde duruyor. Halbuki oyun oynarken vakit hızla geçip gidiyor. Ders çalışırken öyle mi? Bitmek bilmiyor. Bence oyun oynarken hızlanıyor, ders çalışırken yavaşlıyor olmalısın.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Öyle şey olur mu? Saat hep aynı hızla ilerler. Süre değişmez. Sen oyun oynuyor olsan da, çalışıyor olsan da saat hep aynıdır.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Bana öyle gelmiyor ama.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Bak. Benim görevim zamanı doğru göstermek. Çalışken de oynarken de doğru zamanı göstermek. Bence sen oynarken, oyundan çok hoşlanıyor, zamanın nasıl geçtiğini bilmiyorsun. Ders çalışırken çok bunalıyor, hemen bitmesini istiyorsun. Bunun için hep saate bakıp, hiç çalışmadığından, zaman ilerlesin istiyorsun ve ilerlemiyor sanıp, bana kızıyorsun.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Sana inanmıyorum. Belki benim çalışmaktan hoşlanmadığın doğrudur ama sen de bana haksızlık yapıp, ben çalışırken yavaşlıyorsun. Ben ne isterdim biliyor musun?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Ne isterdin?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Hep oyun oynayayım, zaman hiç bitmesin. Hiç çalışmayayım.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Gerçekten böyle mi istiyorsun?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Evet.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Sonra ne olacak? Büyüyünce ne yapacaksın?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Büyümek istemiyorum ki. Hep çocuk kalayım ve oyun oynayayım. Ben oyun oynamayı çok seviyorum.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Hep oyun oynarsan bıkmazmısın?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Neden bıkayım ki? Asıl ders çalışmaktan bıkıyorum. Hiç ders olmasa hep oyun olsa diyorum.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Bunu çok mu istiyorsun?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Evet. Hem de gönülden.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Benim doğru zamanı göstermemin dışında bir görevim daha var biliyor muydun?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Hayır nereden bileyim. Hem nedir senin diğer görevin?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Senin gibi hep aynı şeyi yapmak isteyenleri, hem de gönülden isteyenleri buralardan götürmek. Düşler ülkesine götürmek. Seni de götüreyim mi? </a:t>
            </a:r>
            <a:br>
              <a:rPr lang="tr-TR" altLang="tr-TR" sz="1400" b="1">
                <a:solidFill>
                  <a:schemeClr val="accent2"/>
                </a:solidFill>
                <a:latin typeface="Comic Sans MS" pitchFamily="66" charset="0"/>
              </a:rPr>
            </a:br>
            <a:endParaRPr lang="tr-TR" altLang="tr-TR" b="1">
              <a:solidFill>
                <a:schemeClr val="accent2"/>
              </a:solidFill>
              <a:latin typeface="Comic Sans MS" pitchFamily="66" charset="0"/>
            </a:endParaRPr>
          </a:p>
        </p:txBody>
      </p:sp>
      <p:sp>
        <p:nvSpPr>
          <p:cNvPr id="78851"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78852" name="AutoShape 4"/>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
        <p:nvSpPr>
          <p:cNvPr id="78853" name="AutoShape 5"/>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GERİ</a:t>
            </a:r>
            <a:endParaRPr lang="tr-TR" altLang="tr-TR"/>
          </a:p>
        </p:txBody>
      </p:sp>
    </p:spTree>
  </p:cSld>
  <p:clrMapOvr>
    <a:masterClrMapping/>
  </p:clrMapOvr>
  <p:transition advClick="0">
    <p:cut/>
    <p:sndAc>
      <p:stSnd>
        <p:snd r:embed="rId2" name="START.WAV"/>
      </p:stSnd>
    </p:sndAc>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body" idx="1"/>
          </p:nvPr>
        </p:nvSpPr>
        <p:spPr>
          <a:xfrm>
            <a:off x="-304800" y="0"/>
            <a:ext cx="9144000" cy="6400800"/>
          </a:xfrm>
        </p:spPr>
        <p:txBody>
          <a:bodyPr/>
          <a:lstStyle/>
          <a:p>
            <a:pPr>
              <a:lnSpc>
                <a:spcPct val="80000"/>
              </a:lnSpc>
              <a:buFontTx/>
              <a:buNone/>
            </a:pPr>
            <a:r>
              <a:rPr lang="tr-TR" altLang="tr-TR" sz="1400" b="1">
                <a:latin typeface="Comic Sans MS" pitchFamily="66" charset="0"/>
              </a:rPr>
              <a:t>    </a:t>
            </a:r>
            <a:r>
              <a:rPr lang="tr-TR" altLang="tr-TR" sz="1400" b="1">
                <a:solidFill>
                  <a:schemeClr val="accent2"/>
                </a:solidFill>
                <a:latin typeface="Comic Sans MS" pitchFamily="66" charset="0"/>
              </a:rPr>
              <a:t>- Annem ve babam merak ederler beni.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Onlar bilmezler bile. Orada zaman yok biliyor musun?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Nasıl yani?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Burada anlatamam. Onu düşler ülkesinde görüp anlayabilirsin. Sen düşler ülkesine gitmek istiyor musun?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Ne yapacağım orada?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Yalnız yapmak istediğin şeyi. Ders çalışmak istemiyorsan çalışmayacaksın.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Güzelmiş. Beni götürecek misin oraya?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Gönülden istersen götürürüm seni. Unutma, oraya gidince vazgecip dönemezsin.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Ne yapacağım orada?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Bir oyun seç kendine. Orada oynamak istediğin oyunu seç. Sonrasını düşünme. Ben seni oraya götürürüm.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Top oynamak isterim.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Nasıl oynamak istiyorsun?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Top sektireyim. Olur mu?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Sen istedikten sonra olur. Şimdi gözlerini kapat ve oynamak istediğin oyunu düşün.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Pekiyi. </a:t>
            </a:r>
          </a:p>
          <a:p>
            <a:pPr>
              <a:lnSpc>
                <a:spcPct val="80000"/>
              </a:lnSpc>
              <a:buFontTx/>
              <a:buNone/>
            </a:pPr>
            <a:r>
              <a:rPr lang="tr-TR" altLang="tr-TR" sz="1400" b="1">
                <a:solidFill>
                  <a:schemeClr val="accent2"/>
                </a:solidFill>
                <a:latin typeface="Comic Sans MS" pitchFamily="66" charset="0"/>
              </a:rPr>
              <a:t>        Ali gözlerini yummuş. Bahçede top sektirdiğini düşünerek heyecanla beklemeye başlamış. Önce uğultuya benzer sesler duymuş. Sesler çoğalıp kulaklarını tırmalamış. Daha sonra oturduğu yerden havalanıp, uçmaya başlamış. Çok kormuş. Gözlerini açamamış korkudan. Biraz sonra uğultu yavaş yavaş azalmaya başlamış. Ayakları yere değmiş birden. Sonra saatin sesini duymuş: </a:t>
            </a:r>
          </a:p>
          <a:p>
            <a:pPr>
              <a:lnSpc>
                <a:spcPct val="80000"/>
              </a:lnSpc>
              <a:buFontTx/>
              <a:buNone/>
            </a:pPr>
            <a:r>
              <a:rPr lang="tr-TR" altLang="tr-TR" sz="1400" b="1">
                <a:solidFill>
                  <a:schemeClr val="accent2"/>
                </a:solidFill>
                <a:latin typeface="Comic Sans MS" pitchFamily="66" charset="0"/>
              </a:rPr>
              <a:t>     - Tamam istediğin gerçekleşti. Artık gözlerini açabilirsin. Sen şimdi düşler ülkesindesin. </a:t>
            </a:r>
          </a:p>
          <a:p>
            <a:pPr>
              <a:lnSpc>
                <a:spcPct val="80000"/>
              </a:lnSpc>
              <a:buFontTx/>
              <a:buNone/>
            </a:pPr>
            <a:r>
              <a:rPr lang="tr-TR" altLang="tr-TR" sz="1400" b="1">
                <a:solidFill>
                  <a:schemeClr val="accent2"/>
                </a:solidFill>
                <a:latin typeface="Comic Sans MS" pitchFamily="66" charset="0"/>
              </a:rPr>
              <a:t>         Ali, yavaş yavaş gözlerini açmış. Kendisini geniş bir bahçede top sektirirken bulmuş. Çevresine bakınmış. Birçok insan, hayvan ve bitki varmış. Hep aynı hareketi yapan, ya da öylece duran. Pek anlamamış ne olduğunu. Biraz daha bakınınca karşısındaki duvarda saatini görmüş. Üzerinde ne akrep varmış ne de yelkovan. Saat, Ali'nin kendisine baktığını görünce gülümseyerek: </a:t>
            </a:r>
          </a:p>
          <a:p>
            <a:pPr>
              <a:lnSpc>
                <a:spcPct val="80000"/>
              </a:lnSpc>
              <a:buFontTx/>
              <a:buNone/>
            </a:pPr>
            <a:r>
              <a:rPr lang="tr-TR" altLang="tr-TR" sz="1400" b="1">
                <a:solidFill>
                  <a:schemeClr val="accent2"/>
                </a:solidFill>
                <a:latin typeface="Comic Sans MS" pitchFamily="66" charset="0"/>
              </a:rPr>
              <a:t>     - Evet. Şimdi düşler ülkesindesin. Burada hep istediğini yapacaksın. Biliyor musun? burada zaman yoktur.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Nasıl yani?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Burada hep "Şimdi" yaşanır. Dün hiç olmamıştı. Doğal olarak yarın da olmayacak.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Anlayamadım?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Şöyle diyelim istersen. Burada yalnız istediğin şeyi yaparsın. Hem de hep yapacaksın.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Şimdi top sektiriyorum. Hep mi top sektireceğim?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Evet. Çevrendekilere bak. Onlar da senini gibi. Hep aynı şeyi yapıyorlar.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Yorulup dinlenmek istersem?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Top sektirmeyi durdurman gerekli. Diyelim top sektirmekten vazgeçtin ve bir köşede oturmak istedin. Bunu yapamazsın.</a:t>
            </a:r>
            <a:r>
              <a:rPr lang="tr-TR" altLang="tr-TR" b="1">
                <a:solidFill>
                  <a:schemeClr val="accent2"/>
                </a:solidFill>
                <a:latin typeface="Comic Sans MS" pitchFamily="66" charset="0"/>
              </a:rPr>
              <a:t> </a:t>
            </a:r>
          </a:p>
        </p:txBody>
      </p:sp>
      <p:sp>
        <p:nvSpPr>
          <p:cNvPr id="79875"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79876" name="AutoShape 4"/>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
        <p:nvSpPr>
          <p:cNvPr id="79877" name="AutoShape 5"/>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GERİ</a:t>
            </a:r>
            <a:endParaRPr lang="tr-TR" altLang="tr-TR"/>
          </a:p>
        </p:txBody>
      </p:sp>
    </p:spTree>
  </p:cSld>
  <p:clrMapOvr>
    <a:masterClrMapping/>
  </p:clrMapOvr>
  <p:transition advClick="0">
    <p:cut/>
    <p:sndAc>
      <p:stSnd>
        <p:snd r:embed="rId2" name="START.WAV"/>
      </p:stSnd>
    </p:sndAc>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body" idx="1"/>
          </p:nvPr>
        </p:nvSpPr>
        <p:spPr>
          <a:xfrm>
            <a:off x="-304800" y="457200"/>
            <a:ext cx="9144000" cy="6400800"/>
          </a:xfrm>
        </p:spPr>
        <p:txBody>
          <a:bodyPr/>
          <a:lstStyle/>
          <a:p>
            <a:pPr>
              <a:lnSpc>
                <a:spcPct val="70000"/>
              </a:lnSpc>
              <a:buFontTx/>
              <a:buNone/>
            </a:pPr>
            <a:r>
              <a:rPr lang="tr-TR" altLang="tr-TR" sz="1400" b="1">
                <a:latin typeface="Comic Sans MS" pitchFamily="66" charset="0"/>
              </a:rPr>
              <a:t>       </a:t>
            </a:r>
            <a:r>
              <a:rPr lang="tr-TR" altLang="tr-TR" sz="1400" b="1">
                <a:solidFill>
                  <a:schemeClr val="accent2"/>
                </a:solidFill>
                <a:latin typeface="Comic Sans MS" pitchFamily="66" charset="0"/>
              </a:rPr>
              <a:t>Bunun anlamı "Demin top sektiriyordun, şimdi oturuyorsun" demektir. </a:t>
            </a:r>
          </a:p>
          <a:p>
            <a:pPr>
              <a:lnSpc>
                <a:spcPct val="70000"/>
              </a:lnSpc>
              <a:buFontTx/>
              <a:buNone/>
            </a:pPr>
            <a:r>
              <a:rPr lang="tr-TR" altLang="tr-TR" sz="1400" b="1">
                <a:solidFill>
                  <a:schemeClr val="accent2"/>
                </a:solidFill>
                <a:latin typeface="Comic Sans MS" pitchFamily="66" charset="0"/>
              </a:rPr>
              <a:t>    Burada yapamazsın. Unutma burada geçmiş yok. Hep "Şimdi" var. Top sektirmeyi durduramazsın.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Yürümek, koşmak istesem?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Yürümek ve koşmak için hareket edebilirsin ama yol alamazsın. Yol alabilmen için belli bir hızla, bir süre gitmen gerekli. Burada zaman olmadığı için yol alman söz konusu değil. Yürümeye çalışırsın, koşmak istersin, hızın bile olur belki de ama yol alamazsın.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Senin akrep ve yelkovanın niye yok?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Biliyorsun akrep ve yelkovan zamanı gösterir. Burada zaman olmadığı için akrep de yelkovan da gerekmiyor. Aslında saatin olması da gereksiz. Sen hep "Şimdi'yi" yaşıyorsun. Zamanın ne olduğu, saatin kaç olduğu artık önemsiz. Senin oyun oynamak için ayırdığın süre hiç bitmeyecek. Olmayan bir şey bitmez. Zaman zaten yoktu. Nasıl yeniden yok olsun?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Şu tavşan ne yapıyor?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O da seninle aynı anda bir istekte bulundu. Hep havuç kemirmek istedi. Burada hep havuç kemirecek ama havucu hiç bitmeyecek. Karnı da doymayacak.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Pekiyi. Şu ilerideki adam testere ile ne yapıyor?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O da ağaçları kesmek istiyordu. Ağaçları hiç sevmezmiş. Seninle aynı anda bir istekte bulundu. Hep ağaç kesmek istedi. Hep ağacı kesmeye çalışacak ama hiç kesemiyecek. Şu ilerideki çırak da çalışmak istemedi. Yalnız bir çivi çakayım, ustam beni hep çalışıyor sansın istedi. O da hep o çiviyi çakmaya çalışacak ama çivi tahtaya girmeyecek.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Sonsuza değin böyle mi olacak?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Sonsuz için zaman gerekli. Unutma zaman yok burada. Zaman olmayınca sonsuz da olmaz. Burada hep "Şimdi" var.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Annem, babam merak edecekler beni.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Etmezler. Gözlerini kapatmadan önce saatin akrep ve yelkovanını anımsıyorsan eğer, sen hep oradasın. O an senin "Şimdiki" zamanın. Onun için seni merak etmeyecekler. Dersini çalışıyorsun diye bilecekler.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Off! Bu çok sevimsiz. Ben böyle olsun istememiştim.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Ama sen hep oyun oynamak istedin. Zamanın olduğu yerde hep oyun oynayamazsın. Bir an gelir oyun süren biter. Hep oyun oynamak ancak burada olur. Zamanın olmadığı düşler ülkesinde. Hem sen hep oyun oynamak istememiş miydin?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Evet ama, böyle olsun istememiştim.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Ya zamanın olduğu yerde, zamana bağlı işler yaparak yaşarsın, ya da zamanın olmadığı yerde hep aynı şeyi yaparak yaşarsın.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Benim istediğim bu değildi ama.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Bence sen ne istediğini pek bilmiyorsun. Ne yapmak istediğini, ne zaman yapmak istediğini bilmiyorsun. Bazen çalışacak, bazen oyun oynayacaktın.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Burada gece olunca ne yapacağım?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Çok komiksin. Burada gece ve gündüz olmaz ki. Hep şimdi var. Gece ve gündüz olsa, dün ve bugün olurdu. Bu da geçmişten söz etmekle aynı şey. Unutma burada geçmiş yok. Yalnız şimdi var.</a:t>
            </a:r>
            <a:r>
              <a:rPr lang="tr-TR" altLang="tr-TR" b="1">
                <a:latin typeface="Comic Sans MS" pitchFamily="66" charset="0"/>
              </a:rPr>
              <a:t> </a:t>
            </a:r>
          </a:p>
        </p:txBody>
      </p:sp>
      <p:sp>
        <p:nvSpPr>
          <p:cNvPr id="80899"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80900" name="AutoShape 4"/>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
        <p:nvSpPr>
          <p:cNvPr id="80901" name="AutoShape 5"/>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GERİ</a:t>
            </a:r>
            <a:endParaRPr lang="tr-TR" altLang="tr-TR"/>
          </a:p>
        </p:txBody>
      </p:sp>
    </p:spTree>
  </p:cSld>
  <p:clrMapOvr>
    <a:masterClrMapping/>
  </p:clrMapOvr>
  <p:transition advClick="0">
    <p:cut/>
    <p:sndAc>
      <p:stSnd>
        <p:snd r:embed="rId2" name="START.WAV"/>
      </p:stSnd>
    </p:sndAc>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body" idx="1"/>
          </p:nvPr>
        </p:nvSpPr>
        <p:spPr>
          <a:xfrm>
            <a:off x="-228600" y="685800"/>
            <a:ext cx="9144000" cy="6400800"/>
          </a:xfrm>
        </p:spPr>
        <p:txBody>
          <a:bodyPr/>
          <a:lstStyle/>
          <a:p>
            <a:pPr>
              <a:lnSpc>
                <a:spcPct val="80000"/>
              </a:lnSpc>
              <a:buFontTx/>
              <a:buNone/>
            </a:pPr>
            <a:r>
              <a:rPr lang="tr-TR" altLang="tr-TR" sz="1400" b="1">
                <a:latin typeface="Comic Sans MS" pitchFamily="66" charset="0"/>
              </a:rPr>
              <a:t>        </a:t>
            </a:r>
            <a:r>
              <a:rPr lang="tr-TR" altLang="tr-TR" sz="1400" b="1">
                <a:solidFill>
                  <a:schemeClr val="accent2"/>
                </a:solidFill>
                <a:latin typeface="Comic Sans MS" pitchFamily="66" charset="0"/>
              </a:rPr>
              <a:t>Ali top sektirmeye devam etmiş çaresiz. Ağlamak istemiş ama olmamış. Ağlamaya başlıyamamış. Üzülmüş ama bir şey yapamamış. Üzüntüsünü içine atarken birinin omzundan tutup kendisini sallamaya başladığını hissetmiş. Hemen dönmüş. "Kimdir bu beni sallıyan?" diye. Bir de bakmış annesi arkasında Ali'yi sallayıp duruyor. Çok korkmuş. Annesinin de böyle bir dilekte bulunduğunu sanmış birden. Annesinin sesini duymuş: </a:t>
            </a:r>
          </a:p>
          <a:p>
            <a:pPr>
              <a:lnSpc>
                <a:spcPct val="80000"/>
              </a:lnSpc>
              <a:buFontTx/>
              <a:buNone/>
            </a:pPr>
            <a:r>
              <a:rPr lang="tr-TR" altLang="tr-TR" sz="1400" b="1">
                <a:solidFill>
                  <a:schemeClr val="accent2"/>
                </a:solidFill>
                <a:latin typeface="Comic Sans MS" pitchFamily="66" charset="0"/>
              </a:rPr>
              <a:t>    - Ali... Ali... Ali... Uyan artık. </a:t>
            </a:r>
          </a:p>
          <a:p>
            <a:pPr>
              <a:lnSpc>
                <a:spcPct val="80000"/>
              </a:lnSpc>
              <a:buFontTx/>
              <a:buNone/>
            </a:pPr>
            <a:r>
              <a:rPr lang="tr-TR" altLang="tr-TR" sz="1400" b="1">
                <a:solidFill>
                  <a:schemeClr val="accent2"/>
                </a:solidFill>
                <a:latin typeface="Comic Sans MS" pitchFamily="66" charset="0"/>
              </a:rPr>
              <a:t>        "Ne uykusu, ben şimdide yaşıyorum" demiş içinden biraz da üzüntülü. Sonra annesi sıcacık, sevgi dolu dudakları ile onu yanağından öperken kendine gelmiş. Gözlerini aralayıp bakmış. Annesi masaya eğilmiş "Ali uyan yavrum" diyormuş kendisine. Gözleri yarı açık, isteksizce masadaki saate bakmış. Birden gözleri ışıldamış. Saatin üzerinde hem akrep varmış, hem de yelkovan. Sesi de geliyormuş "Tik tak, tik tak" diye. Düşler ülkesinden dönmüş olduğunu anlayıp sevinçle annesinin boynuna atılmış. Onu yanaklarından öperken: </a:t>
            </a:r>
          </a:p>
          <a:p>
            <a:pPr>
              <a:lnSpc>
                <a:spcPct val="80000"/>
              </a:lnSpc>
              <a:buFontTx/>
              <a:buNone/>
            </a:pPr>
            <a:r>
              <a:rPr lang="tr-TR" altLang="tr-TR" sz="1400" b="1">
                <a:solidFill>
                  <a:schemeClr val="accent2"/>
                </a:solidFill>
                <a:latin typeface="Comic Sans MS" pitchFamily="66" charset="0"/>
              </a:rPr>
              <a:t>    - Seni çok seviyorum. Bundan sonra sözünden hiç çıkmayacağım. </a:t>
            </a:r>
          </a:p>
          <a:p>
            <a:pPr>
              <a:lnSpc>
                <a:spcPct val="80000"/>
              </a:lnSpc>
              <a:buFontTx/>
              <a:buNone/>
            </a:pPr>
            <a:r>
              <a:rPr lang="tr-TR" altLang="tr-TR" sz="1400" b="1">
                <a:solidFill>
                  <a:schemeClr val="accent2"/>
                </a:solidFill>
                <a:latin typeface="Comic Sans MS" pitchFamily="66" charset="0"/>
              </a:rPr>
              <a:t>    demiş gözlerinden yaşlar akarken... </a:t>
            </a:r>
          </a:p>
          <a:p>
            <a:pPr>
              <a:lnSpc>
                <a:spcPct val="80000"/>
              </a:lnSpc>
              <a:buFontTx/>
              <a:buNone/>
            </a:pPr>
            <a:endParaRPr lang="tr-TR" altLang="tr-TR" sz="1400" b="1">
              <a:solidFill>
                <a:schemeClr val="accent2"/>
              </a:solidFill>
              <a:latin typeface="Comic Sans MS" pitchFamily="66" charset="0"/>
            </a:endParaRPr>
          </a:p>
          <a:p>
            <a:pPr>
              <a:lnSpc>
                <a:spcPct val="80000"/>
              </a:lnSpc>
              <a:buFontTx/>
              <a:buNone/>
            </a:pPr>
            <a:r>
              <a:rPr lang="tr-TR" altLang="tr-TR" sz="1400" b="1">
                <a:solidFill>
                  <a:schemeClr val="accent2"/>
                </a:solidFill>
                <a:latin typeface="Comic Sans MS" pitchFamily="66" charset="0"/>
              </a:rPr>
              <a:t>        Yaşamda işimizi yapmak yerine hep başka şeylerle uğraşmayı severiz. İşi nedense hiç yapmak istemeyiz. Ama yaşamak için iş yapmak, geleceğimizi ve geçimimizi kazanmak zorunda olduğumuzu düşünmeyiz. Bu masalı kurarken, "İş yapmak yerine hep sevdiğimiz şeyi yapalım, hem de zaman olmasın" diye düşündüm...</a:t>
            </a:r>
            <a:r>
              <a:rPr lang="tr-TR" altLang="tr-TR" b="1">
                <a:solidFill>
                  <a:schemeClr val="accent2"/>
                </a:solidFill>
                <a:latin typeface="Comic Sans MS" pitchFamily="66" charset="0"/>
              </a:rPr>
              <a:t> </a:t>
            </a:r>
          </a:p>
          <a:p>
            <a:endParaRPr lang="tr-TR" altLang="tr-TR" b="1">
              <a:solidFill>
                <a:schemeClr val="accent2"/>
              </a:solidFill>
              <a:latin typeface="Comic Sans MS" pitchFamily="66" charset="0"/>
            </a:endParaRPr>
          </a:p>
          <a:p>
            <a:endParaRPr lang="tr-TR" altLang="tr-TR" sz="1400" b="1">
              <a:solidFill>
                <a:schemeClr val="accent2"/>
              </a:solidFill>
              <a:latin typeface="Comic Sans MS" pitchFamily="66" charset="0"/>
            </a:endParaRPr>
          </a:p>
        </p:txBody>
      </p:sp>
      <p:sp>
        <p:nvSpPr>
          <p:cNvPr id="81923"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81924" name="AutoShape 4"/>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
        <p:nvSpPr>
          <p:cNvPr id="81925" name="AutoShape 5"/>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GERİ</a:t>
            </a:r>
            <a:endParaRPr lang="tr-TR" altLang="tr-TR"/>
          </a:p>
        </p:txBody>
      </p:sp>
    </p:spTree>
  </p:cSld>
  <p:clrMapOvr>
    <a:masterClrMapping/>
  </p:clrMapOvr>
  <p:transition advClick="0">
    <p:cut/>
    <p:sndAc>
      <p:stSnd>
        <p:snd r:embed="rId2" name="START.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Rectangle 7" descr="Kırtasiye"/>
          <p:cNvSpPr>
            <a:spLocks noChangeArrowheads="1"/>
          </p:cNvSpPr>
          <p:nvPr/>
        </p:nvSpPr>
        <p:spPr bwMode="auto">
          <a:xfrm>
            <a:off x="0" y="0"/>
            <a:ext cx="9144000" cy="6858000"/>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078" name="Rectangle 6"/>
          <p:cNvSpPr>
            <a:spLocks noGrp="1" noChangeArrowheads="1"/>
          </p:cNvSpPr>
          <p:nvPr>
            <p:ph type="body" idx="1"/>
          </p:nvPr>
        </p:nvSpPr>
        <p:spPr>
          <a:xfrm>
            <a:off x="-228600" y="304800"/>
            <a:ext cx="9144000" cy="6324600"/>
          </a:xfrm>
        </p:spPr>
        <p:txBody>
          <a:bodyPr/>
          <a:lstStyle/>
          <a:p>
            <a:pPr>
              <a:lnSpc>
                <a:spcPct val="70000"/>
              </a:lnSpc>
              <a:buFontTx/>
              <a:buNone/>
            </a:pPr>
            <a:r>
              <a:rPr lang="tr-TR" altLang="tr-TR" sz="1400" b="1">
                <a:latin typeface="Comic Sans MS" pitchFamily="66" charset="0"/>
              </a:rPr>
              <a:t>       </a:t>
            </a:r>
            <a:r>
              <a:rPr lang="tr-TR" altLang="tr-TR" sz="1400" b="1">
                <a:solidFill>
                  <a:schemeClr val="accent2"/>
                </a:solidFill>
                <a:latin typeface="Comic Sans MS" pitchFamily="66" charset="0"/>
              </a:rPr>
              <a:t>Ördek yavruları biraz büyüyünce ortalıkta dolaşmaya başlamışlar. </a:t>
            </a:r>
          </a:p>
          <a:p>
            <a:pPr>
              <a:lnSpc>
                <a:spcPct val="70000"/>
              </a:lnSpc>
              <a:buFontTx/>
              <a:buNone/>
            </a:pPr>
            <a:r>
              <a:rPr lang="tr-TR" altLang="tr-TR" sz="1400" b="1">
                <a:solidFill>
                  <a:schemeClr val="accent2"/>
                </a:solidFill>
                <a:latin typeface="Comic Sans MS" pitchFamily="66" charset="0"/>
              </a:rPr>
              <a:t>    Sevimli küçük yavrular yaramazlık yapıp, birbirleriyle oynaşırken horoz homurdanıyor, onların varlığını istemediğini belli ediyormuş. Gerçi anne ve baba ördek, yavrularını başı boş bırakmayıp yanlarında olmaya çalışıyormuşlar ama, yaramazlıklarını her an engelledikleri söylenemezmiş. Yaramazlık yapan yavruları dikkatle izleyen horoz, her fırsatta onları kovalıyor, yakaladıklarını gagalayarak canlarını acıtıyormuş. Küçük ördek yavruları canları acıyıp çığlık atarak kaçışınca, yeşil başlı ördek, kanatlarını açarak horozun üstüne yürümek zorunda kalıyormuş. Her nedense horoz, baba ördekle uğraşmak istemeyip kasılarak kümesine dönüyormuş. Bu didişmeden yorulan hep baba ördek oluyormuş... </a:t>
            </a:r>
          </a:p>
          <a:p>
            <a:pPr>
              <a:lnSpc>
                <a:spcPct val="70000"/>
              </a:lnSpc>
              <a:buFontTx/>
              <a:buNone/>
            </a:pPr>
            <a:r>
              <a:rPr lang="tr-TR" altLang="tr-TR" sz="1400" b="1">
                <a:solidFill>
                  <a:schemeClr val="accent2"/>
                </a:solidFill>
                <a:latin typeface="Comic Sans MS" pitchFamily="66" charset="0"/>
              </a:rPr>
              <a:t>        Anne ördekle baba ördek, oturup bu soruna bir çözüm aramışlar. Sonunda akıllarına bir okul kurup, ördek yavrularını burada eğitmek düşüncesi gelmiş. Yavrular okulda oldukları zaman yaramazlık yapmayacak, çevreyi dağıtmadıkları için horoz onlara saldırmayacakmış. Hem de yavrular denetim altında daha güvenli büyüyebilecekmiş. Ayrıca okulda yeni şeyler öğrenecek, yaşamın yalnız oyun oynamak olmadığını, öğrenmek ve öğrenilenleri uygulamak olduğunu anlayıp daha iyi yetişecekmişler. Anne ve baba ördek, okul olabilecek yer aramaya başlamışlar. Onları çevreye bakınırken gören horoz tünediği yerden: </a:t>
            </a:r>
          </a:p>
          <a:p>
            <a:pPr>
              <a:lnSpc>
                <a:spcPct val="70000"/>
              </a:lnSpc>
              <a:buFontTx/>
              <a:buNone/>
            </a:pPr>
            <a:r>
              <a:rPr lang="tr-TR" altLang="tr-TR" sz="1400" b="1">
                <a:solidFill>
                  <a:schemeClr val="accent2"/>
                </a:solidFill>
                <a:latin typeface="Comic Sans MS" pitchFamily="66" charset="0"/>
              </a:rPr>
              <a:t>    - Hayır ola. Yavrulardan birini mi kaybettiniz?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Hayır. Ördekler için bir okul açalım istedik. Uygun bir yer arıyoruz. </a:t>
            </a:r>
          </a:p>
          <a:p>
            <a:pPr>
              <a:lnSpc>
                <a:spcPct val="70000"/>
              </a:lnSpc>
              <a:buFontTx/>
              <a:buNone/>
            </a:pPr>
            <a:r>
              <a:rPr lang="tr-TR" altLang="tr-TR" sz="1400" b="1">
                <a:solidFill>
                  <a:schemeClr val="accent2"/>
                </a:solidFill>
                <a:latin typeface="Comic Sans MS" pitchFamily="66" charset="0"/>
              </a:rPr>
              <a:t>        Horoz biraz duralamış. Yavrular okulda olunca çevreyi dağıtmayacağı, kendisinin de öfkeyle peşlerinden koşuşturmayacağını düşünüp: </a:t>
            </a:r>
          </a:p>
          <a:p>
            <a:pPr>
              <a:lnSpc>
                <a:spcPct val="70000"/>
              </a:lnSpc>
              <a:buFontTx/>
              <a:buNone/>
            </a:pPr>
            <a:r>
              <a:rPr lang="tr-TR" altLang="tr-TR" sz="1400" b="1">
                <a:solidFill>
                  <a:schemeClr val="accent2"/>
                </a:solidFill>
                <a:latin typeface="Comic Sans MS" pitchFamily="66" charset="0"/>
              </a:rPr>
              <a:t>    - Arkada boş bir kümesimiz var. Okul olarak orayı kullanın. </a:t>
            </a:r>
          </a:p>
          <a:p>
            <a:pPr>
              <a:lnSpc>
                <a:spcPct val="70000"/>
              </a:lnSpc>
              <a:buFontTx/>
              <a:buNone/>
            </a:pPr>
            <a:r>
              <a:rPr lang="tr-TR" altLang="tr-TR" sz="1400" b="1">
                <a:solidFill>
                  <a:schemeClr val="accent2"/>
                </a:solidFill>
                <a:latin typeface="Comic Sans MS" pitchFamily="66" charset="0"/>
              </a:rPr>
              <a:t>    demiş gülümseyerek. Anne ve baba ördek çok şaşırmışlar. Yavrularına öfkelenen horozun niye yardım etmek istediğini pek anlamamışlar ama, söylediği kümes, okul olarak kullanmak için en uygun yermiş. Horozun izin vermesine şaşırarak: </a:t>
            </a:r>
          </a:p>
          <a:p>
            <a:pPr>
              <a:lnSpc>
                <a:spcPct val="70000"/>
              </a:lnSpc>
              <a:buFontTx/>
              <a:buNone/>
            </a:pPr>
            <a:r>
              <a:rPr lang="tr-TR" altLang="tr-TR" sz="1400" b="1">
                <a:solidFill>
                  <a:schemeClr val="accent2"/>
                </a:solidFill>
                <a:latin typeface="Comic Sans MS" pitchFamily="66" charset="0"/>
              </a:rPr>
              <a:t>     - Karşılığında ne isteyeceksin?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Kümes kirası olarak, her ay bir çuval buğday verirseniz anlaşırız. </a:t>
            </a:r>
          </a:p>
          <a:p>
            <a:pPr>
              <a:lnSpc>
                <a:spcPct val="70000"/>
              </a:lnSpc>
              <a:buFontTx/>
              <a:buNone/>
            </a:pPr>
            <a:r>
              <a:rPr lang="tr-TR" altLang="tr-TR" sz="1400" b="1">
                <a:solidFill>
                  <a:schemeClr val="accent2"/>
                </a:solidFill>
                <a:latin typeface="Comic Sans MS" pitchFamily="66" charset="0"/>
              </a:rPr>
              <a:t>        Horozun iyilik yapmayacağını, bu öneriyi bir iş ilişkisi gibi düşündüğünü anlayan yeşil başlı ördek, düşünmeden öneriyi kabul etmiş. Yoksa horoz, iyilik olsun diye hiç bir şey istemiyecek olsaymış, "Bunun altında bir kurnazlık vardır" diyerek öneriyi kabul etmeyecekmiş. Sonunda ördekle horoz, kullanılmayan kümesin "Ördek Okulu" olmasında anlaşmışlar. Anne ördek yuvalarına dönerken: </a:t>
            </a:r>
          </a:p>
          <a:p>
            <a:pPr>
              <a:lnSpc>
                <a:spcPct val="70000"/>
              </a:lnSpc>
              <a:buFontTx/>
              <a:buNone/>
            </a:pPr>
            <a:r>
              <a:rPr lang="tr-TR" altLang="tr-TR" sz="1400" b="1">
                <a:solidFill>
                  <a:schemeClr val="accent2"/>
                </a:solidFill>
                <a:latin typeface="Comic Sans MS" pitchFamily="66" charset="0"/>
              </a:rPr>
              <a:t>    - Çok yüksek kira istedi. Nasıl öderiz onca kirayı? </a:t>
            </a:r>
          </a:p>
          <a:p>
            <a:pPr>
              <a:lnSpc>
                <a:spcPct val="70000"/>
              </a:lnSpc>
              <a:buFontTx/>
              <a:buNone/>
            </a:pPr>
            <a:r>
              <a:rPr lang="tr-TR" altLang="tr-TR" sz="1400" b="1">
                <a:solidFill>
                  <a:schemeClr val="accent2"/>
                </a:solidFill>
                <a:latin typeface="Comic Sans MS" pitchFamily="66" charset="0"/>
              </a:rPr>
              <a:t>    diye söylenince: </a:t>
            </a:r>
          </a:p>
          <a:p>
            <a:pPr>
              <a:lnSpc>
                <a:spcPct val="70000"/>
              </a:lnSpc>
              <a:buFontTx/>
              <a:buNone/>
            </a:pPr>
            <a:r>
              <a:rPr lang="tr-TR" altLang="tr-TR" sz="1400" b="1">
                <a:solidFill>
                  <a:schemeClr val="accent2"/>
                </a:solidFill>
                <a:latin typeface="Comic Sans MS" pitchFamily="66" charset="0"/>
              </a:rPr>
              <a:t>    - Bir yolunu buluruz. Önemli olan yavrularımızın güvenliği. </a:t>
            </a:r>
          </a:p>
          <a:p>
            <a:pPr>
              <a:lnSpc>
                <a:spcPct val="70000"/>
              </a:lnSpc>
              <a:buFontTx/>
              <a:buNone/>
            </a:pPr>
            <a:r>
              <a:rPr lang="tr-TR" altLang="tr-TR" sz="1400" b="1">
                <a:solidFill>
                  <a:schemeClr val="accent2"/>
                </a:solidFill>
                <a:latin typeface="Comic Sans MS" pitchFamily="66" charset="0"/>
              </a:rPr>
              <a:t>   demiş yeşil başlı ördek. </a:t>
            </a:r>
          </a:p>
          <a:p>
            <a:pPr>
              <a:lnSpc>
                <a:spcPct val="70000"/>
              </a:lnSpc>
              <a:buFontTx/>
              <a:buNone/>
            </a:pPr>
            <a:r>
              <a:rPr lang="tr-TR" altLang="tr-TR" sz="1400" b="1">
                <a:solidFill>
                  <a:schemeClr val="accent2"/>
                </a:solidFill>
                <a:latin typeface="Comic Sans MS" pitchFamily="66" charset="0"/>
              </a:rPr>
              <a:t>         Anne ve baba ördek, kullanılmayan kümesi temizlemişler. Sonra öğrencilerin oturacağı yerleri ve öğretmenin duracağı kürsüyü hazırlamışlar. Ne yapıldığını anlamadan yavru ördekler de onlara yardım etmişler.</a:t>
            </a:r>
            <a:r>
              <a:rPr lang="tr-TR" altLang="tr-TR" b="1">
                <a:latin typeface="Comic Sans MS" pitchFamily="66" charset="0"/>
              </a:rPr>
              <a:t> </a:t>
            </a:r>
          </a:p>
        </p:txBody>
      </p:sp>
      <p:sp>
        <p:nvSpPr>
          <p:cNvPr id="3080" name="AutoShape 8"/>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ANA SAYFA</a:t>
            </a:r>
            <a:endParaRPr lang="tr-TR" altLang="tr-TR"/>
          </a:p>
        </p:txBody>
      </p:sp>
      <p:sp>
        <p:nvSpPr>
          <p:cNvPr id="3081" name="AutoShape 9"/>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5" action="ppaction://hlinksldjump"/>
              </a:rPr>
              <a:t>İ</a:t>
            </a:r>
            <a:endParaRPr lang="tr-TR" altLang="tr-TR"/>
          </a:p>
        </p:txBody>
      </p:sp>
      <p:sp>
        <p:nvSpPr>
          <p:cNvPr id="3082" name="AutoShape 10"/>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6" action="ppaction://hlinksldjump"/>
              </a:rPr>
              <a:t>GERİ</a:t>
            </a:r>
            <a:endParaRPr lang="tr-TR" altLang="tr-TR"/>
          </a:p>
        </p:txBody>
      </p:sp>
    </p:spTree>
  </p:cSld>
  <p:clrMapOvr>
    <a:masterClrMapping/>
  </p:clrMapOvr>
  <p:transition advClick="0">
    <p:cut/>
    <p:sndAc>
      <p:stSnd>
        <p:snd r:embed="rId2" name="START.WAV"/>
      </p:stSnd>
    </p:sndAc>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0" y="0"/>
            <a:ext cx="3276600" cy="381000"/>
          </a:xfrm>
        </p:spPr>
        <p:txBody>
          <a:bodyPr/>
          <a:lstStyle/>
          <a:p>
            <a:pPr algn="l"/>
            <a:r>
              <a:rPr lang="tr-TR" altLang="tr-TR" sz="1600" b="1">
                <a:solidFill>
                  <a:schemeClr val="accent2"/>
                </a:solidFill>
                <a:latin typeface="Comic Sans MS" pitchFamily="66" charset="0"/>
              </a:rPr>
              <a:t>GÖLGE</a:t>
            </a:r>
          </a:p>
        </p:txBody>
      </p:sp>
      <p:sp>
        <p:nvSpPr>
          <p:cNvPr id="68611" name="Rectangle 3"/>
          <p:cNvSpPr>
            <a:spLocks noGrp="1" noChangeArrowheads="1"/>
          </p:cNvSpPr>
          <p:nvPr>
            <p:ph type="body" idx="1"/>
          </p:nvPr>
        </p:nvSpPr>
        <p:spPr>
          <a:xfrm>
            <a:off x="-228600" y="304800"/>
            <a:ext cx="9144000" cy="6019800"/>
          </a:xfrm>
        </p:spPr>
        <p:txBody>
          <a:bodyPr/>
          <a:lstStyle/>
          <a:p>
            <a:pPr>
              <a:lnSpc>
                <a:spcPct val="90000"/>
              </a:lnSpc>
              <a:buFontTx/>
              <a:buNone/>
            </a:pPr>
            <a:r>
              <a:rPr lang="tr-TR" altLang="tr-TR" sz="1400" b="1">
                <a:solidFill>
                  <a:schemeClr val="accent2"/>
                </a:solidFill>
                <a:latin typeface="Comic Sans MS" pitchFamily="66" charset="0"/>
              </a:rPr>
              <a:t>        Çok eski yıllarda, nasıl olmuşsa, gökyüzü, masal ülkesinde yaşayanlara küsmüş </a:t>
            </a:r>
          </a:p>
          <a:p>
            <a:pPr>
              <a:lnSpc>
                <a:spcPct val="90000"/>
              </a:lnSpc>
              <a:buFontTx/>
              <a:buNone/>
            </a:pPr>
            <a:r>
              <a:rPr lang="tr-TR" altLang="tr-TR" sz="1400" b="1">
                <a:solidFill>
                  <a:schemeClr val="accent2"/>
                </a:solidFill>
                <a:latin typeface="Comic Sans MS" pitchFamily="66" charset="0"/>
              </a:rPr>
              <a:t>     ve onların üzerinden karamsar bulutları hiç eksik etmemiş. Ülke halkı aydınlıkla karanlığı ayırt edebiliyormuşlar ama, güneş ışınlarının doğrudan üzerilerine gelip onları ısıtmadığı için güneşin ne olduğunu bile bilmiyormuşlar. Eski insanlar da artık yaşamadıkları için, güneşi tanıyan kalmamış bu ülkede. Yaşayanlar, güneşin, ayın ve yıldızların adlarını bile bilmiyormuşlar. Güneş hep bulutların arkasında yalnız gündüzle geceyi ayırt etmelerine yarayacak kadar ışık sızdırabiliyormuş. Gökyüzü, kalın bulutlara bürünüp, güneşin gücünü ülke halkından saklamış durmuş. </a:t>
            </a:r>
          </a:p>
          <a:p>
            <a:pPr>
              <a:lnSpc>
                <a:spcPct val="90000"/>
              </a:lnSpc>
              <a:buFontTx/>
              <a:buNone/>
            </a:pPr>
            <a:r>
              <a:rPr lang="tr-TR" altLang="tr-TR" sz="1400" b="1">
                <a:solidFill>
                  <a:schemeClr val="accent2"/>
                </a:solidFill>
                <a:latin typeface="Comic Sans MS" pitchFamily="66" charset="0"/>
              </a:rPr>
              <a:t>       Bir gün gökyüzü, masal ülkesinin insanlarını bağışlamaya karar vermiş. Bu kararını gece uygularsa, "İnsanlar değişimden çok etkilenmezler" diye düşünmüş. O gece gökyüzü, tüm bulutları uzaklaştırmış. Pırıl pırıl, berrak bir gece olmuş. Gökyüzünün tüm derinliği, yıldızların bu derinliğin içinde yayılışları, Ay'ın bembeyaz parlaklığı ülkenin insanlarına güler yüzlülükle görünmüşler birden. </a:t>
            </a:r>
          </a:p>
          <a:p>
            <a:pPr>
              <a:lnSpc>
                <a:spcPct val="90000"/>
              </a:lnSpc>
              <a:buFontTx/>
              <a:buNone/>
            </a:pPr>
            <a:r>
              <a:rPr lang="tr-TR" altLang="tr-TR" sz="1400" b="1">
                <a:solidFill>
                  <a:schemeClr val="accent2"/>
                </a:solidFill>
                <a:latin typeface="Comic Sans MS" pitchFamily="66" charset="0"/>
              </a:rPr>
              <a:t>        Gözyüzüne bakan insanlar gökte yanıp sönen, parıldayan yıldızları, Ay'ın beyazlığını görünce, şaşırıvermişler. Yıldızlar sanki onlara göz kırpıyor "Nasılsınız bakalım?" der gibi alay ediyormuşlar. Yıldızların arada bir görünmesi, sonra kaybolması, başka bir yerden çıkıp "Buradayım bak?" dercesine gökyüzünde gezinmesi, insanlarla saklambaç oynaması pek hoşlarına gitmiş. İnsanlar, yaşamları boyu ilk kez gördükleri yıldızları seyrederken onların, gülümsediklerini bile düşünmüşler. Herkes çevresindekilere haber iletmiş. "Gökyüzünün güzelliğini görsünler" diye. Herkes gözyüzünün bulutlardan soyununca, ne kadar güzel olduğunu görüp ona aşık bile olmuşlar. Bu aşk onları mutlu etmiş. Hep beraber sokaklarda dans etmişler. Birbirlerine sarılıp, dalgın gözlerle gökyüzüne bakmışlar. Ona sevgilerini sunmuşlar içten içe. Çok geç saatlere değin sokaklarda, kırlarda, bayırlarda gökyüzüne bakan insanlar varmış o gece. Hiç kimse gece bitsin istememiş. Kim ister ki? Herkes sabah olunca gökyüzünün yine kara bulutlar giyinip, asık bir yüzle kendilerine bakacağını düşünüp, bu rüyanın sürmesini dilemişler. İstemişler ki: Saatler ilerlemesin, öylece dursun, bu mutlu an hiç bitmesin. </a:t>
            </a:r>
          </a:p>
          <a:p>
            <a:pPr>
              <a:lnSpc>
                <a:spcPct val="90000"/>
              </a:lnSpc>
              <a:buFontTx/>
              <a:buNone/>
            </a:pPr>
            <a:r>
              <a:rPr lang="tr-TR" altLang="tr-TR" sz="1400" b="1">
                <a:solidFill>
                  <a:schemeClr val="accent2"/>
                </a:solidFill>
                <a:latin typeface="Comic Sans MS" pitchFamily="66" charset="0"/>
              </a:rPr>
              <a:t>        İnsanlar hep böyledir. Sevgi ve aşkın güzelliğini tadınca onu kaybetmek istemezler. Hiç bitmesin isterler. Daha iyisinin olabileceğini de pek düşünmezler. </a:t>
            </a:r>
          </a:p>
          <a:p>
            <a:pPr>
              <a:lnSpc>
                <a:spcPct val="90000"/>
              </a:lnSpc>
              <a:buFontTx/>
              <a:buNone/>
            </a:pPr>
            <a:r>
              <a:rPr lang="tr-TR" altLang="tr-TR" sz="1400" b="1">
                <a:solidFill>
                  <a:schemeClr val="accent2"/>
                </a:solidFill>
                <a:latin typeface="Comic Sans MS" pitchFamily="66" charset="0"/>
              </a:rPr>
              <a:t>         Gece mutluluktan sarhoş olmuş gibi sallanarak, düşmemek için birbirlerine sarılarak sabaha değin gözyüzüne, onun güzelliğine, hayran hayran bakmış, durmuşlar. </a:t>
            </a:r>
          </a:p>
          <a:p>
            <a:pPr>
              <a:lnSpc>
                <a:spcPct val="90000"/>
              </a:lnSpc>
              <a:buFontTx/>
              <a:buNone/>
            </a:pPr>
            <a:r>
              <a:rPr lang="tr-TR" altLang="tr-TR" sz="1400" b="1">
                <a:solidFill>
                  <a:schemeClr val="accent2"/>
                </a:solidFill>
                <a:latin typeface="Comic Sans MS" pitchFamily="66" charset="0"/>
              </a:rPr>
              <a:t>     Sabah olmaya yakın gökyüzünün rengi açılmaya başlamış. Yıldızlar artık sayıca azalmışlar. İnsanlar da, "Yıldızların tüm gece koşuşturup yoruldukları için uykuya yattıklarını" sanmışlar. Onlara "İyi uykular" diyerek el sallamışlar... Yataklarına uğurlamışlar onları. Ay için de öyle olmuş</a:t>
            </a:r>
            <a:r>
              <a:rPr lang="tr-TR" altLang="tr-TR" sz="1400" b="1">
                <a:latin typeface="Comic Sans MS" pitchFamily="66" charset="0"/>
              </a:rPr>
              <a:t>.</a:t>
            </a:r>
            <a:r>
              <a:rPr lang="tr-TR" altLang="tr-TR" b="1">
                <a:latin typeface="Comic Sans MS" pitchFamily="66" charset="0"/>
              </a:rPr>
              <a:t> </a:t>
            </a:r>
          </a:p>
        </p:txBody>
      </p:sp>
      <p:sp>
        <p:nvSpPr>
          <p:cNvPr id="68612" name="AutoShape 4"/>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68613" name="AutoShape 5"/>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Tree>
  </p:cSld>
  <p:clrMapOvr>
    <a:masterClrMapping/>
  </p:clrMapOvr>
  <p:transition advClick="0">
    <p:cut/>
    <p:sndAc>
      <p:stSnd>
        <p:snd r:embed="rId2" name="START.WAV"/>
      </p:stSnd>
    </p:sndAc>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body" idx="1"/>
          </p:nvPr>
        </p:nvSpPr>
        <p:spPr>
          <a:xfrm>
            <a:off x="-228600" y="228600"/>
            <a:ext cx="9144000" cy="6400800"/>
          </a:xfrm>
        </p:spPr>
        <p:txBody>
          <a:bodyPr/>
          <a:lstStyle/>
          <a:p>
            <a:pPr>
              <a:lnSpc>
                <a:spcPct val="80000"/>
              </a:lnSpc>
              <a:buFontTx/>
              <a:buNone/>
            </a:pPr>
            <a:r>
              <a:rPr lang="tr-TR" altLang="tr-TR" sz="1400" b="1">
                <a:latin typeface="Comic Sans MS" pitchFamily="66" charset="0"/>
              </a:rPr>
              <a:t>       </a:t>
            </a:r>
            <a:r>
              <a:rPr lang="tr-TR" altLang="tr-TR" sz="1400" b="1">
                <a:solidFill>
                  <a:schemeClr val="accent2"/>
                </a:solidFill>
                <a:latin typeface="Comic Sans MS" pitchFamily="66" charset="0"/>
              </a:rPr>
              <a:t>Gökyüzü, rengi açılıp, tüm çıplaklığı ortaya çıkarken yavaş yavaş kızarmaya </a:t>
            </a:r>
          </a:p>
          <a:p>
            <a:pPr>
              <a:lnSpc>
                <a:spcPct val="80000"/>
              </a:lnSpc>
              <a:buFontTx/>
              <a:buNone/>
            </a:pPr>
            <a:r>
              <a:rPr lang="tr-TR" altLang="tr-TR" sz="1400" b="1">
                <a:solidFill>
                  <a:schemeClr val="accent2"/>
                </a:solidFill>
                <a:latin typeface="Comic Sans MS" pitchFamily="66" charset="0"/>
              </a:rPr>
              <a:t>     da başlamış. İnsanlar "Herhalde gözyüzü, çıplaklığını göreceğiz diye utanmış olmalı”</a:t>
            </a:r>
          </a:p>
          <a:p>
            <a:pPr>
              <a:lnSpc>
                <a:spcPct val="80000"/>
              </a:lnSpc>
              <a:buFontTx/>
              <a:buNone/>
            </a:pPr>
            <a:r>
              <a:rPr lang="tr-TR" altLang="tr-TR" sz="1400" b="1">
                <a:solidFill>
                  <a:schemeClr val="accent2"/>
                </a:solidFill>
                <a:latin typeface="Comic Sans MS" pitchFamily="66" charset="0"/>
              </a:rPr>
              <a:t>     demişler. Daha önce hep bulutlara bürünmüş olarak gördükleri için bu kızarılıklığın ne olduğunu pek anlamamışlar. Nasıl anlasınlar ki? Daha önce hiç güneş görmemişler ki? </a:t>
            </a:r>
          </a:p>
          <a:p>
            <a:pPr>
              <a:lnSpc>
                <a:spcPct val="80000"/>
              </a:lnSpc>
              <a:buFontTx/>
              <a:buNone/>
            </a:pPr>
            <a:r>
              <a:rPr lang="tr-TR" altLang="tr-TR" sz="1400" b="1">
                <a:solidFill>
                  <a:schemeClr val="accent2"/>
                </a:solidFill>
                <a:latin typeface="Comic Sans MS" pitchFamily="66" charset="0"/>
              </a:rPr>
              <a:t>        Geceden beri gökyüzüne baka kalanlar ve erken uyananlar, gökyüzünün bu olağanüstü güzelliğine - kırmızıya boyanmış güzelliğine hayran - kalmışlar. Hemen çevrelerindeki uyandırıp bu görüntüyü onların da görmesini istemişler. O anda gökyüzü, gecekinden de güzelmiş. İnsanlar gökyüzünün renginin kıpkırmızı oluşunu izlemişler sevgiyle. Gökyüzünün utancı hep aynı kalmamış. Doğal olarak çıplaklığa alışmış olmalı ki, kımızılık açılmış, yerini maviliğe bırakmaya başlamış. Önce koyu sonra giderek açılan maviliğe dönmüş gökyüzü. Tüm derinliği ve güzelliği ile insanların önünde duruyormuş çırılçıplak... </a:t>
            </a:r>
          </a:p>
          <a:p>
            <a:pPr>
              <a:lnSpc>
                <a:spcPct val="80000"/>
              </a:lnSpc>
              <a:buFontTx/>
              <a:buNone/>
            </a:pPr>
            <a:r>
              <a:rPr lang="tr-TR" altLang="tr-TR" sz="1400" b="1">
                <a:solidFill>
                  <a:schemeClr val="accent2"/>
                </a:solidFill>
                <a:latin typeface="Comic Sans MS" pitchFamily="66" charset="0"/>
              </a:rPr>
              <a:t>        Dağların arasından, kırmızılığın odaklığı yerden, kocaman bir alev topu tırmanmaya başlamış. Gülerek, kahkaha atarak tırmanıyormuş gökyüzüne doğru. Önceleri koyu kırmızı olan rengi, giderek açılmış, altın sarısı, hatta bembeyaz olmuş. Bu kocaman topun gökyüzüne yükselirken renginin açılmasıyla, çevreye neşe ve ışık saçması da artmış. Artık insanlar bu kocaman topa bakamaz olmuşlar. Top, gözleri kör edecek biçimde parlak ve insanı terletecek kadar da sıcakmış. Ama o topun yaydığı parlaklıkla yeryüzündeki herşey, çok daha canlı ve çok daha güzel görünüyormuş... </a:t>
            </a:r>
          </a:p>
          <a:p>
            <a:pPr>
              <a:lnSpc>
                <a:spcPct val="80000"/>
              </a:lnSpc>
              <a:buFontTx/>
              <a:buNone/>
            </a:pPr>
            <a:r>
              <a:rPr lang="tr-TR" altLang="tr-TR" sz="1400" b="1">
                <a:solidFill>
                  <a:schemeClr val="accent2"/>
                </a:solidFill>
                <a:latin typeface="Comic Sans MS" pitchFamily="66" charset="0"/>
              </a:rPr>
              <a:t>        İnsanlar şaşkınlıkla çevrelerine bakarken, geceden beri gökyüzündeki alışık olmadıkları gelişmelerin etkisinde kalmışlar. Kah sevgi, kah korku ile sarılmışlar birbirlerine... </a:t>
            </a:r>
          </a:p>
          <a:p>
            <a:pPr>
              <a:lnSpc>
                <a:spcPct val="80000"/>
              </a:lnSpc>
              <a:buFontTx/>
              <a:buNone/>
            </a:pPr>
            <a:r>
              <a:rPr lang="tr-TR" altLang="tr-TR" sz="1400" b="1">
                <a:solidFill>
                  <a:schemeClr val="accent2"/>
                </a:solidFill>
                <a:latin typeface="Comic Sans MS" pitchFamily="66" charset="0"/>
              </a:rPr>
              <a:t>        Biraz sonra gök gürlemesi gibi bir ses duymuşlar. Çevrelerine korku ile bakmişlar. Hatta çığlık atıp saklanmaya çalışanlar, sokaklardan evlerine kaçışanlar bile olmuş. </a:t>
            </a:r>
          </a:p>
          <a:p>
            <a:pPr>
              <a:lnSpc>
                <a:spcPct val="80000"/>
              </a:lnSpc>
              <a:buFontTx/>
              <a:buNone/>
            </a:pPr>
            <a:r>
              <a:rPr lang="tr-TR" altLang="tr-TR" sz="1400" b="1">
                <a:solidFill>
                  <a:schemeClr val="accent2"/>
                </a:solidFill>
                <a:latin typeface="Comic Sans MS" pitchFamily="66" charset="0"/>
              </a:rPr>
              <a:t>        - Korkmayın. Benim adım Güneş. Gökyüzü'nün küskünlüğü bitti artık. Beni yıllardır sizden saklamıştı. Bulutlarla engel olmuştu beni görmenize. Şimdi her durumda bulutları sıyırıp, sıcaklığımı ve ışığı sunacağım size. Siz, siz olun, bir kez daha gökyüzünü sinirlendirmemeye bakın... </a:t>
            </a:r>
          </a:p>
          <a:p>
            <a:pPr>
              <a:lnSpc>
                <a:spcPct val="80000"/>
              </a:lnSpc>
              <a:buFontTx/>
              <a:buNone/>
            </a:pPr>
            <a:r>
              <a:rPr lang="tr-TR" altLang="tr-TR" sz="1400" b="1">
                <a:solidFill>
                  <a:schemeClr val="accent2"/>
                </a:solidFill>
                <a:latin typeface="Comic Sans MS" pitchFamily="66" charset="0"/>
              </a:rPr>
              <a:t>         Güneşin açıklaması pekçok insanın korkusunu yenmesine neden olunca, yüzlerine eskisi gibi neşe ve mutluluk gelmiş birden. Güneşin sıcaklığından ve ışığından yararlanacaklarına da pek sevinmişler. </a:t>
            </a:r>
          </a:p>
          <a:p>
            <a:pPr>
              <a:lnSpc>
                <a:spcPct val="80000"/>
              </a:lnSpc>
              <a:buFontTx/>
              <a:buNone/>
            </a:pPr>
            <a:r>
              <a:rPr lang="tr-TR" altLang="tr-TR" sz="1400" b="1">
                <a:solidFill>
                  <a:schemeClr val="accent2"/>
                </a:solidFill>
                <a:latin typeface="Comic Sans MS" pitchFamily="66" charset="0"/>
              </a:rPr>
              <a:t>        İnsanlar güneşin altında dolaşırken peşlerinden gelen karaltının ne olduğunu anlayamadıklarından bu kez de ondan tedirgin olmuşlar. Bu karaltı hep onları izliyormuş. Sırtlarını güneşe dönseler önlerine, güneşe doğru yürüseler peşlerine düşüyormuş, bir izleyici gibi. Nereye gitseler, ya önlerine düşüyor ya da peşlerinden geliyormuş. Bu karaltı sabahları çok uzun boylu oluyormuş. Öğleye yaklaştıkça boyu kısalıyor, sonra yine uzuyormuş. Ancak bir saçak altına kaçtıklarında, ya da duvar dibine gidip sırtlarını duvara dayadıklarında ondan kurtulabiliyormuşlar. Karaltının ne olduğunu anlayamadıkları için korkuya kapılmışlar. Korku ve telaşla Güneş'e dönüp:</a:t>
            </a:r>
            <a:r>
              <a:rPr lang="tr-TR" altLang="tr-TR" b="1">
                <a:solidFill>
                  <a:schemeClr val="accent2"/>
                </a:solidFill>
                <a:latin typeface="Comic Sans MS" pitchFamily="66" charset="0"/>
              </a:rPr>
              <a:t> </a:t>
            </a:r>
          </a:p>
          <a:p>
            <a:endParaRPr lang="tr-TR" altLang="tr-TR" sz="1400" b="1">
              <a:solidFill>
                <a:schemeClr val="accent2"/>
              </a:solidFill>
              <a:latin typeface="Comic Sans MS" pitchFamily="66" charset="0"/>
            </a:endParaRPr>
          </a:p>
        </p:txBody>
      </p:sp>
      <p:sp>
        <p:nvSpPr>
          <p:cNvPr id="65541" name="AutoShape 5"/>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65542" name="AutoShape 6"/>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
        <p:nvSpPr>
          <p:cNvPr id="65543" name="AutoShape 7"/>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GERİ</a:t>
            </a:r>
            <a:endParaRPr lang="tr-TR" altLang="tr-TR"/>
          </a:p>
        </p:txBody>
      </p:sp>
    </p:spTree>
  </p:cSld>
  <p:clrMapOvr>
    <a:masterClrMapping/>
  </p:clrMapOvr>
  <p:transition advClick="0">
    <p:cut/>
    <p:sndAc>
      <p:stSnd>
        <p:snd r:embed="rId2" name="START.WAV"/>
      </p:stSnd>
    </p:sndAc>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a:xfrm>
            <a:off x="-228600" y="228600"/>
            <a:ext cx="9144000" cy="6400800"/>
          </a:xfrm>
        </p:spPr>
        <p:txBody>
          <a:bodyPr/>
          <a:lstStyle/>
          <a:p>
            <a:pPr>
              <a:lnSpc>
                <a:spcPct val="80000"/>
              </a:lnSpc>
              <a:buFontTx/>
              <a:buNone/>
            </a:pPr>
            <a:r>
              <a:rPr lang="tr-TR" altLang="tr-TR" sz="1400" b="1">
                <a:latin typeface="Comic Sans MS" pitchFamily="66" charset="0"/>
              </a:rPr>
              <a:t>    </a:t>
            </a:r>
            <a:r>
              <a:rPr lang="tr-TR" altLang="tr-TR" sz="1400" b="1">
                <a:solidFill>
                  <a:schemeClr val="accent2"/>
                </a:solidFill>
                <a:latin typeface="Comic Sans MS" pitchFamily="66" charset="0"/>
              </a:rPr>
              <a:t>- Nedir bu peşimizden gelen ya da önümüze düşen karaltı? </a:t>
            </a:r>
          </a:p>
          <a:p>
            <a:pPr>
              <a:lnSpc>
                <a:spcPct val="80000"/>
              </a:lnSpc>
              <a:buFontTx/>
              <a:buNone/>
            </a:pPr>
            <a:r>
              <a:rPr lang="tr-TR" altLang="tr-TR" sz="1400" b="1">
                <a:solidFill>
                  <a:schemeClr val="accent2"/>
                </a:solidFill>
                <a:latin typeface="Comic Sans MS" pitchFamily="66" charset="0"/>
              </a:rPr>
              <a:t>    diye sormuşlar. Güneş kahkaha ile yanıt vermiş: </a:t>
            </a:r>
          </a:p>
          <a:p>
            <a:pPr>
              <a:lnSpc>
                <a:spcPct val="80000"/>
              </a:lnSpc>
              <a:buFontTx/>
              <a:buNone/>
            </a:pPr>
            <a:r>
              <a:rPr lang="tr-TR" altLang="tr-TR" sz="1400" b="1">
                <a:solidFill>
                  <a:schemeClr val="accent2"/>
                </a:solidFill>
                <a:latin typeface="Comic Sans MS" pitchFamily="66" charset="0"/>
              </a:rPr>
              <a:t>    - Ona gölge denir. Benim ışınlarımın geçmediği yerlerde oluşur. Sizin peşinizden gelen ya da önünüze geçen karaltı ise sizin gölgenizdir. </a:t>
            </a:r>
          </a:p>
          <a:p>
            <a:pPr>
              <a:lnSpc>
                <a:spcPct val="80000"/>
              </a:lnSpc>
              <a:buFontTx/>
              <a:buNone/>
            </a:pPr>
            <a:r>
              <a:rPr lang="tr-TR" altLang="tr-TR" sz="1400" b="1">
                <a:solidFill>
                  <a:schemeClr val="accent2"/>
                </a:solidFill>
                <a:latin typeface="Comic Sans MS" pitchFamily="66" charset="0"/>
              </a:rPr>
              <a:t>        Bu ülkedeki insanlar nereden bilsinler gölgenin ne olduğunu. Hiç güneş görmeyen, onun ışınlarının gölgeye neden olduğunu bilemez doğal olarak. Sonunda peşlerinden gelen gölgeye de alışmışlar. Onunla yaşamayı öğrenmişler. Hem de korkmadan... </a:t>
            </a:r>
          </a:p>
          <a:p>
            <a:pPr>
              <a:lnSpc>
                <a:spcPct val="80000"/>
              </a:lnSpc>
              <a:buFontTx/>
              <a:buNone/>
            </a:pPr>
            <a:r>
              <a:rPr lang="tr-TR" altLang="tr-TR" sz="1400" b="1">
                <a:solidFill>
                  <a:schemeClr val="accent2"/>
                </a:solidFill>
                <a:latin typeface="Comic Sans MS" pitchFamily="66" charset="0"/>
              </a:rPr>
              <a:t>        Ama yalnız güneşe doğru yürüyen bir adam, pek korkmuş peşinden gelen karaltıyı görünce. O duruyor, karaltı duruyor, o gidiyor, karaltı da onu izliyormuş. Duvar dibinde yürürken, karaltı ayağa kalkıyor, hemen omuz başında sessizce kendisini izliyormuş. Yönü değiştirip, gerisine yürüdüğünde ya da koştuğunda önüne geçiyormuş karaltı. Taşlık, kayalık yerlerde gezinirken, karaltı da kayaların arasına gizlenip kendisini izlemeyi sürdüyormuş. Öyle yapmış, böyle yapmış bir türlü kurtulamamış karaltıdan. Adam karaltı ile uğraşırken diğer insanların Güneş'e sorduğu soruyu, doğal olarak da Güneş'in yanıtını duyamamış. O kendi başına boğuşmuş durmuş kimi zaman peşine, kimi zaman önüne, kimi zaman sağına ya da soluna takılan karaltı ile. Onun kendi gölgesi olduğunu    bilmeden... </a:t>
            </a:r>
          </a:p>
          <a:p>
            <a:pPr>
              <a:lnSpc>
                <a:spcPct val="80000"/>
              </a:lnSpc>
              <a:buFontTx/>
              <a:buNone/>
            </a:pPr>
            <a:r>
              <a:rPr lang="tr-TR" altLang="tr-TR" sz="1400" b="1">
                <a:solidFill>
                  <a:schemeClr val="accent2"/>
                </a:solidFill>
                <a:latin typeface="Comic Sans MS" pitchFamily="66" charset="0"/>
              </a:rPr>
              <a:t>        "Bu karaltı benim niye izliyor böyle? Ben kimseye zarar vermedim ki?" diye sorular sormuş kendisine. Düşünceleri takılmış kalmış peşindeki karaltıya. Kurtaramamış kendisini onun etkisinden. Yürürken çok sık bakar olmuş arkasına. "Acaba karaltı peşimde mi?" diye. Onu görünce korkup hızlanırmış. Doğal olarak karaltı da koşarcasına bir hızla, izlermiş onu. Karaltıyı çevresinde göremediği zaman korkusu daha da artarmış. "Bir yerlere gitti. Benimle ilgili söylentiler yayıyordur herhalde" diye kurar, dururmuş. Karanlıkta, çatı altında yürürken peşindeki karaltıyı göremeyince tedirgin oluduğu kadar sevinirmiş de. "Kurtuldum ondan" dermiş kendine. Ama yine Güneş altına çıkınca, karaltıyı yere upuzun uzanmış görünce sinirlenir, "Kurtulamayacağım bundan" diye söylenir dururmuş... </a:t>
            </a:r>
          </a:p>
          <a:p>
            <a:pPr>
              <a:lnSpc>
                <a:spcPct val="80000"/>
              </a:lnSpc>
              <a:buFontTx/>
              <a:buNone/>
            </a:pPr>
            <a:r>
              <a:rPr lang="tr-TR" altLang="tr-TR" sz="1400" b="1">
                <a:solidFill>
                  <a:schemeClr val="accent2"/>
                </a:solidFill>
                <a:latin typeface="Comic Sans MS" pitchFamily="66" charset="0"/>
              </a:rPr>
              <a:t>        Artık insan içine çıkmaya korkar olmuş. Sokaklarda hızla yürüyor, çevresinde kimse yoksa zıplıyor, silkelenmeye çalışıyor, karaltıdan kurtulmaya uğraşıyor ama bir türlü başaramıyormuş... Sonunda kimseyle konuşmaz olmuş. Kendi kendine bile söylenmiyormuş. "Olur a, beni izleyen bu karaltı söylediklerimi duyar, peşimde olmadığı zaman tutar da duyduklarını başkalarına anlatırsa, ben ne yaparım" diyerek ürkmüş karaltıdan. "Ya suçsuz yere suçlanırsam, ya insanlara derdimi anlatamadan cezalandırılır, hapislere düşersem" diye kurmaya başlamış. Artık kendi kurgularından da korktuğu için evden dışarıya bile çıkmaz olmuş. Zorunlu olmadıkça evinden çıkmıyormuş. Çıksa bile, biran önce işini bitirip koşarak evine dönüyormuş. Kısacası peşindeki karaltı onun yaşamına bir karabasan gibi yerleşmiş. Artık ondan kurtulması olanaksızmış...</a:t>
            </a:r>
            <a:r>
              <a:rPr lang="tr-TR" altLang="tr-TR" b="1">
                <a:solidFill>
                  <a:schemeClr val="accent2"/>
                </a:solidFill>
                <a:latin typeface="Comic Sans MS" pitchFamily="66" charset="0"/>
              </a:rPr>
              <a:t> </a:t>
            </a:r>
          </a:p>
          <a:p>
            <a:endParaRPr lang="tr-TR" altLang="tr-TR" sz="1400" b="1">
              <a:solidFill>
                <a:schemeClr val="accent2"/>
              </a:solidFill>
              <a:latin typeface="Comic Sans MS" pitchFamily="66" charset="0"/>
            </a:endParaRPr>
          </a:p>
        </p:txBody>
      </p:sp>
      <p:sp>
        <p:nvSpPr>
          <p:cNvPr id="66563"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66564" name="AutoShape 4"/>
          <p:cNvSpPr>
            <a:spLocks noChangeArrowheads="1"/>
          </p:cNvSpPr>
          <p:nvPr/>
        </p:nvSpPr>
        <p:spPr bwMode="auto">
          <a:xfrm>
            <a:off x="8167688" y="6477000"/>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
        <p:nvSpPr>
          <p:cNvPr id="66565" name="AutoShape 5"/>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GERİ</a:t>
            </a:r>
            <a:endParaRPr lang="tr-TR" altLang="tr-TR"/>
          </a:p>
        </p:txBody>
      </p:sp>
    </p:spTree>
  </p:cSld>
  <p:clrMapOvr>
    <a:masterClrMapping/>
  </p:clrMapOvr>
  <p:transition advClick="0">
    <p:cut/>
    <p:sndAc>
      <p:stSnd>
        <p:snd r:embed="rId2" name="START.WAV"/>
      </p:stSnd>
    </p:sndAc>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body" idx="1"/>
          </p:nvPr>
        </p:nvSpPr>
        <p:spPr>
          <a:xfrm>
            <a:off x="-228600" y="228600"/>
            <a:ext cx="9144000" cy="6400800"/>
          </a:xfrm>
        </p:spPr>
        <p:txBody>
          <a:bodyPr/>
          <a:lstStyle/>
          <a:p>
            <a:pPr>
              <a:lnSpc>
                <a:spcPct val="80000"/>
              </a:lnSpc>
              <a:buFontTx/>
              <a:buNone/>
            </a:pPr>
            <a:r>
              <a:rPr lang="tr-TR" altLang="tr-TR" sz="1400" b="1">
                <a:latin typeface="Comic Sans MS" pitchFamily="66" charset="0"/>
              </a:rPr>
              <a:t>        </a:t>
            </a:r>
            <a:r>
              <a:rPr lang="tr-TR" altLang="tr-TR" sz="1400" b="1">
                <a:solidFill>
                  <a:schemeClr val="accent2"/>
                </a:solidFill>
                <a:latin typeface="Comic Sans MS" pitchFamily="66" charset="0"/>
              </a:rPr>
              <a:t>Bir gece, çok bunaldığı bir an, kendisini sokağa atmış. Biraz hava alıp </a:t>
            </a:r>
          </a:p>
          <a:p>
            <a:pPr>
              <a:lnSpc>
                <a:spcPct val="80000"/>
              </a:lnSpc>
              <a:buFontTx/>
              <a:buNone/>
            </a:pPr>
            <a:r>
              <a:rPr lang="tr-TR" altLang="tr-TR" sz="1400" b="1">
                <a:solidFill>
                  <a:schemeClr val="accent2"/>
                </a:solidFill>
                <a:latin typeface="Comic Sans MS" pitchFamily="66" charset="0"/>
              </a:rPr>
              <a:t>    rahatlamak istemiş. Bir ara peşine bakmış "Karaltı var mı?" diye. Bakmış karaltı</a:t>
            </a:r>
          </a:p>
          <a:p>
            <a:pPr>
              <a:lnSpc>
                <a:spcPct val="80000"/>
              </a:lnSpc>
              <a:buFontTx/>
              <a:buNone/>
            </a:pPr>
            <a:r>
              <a:rPr lang="tr-TR" altLang="tr-TR" sz="1400" b="1">
                <a:solidFill>
                  <a:schemeClr val="accent2"/>
                </a:solidFill>
                <a:latin typeface="Comic Sans MS" pitchFamily="66" charset="0"/>
              </a:rPr>
              <a:t>    yok. Çok sevinmiş. Tüm gece boyunca, geriye dönmüş, sağına soluna bakmış karaltıyı görememiş. O zaman kendince bir yorum yapmış: "Karanlıkta dolaşınca karaltı beni izleyemiyor" demiş. Buna çok sevinmiş. Peşindeki karaltıdan kurtuldu ya, varsın çevresi karanlık olsun. "Ne olacak ki?" diye düşünüp, özgürlüğünü kutlamış, ağaçlar arasında dans ederek. </a:t>
            </a:r>
          </a:p>
          <a:p>
            <a:pPr>
              <a:lnSpc>
                <a:spcPct val="80000"/>
              </a:lnSpc>
              <a:buFontTx/>
              <a:buNone/>
            </a:pPr>
            <a:r>
              <a:rPr lang="tr-TR" altLang="tr-TR" sz="1400" b="1">
                <a:solidFill>
                  <a:schemeClr val="accent2"/>
                </a:solidFill>
                <a:latin typeface="Comic Sans MS" pitchFamily="66" charset="0"/>
              </a:rPr>
              <a:t>      Eve gidince tüm pencerelerini sıkıca kapatmış. İçeriye hiç ışık girmemesini sağlayıp, gündüzleri de karanlıkta yaşamaya başlamış. Artık peşinden gelen, kendisini izleyen o karaltı hiç görünmüyormuş. Pek sevinmiş buna. Ne kadar akıllı olduğunu düşünmüş evinde karanlıkta otururken. Arada pencereden dışarıya sokakta yürüyenlere gizlice bakıyor, peşlerinden gelen ve onları izleyen karaltıyı görüp, kıs kıs gülüyormuş. "Ne kadar bilgisiz bu insanlar. Peşlerinden gelen karaltıdan kurtulamamışlar. Kim bilir ne kadar korkuyorlardır. Halbuki bana sorsalar, onlara çözümü söylerim. Onlar da benim gibi mutlu olurdular" diye mırıldanmış. Sonra sinsice bir gülüşle, "Ama onlar sormadan, kendi buluşumu onlara anlatmayacağım. Biraz korku ile yaşasınlar bakalım" demiş... </a:t>
            </a:r>
          </a:p>
          <a:p>
            <a:pPr>
              <a:lnSpc>
                <a:spcPct val="80000"/>
              </a:lnSpc>
              <a:buFontTx/>
              <a:buNone/>
            </a:pPr>
            <a:r>
              <a:rPr lang="tr-TR" altLang="tr-TR" sz="1400" b="1">
                <a:solidFill>
                  <a:schemeClr val="accent2"/>
                </a:solidFill>
                <a:latin typeface="Comic Sans MS" pitchFamily="66" charset="0"/>
              </a:rPr>
              <a:t>        Geceleri açık havaya çıktığında hep karanlık, loş köşelere gidiyor, böylece peşinden gelen karaltıdan kurtulabiliyormuş. Ama sokaklarda duramuyormuş. Gece lambaları altında dolaşınca, peşinden gelen karaltı kendini izlemeye başlıyormuş hemen. Hem de bir tane değil, birkaç tanesi birlikte izliyormuş kendisini. Bu nedenle ağaçların arasında, ormanda dolaşır olmuş. Kendi başına. Kent'ten ve diğer insanlardan uzakta... </a:t>
            </a:r>
          </a:p>
          <a:p>
            <a:pPr>
              <a:lnSpc>
                <a:spcPct val="80000"/>
              </a:lnSpc>
              <a:buFontTx/>
              <a:buNone/>
            </a:pPr>
            <a:r>
              <a:rPr lang="tr-TR" altLang="tr-TR" sz="1400" b="1">
                <a:solidFill>
                  <a:schemeClr val="accent2"/>
                </a:solidFill>
                <a:latin typeface="Comic Sans MS" pitchFamily="66" charset="0"/>
              </a:rPr>
              <a:t>       Diğer insanlar onu hiç göremez olmuşlar. Geceleri de görmüyormuşlar. Nasıl görsünler ki? "Peşinde karaltı olacak" diye tümüyle karanlık yerlere gittiğinden, diğer insanların onu görmesi olanaksızmış. </a:t>
            </a:r>
          </a:p>
          <a:p>
            <a:pPr>
              <a:lnSpc>
                <a:spcPct val="80000"/>
              </a:lnSpc>
              <a:buFontTx/>
              <a:buNone/>
            </a:pPr>
            <a:r>
              <a:rPr lang="tr-TR" altLang="tr-TR" sz="1400" b="1">
                <a:solidFill>
                  <a:schemeClr val="accent2"/>
                </a:solidFill>
                <a:latin typeface="Comic Sans MS" pitchFamily="66" charset="0"/>
              </a:rPr>
              <a:t>         Bir gün bir başka adam, karanlıkta ağaçlar arasında yürürken, dehşetle çevreye bakan iki iri göz görmüş. Gözler telaş içinde çevreyi tarayıp duruyormuş. "Gözler belki bir hayvanın gözleridir ve vahşi bir hayvan olabilir" diye korkmuş. Belli etmemeye çalışarak seslenmiş: </a:t>
            </a:r>
          </a:p>
          <a:p>
            <a:pPr>
              <a:lnSpc>
                <a:spcPct val="80000"/>
              </a:lnSpc>
              <a:buFontTx/>
              <a:buNone/>
            </a:pPr>
            <a:r>
              <a:rPr lang="tr-TR" altLang="tr-TR" sz="1400" b="1">
                <a:solidFill>
                  <a:schemeClr val="accent2"/>
                </a:solidFill>
                <a:latin typeface="Comic Sans MS" pitchFamily="66" charset="0"/>
              </a:rPr>
              <a:t>     - Kim var orada?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Korkma benim. Ben, hep karanlıkta gezerim.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Özür dilerim seni göremedim. Yalnız gözlerin gözüküyor.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Ne yapayım arkadaş. Şu peşimde dolaşan karaltıya alışamadım bir türlü. Peşimde dolaşmasından, beni izlenmesinden hoşlanmıyorum. Karanlıkta peşime takılmıyor. Böylece ondan kurtuluyorum. </a:t>
            </a:r>
          </a:p>
          <a:p>
            <a:pPr>
              <a:lnSpc>
                <a:spcPct val="80000"/>
              </a:lnSpc>
              <a:buFontTx/>
              <a:buNone/>
            </a:pPr>
            <a:r>
              <a:rPr lang="tr-TR" altLang="tr-TR" sz="1400" b="1">
                <a:solidFill>
                  <a:schemeClr val="accent2"/>
                </a:solidFill>
                <a:latin typeface="Comic Sans MS" pitchFamily="66" charset="0"/>
              </a:rPr>
              <a:t>         Adam karşısındakinin kendi gölgesinden korktuğunu anlayınca gülmüş: </a:t>
            </a:r>
          </a:p>
          <a:p>
            <a:pPr>
              <a:lnSpc>
                <a:spcPct val="80000"/>
              </a:lnSpc>
              <a:buFontTx/>
              <a:buNone/>
            </a:pPr>
            <a:r>
              <a:rPr lang="tr-TR" altLang="tr-TR" sz="1400" b="1">
                <a:solidFill>
                  <a:schemeClr val="accent2"/>
                </a:solidFill>
                <a:latin typeface="Comic Sans MS" pitchFamily="66" charset="0"/>
              </a:rPr>
              <a:t>     -Karanlıkta dolaşınca peşinde karaltı olmuyor mu?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Evet olmuyor.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Sen o karaltının adını biliyor musun?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Hayır. </a:t>
            </a:r>
            <a:br>
              <a:rPr lang="tr-TR" altLang="tr-TR" sz="1400" b="1">
                <a:solidFill>
                  <a:schemeClr val="accent2"/>
                </a:solidFill>
                <a:latin typeface="Comic Sans MS" pitchFamily="66" charset="0"/>
              </a:rPr>
            </a:br>
            <a:endParaRPr lang="tr-TR" altLang="tr-TR" b="1">
              <a:solidFill>
                <a:schemeClr val="accent2"/>
              </a:solidFill>
              <a:latin typeface="Comic Sans MS" pitchFamily="66" charset="0"/>
            </a:endParaRPr>
          </a:p>
        </p:txBody>
      </p:sp>
      <p:sp>
        <p:nvSpPr>
          <p:cNvPr id="67587"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67588" name="AutoShape 4"/>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
        <p:nvSpPr>
          <p:cNvPr id="67589" name="AutoShape 5"/>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GERİ</a:t>
            </a:r>
            <a:endParaRPr lang="tr-TR" altLang="tr-TR"/>
          </a:p>
        </p:txBody>
      </p:sp>
    </p:spTree>
  </p:cSld>
  <p:clrMapOvr>
    <a:masterClrMapping/>
  </p:clrMapOvr>
  <p:transition advClick="0">
    <p:cut/>
    <p:sndAc>
      <p:stSnd>
        <p:snd r:embed="rId2" name="START.WAV"/>
      </p:stSnd>
    </p:sndAc>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body" idx="1"/>
          </p:nvPr>
        </p:nvSpPr>
        <p:spPr>
          <a:xfrm>
            <a:off x="-228600" y="457200"/>
            <a:ext cx="9144000" cy="6400800"/>
          </a:xfrm>
        </p:spPr>
        <p:txBody>
          <a:bodyPr/>
          <a:lstStyle/>
          <a:p>
            <a:pPr>
              <a:lnSpc>
                <a:spcPct val="80000"/>
              </a:lnSpc>
              <a:buFontTx/>
              <a:buNone/>
            </a:pPr>
            <a:r>
              <a:rPr lang="tr-TR" altLang="tr-TR" sz="1400" b="1">
                <a:solidFill>
                  <a:schemeClr val="accent2"/>
                </a:solidFill>
                <a:latin typeface="Comic Sans MS" pitchFamily="66" charset="0"/>
              </a:rPr>
              <a:t>    - Pekiyi sen ondan korkuyor musun?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Şey, sanırım evet.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O karaltıya "gölge" denir arkadaş. O senin gölgen. Sen kendi gölgenden korkuyorsun. Seni kimse görebiliyor mu? Biliyor musun?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Hayır, bilmiyorum, ama ben herkesi görebiliyorum.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Sen çevreni görebilirsin belki ama ben seni göremedim. Yalnız gözlerin kalmış.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Görünmüyor olsam ne fark eder ki? Beni izleyen karaltı, yani gölge artık peşimde değil ve ben de rahatım artık. Korkum kalmadı baksana. </a:t>
            </a:r>
          </a:p>
          <a:p>
            <a:pPr>
              <a:lnSpc>
                <a:spcPct val="80000"/>
              </a:lnSpc>
              <a:buFontTx/>
              <a:buNone/>
            </a:pPr>
            <a:r>
              <a:rPr lang="tr-TR" altLang="tr-TR" sz="1400" b="1">
                <a:solidFill>
                  <a:schemeClr val="accent2"/>
                </a:solidFill>
                <a:latin typeface="Comic Sans MS" pitchFamily="66" charset="0"/>
              </a:rPr>
              <a:t>        Adam bir kahkaha koparmış, şöyle yürekten. Sonra: </a:t>
            </a:r>
          </a:p>
          <a:p>
            <a:pPr>
              <a:lnSpc>
                <a:spcPct val="80000"/>
              </a:lnSpc>
              <a:buFontTx/>
              <a:buNone/>
            </a:pPr>
            <a:r>
              <a:rPr lang="tr-TR" altLang="tr-TR" sz="1400" b="1">
                <a:solidFill>
                  <a:schemeClr val="accent2"/>
                </a:solidFill>
                <a:latin typeface="Comic Sans MS" pitchFamily="66" charset="0"/>
              </a:rPr>
              <a:t>    - Korkmazsın doğal olarak. Neden korkacaksın ki? Sen gölge olmuşsun. Gölgen seni yutmuş... </a:t>
            </a:r>
          </a:p>
          <a:p>
            <a:pPr>
              <a:lnSpc>
                <a:spcPct val="80000"/>
              </a:lnSpc>
              <a:buFontTx/>
              <a:buNone/>
            </a:pPr>
            <a:r>
              <a:rPr lang="tr-TR" altLang="tr-TR" sz="1400" b="1">
                <a:solidFill>
                  <a:schemeClr val="accent2"/>
                </a:solidFill>
                <a:latin typeface="Comic Sans MS" pitchFamily="66" charset="0"/>
              </a:rPr>
              <a:t>    demiş ve başını sağa sola sallıyarak, kendi kendine söylenerek oradan uzaklaşmış. Zavallı gölge adam, söylenerek uzaklaşan adamın peşinden baka kalmış... </a:t>
            </a:r>
          </a:p>
          <a:p>
            <a:pPr algn="ctr">
              <a:lnSpc>
                <a:spcPct val="80000"/>
              </a:lnSpc>
              <a:buFontTx/>
              <a:buNone/>
            </a:pPr>
            <a:r>
              <a:rPr lang="tr-TR" altLang="tr-TR" sz="1400" b="1">
                <a:solidFill>
                  <a:schemeClr val="accent2"/>
                </a:solidFill>
                <a:latin typeface="Comic Sans MS" pitchFamily="66" charset="0"/>
              </a:rPr>
              <a:t>*</a:t>
            </a:r>
          </a:p>
          <a:p>
            <a:pPr>
              <a:lnSpc>
                <a:spcPct val="80000"/>
              </a:lnSpc>
              <a:buFontTx/>
              <a:buNone/>
            </a:pPr>
            <a:r>
              <a:rPr lang="tr-TR" altLang="tr-TR" sz="1400" b="1">
                <a:solidFill>
                  <a:schemeClr val="accent2"/>
                </a:solidFill>
                <a:latin typeface="Comic Sans MS" pitchFamily="66" charset="0"/>
              </a:rPr>
              <a:t>         Karanlıkta yürürken birden karşınıza çevreyi araştıran, korkuyla fıldır fıldır bakınan iki çift iri göz görürseniz, hemen ürkmeyin. Büyük bir olasılıkla onlar, gölgesinden korkan adamın gözleridir. Korkusu onu yutmuştur. Selam verip, geçin gidin yanından... </a:t>
            </a:r>
          </a:p>
          <a:p>
            <a:pPr>
              <a:lnSpc>
                <a:spcPct val="80000"/>
              </a:lnSpc>
              <a:buFontTx/>
              <a:buNone/>
            </a:pPr>
            <a:endParaRPr lang="tr-TR" altLang="tr-TR" sz="1400" b="1">
              <a:solidFill>
                <a:schemeClr val="accent2"/>
              </a:solidFill>
              <a:latin typeface="Comic Sans MS" pitchFamily="66" charset="0"/>
            </a:endParaRPr>
          </a:p>
          <a:p>
            <a:pPr>
              <a:lnSpc>
                <a:spcPct val="80000"/>
              </a:lnSpc>
              <a:buFontTx/>
              <a:buNone/>
            </a:pPr>
            <a:r>
              <a:rPr lang="tr-TR" altLang="tr-TR" sz="1400" b="1">
                <a:solidFill>
                  <a:schemeClr val="accent2"/>
                </a:solidFill>
                <a:latin typeface="Comic Sans MS" pitchFamily="66" charset="0"/>
              </a:rPr>
              <a:t>         İnsanlar bir incir çekirdeğini bile doldurmayacak kuruntularla beyinlerini yorup, birçok sorular üreterek, kendi yarattıkları düşlerin tutsağı oluverirler. Ben bu masalı kurarken, dilim döndüğünce, insanın bilmeden kendi gölgesinden korkup, onun tutsağı olabileceğini yansıtmaya çalıştım... </a:t>
            </a:r>
          </a:p>
          <a:p>
            <a:endParaRPr lang="tr-TR" altLang="tr-TR" b="1">
              <a:latin typeface="Comic Sans MS" pitchFamily="66" charset="0"/>
            </a:endParaRPr>
          </a:p>
          <a:p>
            <a:endParaRPr lang="tr-TR" altLang="tr-TR" sz="1400" b="1">
              <a:solidFill>
                <a:schemeClr val="accent2"/>
              </a:solidFill>
              <a:latin typeface="Comic Sans MS" pitchFamily="66" charset="0"/>
            </a:endParaRPr>
          </a:p>
        </p:txBody>
      </p:sp>
      <p:sp>
        <p:nvSpPr>
          <p:cNvPr id="69635"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69637" name="AutoShape 5"/>
          <p:cNvSpPr>
            <a:spLocks noChangeArrowheads="1"/>
          </p:cNvSpPr>
          <p:nvPr/>
        </p:nvSpPr>
        <p:spPr bwMode="auto">
          <a:xfrm>
            <a:off x="8167688" y="6477000"/>
            <a:ext cx="976312"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GERİ</a:t>
            </a:r>
            <a:endParaRPr lang="tr-TR" altLang="tr-TR"/>
          </a:p>
        </p:txBody>
      </p:sp>
    </p:spTree>
  </p:cSld>
  <p:clrMapOvr>
    <a:masterClrMapping/>
  </p:clrMapOvr>
  <p:transition advClick="0">
    <p:cut/>
    <p:sndAc>
      <p:stSnd>
        <p:snd r:embed="rId2" name="START.WAV"/>
      </p:stSnd>
    </p:sndAc>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0" y="0"/>
            <a:ext cx="3276600" cy="381000"/>
          </a:xfrm>
        </p:spPr>
        <p:txBody>
          <a:bodyPr/>
          <a:lstStyle/>
          <a:p>
            <a:pPr algn="l"/>
            <a:r>
              <a:rPr lang="tr-TR" altLang="tr-TR" sz="1600" b="1">
                <a:solidFill>
                  <a:schemeClr val="accent2"/>
                </a:solidFill>
                <a:latin typeface="Comic Sans MS" pitchFamily="66" charset="0"/>
              </a:rPr>
              <a:t>İYİLİK YAP ALTIN OLSUN</a:t>
            </a:r>
          </a:p>
        </p:txBody>
      </p:sp>
      <p:sp>
        <p:nvSpPr>
          <p:cNvPr id="73731" name="Rectangle 3"/>
          <p:cNvSpPr>
            <a:spLocks noGrp="1" noChangeArrowheads="1"/>
          </p:cNvSpPr>
          <p:nvPr>
            <p:ph type="body" idx="1"/>
          </p:nvPr>
        </p:nvSpPr>
        <p:spPr>
          <a:xfrm>
            <a:off x="-228600" y="304800"/>
            <a:ext cx="9144000" cy="6019800"/>
          </a:xfrm>
        </p:spPr>
        <p:txBody>
          <a:bodyPr/>
          <a:lstStyle/>
          <a:p>
            <a:pPr>
              <a:lnSpc>
                <a:spcPct val="90000"/>
              </a:lnSpc>
              <a:buFontTx/>
              <a:buNone/>
            </a:pPr>
            <a:r>
              <a:rPr lang="tr-TR" altLang="tr-TR" sz="1400" b="1">
                <a:latin typeface="Comic Sans MS" pitchFamily="66" charset="0"/>
              </a:rPr>
              <a:t>         </a:t>
            </a:r>
            <a:r>
              <a:rPr lang="tr-TR" altLang="tr-TR" sz="1400" b="1">
                <a:solidFill>
                  <a:schemeClr val="accent2"/>
                </a:solidFill>
                <a:latin typeface="Comic Sans MS" pitchFamily="66" charset="0"/>
              </a:rPr>
              <a:t>Adam sabah erken uyanmış. Daha karısı uyuyormuş. "Kalkıp hazırlanayım, işe </a:t>
            </a:r>
          </a:p>
          <a:p>
            <a:pPr>
              <a:lnSpc>
                <a:spcPct val="90000"/>
              </a:lnSpc>
              <a:buFontTx/>
              <a:buNone/>
            </a:pPr>
            <a:r>
              <a:rPr lang="tr-TR" altLang="tr-TR" sz="1400" b="1">
                <a:solidFill>
                  <a:schemeClr val="accent2"/>
                </a:solidFill>
                <a:latin typeface="Comic Sans MS" pitchFamily="66" charset="0"/>
              </a:rPr>
              <a:t>    gitmem gerek" demiş. Yorganı sıyırıp yataktan çıkarken çarşafın üzerinde, yastığa yakın bir yerde, bir altın para görmüş. Bu kocaman parayı eline alıp incelemiş. "Oyuncak para" olabilir diye düşünmüş. Ama elindeki her haliyle gerçek paraya benziyormuş. Karısını uyandırmadan parayı avcuna almış ve yataktan çıkmış. Düşünceli bir biçimde hazırlanmış. Paranın nereden geldiğini ve gerçek olup olmadığını çok merak ediyormuş. </a:t>
            </a:r>
          </a:p>
          <a:p>
            <a:pPr>
              <a:lnSpc>
                <a:spcPct val="90000"/>
              </a:lnSpc>
              <a:buFontTx/>
              <a:buNone/>
            </a:pPr>
            <a:r>
              <a:rPr lang="tr-TR" altLang="tr-TR" sz="1400" b="1">
                <a:solidFill>
                  <a:schemeClr val="accent2"/>
                </a:solidFill>
                <a:latin typeface="Comic Sans MS" pitchFamily="66" charset="0"/>
              </a:rPr>
              <a:t>         Sabah ilk işi şehirdeki kuyumcuya parayı göstermek olmuş. Kuyumcu parayı inceledikten sonra : </a:t>
            </a:r>
          </a:p>
          <a:p>
            <a:pPr>
              <a:lnSpc>
                <a:spcPct val="90000"/>
              </a:lnSpc>
              <a:buFontTx/>
              <a:buNone/>
            </a:pPr>
            <a:r>
              <a:rPr lang="tr-TR" altLang="tr-TR" sz="1400" b="1">
                <a:solidFill>
                  <a:schemeClr val="accent2"/>
                </a:solidFill>
                <a:latin typeface="Comic Sans MS" pitchFamily="66" charset="0"/>
              </a:rPr>
              <a:t>    - Nereden buldun bunu ?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Ormanda yürürken bir ağaçın altında gördüm. Önce sahtedir diye düşündüm. Ama alıp sana göstermek istedim.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Bu para antika. Onu oraya kimse düşürmüş olamaz. Orada bir gömü falan olmalı.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Sanmıyorum. Öyle olsa para toprağa gömülü olurdu. Toprağın üzerinde düşürülmüş gibi duruyordu. </a:t>
            </a:r>
          </a:p>
          <a:p>
            <a:pPr>
              <a:lnSpc>
                <a:spcPct val="90000"/>
              </a:lnSpc>
              <a:buFontTx/>
              <a:buNone/>
            </a:pPr>
            <a:r>
              <a:rPr lang="tr-TR" altLang="tr-TR" sz="1400" b="1">
                <a:solidFill>
                  <a:schemeClr val="accent2"/>
                </a:solidFill>
                <a:latin typeface="Comic Sans MS" pitchFamily="66" charset="0"/>
              </a:rPr>
              <a:t>        Parayı kuyumcuya satmış. Parayı nerede bulduğunu tarif etmiş. Kuyumcu hem aldığı adres için, hem de altın paranın karşılığı olarak yüklüce bir para ödemiş O'na. Adam sevinçle işine gitmiş. Kuyumcu da hemen dükkanı kapatmış ve ormanın yolunu tutmuş. Kuyumcunun sabahın köründe dükkanı kapatıp gitmesine işkillenen komşusu da peşine takılmış. </a:t>
            </a:r>
          </a:p>
          <a:p>
            <a:pPr>
              <a:lnSpc>
                <a:spcPct val="90000"/>
              </a:lnSpc>
              <a:buFontTx/>
              <a:buNone/>
            </a:pPr>
            <a:r>
              <a:rPr lang="tr-TR" altLang="tr-TR" sz="1400" b="1">
                <a:solidFill>
                  <a:schemeClr val="accent2"/>
                </a:solidFill>
                <a:latin typeface="Comic Sans MS" pitchFamily="66" charset="0"/>
              </a:rPr>
              <a:t>        Adam, kuyumcudan aldığı para ile aşkam evine dönerken kendisine ve karısına elbise, ayakkabı gibi hediyeler almış. Eli kolu dolu gelince, kendisini kapıda karşılayan karısı çok sevinmiş. Merak etmesin diye karısına o gün çok para kazandığını söylemiş. Altın paradan hiç söz etmemiş. Mutluluk içinde akşam yemeklerini yemişler. Karısı ona bir de kahve yapıp getirmiş. Çünkü süpriz hediye onu çok mutlu etmiş. Pek sevinmiş. Birlikte biraz televizyon izlemişler. Sonra, mutluluk içinde yataklarına yatmışlar. </a:t>
            </a:r>
          </a:p>
          <a:p>
            <a:pPr>
              <a:lnSpc>
                <a:spcPct val="90000"/>
              </a:lnSpc>
              <a:buFontTx/>
              <a:buNone/>
            </a:pPr>
            <a:r>
              <a:rPr lang="tr-TR" altLang="tr-TR" sz="1400" b="1">
                <a:solidFill>
                  <a:schemeClr val="accent2"/>
                </a:solidFill>
                <a:latin typeface="Comic Sans MS" pitchFamily="66" charset="0"/>
              </a:rPr>
              <a:t>        Kuyumcunun komşusu, onu ormana kadar izlemiş. Kuyumcunun bir ağacın altında hemen toprağı kazdığını görünce komşusu olayı anlamış. Kuyumcuya görünmeden kente geri dönmüş ve adamın gömü bulduğu dedikodusunu yaymış. Tüm kent gömü sötlentisiyle çalkalanıyormuş. </a:t>
            </a:r>
          </a:p>
          <a:p>
            <a:pPr>
              <a:lnSpc>
                <a:spcPct val="90000"/>
              </a:lnSpc>
              <a:buFontTx/>
              <a:buNone/>
            </a:pPr>
            <a:r>
              <a:rPr lang="tr-TR" altLang="tr-TR" sz="1400" b="1">
                <a:solidFill>
                  <a:schemeClr val="accent2"/>
                </a:solidFill>
                <a:latin typeface="Comic Sans MS" pitchFamily="66" charset="0"/>
              </a:rPr>
              <a:t>        Adam, ışığı söndürüp karısına iyi geceler dedikten sonra onun gibi uyumaya çalışmış. Ama gözüne uyku girmemiş. Tüm kent söylentiyle çalkalanırken, o paranın yastığın altına nasıl girdiğini düşünüyormuş. Bir türlü anlayamamış nedenini. Sabaha karşı, yorgunluktan uyuyabilmiş ancak. Uykusunda bir rüya görmüş. Bir melek kendisine paranın nasıl yatağın altına girdiğini anlatıyormuş:</a:t>
            </a:r>
            <a:r>
              <a:rPr lang="tr-TR" altLang="tr-TR" b="1">
                <a:solidFill>
                  <a:schemeClr val="accent2"/>
                </a:solidFill>
                <a:latin typeface="Comic Sans MS" pitchFamily="66" charset="0"/>
              </a:rPr>
              <a:t> </a:t>
            </a:r>
          </a:p>
          <a:p>
            <a:pPr>
              <a:buFontTx/>
              <a:buNone/>
            </a:pPr>
            <a:endParaRPr lang="tr-TR" altLang="tr-TR" sz="1400">
              <a:solidFill>
                <a:schemeClr val="accent2"/>
              </a:solidFill>
              <a:latin typeface="Comic Sans MS" pitchFamily="66" charset="0"/>
            </a:endParaRPr>
          </a:p>
        </p:txBody>
      </p:sp>
      <p:sp>
        <p:nvSpPr>
          <p:cNvPr id="73732" name="AutoShape 4"/>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73733" name="AutoShape 5"/>
          <p:cNvSpPr>
            <a:spLocks noChangeArrowheads="1"/>
          </p:cNvSpPr>
          <p:nvPr/>
        </p:nvSpPr>
        <p:spPr bwMode="auto">
          <a:xfrm>
            <a:off x="8167688" y="6477000"/>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Tree>
  </p:cSld>
  <p:clrMapOvr>
    <a:masterClrMapping/>
  </p:clrMapOvr>
  <p:transition advClick="0">
    <p:cut/>
    <p:sndAc>
      <p:stSnd>
        <p:snd r:embed="rId2" name="START.WAV"/>
      </p:stSnd>
    </p:sndAc>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body" idx="1"/>
          </p:nvPr>
        </p:nvSpPr>
        <p:spPr>
          <a:xfrm>
            <a:off x="-228600" y="457200"/>
            <a:ext cx="9144000" cy="6400800"/>
          </a:xfrm>
        </p:spPr>
        <p:txBody>
          <a:bodyPr/>
          <a:lstStyle/>
          <a:p>
            <a:pPr>
              <a:lnSpc>
                <a:spcPct val="80000"/>
              </a:lnSpc>
              <a:buFontTx/>
              <a:buNone/>
            </a:pPr>
            <a:r>
              <a:rPr lang="tr-TR" altLang="tr-TR" sz="1400" b="1">
                <a:latin typeface="Comic Sans MS" pitchFamily="66" charset="0"/>
              </a:rPr>
              <a:t>    - </a:t>
            </a:r>
            <a:r>
              <a:rPr lang="tr-TR" altLang="tr-TR" sz="1400" b="1">
                <a:solidFill>
                  <a:schemeClr val="accent2"/>
                </a:solidFill>
                <a:latin typeface="Comic Sans MS" pitchFamily="66" charset="0"/>
              </a:rPr>
              <a:t>İyilik yaptığın için ödüllendirildin. Ama bir kural var. Parayı nasıl bulduğunu </a:t>
            </a:r>
          </a:p>
          <a:p>
            <a:pPr>
              <a:lnSpc>
                <a:spcPct val="80000"/>
              </a:lnSpc>
              <a:buFontTx/>
              <a:buNone/>
            </a:pPr>
            <a:r>
              <a:rPr lang="tr-TR" altLang="tr-TR" sz="1400" b="1">
                <a:solidFill>
                  <a:schemeClr val="accent2"/>
                </a:solidFill>
                <a:latin typeface="Comic Sans MS" pitchFamily="66" charset="0"/>
              </a:rPr>
              <a:t>    herhangi birine söylersen, tılsım bozulur. Bir daha ödül alamazsın. Başın da dertten kurtulmaz. </a:t>
            </a:r>
          </a:p>
          <a:p>
            <a:pPr>
              <a:lnSpc>
                <a:spcPct val="80000"/>
              </a:lnSpc>
              <a:buFontTx/>
              <a:buNone/>
            </a:pPr>
            <a:r>
              <a:rPr lang="tr-TR" altLang="tr-TR" sz="1400" b="1">
                <a:solidFill>
                  <a:schemeClr val="accent2"/>
                </a:solidFill>
                <a:latin typeface="Comic Sans MS" pitchFamily="66" charset="0"/>
              </a:rPr>
              <a:t>    Bu sözler üzerine adam ter içinde rüyasından uyanmış. Hemen elini yastığın altına götürmüş. Orada hiçbir şey yokmuş. Olmaması da çok doğalmış, çünkü gündüz iyilik yapmayı unuttuğunu anımsamış. </a:t>
            </a:r>
          </a:p>
          <a:p>
            <a:pPr>
              <a:lnSpc>
                <a:spcPct val="80000"/>
              </a:lnSpc>
              <a:buFontTx/>
              <a:buNone/>
            </a:pPr>
            <a:r>
              <a:rPr lang="tr-TR" altLang="tr-TR" sz="1400" b="1">
                <a:solidFill>
                  <a:schemeClr val="accent2"/>
                </a:solidFill>
                <a:latin typeface="Comic Sans MS" pitchFamily="66" charset="0"/>
              </a:rPr>
              <a:t>     Yatağın içine oturmuş, düşünmeye başlamış. </a:t>
            </a:r>
          </a:p>
          <a:p>
            <a:pPr>
              <a:lnSpc>
                <a:spcPct val="80000"/>
              </a:lnSpc>
              <a:buFontTx/>
              <a:buNone/>
            </a:pPr>
            <a:r>
              <a:rPr lang="tr-TR" altLang="tr-TR" sz="1400" b="1">
                <a:solidFill>
                  <a:schemeClr val="accent2"/>
                </a:solidFill>
                <a:latin typeface="Comic Sans MS" pitchFamily="66" charset="0"/>
              </a:rPr>
              <a:t>     - Kime yaptımğım iyilik ödüllendiriliyor acaba? </a:t>
            </a:r>
          </a:p>
          <a:p>
            <a:pPr>
              <a:lnSpc>
                <a:spcPct val="80000"/>
              </a:lnSpc>
              <a:buFontTx/>
              <a:buNone/>
            </a:pPr>
            <a:r>
              <a:rPr lang="tr-TR" altLang="tr-TR" sz="1400" b="1">
                <a:solidFill>
                  <a:schemeClr val="accent2"/>
                </a:solidFill>
                <a:latin typeface="Comic Sans MS" pitchFamily="66" charset="0"/>
              </a:rPr>
              <a:t>    diye. Adam aslında hemen herkese iyilik yapmaya çalışır, kimseyi kırmamaya özen gösterirmiş. </a:t>
            </a:r>
          </a:p>
          <a:p>
            <a:pPr>
              <a:lnSpc>
                <a:spcPct val="80000"/>
              </a:lnSpc>
              <a:buFontTx/>
              <a:buNone/>
            </a:pPr>
            <a:r>
              <a:rPr lang="tr-TR" altLang="tr-TR" sz="1400" b="1">
                <a:solidFill>
                  <a:schemeClr val="accent2"/>
                </a:solidFill>
                <a:latin typeface="Comic Sans MS" pitchFamily="66" charset="0"/>
              </a:rPr>
              <a:t>     - Ama biri çok özel olmalı ki beni ödüllendirdiler. </a:t>
            </a:r>
          </a:p>
          <a:p>
            <a:pPr>
              <a:lnSpc>
                <a:spcPct val="80000"/>
              </a:lnSpc>
              <a:buFontTx/>
              <a:buNone/>
            </a:pPr>
            <a:r>
              <a:rPr lang="tr-TR" altLang="tr-TR" sz="1400" b="1">
                <a:solidFill>
                  <a:schemeClr val="accent2"/>
                </a:solidFill>
                <a:latin typeface="Comic Sans MS" pitchFamily="66" charset="0"/>
              </a:rPr>
              <a:t>     demiş kendi kendine. </a:t>
            </a:r>
          </a:p>
          <a:p>
            <a:pPr>
              <a:lnSpc>
                <a:spcPct val="80000"/>
              </a:lnSpc>
              <a:buFontTx/>
              <a:buNone/>
            </a:pPr>
            <a:r>
              <a:rPr lang="tr-TR" altLang="tr-TR" sz="1400" b="1">
                <a:solidFill>
                  <a:schemeClr val="accent2"/>
                </a:solidFill>
                <a:latin typeface="Comic Sans MS" pitchFamily="66" charset="0"/>
              </a:rPr>
              <a:t>       Sabah erkenden uyanmış. Biraz düşünceliymiş, dalıp gidiyormuş kahvaltısını ederken. İşine giderken alkına gelmiş. Her hafta kent dışında yalnız başına yaşıyan yoksul kadına bu hafta uğramadığını anımsamış. "İş dönüşü uğrarım" demiş. </a:t>
            </a:r>
          </a:p>
          <a:p>
            <a:pPr>
              <a:lnSpc>
                <a:spcPct val="80000"/>
              </a:lnSpc>
              <a:buFontTx/>
              <a:buNone/>
            </a:pPr>
            <a:r>
              <a:rPr lang="tr-TR" altLang="tr-TR" sz="1400" b="1">
                <a:solidFill>
                  <a:schemeClr val="accent2"/>
                </a:solidFill>
                <a:latin typeface="Comic Sans MS" pitchFamily="66" charset="0"/>
              </a:rPr>
              <a:t>    İş dönüşü yoksul kadına gitmiş. Yoldaki satıcılardan kadına yiyecek ve meyva almış. Bir de hırka. Soğukta üşümesin diye. Yoksul kadın güler yüzle açmış kapıyı : </a:t>
            </a:r>
          </a:p>
          <a:p>
            <a:pPr>
              <a:lnSpc>
                <a:spcPct val="80000"/>
              </a:lnSpc>
              <a:buFontTx/>
              <a:buNone/>
            </a:pPr>
            <a:r>
              <a:rPr lang="tr-TR" altLang="tr-TR" sz="1400" b="1">
                <a:solidFill>
                  <a:schemeClr val="accent2"/>
                </a:solidFill>
                <a:latin typeface="Comic Sans MS" pitchFamily="66" charset="0"/>
              </a:rPr>
              <a:t>    - Hoş geldin. Meraklandım. Bugün her zamankinden biraz daha geç kaldın.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Alışveriş yaptım. Onun için geciktim.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Ne zahmet ettin. Ben kendi olanaklarımla yaşıyorum. Merak etme sen beni. Benim dosta, konuşacak insana gereksinimim var. Sen bana bunu sağlıyorsun. Bu da benim mutlu olmama yetiyor. </a:t>
            </a:r>
          </a:p>
          <a:p>
            <a:pPr>
              <a:lnSpc>
                <a:spcPct val="80000"/>
              </a:lnSpc>
              <a:buFontTx/>
              <a:buNone/>
            </a:pPr>
            <a:r>
              <a:rPr lang="tr-TR" altLang="tr-TR" sz="1400" b="1">
                <a:solidFill>
                  <a:schemeClr val="accent2"/>
                </a:solidFill>
                <a:latin typeface="Comic Sans MS" pitchFamily="66" charset="0"/>
              </a:rPr>
              <a:t>    demiş. O zaman adam neden ödüllendirildiğini anlamış. Elindeki paketleri bırakıp sevgi ile kucaklamış kadını. Yıllardır onunla konuşur, dertlerini dinler. Çayını içermiş. Başka bir yardımı olmazmış. Kadın hırkayı görünce hıçkırarak ağlamış. Yıllardır bu kadar güzel hediye almamış olduğunu yinelemiş gözleri yaşlı. Adam yoksul kadınla vedalaşıp evine dönerken köşe başında kendisini izleyenleri görmemiş. Başkasını mutlu etmenin verdiği huzurla evinin yolunu tutmuş. </a:t>
            </a:r>
          </a:p>
          <a:p>
            <a:pPr>
              <a:lnSpc>
                <a:spcPct val="80000"/>
              </a:lnSpc>
              <a:buFontTx/>
              <a:buNone/>
            </a:pPr>
            <a:r>
              <a:rPr lang="tr-TR" altLang="tr-TR" sz="1400" b="1">
                <a:solidFill>
                  <a:schemeClr val="accent2"/>
                </a:solidFill>
                <a:latin typeface="Comic Sans MS" pitchFamily="66" charset="0"/>
              </a:rPr>
              <a:t>    Ertesi sabah uyandığında yastığının altında bir altın para daha bulmuş. O zaman anlamış ki bu paralar, yoksul kadına gösterdiği saygı ve sevgiye karşılık ödül olarak veriliyormuş kendisine. Bu parayı harcamamak, saklamak istemiş. Bu kez kuyumcuya yalan söylemek istemiyormuş. Parayı odunlukta bir yere saklamış. </a:t>
            </a:r>
          </a:p>
          <a:p>
            <a:pPr>
              <a:lnSpc>
                <a:spcPct val="80000"/>
              </a:lnSpc>
              <a:buFontTx/>
              <a:buNone/>
            </a:pPr>
            <a:r>
              <a:rPr lang="tr-TR" altLang="tr-TR" sz="1400" b="1">
                <a:solidFill>
                  <a:schemeClr val="accent2"/>
                </a:solidFill>
                <a:latin typeface="Comic Sans MS" pitchFamily="66" charset="0"/>
              </a:rPr>
              <a:t>         Zaman böyle akıp gitmiş. Bir daha altın para bulduğunda odunluktaki gizli yere koyuyormuş. Bulduğu altınları ne karısına ne de başkalarına söylemiş. Bir daha kuyumcuya para bozdurmadığı için yaşamında bir abartı da olmamış. Gömü söylentisi de bir süre sonra unutulmuş. Adam, her hafta yoksul kadını ziyaret etmeye devam etmiş. Karşılık beklemeden. Gönülden isteyerek...</a:t>
            </a:r>
            <a:r>
              <a:rPr lang="tr-TR" altLang="tr-TR" b="1">
                <a:latin typeface="Comic Sans MS" pitchFamily="66" charset="0"/>
              </a:rPr>
              <a:t> </a:t>
            </a:r>
          </a:p>
        </p:txBody>
      </p:sp>
      <p:sp>
        <p:nvSpPr>
          <p:cNvPr id="70659"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70660" name="AutoShape 4"/>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
        <p:nvSpPr>
          <p:cNvPr id="70661" name="AutoShape 5"/>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GERİ</a:t>
            </a:r>
            <a:endParaRPr lang="tr-TR" altLang="tr-TR"/>
          </a:p>
        </p:txBody>
      </p:sp>
    </p:spTree>
  </p:cSld>
  <p:clrMapOvr>
    <a:masterClrMapping/>
  </p:clrMapOvr>
  <p:transition advClick="0">
    <p:cut/>
    <p:sndAc>
      <p:stSnd>
        <p:snd r:embed="rId2" name="START.WAV"/>
      </p:stSnd>
    </p:sndAc>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body" idx="1"/>
          </p:nvPr>
        </p:nvSpPr>
        <p:spPr>
          <a:xfrm>
            <a:off x="-228600" y="457200"/>
            <a:ext cx="9144000" cy="6400800"/>
          </a:xfrm>
        </p:spPr>
        <p:txBody>
          <a:bodyPr/>
          <a:lstStyle/>
          <a:p>
            <a:pPr>
              <a:lnSpc>
                <a:spcPct val="80000"/>
              </a:lnSpc>
              <a:buFontTx/>
              <a:buNone/>
            </a:pPr>
            <a:r>
              <a:rPr lang="tr-TR" altLang="tr-TR" sz="1400" b="1">
                <a:latin typeface="Comic Sans MS" pitchFamily="66" charset="0"/>
              </a:rPr>
              <a:t>        </a:t>
            </a:r>
            <a:r>
              <a:rPr lang="tr-TR" altLang="tr-TR" sz="1400" b="1">
                <a:solidFill>
                  <a:schemeClr val="accent2"/>
                </a:solidFill>
                <a:latin typeface="Comic Sans MS" pitchFamily="66" charset="0"/>
              </a:rPr>
              <a:t>Bir gün evinin kapısı çalınmış. Çok yakın bir akrabası kapıda duruyormuş. </a:t>
            </a:r>
          </a:p>
          <a:p>
            <a:pPr>
              <a:lnSpc>
                <a:spcPct val="80000"/>
              </a:lnSpc>
              <a:buFontTx/>
              <a:buNone/>
            </a:pPr>
            <a:r>
              <a:rPr lang="tr-TR" altLang="tr-TR" sz="1400" b="1">
                <a:solidFill>
                  <a:schemeClr val="accent2"/>
                </a:solidFill>
                <a:latin typeface="Comic Sans MS" pitchFamily="66" charset="0"/>
              </a:rPr>
              <a:t>    Başka bir kentten geliyormuş. Hemen içeri buyur etmişler. Akraba bu kentte çalışmak istediğini söylemiş. İş bulup kendi evine taşınıncaya kadar onlarda kalmak istemiş. Adam ve karısı sevinerek kabul etmişler. "Ne de olsa çok yakın bir akraba, yardım eder çabuk iş buluruz, sonra da kendi evine taşınır." demişler. </a:t>
            </a:r>
          </a:p>
          <a:p>
            <a:pPr>
              <a:lnSpc>
                <a:spcPct val="80000"/>
              </a:lnSpc>
              <a:buFontTx/>
              <a:buNone/>
            </a:pPr>
            <a:r>
              <a:rPr lang="tr-TR" altLang="tr-TR" sz="1400" b="1">
                <a:solidFill>
                  <a:schemeClr val="accent2"/>
                </a:solidFill>
                <a:latin typeface="Comic Sans MS" pitchFamily="66" charset="0"/>
              </a:rPr>
              <a:t>       Günler eskisi gibi mutluluk içinde geçmemeye başlamış. Akraba, çalışmadığı halde sürekli para harcıyormuş. Parası tükenince de karı kocanın geçimleri için kullandıkları paralardan bir kısmını kendisine vermelerini istiyormuş. Onlar da akrabalarını kırmamak için isteğini yerine getiriyormuşlar. Ama geçim sıkıntısı geçmeye başlamışlar. Arkabalarıysa aldığı parayla gönlünü eğlendiriyormuş. Adam işinden sağladığı geliri yetiştiremeyince zorunlu olarak sakladığı altın paralardan bozdurmaya kalkışmış. Yine kuyumcuya para bozdurmak için gidince, kuyumcu : </a:t>
            </a:r>
          </a:p>
          <a:p>
            <a:pPr>
              <a:lnSpc>
                <a:spcPct val="80000"/>
              </a:lnSpc>
              <a:buFontTx/>
              <a:buNone/>
            </a:pPr>
            <a:r>
              <a:rPr lang="tr-TR" altLang="tr-TR" sz="1400" b="1">
                <a:solidFill>
                  <a:schemeClr val="accent2"/>
                </a:solidFill>
                <a:latin typeface="Comic Sans MS" pitchFamily="66" charset="0"/>
              </a:rPr>
              <a:t>    - Bu gömünün yerini bana söylemezsen seni Devlet'e bildiririm. Bu antika paralara Devlet el koyar. </a:t>
            </a:r>
          </a:p>
          <a:p>
            <a:pPr>
              <a:lnSpc>
                <a:spcPct val="80000"/>
              </a:lnSpc>
              <a:buFontTx/>
              <a:buNone/>
            </a:pPr>
            <a:r>
              <a:rPr lang="tr-TR" altLang="tr-TR" sz="1400" b="1">
                <a:solidFill>
                  <a:schemeClr val="accent2"/>
                </a:solidFill>
                <a:latin typeface="Comic Sans MS" pitchFamily="66" charset="0"/>
              </a:rPr>
              <a:t>    diye korkutmuş adamı. </a:t>
            </a:r>
          </a:p>
          <a:p>
            <a:pPr>
              <a:lnSpc>
                <a:spcPct val="80000"/>
              </a:lnSpc>
              <a:buFontTx/>
              <a:buNone/>
            </a:pPr>
            <a:r>
              <a:rPr lang="tr-TR" altLang="tr-TR" sz="1400" b="1">
                <a:solidFill>
                  <a:schemeClr val="accent2"/>
                </a:solidFill>
                <a:latin typeface="Comic Sans MS" pitchFamily="66" charset="0"/>
              </a:rPr>
              <a:t>    Adam, çaresizlik içinde ormanda başka bir bölgeyi tarif etmiş. Paraları orada gömülü olan bir sandıkta bulduğunu söylemiş sıkılarak. </a:t>
            </a:r>
          </a:p>
          <a:p>
            <a:pPr>
              <a:lnSpc>
                <a:spcPct val="80000"/>
              </a:lnSpc>
              <a:buFontTx/>
              <a:buNone/>
            </a:pPr>
            <a:r>
              <a:rPr lang="tr-TR" altLang="tr-TR" sz="1400" b="1">
                <a:solidFill>
                  <a:schemeClr val="accent2"/>
                </a:solidFill>
                <a:latin typeface="Comic Sans MS" pitchFamily="66" charset="0"/>
              </a:rPr>
              <a:t>        Eve gelinceye kadar tüm kente gömü söylentisi yayılmış yine. Akrabaları o sırada bir kahvede oturmuş dedikodu yapıyormuş. Gömü bulunduğunu duyunca kendi payını almak için hemen eve koşmuş. Adama gömüden kendi payını vermesini istemiş. Adam : </a:t>
            </a:r>
          </a:p>
          <a:p>
            <a:pPr>
              <a:lnSpc>
                <a:spcPct val="80000"/>
              </a:lnSpc>
              <a:buFontTx/>
              <a:buNone/>
            </a:pPr>
            <a:r>
              <a:rPr lang="tr-TR" altLang="tr-TR" sz="1400" b="1">
                <a:solidFill>
                  <a:schemeClr val="accent2"/>
                </a:solidFill>
                <a:latin typeface="Comic Sans MS" pitchFamily="66" charset="0"/>
              </a:rPr>
              <a:t>    - Böyle bir gömü falan yok. Eskiden kalma iki üç parça altın para. Birine iyilik yapmıştım o verdi bana. Başka da yok. Hepsini bozdurdum. Sana para vermek için, eve yiyecek almak için. Elimde başka para kalmadı. </a:t>
            </a:r>
          </a:p>
          <a:p>
            <a:pPr>
              <a:lnSpc>
                <a:spcPct val="80000"/>
              </a:lnSpc>
              <a:buFontTx/>
              <a:buNone/>
            </a:pPr>
            <a:r>
              <a:rPr lang="tr-TR" altLang="tr-TR" sz="1400" b="1">
                <a:solidFill>
                  <a:schemeClr val="accent2"/>
                </a:solidFill>
                <a:latin typeface="Comic Sans MS" pitchFamily="66" charset="0"/>
              </a:rPr>
              <a:t>    dediyse de pek inandıramamış akrabasını. Artık karısı da kuşku ile bakıyormuş adama. O da paraları almak, kendisi için harcamak istiyormuş. Akraba ile paylaşmayı hiç düşünmüyormuş. </a:t>
            </a:r>
          </a:p>
          <a:p>
            <a:pPr>
              <a:lnSpc>
                <a:spcPct val="80000"/>
              </a:lnSpc>
              <a:buFontTx/>
              <a:buNone/>
            </a:pPr>
            <a:r>
              <a:rPr lang="tr-TR" altLang="tr-TR" sz="1400" b="1">
                <a:solidFill>
                  <a:schemeClr val="accent2"/>
                </a:solidFill>
                <a:latin typeface="Comic Sans MS" pitchFamily="66" charset="0"/>
              </a:rPr>
              <a:t>        Adam evde huzursuz, sokakta huzursuz, işte huzursuz bir yaşamla karşı karşıya kalmış. Anlatamamış derdini. Söylerse tılsım bozulacak ve başı hiç dertten kurtulmayacakmış. Böylesine sıkıntılı bir durumdayken, kent dışındaki yoksul kadına gitmiş. "Onunla konuşup açılırım" diye düşünmüş. Kadın her zamanki güler yüzle açmış kapıyı. Yine çay vermiş konuğuna ve konuşmaya başlamışlar : </a:t>
            </a:r>
          </a:p>
          <a:p>
            <a:pPr>
              <a:lnSpc>
                <a:spcPct val="80000"/>
              </a:lnSpc>
              <a:buFontTx/>
              <a:buNone/>
            </a:pPr>
            <a:r>
              <a:rPr lang="tr-TR" altLang="tr-TR" sz="1400" b="1">
                <a:solidFill>
                  <a:schemeClr val="accent2"/>
                </a:solidFill>
                <a:latin typeface="Comic Sans MS" pitchFamily="66" charset="0"/>
              </a:rPr>
              <a:t>    - Benim hakkımda bir dedikodu dolaşıyor, sen duydun mu?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Ben kimseyle konuşmam. Yalnız sen gelirsin bana. Kimse beni aramaz. Bilmiyorum dedikoduyu.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Söylentiye göre bir gömü bulmuşum. Kuyumcu yaymış. Herkes para istiyor benden. Evde karım, akrabam. Çevremdeki insanlar. Herkes bir gereksinimini söylüyor, ne kadar parayla çözeceğini anlatıyor.</a:t>
            </a:r>
            <a:r>
              <a:rPr lang="tr-TR" altLang="tr-TR" b="1">
                <a:latin typeface="Comic Sans MS" pitchFamily="66" charset="0"/>
              </a:rPr>
              <a:t> </a:t>
            </a:r>
          </a:p>
        </p:txBody>
      </p:sp>
      <p:sp>
        <p:nvSpPr>
          <p:cNvPr id="71683"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71684" name="AutoShape 4"/>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
        <p:nvSpPr>
          <p:cNvPr id="71685" name="AutoShape 5"/>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GERİ</a:t>
            </a:r>
            <a:endParaRPr lang="tr-TR" altLang="tr-TR"/>
          </a:p>
        </p:txBody>
      </p:sp>
    </p:spTree>
  </p:cSld>
  <p:clrMapOvr>
    <a:masterClrMapping/>
  </p:clrMapOvr>
  <p:transition advClick="0">
    <p:cut/>
    <p:sndAc>
      <p:stSnd>
        <p:snd r:embed="rId2" name="START.WAV"/>
      </p:stSnd>
    </p:sndAc>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body" idx="1"/>
          </p:nvPr>
        </p:nvSpPr>
        <p:spPr>
          <a:xfrm>
            <a:off x="-228600" y="228600"/>
            <a:ext cx="9144000" cy="6400800"/>
          </a:xfrm>
        </p:spPr>
        <p:txBody>
          <a:bodyPr/>
          <a:lstStyle/>
          <a:p>
            <a:pPr>
              <a:lnSpc>
                <a:spcPct val="70000"/>
              </a:lnSpc>
              <a:buFontTx/>
              <a:buNone/>
            </a:pPr>
            <a:r>
              <a:rPr lang="tr-TR" altLang="tr-TR" sz="1400" b="1">
                <a:latin typeface="Comic Sans MS" pitchFamily="66" charset="0"/>
              </a:rPr>
              <a:t>    </a:t>
            </a:r>
            <a:r>
              <a:rPr lang="tr-TR" altLang="tr-TR" sz="1400" b="1">
                <a:solidFill>
                  <a:schemeClr val="accent2"/>
                </a:solidFill>
                <a:latin typeface="Comic Sans MS" pitchFamily="66" charset="0"/>
              </a:rPr>
              <a:t>- Kısacası herkes payını istiyor senden. Az ya da çok.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Evet. Devlet'e söylermişler. Devlet el koyarmış paraya.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Para çok mu?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Hayır. Kimseye yetmez. Ancak yeteri kadar para oluyor. Arkası yok. En azından ben yerini bilmiyorum. Gereksinimim olduğunda bir de bakıyorum bir altın param var.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Bu öyküyü bilirim.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Ne öyküsü?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Sen iyilik yapmışsın.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Evet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Ödülün bu senin.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Nasıl anlatırım diğer insanlara.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Anlatamazsın.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Ne yapacağım peki.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Bir sandık bul ve tavan arasına sakla.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Sonra.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Tavanda bir kapak yap, ipini de perdenin arkasına sakla. Paranın yerini sorduklarında ipi çekmelerini söyle. Kapak açılsın.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Orada para olmadığını görünce ne derler bana?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Birşey demezler, Sen korkma. Öykünün gerisi kendiliğinden gelir. Sonunda kötüler kaybederler. </a:t>
            </a:r>
          </a:p>
          <a:p>
            <a:pPr>
              <a:lnSpc>
                <a:spcPct val="70000"/>
              </a:lnSpc>
              <a:buFontTx/>
              <a:buNone/>
            </a:pPr>
            <a:r>
              <a:rPr lang="tr-TR" altLang="tr-TR" sz="1400" b="1">
                <a:solidFill>
                  <a:schemeClr val="accent2"/>
                </a:solidFill>
                <a:latin typeface="Comic Sans MS" pitchFamily="66" charset="0"/>
              </a:rPr>
              <a:t>         Adam, yoksul kadınla vedalaşıp evin yolunu tutmuş. Karısı evde yokken odanın köşesinden tavanı delmiş. Oraya güzel bir kapak yapmış. Kapağı açacak mandalın ipini de perdenin arkasına gizlemiş. Tavana bakınca ne kapak, ne de mandal görünüyormuş. Sonra tavan arasına küçük bir sandık çıkartmış ve kapağını kapatmış. </a:t>
            </a:r>
          </a:p>
          <a:p>
            <a:pPr>
              <a:lnSpc>
                <a:spcPct val="70000"/>
              </a:lnSpc>
              <a:buFontTx/>
              <a:buNone/>
            </a:pPr>
            <a:r>
              <a:rPr lang="tr-TR" altLang="tr-TR" sz="1400" b="1">
                <a:solidFill>
                  <a:schemeClr val="accent2"/>
                </a:solidFill>
                <a:latin typeface="Comic Sans MS" pitchFamily="66" charset="0"/>
              </a:rPr>
              <a:t>        Karısı ve akrabası eve geldiklerinde adam sıradan ev işleri ile uğraşıyormuş. Bir ara odun kesmek için odunluğa gitmiş. Biraz sonra evden çığlık sesleri duymuş. İşini bırakıp koşarak eve gitmiş. Odaya girdiğinde ne görsün? Akrabası karısını sandalyeye bağlamış, elinde bıçak bağırıyor: </a:t>
            </a:r>
          </a:p>
          <a:p>
            <a:pPr>
              <a:lnSpc>
                <a:spcPct val="70000"/>
              </a:lnSpc>
              <a:buFontTx/>
              <a:buNone/>
            </a:pPr>
            <a:r>
              <a:rPr lang="tr-TR" altLang="tr-TR" sz="1400" b="1">
                <a:solidFill>
                  <a:schemeClr val="accent2"/>
                </a:solidFill>
                <a:latin typeface="Comic Sans MS" pitchFamily="66" charset="0"/>
              </a:rPr>
              <a:t>    - Ya paraların yerini söylersin, ya da karını öldürürüm. </a:t>
            </a:r>
          </a:p>
          <a:p>
            <a:pPr>
              <a:lnSpc>
                <a:spcPct val="70000"/>
              </a:lnSpc>
              <a:buFontTx/>
              <a:buNone/>
            </a:pPr>
            <a:r>
              <a:rPr lang="tr-TR" altLang="tr-TR" sz="1400" b="1">
                <a:solidFill>
                  <a:schemeClr val="accent2"/>
                </a:solidFill>
                <a:latin typeface="Comic Sans MS" pitchFamily="66" charset="0"/>
              </a:rPr>
              <a:t>    Karısı çığlık atarak ağlıyor: </a:t>
            </a:r>
          </a:p>
          <a:p>
            <a:pPr>
              <a:lnSpc>
                <a:spcPct val="70000"/>
              </a:lnSpc>
              <a:buFontTx/>
              <a:buNone/>
            </a:pPr>
            <a:r>
              <a:rPr lang="tr-TR" altLang="tr-TR" sz="1400" b="1">
                <a:solidFill>
                  <a:schemeClr val="accent2"/>
                </a:solidFill>
                <a:latin typeface="Comic Sans MS" pitchFamily="66" charset="0"/>
              </a:rPr>
              <a:t>    - Ne olur söyle kocacığın, beni öldürecek bu deli adam. Kurtar beni onun elinden. </a:t>
            </a:r>
          </a:p>
          <a:p>
            <a:pPr>
              <a:lnSpc>
                <a:spcPct val="70000"/>
              </a:lnSpc>
              <a:buFontTx/>
              <a:buNone/>
            </a:pPr>
            <a:r>
              <a:rPr lang="tr-TR" altLang="tr-TR" sz="1400" b="1">
                <a:solidFill>
                  <a:schemeClr val="accent2"/>
                </a:solidFill>
                <a:latin typeface="Comic Sans MS" pitchFamily="66" charset="0"/>
              </a:rPr>
              <a:t>    diye feryat ediyormuş. Adam sakin bir sesle: </a:t>
            </a:r>
          </a:p>
          <a:p>
            <a:pPr>
              <a:lnSpc>
                <a:spcPct val="70000"/>
              </a:lnSpc>
              <a:buFontTx/>
              <a:buNone/>
            </a:pPr>
            <a:r>
              <a:rPr lang="tr-TR" altLang="tr-TR" sz="1400" b="1">
                <a:solidFill>
                  <a:schemeClr val="accent2"/>
                </a:solidFill>
                <a:latin typeface="Comic Sans MS" pitchFamily="66" charset="0"/>
              </a:rPr>
              <a:t>    - Yorma kendini, paraları vereceğim sana. Karımı bırak, sonra da elinden o bıçağı at. </a:t>
            </a:r>
          </a:p>
          <a:p>
            <a:pPr>
              <a:lnSpc>
                <a:spcPct val="70000"/>
              </a:lnSpc>
              <a:buFontTx/>
              <a:buNone/>
            </a:pPr>
            <a:r>
              <a:rPr lang="tr-TR" altLang="tr-TR" sz="1400" b="1">
                <a:solidFill>
                  <a:schemeClr val="accent2"/>
                </a:solidFill>
                <a:latin typeface="Comic Sans MS" pitchFamily="66" charset="0"/>
              </a:rPr>
              <a:t>    demiş. Gözü dönmüş akraba karısının koluna bir çizik atmış, kanayan kolu göstererek: </a:t>
            </a:r>
          </a:p>
          <a:p>
            <a:pPr>
              <a:lnSpc>
                <a:spcPct val="70000"/>
              </a:lnSpc>
              <a:buFontTx/>
              <a:buNone/>
            </a:pPr>
            <a:r>
              <a:rPr lang="tr-TR" altLang="tr-TR" sz="1400" b="1">
                <a:solidFill>
                  <a:schemeClr val="accent2"/>
                </a:solidFill>
                <a:latin typeface="Comic Sans MS" pitchFamily="66" charset="0"/>
              </a:rPr>
              <a:t>    - Bu daha başlangıç. Hemen paraları ver bana. </a:t>
            </a:r>
          </a:p>
          <a:p>
            <a:pPr>
              <a:lnSpc>
                <a:spcPct val="70000"/>
              </a:lnSpc>
              <a:buFontTx/>
              <a:buNone/>
            </a:pPr>
            <a:r>
              <a:rPr lang="tr-TR" altLang="tr-TR" sz="1400" b="1">
                <a:solidFill>
                  <a:schemeClr val="accent2"/>
                </a:solidFill>
                <a:latin typeface="Comic Sans MS" pitchFamily="66" charset="0"/>
              </a:rPr>
              <a:t>    demiş. Adam: </a:t>
            </a:r>
          </a:p>
          <a:p>
            <a:pPr>
              <a:lnSpc>
                <a:spcPct val="70000"/>
              </a:lnSpc>
              <a:buFontTx/>
              <a:buNone/>
            </a:pPr>
            <a:r>
              <a:rPr lang="tr-TR" altLang="tr-TR" sz="1400" b="1">
                <a:solidFill>
                  <a:schemeClr val="accent2"/>
                </a:solidFill>
                <a:latin typeface="Comic Sans MS" pitchFamily="66" charset="0"/>
              </a:rPr>
              <a:t>    - Para tavan arasında, kapağı açmak için perdenin arkasındaki ipi çek </a:t>
            </a:r>
          </a:p>
          <a:p>
            <a:pPr>
              <a:lnSpc>
                <a:spcPct val="70000"/>
              </a:lnSpc>
              <a:buFontTx/>
              <a:buNone/>
            </a:pPr>
            <a:r>
              <a:rPr lang="tr-TR" altLang="tr-TR" sz="1400" b="1">
                <a:solidFill>
                  <a:schemeClr val="accent2"/>
                </a:solidFill>
                <a:latin typeface="Comic Sans MS" pitchFamily="66" charset="0"/>
              </a:rPr>
              <a:t>    demiş üzülerek. </a:t>
            </a:r>
          </a:p>
          <a:p>
            <a:pPr>
              <a:lnSpc>
                <a:spcPct val="70000"/>
              </a:lnSpc>
              <a:buFontTx/>
              <a:buNone/>
            </a:pPr>
            <a:r>
              <a:rPr lang="tr-TR" altLang="tr-TR" sz="1400" b="1">
                <a:solidFill>
                  <a:schemeClr val="accent2"/>
                </a:solidFill>
                <a:latin typeface="Comic Sans MS" pitchFamily="66" charset="0"/>
              </a:rPr>
              <a:t>    Akraba perdenin arkasındaki ipi çekince tavandaki kapak açılmış.</a:t>
            </a:r>
            <a:r>
              <a:rPr lang="tr-TR" altLang="tr-TR" b="1">
                <a:latin typeface="Comic Sans MS" pitchFamily="66" charset="0"/>
              </a:rPr>
              <a:t> </a:t>
            </a:r>
          </a:p>
        </p:txBody>
      </p:sp>
      <p:sp>
        <p:nvSpPr>
          <p:cNvPr id="74755"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74756" name="AutoShape 4"/>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
        <p:nvSpPr>
          <p:cNvPr id="74757" name="AutoShape 5"/>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GERİ</a:t>
            </a:r>
            <a:endParaRPr lang="tr-TR" altLang="tr-TR"/>
          </a:p>
        </p:txBody>
      </p:sp>
    </p:spTree>
  </p:cSld>
  <p:clrMapOvr>
    <a:masterClrMapping/>
  </p:clrMapOvr>
  <p:transition advClick="0">
    <p:cut/>
    <p:sndAc>
      <p:stSnd>
        <p:snd r:embed="rId2" name="START.WAV"/>
      </p:stSnd>
    </p:sndAc>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body" idx="1"/>
          </p:nvPr>
        </p:nvSpPr>
        <p:spPr>
          <a:xfrm>
            <a:off x="-228600" y="457200"/>
            <a:ext cx="9144000" cy="6400800"/>
          </a:xfrm>
        </p:spPr>
        <p:txBody>
          <a:bodyPr/>
          <a:lstStyle/>
          <a:p>
            <a:pPr>
              <a:lnSpc>
                <a:spcPct val="80000"/>
              </a:lnSpc>
              <a:buFontTx/>
              <a:buNone/>
            </a:pPr>
            <a:r>
              <a:rPr lang="tr-TR" altLang="tr-TR" sz="1400" b="1">
                <a:latin typeface="Comic Sans MS" pitchFamily="66" charset="0"/>
              </a:rPr>
              <a:t>       </a:t>
            </a:r>
            <a:r>
              <a:rPr lang="tr-TR" altLang="tr-TR" sz="1400" b="1">
                <a:solidFill>
                  <a:schemeClr val="accent2"/>
                </a:solidFill>
                <a:latin typeface="Comic Sans MS" pitchFamily="66" charset="0"/>
              </a:rPr>
              <a:t>Birden bir gürültü kopmuş. Çağlayan suyun sesi gibi. Adam kafasını kaldırıp tavana </a:t>
            </a:r>
          </a:p>
          <a:p>
            <a:pPr>
              <a:lnSpc>
                <a:spcPct val="80000"/>
              </a:lnSpc>
              <a:buFontTx/>
              <a:buNone/>
            </a:pPr>
            <a:r>
              <a:rPr lang="tr-TR" altLang="tr-TR" sz="1400" b="1">
                <a:solidFill>
                  <a:schemeClr val="accent2"/>
                </a:solidFill>
                <a:latin typeface="Comic Sans MS" pitchFamily="66" charset="0"/>
              </a:rPr>
              <a:t>    bakınca ne görsün. Tavandaki kapaktan oluk gibi altın para akıyor. Çağlayan su gibi. Akrabası bıçağı fırlatmış eilinden, akan altınların altına geçip gömleğini tutmuş iki eliyle. Akan altınları doldurmak istemiş gömleğine. Elleri bağlı duran karısı da sandalyeden fırlamış. Meğer elleri bağlı falan değilmiş. Oyun yapıyormuşlar adama. O da eteğini açmış akan altın pınarına. Doldurmuşlar kucaklarını altınla. Sevinç çığlıkları, altının yükü ile dizlerinin dermanı kesilinceye kadar sürmüş. Dizlerinin üzerine çökmüşler. Artık sesleri çıkmıyormuş yorgunluktan. Tavandan oluk gibi altın akarken adam karısına ve akrabasına bakıyormuş yaşlı gözlerle... </a:t>
            </a:r>
          </a:p>
          <a:p>
            <a:pPr>
              <a:lnSpc>
                <a:spcPct val="80000"/>
              </a:lnSpc>
              <a:buFontTx/>
              <a:buNone/>
            </a:pPr>
            <a:r>
              <a:rPr lang="tr-TR" altLang="tr-TR" sz="1400" b="1">
                <a:solidFill>
                  <a:schemeClr val="accent2"/>
                </a:solidFill>
                <a:latin typeface="Comic Sans MS" pitchFamily="66" charset="0"/>
              </a:rPr>
              <a:t>     - Seni çok sevdim. Evlendim seninle. Sen de benim en yakın akrabamsın. Kardeşim gibi sevdim seni. Bir altın uğruna bana ne yaptınız. Olsa verirdim size. Bunlar benim değil. Kimin onu da bilmiyorum. </a:t>
            </a:r>
          </a:p>
          <a:p>
            <a:pPr>
              <a:lnSpc>
                <a:spcPct val="80000"/>
              </a:lnSpc>
              <a:buFontTx/>
              <a:buNone/>
            </a:pPr>
            <a:r>
              <a:rPr lang="tr-TR" altLang="tr-TR" sz="1400" b="1">
                <a:solidFill>
                  <a:schemeClr val="accent2"/>
                </a:solidFill>
                <a:latin typeface="Comic Sans MS" pitchFamily="66" charset="0"/>
              </a:rPr>
              <a:t>    diyebilmiş. Odadan çıkarken bir daha bakmamış arkasına. Odanın döşemesi altınla dolunca, iki kafadar, yüzü koyun düşmüşler altınların üzerine. Bu sırada tavanın her yerinden hızla altın akmaya başlamış. Sağanak biçimde yağan altın yağmuru. Yağan altın yağmuru, iki kafadarın üstünü örtmüş. Altın yağmuru, kafadarlar altın gölü içinde hareketsiz kalıncaya kadar sürmüş. </a:t>
            </a:r>
          </a:p>
          <a:p>
            <a:pPr>
              <a:lnSpc>
                <a:spcPct val="80000"/>
              </a:lnSpc>
              <a:buFontTx/>
              <a:buNone/>
            </a:pPr>
            <a:r>
              <a:rPr lang="tr-TR" altLang="tr-TR" sz="1400" b="1">
                <a:solidFill>
                  <a:schemeClr val="accent2"/>
                </a:solidFill>
                <a:latin typeface="Comic Sans MS" pitchFamily="66" charset="0"/>
              </a:rPr>
              <a:t>        Adam evden çıktıktan sonra bir gürültü kopmuş. Toprak yarılmış. Ev de altınlar da yarılan toprağın altına girip yok olmuşlar. Gözlerinden yaş akarak adam evinden hızla uzaklaşmış. Kentte bir daha onu kimse görmemiş. </a:t>
            </a:r>
          </a:p>
          <a:p>
            <a:pPr>
              <a:lnSpc>
                <a:spcPct val="80000"/>
              </a:lnSpc>
              <a:buFontTx/>
              <a:buNone/>
            </a:pPr>
            <a:r>
              <a:rPr lang="tr-TR" altLang="tr-TR" sz="1400" b="1">
                <a:solidFill>
                  <a:schemeClr val="accent2"/>
                </a:solidFill>
                <a:latin typeface="Comic Sans MS" pitchFamily="66" charset="0"/>
              </a:rPr>
              <a:t>         Kent halkı, zaman zaman ormanda gömü aramaya devam etmiş. Ama ağaçlar arasında ıslık çalarak dolaşan rüzgarın sesinden başka hiçbir şey bulamamışlar. </a:t>
            </a:r>
          </a:p>
          <a:p>
            <a:pPr>
              <a:lnSpc>
                <a:spcPct val="80000"/>
              </a:lnSpc>
              <a:buFontTx/>
              <a:buNone/>
            </a:pPr>
            <a:r>
              <a:rPr lang="tr-TR" altLang="tr-TR" sz="1400" b="1">
                <a:solidFill>
                  <a:schemeClr val="accent2"/>
                </a:solidFill>
                <a:latin typeface="Comic Sans MS" pitchFamily="66" charset="0"/>
              </a:rPr>
              <a:t>         O günden sonra gönülden iyilik yapanlar, karşılık beklemeden sevenler, yastıklarının altında altın para bulmuşlar. Altın para bulduğunu söyleyenler türlü felaketlerle boğuşmuşlar, kötülükler yakalarını bırakmamış. Para bulduğunu söylemeyenler parayı kullanamamışlar. Ama yaptıkları iyiliğin ödüllendirildiğini bilerek mutluluk içinde yaşamışlar. </a:t>
            </a:r>
          </a:p>
          <a:p>
            <a:pPr>
              <a:lnSpc>
                <a:spcPct val="80000"/>
              </a:lnSpc>
              <a:buFontTx/>
              <a:buNone/>
            </a:pPr>
            <a:endParaRPr lang="tr-TR" altLang="tr-TR" sz="1400" b="1">
              <a:solidFill>
                <a:schemeClr val="accent2"/>
              </a:solidFill>
              <a:latin typeface="Comic Sans MS" pitchFamily="66" charset="0"/>
            </a:endParaRPr>
          </a:p>
          <a:p>
            <a:pPr>
              <a:lnSpc>
                <a:spcPct val="80000"/>
              </a:lnSpc>
              <a:buFontTx/>
              <a:buNone/>
            </a:pPr>
            <a:r>
              <a:rPr lang="tr-TR" altLang="tr-TR" sz="1400" b="1">
                <a:solidFill>
                  <a:schemeClr val="accent2"/>
                </a:solidFill>
                <a:latin typeface="Comic Sans MS" pitchFamily="66" charset="0"/>
              </a:rPr>
              <a:t>        Gönülden iyilik yapanlar hiçbir zaman karşılık beklemezler. İyiliği yaptıktan sonra unutur giderler. İyiliğin eninde sonunda ödüllendirileceğini düşünüyorum. Ama, iyilik yapan herhangi bir karşılık beklememeli...</a:t>
            </a:r>
            <a:r>
              <a:rPr lang="tr-TR" altLang="tr-TR" b="1">
                <a:solidFill>
                  <a:schemeClr val="accent2"/>
                </a:solidFill>
                <a:latin typeface="Comic Sans MS" pitchFamily="66" charset="0"/>
              </a:rPr>
              <a:t> </a:t>
            </a:r>
          </a:p>
          <a:p>
            <a:endParaRPr lang="tr-TR" altLang="tr-TR" b="1">
              <a:solidFill>
                <a:schemeClr val="accent2"/>
              </a:solidFill>
              <a:latin typeface="Comic Sans MS" pitchFamily="66" charset="0"/>
            </a:endParaRPr>
          </a:p>
          <a:p>
            <a:endParaRPr lang="tr-TR" altLang="tr-TR" sz="1400" b="1">
              <a:solidFill>
                <a:schemeClr val="accent2"/>
              </a:solidFill>
              <a:latin typeface="Comic Sans MS" pitchFamily="66" charset="0"/>
            </a:endParaRPr>
          </a:p>
        </p:txBody>
      </p:sp>
      <p:sp>
        <p:nvSpPr>
          <p:cNvPr id="75779"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75781" name="AutoShape 5"/>
          <p:cNvSpPr>
            <a:spLocks noChangeArrowheads="1"/>
          </p:cNvSpPr>
          <p:nvPr/>
        </p:nvSpPr>
        <p:spPr bwMode="auto">
          <a:xfrm>
            <a:off x="8167688" y="6477000"/>
            <a:ext cx="976312"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GERİ</a:t>
            </a:r>
            <a:endParaRPr lang="tr-TR" altLang="tr-TR"/>
          </a:p>
        </p:txBody>
      </p:sp>
    </p:spTree>
  </p:cSld>
  <p:clrMapOvr>
    <a:masterClrMapping/>
  </p:clrMapOvr>
  <p:transition advClick="0">
    <p:cut/>
    <p:sndAc>
      <p:stSnd>
        <p:snd r:embed="rId2" name="START.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descr="Kırtasiye"/>
          <p:cNvSpPr>
            <a:spLocks noChangeArrowheads="1"/>
          </p:cNvSpPr>
          <p:nvPr/>
        </p:nvSpPr>
        <p:spPr bwMode="auto">
          <a:xfrm>
            <a:off x="0" y="0"/>
            <a:ext cx="9144000" cy="6858000"/>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099" name="Rectangle 3"/>
          <p:cNvSpPr>
            <a:spLocks noGrp="1" noChangeArrowheads="1"/>
          </p:cNvSpPr>
          <p:nvPr>
            <p:ph type="body" idx="1"/>
          </p:nvPr>
        </p:nvSpPr>
        <p:spPr>
          <a:xfrm>
            <a:off x="-228600" y="304800"/>
            <a:ext cx="9144000" cy="6324600"/>
          </a:xfrm>
        </p:spPr>
        <p:txBody>
          <a:bodyPr/>
          <a:lstStyle/>
          <a:p>
            <a:pPr>
              <a:lnSpc>
                <a:spcPct val="80000"/>
              </a:lnSpc>
              <a:buFontTx/>
              <a:buNone/>
            </a:pPr>
            <a:r>
              <a:rPr lang="tr-TR" altLang="tr-TR" sz="1400" b="1">
                <a:latin typeface="Comic Sans MS" pitchFamily="66" charset="0"/>
              </a:rPr>
              <a:t>       </a:t>
            </a:r>
            <a:r>
              <a:rPr lang="tr-TR" altLang="tr-TR" sz="1400" b="1">
                <a:solidFill>
                  <a:schemeClr val="accent2"/>
                </a:solidFill>
                <a:latin typeface="Comic Sans MS" pitchFamily="66" charset="0"/>
              </a:rPr>
              <a:t>Bir gün anne ördek, tüm yavrularını çevresine toplamış. Onları okul olarak </a:t>
            </a:r>
          </a:p>
          <a:p>
            <a:pPr>
              <a:lnSpc>
                <a:spcPct val="80000"/>
              </a:lnSpc>
              <a:buFontTx/>
              <a:buNone/>
            </a:pPr>
            <a:r>
              <a:rPr lang="tr-TR" altLang="tr-TR" sz="1400" b="1">
                <a:solidFill>
                  <a:schemeClr val="accent2"/>
                </a:solidFill>
                <a:latin typeface="Comic Sans MS" pitchFamily="66" charset="0"/>
              </a:rPr>
              <a:t>    hazırladıkları yere götürmüş. Yeşil başlı baba ördek orada bekliyormuş. Anne ördek yavrularına dönüp: </a:t>
            </a:r>
          </a:p>
          <a:p>
            <a:pPr>
              <a:lnSpc>
                <a:spcPct val="80000"/>
              </a:lnSpc>
              <a:buFontTx/>
              <a:buNone/>
            </a:pPr>
            <a:r>
              <a:rPr lang="tr-TR" altLang="tr-TR" sz="1400" b="1">
                <a:solidFill>
                  <a:schemeClr val="accent2"/>
                </a:solidFill>
                <a:latin typeface="Comic Sans MS" pitchFamily="66" charset="0"/>
              </a:rPr>
              <a:t>    - Yavrularım, burası bir Ördek Okulu. Burada okuyup bilgi ve becerinizi geliştireceksiniz. Babanız size eğitim verecek. Anlatılanları öğrenmeye çalışın. Unutmayın ki size anlatılan her şey eskiden yaşanmış olaylardan ediline deneyimlerden kazanılmış bilgileri içerir. Onları eksiksiz öğrenmeye çalışın... </a:t>
            </a:r>
          </a:p>
          <a:p>
            <a:pPr>
              <a:lnSpc>
                <a:spcPct val="80000"/>
              </a:lnSpc>
              <a:buFontTx/>
              <a:buNone/>
            </a:pPr>
            <a:r>
              <a:rPr lang="tr-TR" altLang="tr-TR" sz="1400" b="1">
                <a:solidFill>
                  <a:schemeClr val="accent2"/>
                </a:solidFill>
                <a:latin typeface="Comic Sans MS" pitchFamily="66" charset="0"/>
              </a:rPr>
              <a:t>        Yavru ördeklerin sabırsızca içeriye girmek istediklerini gören anne ördek, konuşmasını uzatmayıp yavrularını öğretmene teslim etmiş ve orada ayrılmış. </a:t>
            </a:r>
          </a:p>
          <a:p>
            <a:pPr>
              <a:lnSpc>
                <a:spcPct val="80000"/>
              </a:lnSpc>
              <a:buFontTx/>
              <a:buNone/>
            </a:pPr>
            <a:r>
              <a:rPr lang="tr-TR" altLang="tr-TR" sz="1400" b="1">
                <a:solidFill>
                  <a:schemeClr val="accent2"/>
                </a:solidFill>
                <a:latin typeface="Comic Sans MS" pitchFamily="66" charset="0"/>
              </a:rPr>
              <a:t>        İlerleyen günlerde Ördek Okulu'ndan gelen sesler dinlenmeye değermiş. Yavru ördeklerin hep bir ağızdan "abc" diyerek incecik sesleriyle bağırarak kanat çırpmaları ilerideki ağaçlardan ve gölün kıyısından bile duyuluyormuş. Ağaçlardaki serçelerin ötmeyi kesip, örnek yavrularını dinledikleri olurmuş. Balıkçıllar avlanmayı bırakıp, başlarını göğe kaldırarak duydukları seslerin anlamını çıkarmaya çalışırmışlar. Ördek yavrularının öğrenirken çıkarttıkları coşkulu sesleri çevreye yayıldıkça, okulun çevresine meraklılar dolmaya başlamış: Çitlerin üzerine tüneyen kuşlar, gölden ayrılıp, seslerin ne olduğunu anlamaya çalışan balıkçıllar, taşlara tırmanmış sincaplar ve tavşanlar... </a:t>
            </a:r>
          </a:p>
          <a:p>
            <a:pPr>
              <a:lnSpc>
                <a:spcPct val="80000"/>
              </a:lnSpc>
              <a:buFontTx/>
              <a:buNone/>
            </a:pPr>
            <a:r>
              <a:rPr lang="tr-TR" altLang="tr-TR" sz="1400" b="1">
                <a:solidFill>
                  <a:schemeClr val="accent2"/>
                </a:solidFill>
                <a:latin typeface="Comic Sans MS" pitchFamily="66" charset="0"/>
              </a:rPr>
              <a:t>        Meraklılar çoğaldıkça horoz durur mu? Hemen kümesin damına çıkarak uzun uzun ötüp, yavruların sesini bastırmak ve dikkati kendi üzerine çekmek istermiş. Ama çevreye toplanan hayvanlar horozun ötüşüne aldırmadan, yavruların söylediği şarkıları mırıldanır, onlara eşlik etmeye çalışırmışlar. Bu duruma öfkelenen horoz, yerinde duramaz, kanat çırparak üstlerine yürür, onları korkutarak ördek okulunun çevresinden uzaklaştırmaya çalışırmış. </a:t>
            </a:r>
          </a:p>
          <a:p>
            <a:pPr>
              <a:lnSpc>
                <a:spcPct val="80000"/>
              </a:lnSpc>
              <a:buFontTx/>
              <a:buNone/>
            </a:pPr>
            <a:r>
              <a:rPr lang="tr-TR" altLang="tr-TR" sz="1400" b="1">
                <a:solidFill>
                  <a:schemeClr val="accent2"/>
                </a:solidFill>
                <a:latin typeface="Comic Sans MS" pitchFamily="66" charset="0"/>
              </a:rPr>
              <a:t>        Okulun yararlı olduğunu anlayan kuşlar ve sincaplar da yavrularını Ördek Okulu'na göndermeye başlamışlar. Sınıf yeni katılan yavrularla çok kalabalık olmuş. Ama, kalabalık bir sınıf olması, dersleri aksatmıyor, tam tersine herkes tüm dikkatini toplayarak yeşil başlı ördeğin anlattıkları dinleyip çık bile çıkarmıyormuş. </a:t>
            </a:r>
          </a:p>
          <a:p>
            <a:pPr>
              <a:lnSpc>
                <a:spcPct val="80000"/>
              </a:lnSpc>
              <a:buFontTx/>
              <a:buNone/>
            </a:pPr>
            <a:r>
              <a:rPr lang="tr-TR" altLang="tr-TR" sz="1400" b="1">
                <a:solidFill>
                  <a:schemeClr val="accent2"/>
                </a:solidFill>
                <a:latin typeface="Comic Sans MS" pitchFamily="66" charset="0"/>
              </a:rPr>
              <a:t>        Sonunda horoz gelişmelere dayanamayıp okul bitiminde sallana sallana anne ödreğin yanına giden yeşil başlı ördeğin karşısına dikilmiş. Sesi de, davranışı da, Ördek Okulu'ndan hoşnut olmadığı belli ediyormuş. </a:t>
            </a:r>
          </a:p>
          <a:p>
            <a:pPr>
              <a:lnSpc>
                <a:spcPct val="80000"/>
              </a:lnSpc>
              <a:buFontTx/>
              <a:buNone/>
            </a:pPr>
            <a:r>
              <a:rPr lang="tr-TR" altLang="tr-TR" sz="1400" b="1">
                <a:solidFill>
                  <a:schemeClr val="accent2"/>
                </a:solidFill>
                <a:latin typeface="Comic Sans MS" pitchFamily="66" charset="0"/>
              </a:rPr>
              <a:t>    - Seninle bu okul konusunu bir kez daha konuşmalıyız. </a:t>
            </a:r>
          </a:p>
          <a:p>
            <a:pPr>
              <a:lnSpc>
                <a:spcPct val="80000"/>
              </a:lnSpc>
              <a:buFontTx/>
              <a:buNone/>
            </a:pPr>
            <a:r>
              <a:rPr lang="tr-TR" altLang="tr-TR" sz="1400" b="1">
                <a:solidFill>
                  <a:schemeClr val="accent2"/>
                </a:solidFill>
                <a:latin typeface="Comic Sans MS" pitchFamily="66" charset="0"/>
              </a:rPr>
              <a:t>         diye söze başlamış. Yeşil başlı ördek, horozun ne yapmak istediğini anlamış ama anlamamazlığa gelerek: </a:t>
            </a:r>
          </a:p>
          <a:p>
            <a:pPr>
              <a:lnSpc>
                <a:spcPct val="80000"/>
              </a:lnSpc>
              <a:buFontTx/>
              <a:buNone/>
            </a:pPr>
            <a:r>
              <a:rPr lang="tr-TR" altLang="tr-TR" sz="1400" b="1">
                <a:solidFill>
                  <a:schemeClr val="accent2"/>
                </a:solidFill>
                <a:latin typeface="Comic Sans MS" pitchFamily="66" charset="0"/>
              </a:rPr>
              <a:t>    - Ne konuşacağız? Kiramızı ödüyoruz. Yavrular artık seni ve kümesini yaramazlıklarıyla rahatsız etmiyorlar. Herşey istediğin gibi değil mi? </a:t>
            </a:r>
            <a:br>
              <a:rPr lang="tr-TR" altLang="tr-TR" sz="1400" b="1">
                <a:solidFill>
                  <a:schemeClr val="accent2"/>
                </a:solidFill>
                <a:latin typeface="Comic Sans MS" pitchFamily="66" charset="0"/>
              </a:rPr>
            </a:br>
            <a:endParaRPr lang="tr-TR" altLang="tr-TR" b="1">
              <a:solidFill>
                <a:schemeClr val="accent2"/>
              </a:solidFill>
              <a:latin typeface="Comic Sans MS" pitchFamily="66" charset="0"/>
            </a:endParaRPr>
          </a:p>
        </p:txBody>
      </p:sp>
      <p:sp>
        <p:nvSpPr>
          <p:cNvPr id="4101" name="AutoShape 5"/>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ANA SAYFA</a:t>
            </a:r>
            <a:endParaRPr lang="tr-TR" altLang="tr-TR"/>
          </a:p>
        </p:txBody>
      </p:sp>
      <p:sp>
        <p:nvSpPr>
          <p:cNvPr id="4102" name="AutoShape 6"/>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5" action="ppaction://hlinksldjump"/>
              </a:rPr>
              <a:t>İ</a:t>
            </a:r>
            <a:endParaRPr lang="tr-TR" altLang="tr-TR"/>
          </a:p>
        </p:txBody>
      </p:sp>
      <p:sp>
        <p:nvSpPr>
          <p:cNvPr id="4103" name="AutoShape 7"/>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6" action="ppaction://hlinksldjump"/>
              </a:rPr>
              <a:t>GERİ</a:t>
            </a:r>
            <a:endParaRPr lang="tr-TR" altLang="tr-TR"/>
          </a:p>
        </p:txBody>
      </p:sp>
    </p:spTree>
  </p:cSld>
  <p:clrMapOvr>
    <a:masterClrMapping/>
  </p:clrMapOvr>
  <p:transition advClick="0">
    <p:cut/>
    <p:sndAc>
      <p:stSnd>
        <p:snd r:embed="rId2" name="START.WAV"/>
      </p:stSnd>
    </p:sndAc>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0" y="0"/>
            <a:ext cx="3276600" cy="381000"/>
          </a:xfrm>
        </p:spPr>
        <p:txBody>
          <a:bodyPr/>
          <a:lstStyle/>
          <a:p>
            <a:pPr algn="l"/>
            <a:r>
              <a:rPr lang="tr-TR" altLang="tr-TR" sz="1600" b="1">
                <a:solidFill>
                  <a:schemeClr val="accent2"/>
                </a:solidFill>
                <a:latin typeface="Comic Sans MS" pitchFamily="66" charset="0"/>
              </a:rPr>
              <a:t>KAVAL ÇİÇEĞİ</a:t>
            </a:r>
          </a:p>
        </p:txBody>
      </p:sp>
      <p:sp>
        <p:nvSpPr>
          <p:cNvPr id="33795" name="Rectangle 3"/>
          <p:cNvSpPr>
            <a:spLocks noGrp="1" noChangeArrowheads="1"/>
          </p:cNvSpPr>
          <p:nvPr>
            <p:ph type="body" idx="1"/>
          </p:nvPr>
        </p:nvSpPr>
        <p:spPr>
          <a:xfrm>
            <a:off x="-228600" y="533400"/>
            <a:ext cx="9144000" cy="6019800"/>
          </a:xfrm>
        </p:spPr>
        <p:txBody>
          <a:bodyPr/>
          <a:lstStyle/>
          <a:p>
            <a:pPr>
              <a:lnSpc>
                <a:spcPct val="90000"/>
              </a:lnSpc>
              <a:buFontTx/>
              <a:buNone/>
            </a:pPr>
            <a:r>
              <a:rPr lang="tr-TR" altLang="tr-TR" sz="1400" b="1">
                <a:latin typeface="Comic Sans MS" pitchFamily="66" charset="0"/>
              </a:rPr>
              <a:t>        </a:t>
            </a:r>
            <a:r>
              <a:rPr lang="tr-TR" altLang="tr-TR" sz="1400" b="1">
                <a:solidFill>
                  <a:schemeClr val="accent2"/>
                </a:solidFill>
                <a:latin typeface="Comic Sans MS" pitchFamily="66" charset="0"/>
              </a:rPr>
              <a:t>Çoban Ali, bütün gün dağlarda, bayırlarda koyunlarını otlatır, onlara kaval çalarak vakit geçirirmiş. Çoban Ali doğanın ortasında koyunlarıyla başbaşa olduğu için pek konuşmazmış. Kiminle konuşsun ki? Konuşmaya gereksinim duyduğunda kavalını çıkarır, ona düşüncelerini üflermiş yanık yanık. </a:t>
            </a:r>
          </a:p>
          <a:p>
            <a:pPr>
              <a:lnSpc>
                <a:spcPct val="90000"/>
              </a:lnSpc>
              <a:buFontTx/>
              <a:buNone/>
            </a:pPr>
            <a:r>
              <a:rPr lang="tr-TR" altLang="tr-TR" sz="1400" b="1">
                <a:solidFill>
                  <a:schemeClr val="accent2"/>
                </a:solidFill>
                <a:latin typeface="Comic Sans MS" pitchFamily="66" charset="0"/>
              </a:rPr>
              <a:t>         Bir gün, durgun bir su kenarında koyunlarını otlatıyormuş. Sırtını çimlerin kenarındaki ağacın gövdesine dayamışken, kavalını çıkarıp üflemeye başlamış. Önce hafiften, sonra uzun uzun çıkıp çevreye yayılmış ezgilerin duygusallığı. Çimler, bu gizemli dizeme uyup uzun boyunlarını sağa sola sallamaya başlamışlar. Rüzgar hafiften esince yardım etmiş onlara. Otlar, çimler, sazlar salınmışlar bir o yana bir bu yana. Papatyalar ve diğer kır çiçekler de katılmışlar onlara. Büyüleyici kavalın sesine uyarak çimler, otlar, sazlar, papatyalar ve diğer çiçekler bir dansdır tutturmuşlar. Bir sağa, bir sola, salınarak, öne ve arkaya yaylanarak. Çoban Ali, önce hafiften üflediği kavalına biraz canlılık katıp, daha derinden, ta yüreğinin derinliklerinden bir nefes vermiş. Daha yanık, daha duygulu. İşte o zaman kavalın ezgisi daha gür çıkmış. Dizem daha bir gizem ve etkileyicilik kazanmış. Yayılmış tüm doğaya dalga dalga. Ezginin dizemi yayıldıkça uzun uzun, rüzgar gücünü arttırmış, otları, sazları, çiçekleri yalayarak. Bitkiler boyunlarını bükerken rüzgarın okşayışıyla bir o yana, bir bu yana. Rüzgar da keyiflenmiş bu salınmadan. Coştukça coşmuş Çoban Ali'nin büyüleyici ezgisiyle. Sanki Çoban Ali çalıyor, doğa da geçmiş karşısına dans ediyormuş. Kavalın sesi küçük su birikintisinden de duyulmuş. Önceleri yumuşak uzun dizemler olarak; sonraları coşan, çağlayan duygular olarak. Sudaki yuvasına gizlenmiş uyuklayan küçük bir balık, birden dikkat kesilmiş bu hoş ezgiye. Önce dinlemiş gözlerini yumarak. Sonra coştukça kavalın sesi, duramamış yerinde, dolanmış suyun içinde bir o yana bir bu yana. Kuyruğunu sallamış ezginin dizemi ile. Kuyruğu açıldıkça tül tül suyun içinde, bedenini kıvırdıkça suda ilerlemek, dönmek, dans etmek için, kavalın sesine hayran kalmış. "Kimdir bu kadar güzel çalan acaba?" diye zıplamış suyun içinden. Kıyıdaki ağaca, sırtını dayamış Çoban Ali'yi görünce, uzaktan kıyıya doğru yaklaşmış süzülerek. </a:t>
            </a:r>
          </a:p>
          <a:p>
            <a:pPr>
              <a:lnSpc>
                <a:spcPct val="90000"/>
              </a:lnSpc>
              <a:buFontTx/>
              <a:buNone/>
            </a:pPr>
            <a:r>
              <a:rPr lang="tr-TR" altLang="tr-TR" sz="1400" b="1">
                <a:solidFill>
                  <a:schemeClr val="accent2"/>
                </a:solidFill>
                <a:latin typeface="Comic Sans MS" pitchFamily="66" charset="0"/>
              </a:rPr>
              <a:t>        Çoban Ali, kavalına düşüncelerini üflerken, farkına bile varmamış kıyıda çırpınan, zıplayan güzel balığın. Bir an, suya birşey düşmüş gibi ses çıkınca, kavalını üflemeyi durdurup bakmış kıyıya doğru. Olur a, kendi kuzularından biri, su içmek isterken ayağı kayıp yuvarlanmıştır belki suya. İlk bakışta korktuğu gibi bir olay olmadığını görünce merakla su kenarına doğru emeklemiş. İşte bu anda, sudan fırlayıp havada çırpınan güzel kırmızı balığı görmüş. Küçük balıkmış sesi çıkaran, suya düşerken "cup" diye. Kaval susunca bir an için, rüzgar çiçekleri, otları, sazları okşamayı durdurmuş.</a:t>
            </a:r>
            <a:r>
              <a:rPr lang="tr-TR" altLang="tr-TR" b="1">
                <a:solidFill>
                  <a:schemeClr val="accent2"/>
                </a:solidFill>
                <a:latin typeface="Comic Sans MS" pitchFamily="66" charset="0"/>
              </a:rPr>
              <a:t> </a:t>
            </a:r>
          </a:p>
        </p:txBody>
      </p:sp>
      <p:sp>
        <p:nvSpPr>
          <p:cNvPr id="33796" name="AutoShape 4"/>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33797" name="AutoShape 5"/>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Tree>
  </p:cSld>
  <p:clrMapOvr>
    <a:masterClrMapping/>
  </p:clrMapOvr>
  <p:transition advClick="0">
    <p:cut/>
    <p:sndAc>
      <p:stSnd>
        <p:snd r:embed="rId2" name="START.WAV"/>
      </p:stSnd>
    </p:sndAc>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body" idx="1"/>
          </p:nvPr>
        </p:nvSpPr>
        <p:spPr>
          <a:xfrm>
            <a:off x="-228600" y="228600"/>
            <a:ext cx="9144000" cy="6400800"/>
          </a:xfrm>
        </p:spPr>
        <p:txBody>
          <a:bodyPr/>
          <a:lstStyle/>
          <a:p>
            <a:pPr>
              <a:lnSpc>
                <a:spcPct val="90000"/>
              </a:lnSpc>
              <a:buFontTx/>
              <a:buNone/>
            </a:pPr>
            <a:r>
              <a:rPr lang="tr-TR" altLang="tr-TR" sz="1400" b="1">
                <a:latin typeface="Comic Sans MS" pitchFamily="66" charset="0"/>
              </a:rPr>
              <a:t>         </a:t>
            </a:r>
            <a:r>
              <a:rPr lang="tr-TR" altLang="tr-TR" sz="1400" b="1">
                <a:solidFill>
                  <a:schemeClr val="accent2"/>
                </a:solidFill>
                <a:latin typeface="Comic Sans MS" pitchFamily="66" charset="0"/>
              </a:rPr>
              <a:t>Ezginin dizemiyle dans eden çiçekler, otlar, sazlar durmuşlar birden. </a:t>
            </a:r>
          </a:p>
          <a:p>
            <a:pPr>
              <a:lnSpc>
                <a:spcPct val="90000"/>
              </a:lnSpc>
              <a:buFontTx/>
              <a:buNone/>
            </a:pPr>
            <a:r>
              <a:rPr lang="tr-TR" altLang="tr-TR" sz="1400" b="1">
                <a:solidFill>
                  <a:schemeClr val="accent2"/>
                </a:solidFill>
                <a:latin typeface="Comic Sans MS" pitchFamily="66" charset="0"/>
              </a:rPr>
              <a:t>    Sessizce beklemişler, "Ne olacak?" diye. </a:t>
            </a:r>
          </a:p>
          <a:p>
            <a:pPr>
              <a:lnSpc>
                <a:spcPct val="90000"/>
              </a:lnSpc>
              <a:buFontTx/>
              <a:buNone/>
            </a:pPr>
            <a:r>
              <a:rPr lang="tr-TR" altLang="tr-TR" sz="1400" b="1">
                <a:solidFill>
                  <a:schemeClr val="accent2"/>
                </a:solidFill>
                <a:latin typeface="Comic Sans MS" pitchFamily="66" charset="0"/>
              </a:rPr>
              <a:t>        Çoban Ali, elleri üzerinde suya doğru eğilince, içinde bir oyana, bir bu yana çırpınan, kıvrak hareketle dolanan, kırmızı balığı görmüş. Kuyruğunu yayarak tül tül, kıvrılırken suyun içinde, tüm güzelliğini sergilemeye çalışıyormuş küçük balık. Çoban Ali bakmış ki küçük balık sevgi ile çırpınıyor suyun içinde, hemen bağdaş kurup kıyıya, kavalını çalmaya başlamış. Her zamanki gibi önce incecikten yavaş yavaş, sonra coşarak, yüreğindeki sevgiyi yansıtarak üflemiş. Kavalın sesi coştukça, çimler, otlar, çiçekler ve sazlar da başlamışlar salınmaya. Ezginin dizemine, gizemine ve coşkusuna uygun olarak, önce ağır ağır, sonra hızlanarak, dalga dalga. Bir yanda suyun içindeki balığın kıvraklığı, bir yanda bitkilerin salınımı, bir yanda Çoban Ali'nin kavalından çıkan ezginin büyüleyici duygusallığı, yayılmış doğaya perde perde... Kuşlar gelmişler cıvıldaşarak ağacın dallarına. Kuzular melemişler arada ezginin dizemine uyarak. Tüm doğa ezginin duygusallığını yaşayarak çalkalanmış kıvrıla kıvrıla... </a:t>
            </a:r>
          </a:p>
          <a:p>
            <a:pPr>
              <a:lnSpc>
                <a:spcPct val="90000"/>
              </a:lnSpc>
              <a:buFontTx/>
              <a:buNone/>
            </a:pPr>
            <a:r>
              <a:rPr lang="tr-TR" altLang="tr-TR" sz="1400" b="1">
                <a:solidFill>
                  <a:schemeClr val="accent2"/>
                </a:solidFill>
                <a:latin typeface="Comic Sans MS" pitchFamily="66" charset="0"/>
              </a:rPr>
              <a:t>         Çoban Ali bakmış ki doğa dans ediyor kavalını çalarken; O da kendini kaptırmış bu dansa ve daha canlı, daha içten üflemiş kavalını... </a:t>
            </a:r>
          </a:p>
          <a:p>
            <a:pPr>
              <a:lnSpc>
                <a:spcPct val="90000"/>
              </a:lnSpc>
              <a:buFontTx/>
              <a:buNone/>
            </a:pPr>
            <a:r>
              <a:rPr lang="tr-TR" altLang="tr-TR" sz="1400" b="1">
                <a:solidFill>
                  <a:schemeClr val="accent2"/>
                </a:solidFill>
                <a:latin typeface="Comic Sans MS" pitchFamily="66" charset="0"/>
              </a:rPr>
              <a:t>        Günler haftaları, haftalar ayları kovalamış. Çoban Ali ve sürüsü gelirken su kenarına, koyunların    çıngırakları ile kuzuların meleyişleri duyulunca uzaktan, çimler, otlar, çiçekler, sazlar kucaklaşırmışlar sevinçten. Kuşlar doluşurmuş ağacın dallarına. Doğa hazırlanınca büyük şölene, suyun kenarına bağdaş kurup kavalını çıkarırmış Çoban Ali. Daha ilk ezgi süzülürken kavalın deliklerinden suda bir kıpırdanma başlar, küçük kırmızı balık fırlayarak suyun içinden, "Ben de hazırım" dermiş. Çoban Ali çalmaya başlayınca kavalını; gözlerini kapar, içinin güzelliğini üflermiş    derinden... </a:t>
            </a:r>
          </a:p>
          <a:p>
            <a:pPr>
              <a:lnSpc>
                <a:spcPct val="90000"/>
              </a:lnSpc>
              <a:buFontTx/>
              <a:buNone/>
            </a:pPr>
            <a:r>
              <a:rPr lang="tr-TR" altLang="tr-TR" sz="1400" b="1">
                <a:solidFill>
                  <a:schemeClr val="accent2"/>
                </a:solidFill>
                <a:latin typeface="Comic Sans MS" pitchFamily="66" charset="0"/>
              </a:rPr>
              <a:t>         Bir gün bakmış ki küçük balık kırmızı yüzünü sudan çıkarmış, kara gözleri ile öylece hareketsiz bakıyor. Dayanamamış onun bakışlarına. Çoban Ali belki de aylardır ilk kez dudaklarını kıpırdatıp: </a:t>
            </a:r>
          </a:p>
          <a:p>
            <a:pPr>
              <a:lnSpc>
                <a:spcPct val="90000"/>
              </a:lnSpc>
              <a:buFontTx/>
              <a:buNone/>
            </a:pPr>
            <a:r>
              <a:rPr lang="tr-TR" altLang="tr-TR" sz="1400" b="1">
                <a:solidFill>
                  <a:schemeClr val="accent2"/>
                </a:solidFill>
                <a:latin typeface="Comic Sans MS" pitchFamily="66" charset="0"/>
              </a:rPr>
              <a:t>    - Çok mu seviyorsun?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Evet aşığım.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Ümitsiz bir aşk o zaman seninki.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Olsun ama çok güzel.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Nasıl anlıyorsun geldiğimi?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Çimler hışırdıyor, çiçekler fısıldaşıyor, kuşlar cıvıldıyor, bir hareket geliyor doğaya. Toprak ve su bile etkileniyor. Ben de yuvamdan çıkıp yanına kadar geliyorum ezginin eşliğinde, dans ederek.</a:t>
            </a:r>
            <a:r>
              <a:rPr lang="tr-TR" altLang="tr-TR" b="1">
                <a:latin typeface="Comic Sans MS" pitchFamily="66" charset="0"/>
              </a:rPr>
              <a:t> </a:t>
            </a:r>
          </a:p>
        </p:txBody>
      </p:sp>
      <p:sp>
        <p:nvSpPr>
          <p:cNvPr id="87043"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87044" name="AutoShape 4"/>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
        <p:nvSpPr>
          <p:cNvPr id="87045" name="AutoShape 5"/>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GERİ</a:t>
            </a:r>
            <a:endParaRPr lang="tr-TR" altLang="tr-TR"/>
          </a:p>
        </p:txBody>
      </p:sp>
    </p:spTree>
  </p:cSld>
  <p:clrMapOvr>
    <a:masterClrMapping/>
  </p:clrMapOvr>
  <p:transition advClick="0">
    <p:cut/>
    <p:sndAc>
      <p:stSnd>
        <p:snd r:embed="rId2" name="START.WAV"/>
      </p:stSnd>
    </p:sndAc>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body" idx="1"/>
          </p:nvPr>
        </p:nvSpPr>
        <p:spPr>
          <a:xfrm>
            <a:off x="-228600" y="228600"/>
            <a:ext cx="9144000" cy="6400800"/>
          </a:xfrm>
        </p:spPr>
        <p:txBody>
          <a:bodyPr/>
          <a:lstStyle/>
          <a:p>
            <a:pPr>
              <a:lnSpc>
                <a:spcPct val="90000"/>
              </a:lnSpc>
              <a:buFontTx/>
              <a:buNone/>
            </a:pPr>
            <a:r>
              <a:rPr lang="tr-TR" altLang="tr-TR" sz="1400" b="1">
                <a:solidFill>
                  <a:schemeClr val="accent2"/>
                </a:solidFill>
                <a:latin typeface="Comic Sans MS" pitchFamily="66" charset="0"/>
              </a:rPr>
              <a:t>    - Çok güzel yüzüyorsun.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Fark ettin demek.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Hele kuyruğunu açınca, gelin duvağı gibi oluyor.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Kuyruğum çok güzeldir.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Aslında her şey çok güzel. Kara gözlü kıvırcık tüylü kuzular, ağaçlarda kıpırdayan küçük kuşlar, salınan, dalgalanan çimler, çiçekler, fısıldaşan sazlar, çimenlerin arasında serpişmiş beyaz papatyalar, şu içinde yüzdüğün duru su, karşıdaki dağlar, ıssız tepeler... Hepsi çok güzel.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Doğa katıksız olunca çok güzeldir.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Görmek isteyene.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Evet.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Ben de bu güzelliğin içinde çalıyorum kavalımı.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En güzel sevgiyi yansıtarak.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Gözlerimi yumup içimden geldiği gibi.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Yalnız içinden geldiği gibi değil bence. Ben o ezgilerde duygularını, sevecenliğini de duyuyorum. Sanırım diğerleri de benim gibi.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Çok mu seviyorsunuz benim ezgilerimi?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Evet. "İşte doğanın aşkı" diyoruz sen gelirken.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Herkes, herşey aşık mı sence?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Evet.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Ben de aşığım. Doğaya. Onun katıksız güzelliğine... </a:t>
            </a:r>
          </a:p>
          <a:p>
            <a:pPr>
              <a:lnSpc>
                <a:spcPct val="90000"/>
              </a:lnSpc>
              <a:buFontTx/>
              <a:buNone/>
            </a:pPr>
            <a:r>
              <a:rPr lang="tr-TR" altLang="tr-TR" sz="1400" b="1">
                <a:solidFill>
                  <a:schemeClr val="accent2"/>
                </a:solidFill>
                <a:latin typeface="Comic Sans MS" pitchFamily="66" charset="0"/>
              </a:rPr>
              <a:t>         Çoban Ali, kavalı yine dudaklarına götürüp yavaştan üflemeye başlamış. O güzelliği anlatmak istercesine, nefesini öyle kullanmış, öyle güzel ezgiler çıkmış ki kavaldan, tüm doğa büyülenmiş, karşısına geçip dans edip oynamışlar hep birlikte. Küçük balık kah başını suyun yüzünde tutarak, kah sağa sola kıvrılıp, kuyruğunu sallayarak, eşlik etmiş ezginin dizemiyle dans eden doğaya. Onun çırpınırken ürettiği kıpırtılar, yavaş yavaş sevgisini ve aşkını yaymışlar suyun üstüne. Halka halka, dalga dalga... </a:t>
            </a:r>
          </a:p>
          <a:p>
            <a:pPr>
              <a:lnSpc>
                <a:spcPct val="90000"/>
              </a:lnSpc>
              <a:buFontTx/>
              <a:buNone/>
            </a:pPr>
            <a:r>
              <a:rPr lang="tr-TR" altLang="tr-TR" sz="1400" b="1">
                <a:solidFill>
                  <a:schemeClr val="accent2"/>
                </a:solidFill>
                <a:latin typeface="Comic Sans MS" pitchFamily="66" charset="0"/>
              </a:rPr>
              <a:t>         Çoban Ali her gün, koyunları otlamaları için yayınca, suya eğilir, balıkla konuşur dururmuş. Bu konuşmalar çok uzun sürdüğü için eskisi kadar çok çıkmaz olmuş kavalın sesi. Ne yapsın Çoban Ali, hem konuşup hem de kaval çalamaz ki. Sabırla kavaldan çıkacak ezgiyi bekleyen doğa, kaval sesinin gecikmasine tepki gösteriyormuş. Rüzgar hızla eserken, ağacın yaprakları arasında soğuk ıslık çalıyor, çiçekler ve çimler yerlere kadar eğilip onun hırçınlığından kaçıyormuş. Çoban Ali aldırmadan çevrenin tepkisine, sevgisini konuşurmuş küçük balıkla. Mutluluk içinde...</a:t>
            </a:r>
            <a:r>
              <a:rPr lang="tr-TR" altLang="tr-TR" b="1">
                <a:solidFill>
                  <a:schemeClr val="accent2"/>
                </a:solidFill>
                <a:latin typeface="Comic Sans MS" pitchFamily="66" charset="0"/>
              </a:rPr>
              <a:t> </a:t>
            </a:r>
          </a:p>
          <a:p>
            <a:pPr>
              <a:buFontTx/>
              <a:buNone/>
            </a:pPr>
            <a:endParaRPr lang="tr-TR" altLang="tr-TR" sz="1400" b="1">
              <a:solidFill>
                <a:schemeClr val="accent2"/>
              </a:solidFill>
              <a:latin typeface="Comic Sans MS" pitchFamily="66" charset="0"/>
            </a:endParaRPr>
          </a:p>
        </p:txBody>
      </p:sp>
      <p:sp>
        <p:nvSpPr>
          <p:cNvPr id="88067"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88068" name="AutoShape 4"/>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
        <p:nvSpPr>
          <p:cNvPr id="88069" name="AutoShape 5"/>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GERİ</a:t>
            </a:r>
            <a:endParaRPr lang="tr-TR" altLang="tr-TR"/>
          </a:p>
        </p:txBody>
      </p:sp>
    </p:spTree>
  </p:cSld>
  <p:clrMapOvr>
    <a:masterClrMapping/>
  </p:clrMapOvr>
  <p:transition advClick="0">
    <p:cut/>
    <p:sndAc>
      <p:stSnd>
        <p:snd r:embed="rId2" name="START.WAV"/>
      </p:stSnd>
    </p:sndAc>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body" idx="1"/>
          </p:nvPr>
        </p:nvSpPr>
        <p:spPr>
          <a:xfrm>
            <a:off x="-228600" y="228600"/>
            <a:ext cx="9144000" cy="6400800"/>
          </a:xfrm>
        </p:spPr>
        <p:txBody>
          <a:bodyPr/>
          <a:lstStyle/>
          <a:p>
            <a:pPr>
              <a:lnSpc>
                <a:spcPct val="90000"/>
              </a:lnSpc>
              <a:buFontTx/>
              <a:buNone/>
            </a:pPr>
            <a:r>
              <a:rPr lang="tr-TR" altLang="tr-TR" sz="1400" b="1">
                <a:latin typeface="Comic Sans MS" pitchFamily="66" charset="0"/>
              </a:rPr>
              <a:t>        </a:t>
            </a:r>
            <a:r>
              <a:rPr lang="tr-TR" altLang="tr-TR" sz="1400" b="1">
                <a:solidFill>
                  <a:schemeClr val="accent2"/>
                </a:solidFill>
                <a:latin typeface="Comic Sans MS" pitchFamily="66" charset="0"/>
              </a:rPr>
              <a:t>Küçük balık sevildiğini gördükçe daha neşeli, daha kıvrak çırpınırmış suyun </a:t>
            </a:r>
          </a:p>
          <a:p>
            <a:pPr>
              <a:lnSpc>
                <a:spcPct val="90000"/>
              </a:lnSpc>
              <a:buFontTx/>
              <a:buNone/>
            </a:pPr>
            <a:r>
              <a:rPr lang="tr-TR" altLang="tr-TR" sz="1400" b="1">
                <a:solidFill>
                  <a:schemeClr val="accent2"/>
                </a:solidFill>
                <a:latin typeface="Comic Sans MS" pitchFamily="66" charset="0"/>
              </a:rPr>
              <a:t>    içinde. Balık yorulunca konuşmaktan, Çoban Ali'den kavalını çalmasını istermiş. O zaman Çoban Ali, suyun kenarına bağdaş kurup üflermiş kavalını. Sevgi konuşmaları ile mutluluğu yaşamış olan Çoban Ali, çalınca kavalını, tüm doğa, yine dans ederek katılırmış ezgiye. Eskisinden daha canlı, daha içten. Buralara hiç kış gelmiyor, doğa hep yeşil ve neşe dolu yaşıyormuş tüm coşkusuyla... </a:t>
            </a:r>
          </a:p>
          <a:p>
            <a:pPr>
              <a:lnSpc>
                <a:spcPct val="90000"/>
              </a:lnSpc>
              <a:buFontTx/>
              <a:buNone/>
            </a:pPr>
            <a:endParaRPr lang="tr-TR" altLang="tr-TR" sz="1400" b="1">
              <a:solidFill>
                <a:schemeClr val="accent2"/>
              </a:solidFill>
              <a:latin typeface="Comic Sans MS" pitchFamily="66" charset="0"/>
            </a:endParaRPr>
          </a:p>
          <a:p>
            <a:pPr>
              <a:lnSpc>
                <a:spcPct val="90000"/>
              </a:lnSpc>
              <a:buFontTx/>
              <a:buNone/>
            </a:pPr>
            <a:r>
              <a:rPr lang="tr-TR" altLang="tr-TR" sz="1400" b="1">
                <a:solidFill>
                  <a:schemeClr val="accent2"/>
                </a:solidFill>
                <a:latin typeface="Comic Sans MS" pitchFamily="66" charset="0"/>
              </a:rPr>
              <a:t>         Bir gün, koyunları ile su başına doğru ilerlerken Çoban Ali, karşı yönden patikadan, kendine doğru gelen bir adam görüvermiş. Keskin gözleri, adamın niçin buralarda olduğunu hemen anlamış. Daha uzaktan omuzunda asılı duran oltası ile bu adamın bir balıkçı olduğunu görmüş. Balıkçı, sabahın erken saatlerinde buralara gelmiş, balık avlamak için. Çoban Ali'den de erken...Balıkçı omzuna dayadığı oltası ile ıslık çalarak, sallana sallana gelirken kendine doğru, ürkerek bakmış Çoban Ali. Balıkçı yanından geçerken yüreği hoplamış birden. Göz ucuyla korkarak baktığında, oltanın ucunda sesizce süzülüp duran, kendisinin çok iyi tanıdığı, sevgisini paylaştığı küçük kırmızı balığı görmüş. Küçük balık, yakalandığı otlanın ucunda, açık ağzından asılmış, çırpınmadan, sesizce uzanıyormuş. Hareketsiz tül gibi uzayıp giden kuyruğu, kocaman açılmış, bağıramayan, çığlık atamayan ağzı, donuk gözleri ile ölümün, bitmiş bir yaşamın sessizliğini yayıyormuş çevreye. Ama balıkçı mutlu, yakaladığı avın keyfi ile dudaklarını büzmüş, gönlünce ıslık çalıp duruyormuş. Çoban Ali'nin gözleri doluvermiş birden. Yanaklarından aşağıya süzülüvermiş yüreğinin acısı, sicim gibi... Gözleri buğulu, hızlı adımlarla, koşarcasına yürümüş suyun başına doğru, bir umutla. Ola ki, balıkçı bir başka balığı tutsun. Kendi sevgi dolu balığı yaşıyor olsun. Suyun kıyısına gelince, hemen çömelip suya doğru, gözleri ile küçük balığını aranmış... </a:t>
            </a:r>
          </a:p>
          <a:p>
            <a:pPr>
              <a:lnSpc>
                <a:spcPct val="90000"/>
              </a:lnSpc>
              <a:buFontTx/>
              <a:buNone/>
            </a:pPr>
            <a:r>
              <a:rPr lang="tr-TR" altLang="tr-TR" sz="1400" b="1">
                <a:solidFill>
                  <a:schemeClr val="accent2"/>
                </a:solidFill>
                <a:latin typeface="Comic Sans MS" pitchFamily="66" charset="0"/>
              </a:rPr>
              <a:t>          Rüzgar hafiften esiyor, çimler, çiçekler, ağaçlardaki yapraklar bile kıpırdamadan sessizce bekleşiyormuşlar. Kuşlar gelmeye başlamış sessizce. Fazla gürültü, patırtı yapmadan. Küçük kanat çırpıntısı ile dallara konup bekleşmişler. Çoban Ali, ağlamaklı bir sesle, suya doğru seslenmiş, sevgisini dile getirmiş, "Belki küçük balık duyar da çıkar" diye. Oltanın ucundaki bir başka balık olsun, kendi küçük balığı sudan çıksın, "Korkma ben buradayım" desin diye, beklemiş. Gözlerinden yaşlar akarken, suyun yüzeyi öylece durgun ve sesiz kalmış. Ne bir kıpırdanma, ne bir dalgalanma... Çoban Ali kavalına sarılmış hemen. "Belki, duymadı geldiğimi" diyerek en yanık, en içten ezgiyi üflemeye başlamış ağır, ağır. Yalnızca doğa, rüzgarın da etkisiyle sızlanmış yavaşça. Yanık kaval sesi, dalga dalga yayılırken doğaya, çimlerin, çiçeklerin arasından dolana dolana dolaşırken dağları bayırları, küçük balığı, onun sevgisini fısıldamış ağlayarak. Doğa da sızıyla dinlemiş kavalın acı dolu ezgisini...</a:t>
            </a:r>
            <a:r>
              <a:rPr lang="tr-TR" altLang="tr-TR" b="1">
                <a:solidFill>
                  <a:schemeClr val="accent2"/>
                </a:solidFill>
                <a:latin typeface="Comic Sans MS" pitchFamily="66" charset="0"/>
              </a:rPr>
              <a:t> </a:t>
            </a:r>
          </a:p>
          <a:p>
            <a:endParaRPr lang="tr-TR" altLang="tr-TR" sz="1400" b="1">
              <a:solidFill>
                <a:schemeClr val="accent2"/>
              </a:solidFill>
              <a:latin typeface="Comic Sans MS" pitchFamily="66" charset="0"/>
            </a:endParaRPr>
          </a:p>
        </p:txBody>
      </p:sp>
      <p:sp>
        <p:nvSpPr>
          <p:cNvPr id="90115"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90116" name="AutoShape 4"/>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
        <p:nvSpPr>
          <p:cNvPr id="90117" name="AutoShape 5"/>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GERİ</a:t>
            </a:r>
            <a:endParaRPr lang="tr-TR" altLang="tr-TR"/>
          </a:p>
        </p:txBody>
      </p:sp>
    </p:spTree>
  </p:cSld>
  <p:clrMapOvr>
    <a:masterClrMapping/>
  </p:clrMapOvr>
  <p:transition advClick="0">
    <p:cut/>
    <p:sndAc>
      <p:stSnd>
        <p:snd r:embed="rId2" name="START.WAV"/>
      </p:stSnd>
    </p:sndAc>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body" idx="1"/>
          </p:nvPr>
        </p:nvSpPr>
        <p:spPr>
          <a:xfrm>
            <a:off x="-228600" y="457200"/>
            <a:ext cx="9144000" cy="6400800"/>
          </a:xfrm>
        </p:spPr>
        <p:txBody>
          <a:bodyPr/>
          <a:lstStyle/>
          <a:p>
            <a:pPr>
              <a:lnSpc>
                <a:spcPct val="90000"/>
              </a:lnSpc>
              <a:buFontTx/>
              <a:buNone/>
            </a:pPr>
            <a:r>
              <a:rPr lang="tr-TR" altLang="tr-TR" sz="1400" b="1">
                <a:solidFill>
                  <a:schemeClr val="accent2"/>
                </a:solidFill>
                <a:latin typeface="Comic Sans MS" pitchFamily="66" charset="0"/>
              </a:rPr>
              <a:t>        Çoban Ali unutuvermiş koyunlarını. Aşkam olunca koyunlar, hüzünlü çobanı</a:t>
            </a:r>
          </a:p>
          <a:p>
            <a:pPr>
              <a:lnSpc>
                <a:spcPct val="90000"/>
              </a:lnSpc>
              <a:buFontTx/>
              <a:buNone/>
            </a:pPr>
            <a:r>
              <a:rPr lang="tr-TR" altLang="tr-TR" sz="1400" b="1">
                <a:solidFill>
                  <a:schemeClr val="accent2"/>
                </a:solidFill>
                <a:latin typeface="Comic Sans MS" pitchFamily="66" charset="0"/>
              </a:rPr>
              <a:t>    dağda bırakıp kendiliklerinden dönmüşler köye, ses çıkartmadan. Çoban Ali, su başında öylece kalmış. Dizleri üzerinde, ağzında kavalı, susmadan üflemiş yüreğinin tüm acısını. Onun ezgileri yankılanmış gecenin karanlığında... </a:t>
            </a:r>
          </a:p>
          <a:p>
            <a:pPr>
              <a:lnSpc>
                <a:spcPct val="90000"/>
              </a:lnSpc>
              <a:buFontTx/>
              <a:buNone/>
            </a:pPr>
            <a:r>
              <a:rPr lang="tr-TR" altLang="tr-TR" sz="1400" b="1">
                <a:solidFill>
                  <a:schemeClr val="accent2"/>
                </a:solidFill>
                <a:latin typeface="Comic Sans MS" pitchFamily="66" charset="0"/>
              </a:rPr>
              <a:t>        Yıllar sonra buralara gelen insanlar, sessiz doğanın güzelliğini görüp, su başındaki ağaca sırtlarını dayayarak oturduklarında, gözlerini kapayınca ağacın yapraklarının birbirine sürterken çıkarttığı sesi, bir ezgiye benzetmişler. Çimler, çiçekler, suyun kenarındaki sazlar bu sese ayak uydurup salınarak dans edermişler. Kuşlar da bir başka öter, yanık yanık ezgilerle Çoban Ali'nin sevgisini yansıtırmış durmadan. Su kenarında, daha önce hiç görmedikleri bir kırmızı çiçek salınırmış bir o yana, bir bu yana... </a:t>
            </a:r>
          </a:p>
          <a:p>
            <a:pPr>
              <a:lnSpc>
                <a:spcPct val="90000"/>
              </a:lnSpc>
              <a:buFontTx/>
              <a:buNone/>
            </a:pPr>
            <a:r>
              <a:rPr lang="tr-TR" altLang="tr-TR" sz="1400" b="1">
                <a:solidFill>
                  <a:schemeClr val="accent2"/>
                </a:solidFill>
                <a:latin typeface="Comic Sans MS" pitchFamily="66" charset="0"/>
              </a:rPr>
              <a:t>        Bu çiçek, insanlara çok değişik gelirmiş. Kimse onun gibi bir çiçek görmemiş o güne kadar. Yapraklarının uçlarında püsküller varmış. Tül tül uzanan, rüzgarla dalgalanan kıvrılan püsküller. Çiçek, uzun ince bir boruyu andırıyormuş. Üzerinde siyah noktalar varmış dizi dizi. Çiçeğe şöyle bir dikkatle bakınca kavala benziyormuş. Rüzgar estikçe çiçek kıvrılıyor, sallanıyor, çevreye bir ezgi yayılıyormuş kaval sesini andıran. </a:t>
            </a:r>
          </a:p>
          <a:p>
            <a:pPr>
              <a:lnSpc>
                <a:spcPct val="90000"/>
              </a:lnSpc>
              <a:buFontTx/>
              <a:buNone/>
            </a:pPr>
            <a:r>
              <a:rPr lang="tr-TR" altLang="tr-TR" sz="1400" b="1">
                <a:solidFill>
                  <a:schemeClr val="accent2"/>
                </a:solidFill>
                <a:latin typeface="Comic Sans MS" pitchFamily="66" charset="0"/>
              </a:rPr>
              <a:t>         İnsanlar bu çiçeğe "Kaval Çiçeği" demişler. Kaval çiçeği, yalnız bu su başında bulunurmuş. Nereye götürseler, nerede yetiştirmeye çalışsalar olmamış. Yalnız bu su başında, kendi kendine yetişmiş, büyümüş. Kışın yaprakları dökülür, çiçeği kurur, bir çalı gibi dururmuş suyun kenarında. Bahar gelince, doğa uyanırken, o da uzun kış uykusundan silkinir, renklenip çiçek açar, bol yeşil püsküllü yapraklarıyla Çoban Ali'nin ezgilerini çalarmış, doğa dans etsin, baharı kutlasın diye... </a:t>
            </a:r>
          </a:p>
          <a:p>
            <a:pPr>
              <a:lnSpc>
                <a:spcPct val="90000"/>
              </a:lnSpc>
              <a:buFontTx/>
              <a:buNone/>
            </a:pPr>
            <a:endParaRPr lang="tr-TR" altLang="tr-TR" sz="1400" b="1">
              <a:solidFill>
                <a:schemeClr val="accent2"/>
              </a:solidFill>
              <a:latin typeface="Comic Sans MS" pitchFamily="66" charset="0"/>
            </a:endParaRPr>
          </a:p>
          <a:p>
            <a:pPr>
              <a:lnSpc>
                <a:spcPct val="90000"/>
              </a:lnSpc>
              <a:buFontTx/>
              <a:buNone/>
            </a:pPr>
            <a:r>
              <a:rPr lang="tr-TR" altLang="tr-TR" sz="1400" b="1">
                <a:solidFill>
                  <a:schemeClr val="accent2"/>
                </a:solidFill>
                <a:latin typeface="Comic Sans MS" pitchFamily="66" charset="0"/>
              </a:rPr>
              <a:t>        Bir duygu düşünün; Çok kutsal olsun. Ona saygınız ve sevginiz sonsuz olsun. Birden karşınıza çıkan bir olanak, size herşeyi unutturabilir. Onun peşinde gidiverirsiniz. Bu tuzağa yakalanırsınız. Ne kaybersiniz? Çok. Belki de herşeyinizi... Balıklar öğrendiklerini en çok 14 saniye saklayabilirmiş. Sonra her şeyi unuturmuşlar. Bazen biz de öyle yapmıyor muyuz? Herşeyi unutup bir şeyin peşine takılıp gitmiyor muyuz? Bu durumda bıraktıklarımız nelerdir? Sonunda elimizde kalan çoğunlukla, o kutsal duygunun izleridir. Bu anılar sonsuza değin sürüp gider. O duygu kaybolmaz. Biz ise yok olup gitmişizdir. Acaba hep böyle mi olmalı? Bizler yanılgının bedelini hep yaşamla mı ödemeliyiz? Bana kalırsa en az bir kez daha şans tanınmalı. Ama, ee yazık ki, gerçek böyle değil işte... </a:t>
            </a:r>
          </a:p>
          <a:p>
            <a:endParaRPr lang="tr-TR" altLang="tr-TR" b="1">
              <a:latin typeface="Comic Sans MS" pitchFamily="66" charset="0"/>
            </a:endParaRPr>
          </a:p>
          <a:p>
            <a:endParaRPr lang="tr-TR" altLang="tr-TR" sz="1400" b="1">
              <a:solidFill>
                <a:schemeClr val="accent2"/>
              </a:solidFill>
              <a:latin typeface="Comic Sans MS" pitchFamily="66" charset="0"/>
            </a:endParaRPr>
          </a:p>
        </p:txBody>
      </p:sp>
      <p:sp>
        <p:nvSpPr>
          <p:cNvPr id="91139"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91141" name="AutoShape 5"/>
          <p:cNvSpPr>
            <a:spLocks noChangeArrowheads="1"/>
          </p:cNvSpPr>
          <p:nvPr/>
        </p:nvSpPr>
        <p:spPr bwMode="auto">
          <a:xfrm>
            <a:off x="8167688" y="6477000"/>
            <a:ext cx="976312"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GERİ</a:t>
            </a:r>
            <a:endParaRPr lang="tr-TR" altLang="tr-TR"/>
          </a:p>
        </p:txBody>
      </p:sp>
    </p:spTree>
  </p:cSld>
  <p:clrMapOvr>
    <a:masterClrMapping/>
  </p:clrMapOvr>
  <p:transition advClick="0">
    <p:cut/>
    <p:sndAc>
      <p:stSnd>
        <p:snd r:embed="rId2" name="START.WAV"/>
      </p:stSnd>
    </p:sndAc>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0" y="0"/>
            <a:ext cx="3276600" cy="381000"/>
          </a:xfrm>
        </p:spPr>
        <p:txBody>
          <a:bodyPr/>
          <a:lstStyle/>
          <a:p>
            <a:pPr algn="l"/>
            <a:r>
              <a:rPr lang="tr-TR" altLang="tr-TR" sz="1600" b="1">
                <a:solidFill>
                  <a:schemeClr val="accent2"/>
                </a:solidFill>
                <a:latin typeface="Comic Sans MS" pitchFamily="66" charset="0"/>
              </a:rPr>
              <a:t>KEDİLER</a:t>
            </a:r>
          </a:p>
        </p:txBody>
      </p:sp>
      <p:sp>
        <p:nvSpPr>
          <p:cNvPr id="34819" name="Rectangle 3"/>
          <p:cNvSpPr>
            <a:spLocks noGrp="1" noChangeArrowheads="1"/>
          </p:cNvSpPr>
          <p:nvPr>
            <p:ph type="body" idx="1"/>
          </p:nvPr>
        </p:nvSpPr>
        <p:spPr>
          <a:xfrm>
            <a:off x="-228600" y="381000"/>
            <a:ext cx="9144000" cy="6019800"/>
          </a:xfrm>
        </p:spPr>
        <p:txBody>
          <a:bodyPr/>
          <a:lstStyle/>
          <a:p>
            <a:pPr>
              <a:lnSpc>
                <a:spcPct val="80000"/>
              </a:lnSpc>
              <a:buFontTx/>
              <a:buNone/>
            </a:pPr>
            <a:r>
              <a:rPr lang="tr-TR" altLang="tr-TR" sz="1400" b="1">
                <a:solidFill>
                  <a:schemeClr val="accent2"/>
                </a:solidFill>
                <a:latin typeface="Comic Sans MS" pitchFamily="66" charset="0"/>
              </a:rPr>
              <a:t>    - Hey baksana bana! Ben güzel miyim?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Niye sordun?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Merak ediiyorum. Çirkin mi yoksa güzel miyim?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Güzelliğin yorumu bakana göre değişir. Ben seni güzel bulabilirim ama bir başkası seni itici ve sevimsiz bulabilir.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Nasıl olur bu?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Nasıl baktığına, seni nasıl yorumladığına göre değişir. Sende beklediğini bulabilirse sana yakın olur. Yoksa senden bucak bucak kaçar, istemez seni. </a:t>
            </a:r>
          </a:p>
          <a:p>
            <a:pPr>
              <a:lnSpc>
                <a:spcPct val="80000"/>
              </a:lnSpc>
              <a:buFontTx/>
              <a:buNone/>
            </a:pPr>
            <a:r>
              <a:rPr lang="tr-TR" altLang="tr-TR" sz="1400" b="1">
                <a:solidFill>
                  <a:schemeClr val="accent2"/>
                </a:solidFill>
                <a:latin typeface="Comic Sans MS" pitchFamily="66" charset="0"/>
              </a:rPr>
              <a:t>    Bu sözleri söyledikten sonra, kendinden emin bir tavırla gözlerini yumdu, başını ön ayaklarının arasına sokup, kaldığı yerden uykusunu sürdürdü. Karşısındaki yerinde duramıyordu. Küçücük pencesini uzatıp yavaşça ona dokundu. Birden gözlerini açtı. İrkilmişti. Hemen ayaklarının üzerine doğruldu. Tüyleri kabarmış, sırtı kamburlaşmıştı. Dişlerini göstererek: </a:t>
            </a:r>
          </a:p>
          <a:p>
            <a:pPr>
              <a:lnSpc>
                <a:spcPct val="80000"/>
              </a:lnSpc>
              <a:buFontTx/>
              <a:buNone/>
            </a:pPr>
            <a:r>
              <a:rPr lang="tr-TR" altLang="tr-TR" sz="1400" b="1">
                <a:solidFill>
                  <a:schemeClr val="accent2"/>
                </a:solidFill>
                <a:latin typeface="Comic Sans MS" pitchFamily="66" charset="0"/>
              </a:rPr>
              <a:t>    - Neden bana dokundun?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Daha soruların bitmemişti. Sen yumdum gözlerini hemen uyudun.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Hayır uyumuyordum. Seni öyle de dinleyebilirdim.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Beni umursamıyorsun gibi geldi bana. Lütfen bana kızma. Bak ben çok yeniyim.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Onu görüyorum çok küçüksün.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Bana yardım edemez misin?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Sorduklarını yanıtlamadım mı?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Daha soracaklarım var ama?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Sor o zaman.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Ben güzel miyim?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Onu daha önce sordun ya.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Olsun. Yanıtını pek anlayamadım.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Neresini anlamadın?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"Bakana göre değişir" dedin.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Evet.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Biri beni güzel buluyorsa, herkesin beni güzel bulmasını nasıl sağlarım?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Herkesin onun gibi bakmasını sağlayarak.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Örneğin şu uzun kulaklı, iri dişli, havlayan hayvanın güzel bakmasını nasıl sağlarım?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O sana hiç bir zaman güzel bakmaz. O sana hep saldırır. O bir köpek. Köpekler kedileri sevmez.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Biz kedi miyiz?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Evet, bize benziyen hayvanlara insanlar "Kedi" derler.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Köpekler bizi niye sevmez?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Onların davranışları bizimkinden ayrıdır. Biz de onları sevmeyiz.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Bana saldıranı sevmemi bekleyemezsin. </a:t>
            </a:r>
            <a:br>
              <a:rPr lang="tr-TR" altLang="tr-TR" sz="1400" b="1">
                <a:solidFill>
                  <a:schemeClr val="accent2"/>
                </a:solidFill>
                <a:latin typeface="Comic Sans MS" pitchFamily="66" charset="0"/>
              </a:rPr>
            </a:br>
            <a:endParaRPr lang="tr-TR" altLang="tr-TR" b="1">
              <a:latin typeface="Comic Sans MS" pitchFamily="66" charset="0"/>
            </a:endParaRPr>
          </a:p>
        </p:txBody>
      </p:sp>
      <p:sp>
        <p:nvSpPr>
          <p:cNvPr id="34820" name="AutoShape 4"/>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34821" name="AutoShape 5"/>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Tree>
  </p:cSld>
  <p:clrMapOvr>
    <a:masterClrMapping/>
  </p:clrMapOvr>
  <p:transition advClick="0">
    <p:cut/>
    <p:sndAc>
      <p:stSnd>
        <p:snd r:embed="rId2" name="START.WAV"/>
      </p:stSnd>
    </p:sndAc>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body" idx="1"/>
          </p:nvPr>
        </p:nvSpPr>
        <p:spPr>
          <a:xfrm>
            <a:off x="-228600" y="228600"/>
            <a:ext cx="9144000" cy="6400800"/>
          </a:xfrm>
        </p:spPr>
        <p:txBody>
          <a:bodyPr/>
          <a:lstStyle/>
          <a:p>
            <a:pPr>
              <a:lnSpc>
                <a:spcPct val="90000"/>
              </a:lnSpc>
              <a:buFontTx/>
              <a:buNone/>
            </a:pPr>
            <a:r>
              <a:rPr lang="tr-TR" altLang="tr-TR" sz="1400" b="1">
                <a:solidFill>
                  <a:schemeClr val="accent2"/>
                </a:solidFill>
                <a:latin typeface="Comic Sans MS" pitchFamily="66" charset="0"/>
              </a:rPr>
              <a:t>    - O da bizden hoşnut olmadığı için saldırıyor unutma.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Bizim sevmeyip saldırdığımız hayvanlar var mı?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Var elbette. Fareleri hiç sevmeyiz. Yakalarsak öldürürüz onları.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Köpekler bizi yakalarsa öldürür mü?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Hayır onlar bizi çevrelerinden uzaklaştırırlar. Henüz bizi yakalamayı istemediler.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O zaman, hem fareler, hem de köpekler beni güzel bulmayacaklar.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Fareler için canavar sayılırız. Köpekler için sevimsiz.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Onun için bakana göre güzellik değişiyor.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Şimdi anladın. Başka sorun yoksa ben uyuyacağım.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Şimdilik yok. </a:t>
            </a:r>
          </a:p>
          <a:p>
            <a:pPr>
              <a:lnSpc>
                <a:spcPct val="90000"/>
              </a:lnSpc>
              <a:buFontTx/>
              <a:buNone/>
            </a:pPr>
            <a:r>
              <a:rPr lang="tr-TR" altLang="tr-TR" sz="1400" b="1">
                <a:solidFill>
                  <a:schemeClr val="accent2"/>
                </a:solidFill>
                <a:latin typeface="Comic Sans MS" pitchFamily="66" charset="0"/>
              </a:rPr>
              <a:t>        Başka soru sormasını beklemeden büyük kedi, koltuğun kenarındaki yerine çekildi ve uyuklamaya başladı. Küçük kedicik, önce çevresine bakındı sonra küçük adımlarla sessizce oradan uzaklaştı. </a:t>
            </a:r>
          </a:p>
          <a:p>
            <a:pPr>
              <a:lnSpc>
                <a:spcPct val="90000"/>
              </a:lnSpc>
              <a:buFontTx/>
              <a:buNone/>
            </a:pPr>
            <a:r>
              <a:rPr lang="tr-TR" altLang="tr-TR" sz="1400" b="1">
                <a:solidFill>
                  <a:schemeClr val="accent2"/>
                </a:solidFill>
                <a:latin typeface="Comic Sans MS" pitchFamily="66" charset="0"/>
              </a:rPr>
              <a:t>        Küçücüktü daha. Misafir olarak geldiği evi tanımaya çalışıyordu. Gördüğü her şeye dikkatle yaklaşıyor, önce ayağıyla yokluyor, sonra ona sarılıp oynamaya başlıyordu. Küçük olduğu için bazen devrilip yuvarlandığı oluyordu. Şaşkınlığı geçince kendini toplayıp aynı oyunu sürdürüyordu. Çok sevimli, yaramaz bir kedi yavrusuydu. Evin içinde bir aralık görmesin: Merakla kafasını uzatıp içeriye bakıyor, sonra giriveriyordu; kapı aralığından bir başka odaya, bir çiçek vazosuna, masanın üzerindeki meyva tabağının içine... Takla atarak yuvarlandığı, atlarken uzaklığı kestiremediği için yere düştüğü çok oluyordu. Böyle durumlarda hiç ses çıkartmadan çevresine bakınır, bir yolunu bulup yeniden deneme yapmaya çalışır, sonunda başarısızlığını yenerdi. Ona bakanlar, bir koltuktan diğerine atlamak için kaç kez yere düştüğünü izleyebilir, kendi başına öğrenmeye çalıştığını, beceri kazanmak için nasıl uğraştığını görebilirdiler. Onu izleyenlerin yüzünde bir gülümseme, yüreklerinde bir kıpırdanma olurdu. Onu sevgiyle kucaklamak isterdiler. Ama o küçücük yavrucuk çevresindeki ilgiden habersiz, kendi başına debelenerek yaşamı öğrenmeye çalışmaktadır. Belki de çevresindekilerin neden kendine bakıp da güldüklerini hiç anlamadığı için seslere kulak asmamakta, seslerin geldiği yöne "Ne var?" der gibi bir bakış atıp oyununa dönmekteydi. Onun çevresini umursamazlığı, ürkmeden oyununu oynamayı sürdürmesi, görülmeye değer bir tabloya benziyordu... </a:t>
            </a:r>
          </a:p>
          <a:p>
            <a:pPr>
              <a:lnSpc>
                <a:spcPct val="90000"/>
              </a:lnSpc>
              <a:buFontTx/>
              <a:buNone/>
            </a:pPr>
            <a:r>
              <a:rPr lang="tr-TR" altLang="tr-TR" sz="1400" b="1">
                <a:solidFill>
                  <a:schemeClr val="accent2"/>
                </a:solidFill>
                <a:latin typeface="Comic Sans MS" pitchFamily="66" charset="0"/>
              </a:rPr>
              <a:t>         Küçük kedi, bir gün yine kendi başına halının kenarındaki saçaklarla oynarken, onları ayağıyla iteleyip, üzerinden atlamaya uğraşırken köşeden, komidinin arkasından, gelen tıkırtıyı duyunca kulaklarını dikti ve oyununu kesti. O yöne doğru ilerlemeye başladı. Adımını atmadan bir ayağını havaya kaldırıyor biraz bekletip sessizce yere koyunca diğerini aynı biçimde kaldırarak, tıkırtının geldiği yöne ilerliyordu.</a:t>
            </a:r>
            <a:endParaRPr lang="tr-TR" altLang="tr-TR" b="1">
              <a:latin typeface="Comic Sans MS" pitchFamily="66" charset="0"/>
            </a:endParaRPr>
          </a:p>
        </p:txBody>
      </p:sp>
      <p:sp>
        <p:nvSpPr>
          <p:cNvPr id="93187"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93188" name="AutoShape 4"/>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
        <p:nvSpPr>
          <p:cNvPr id="93189" name="AutoShape 5"/>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GERİ</a:t>
            </a:r>
            <a:endParaRPr lang="tr-TR" altLang="tr-TR"/>
          </a:p>
        </p:txBody>
      </p:sp>
    </p:spTree>
  </p:cSld>
  <p:clrMapOvr>
    <a:masterClrMapping/>
  </p:clrMapOvr>
  <p:transition advClick="0">
    <p:cut/>
    <p:sndAc>
      <p:stSnd>
        <p:snd r:embed="rId2" name="START.WAV"/>
      </p:stSnd>
    </p:sndAc>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body" idx="1"/>
          </p:nvPr>
        </p:nvSpPr>
        <p:spPr>
          <a:xfrm>
            <a:off x="-228600" y="228600"/>
            <a:ext cx="9144000" cy="6400800"/>
          </a:xfrm>
        </p:spPr>
        <p:txBody>
          <a:bodyPr/>
          <a:lstStyle/>
          <a:p>
            <a:pPr>
              <a:lnSpc>
                <a:spcPct val="90000"/>
              </a:lnSpc>
              <a:buFontTx/>
              <a:buNone/>
            </a:pPr>
            <a:r>
              <a:rPr lang="tr-TR" altLang="tr-TR" sz="1400" b="1">
                <a:solidFill>
                  <a:schemeClr val="accent2"/>
                </a:solidFill>
                <a:latin typeface="Comic Sans MS" pitchFamily="66" charset="0"/>
              </a:rPr>
              <a:t>          Komidinin yanına gelince altına doğru eğildi. Köşede duvar dibinde duran bir</a:t>
            </a:r>
          </a:p>
          <a:p>
            <a:pPr>
              <a:lnSpc>
                <a:spcPct val="90000"/>
              </a:lnSpc>
              <a:buFontTx/>
              <a:buNone/>
            </a:pPr>
            <a:r>
              <a:rPr lang="tr-TR" altLang="tr-TR" sz="1400" b="1">
                <a:solidFill>
                  <a:schemeClr val="accent2"/>
                </a:solidFill>
                <a:latin typeface="Comic Sans MS" pitchFamily="66" charset="0"/>
              </a:rPr>
              <a:t>    hayvan gördü. Ön ayağını uzatıp hayvana dokundu. Köşeye sinmiş, kocaman gözlerle </a:t>
            </a:r>
          </a:p>
          <a:p>
            <a:pPr>
              <a:lnSpc>
                <a:spcPct val="90000"/>
              </a:lnSpc>
              <a:buFontTx/>
              <a:buNone/>
            </a:pPr>
            <a:r>
              <a:rPr lang="tr-TR" altLang="tr-TR" sz="1400" b="1">
                <a:solidFill>
                  <a:schemeClr val="accent2"/>
                </a:solidFill>
                <a:latin typeface="Comic Sans MS" pitchFamily="66" charset="0"/>
              </a:rPr>
              <a:t>    titreyerek kediye bakan hayvan o an korkudan ölebilirdi. Kedinin pençe darbesiyle yerinden oynamıştı. Küçük kedi ne olduğıunu anlamaya çalışırken, hayvan bir çığlık attı: </a:t>
            </a:r>
          </a:p>
          <a:p>
            <a:pPr>
              <a:lnSpc>
                <a:spcPct val="90000"/>
              </a:lnSpc>
              <a:buFontTx/>
              <a:buNone/>
            </a:pPr>
            <a:r>
              <a:rPr lang="tr-TR" altLang="tr-TR" sz="1400" b="1">
                <a:solidFill>
                  <a:schemeClr val="accent2"/>
                </a:solidFill>
                <a:latin typeface="Comic Sans MS" pitchFamily="66" charset="0"/>
              </a:rPr>
              <a:t>    - Ay!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Ne oldu? Neden titriyorsun? </a:t>
            </a:r>
          </a:p>
          <a:p>
            <a:pPr>
              <a:lnSpc>
                <a:spcPct val="90000"/>
              </a:lnSpc>
              <a:buFontTx/>
              <a:buNone/>
            </a:pPr>
            <a:r>
              <a:rPr lang="tr-TR" altLang="tr-TR" sz="1400" b="1">
                <a:solidFill>
                  <a:schemeClr val="accent2"/>
                </a:solidFill>
                <a:latin typeface="Comic Sans MS" pitchFamily="66" charset="0"/>
              </a:rPr>
              <a:t>    Küçük fare sonunun geldiğini düşünerek titrek bir sesle: </a:t>
            </a:r>
          </a:p>
          <a:p>
            <a:pPr>
              <a:lnSpc>
                <a:spcPct val="90000"/>
              </a:lnSpc>
              <a:buFontTx/>
              <a:buNone/>
            </a:pPr>
            <a:r>
              <a:rPr lang="tr-TR" altLang="tr-TR" sz="1400" b="1">
                <a:solidFill>
                  <a:schemeClr val="accent2"/>
                </a:solidFill>
                <a:latin typeface="Comic Sans MS" pitchFamily="66" charset="0"/>
              </a:rPr>
              <a:t>    - Şey çok korktum. </a:t>
            </a:r>
          </a:p>
          <a:p>
            <a:pPr>
              <a:lnSpc>
                <a:spcPct val="90000"/>
              </a:lnSpc>
              <a:buFontTx/>
              <a:buNone/>
            </a:pPr>
            <a:r>
              <a:rPr lang="tr-TR" altLang="tr-TR" sz="1400" b="1">
                <a:solidFill>
                  <a:schemeClr val="accent2"/>
                </a:solidFill>
                <a:latin typeface="Comic Sans MS" pitchFamily="66" charset="0"/>
              </a:rPr>
              <a:t>    diyebildi. Temkinli olmaya çalışıyordu. Küçük kedi merakla: </a:t>
            </a:r>
          </a:p>
          <a:p>
            <a:pPr>
              <a:lnSpc>
                <a:spcPct val="90000"/>
              </a:lnSpc>
              <a:buFontTx/>
              <a:buNone/>
            </a:pPr>
            <a:r>
              <a:rPr lang="tr-TR" altLang="tr-TR" sz="1400" b="1">
                <a:solidFill>
                  <a:schemeClr val="accent2"/>
                </a:solidFill>
                <a:latin typeface="Comic Sans MS" pitchFamily="66" charset="0"/>
              </a:rPr>
              <a:t>    - Neden korktun?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Birden sessizce üzerine geldin. Boş bulundum. Korktum işte.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Buradan bir tıkırtı geliyordu. Merak ettim. Seni görünce dokundum. Yaşıyor mu? diye baktım.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Sence yaşıyor muyum? </a:t>
            </a:r>
          </a:p>
          <a:p>
            <a:pPr>
              <a:lnSpc>
                <a:spcPct val="90000"/>
              </a:lnSpc>
              <a:buFontTx/>
              <a:buNone/>
            </a:pPr>
            <a:r>
              <a:rPr lang="tr-TR" altLang="tr-TR" sz="1400" b="1">
                <a:solidFill>
                  <a:schemeClr val="accent2"/>
                </a:solidFill>
                <a:latin typeface="Comic Sans MS" pitchFamily="66" charset="0"/>
              </a:rPr>
              <a:t>        Fare bu soruyu kediye sormamış, belki de kendine sormuştu. Artık yaşadığına bile inancı kalmamış gibiydi. </a:t>
            </a:r>
          </a:p>
          <a:p>
            <a:pPr>
              <a:lnSpc>
                <a:spcPct val="90000"/>
              </a:lnSpc>
              <a:buFontTx/>
              <a:buNone/>
            </a:pPr>
            <a:r>
              <a:rPr lang="tr-TR" altLang="tr-TR" sz="1400" b="1">
                <a:solidFill>
                  <a:schemeClr val="accent2"/>
                </a:solidFill>
                <a:latin typeface="Comic Sans MS" pitchFamily="66" charset="0"/>
              </a:rPr>
              <a:t>    - Evet. Hareket ediyormuşsun. Hem de konuşuyorsun. Bence yaşıyorsun. </a:t>
            </a:r>
          </a:p>
          <a:p>
            <a:pPr>
              <a:lnSpc>
                <a:spcPct val="90000"/>
              </a:lnSpc>
              <a:buFontTx/>
              <a:buNone/>
            </a:pPr>
            <a:r>
              <a:rPr lang="tr-TR" altLang="tr-TR" sz="1400" b="1">
                <a:solidFill>
                  <a:schemeClr val="accent2"/>
                </a:solidFill>
                <a:latin typeface="Comic Sans MS" pitchFamily="66" charset="0"/>
              </a:rPr>
              <a:t>    Fare bir an duraladı. Karşısında duran kedi küçücüktü. Çok küçük bir yavru. Daha onu eğiten olmamıştı. Yoksa kendisine öyle meraklı gözlerle bakmaz, bir hamlede işini bitirebilirdi. Belki de daha önce hiç fare görmemiş olabilirdi. Fare'nin adını duymamış da olabilirdi. Biraz korku; biraz da çekince içinde kediye sordu: </a:t>
            </a:r>
          </a:p>
          <a:p>
            <a:pPr>
              <a:lnSpc>
                <a:spcPct val="90000"/>
              </a:lnSpc>
              <a:buFontTx/>
              <a:buNone/>
            </a:pPr>
            <a:r>
              <a:rPr lang="tr-TR" altLang="tr-TR" sz="1400" b="1">
                <a:solidFill>
                  <a:schemeClr val="accent2"/>
                </a:solidFill>
                <a:latin typeface="Comic Sans MS" pitchFamily="66" charset="0"/>
              </a:rPr>
              <a:t>    - Sen yeni mi geldin?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Bu eve mi?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Evet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İki hafta oldu. Kimse bana yakınlık göstermedi. Ben de kendi kendime oynuyorum.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Canın sıkılmasın diye mi?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Hayır oyun oynamayı çok seviyorum. Hem oynarken öğreniyorum.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Ne öğreniyorsun?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Nasıl atlanır? Nasıl yakalanır gibi şeyler.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Öğrendiklerin güzel mi?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Bilmem oyalanıyorum işte. Güzel mi diye sorunca merak ettim. Ben güzel miyim? </a:t>
            </a:r>
            <a:br>
              <a:rPr lang="tr-TR" altLang="tr-TR" sz="1400" b="1">
                <a:solidFill>
                  <a:schemeClr val="accent2"/>
                </a:solidFill>
                <a:latin typeface="Comic Sans MS" pitchFamily="66" charset="0"/>
              </a:rPr>
            </a:br>
            <a:endParaRPr lang="tr-TR" altLang="tr-TR" sz="1400" b="1">
              <a:solidFill>
                <a:schemeClr val="accent2"/>
              </a:solidFill>
              <a:latin typeface="Comic Sans MS" pitchFamily="66" charset="0"/>
            </a:endParaRPr>
          </a:p>
        </p:txBody>
      </p:sp>
      <p:sp>
        <p:nvSpPr>
          <p:cNvPr id="94211"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94212" name="AutoShape 4"/>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
        <p:nvSpPr>
          <p:cNvPr id="94213" name="AutoShape 5"/>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GERİ</a:t>
            </a:r>
            <a:endParaRPr lang="tr-TR" altLang="tr-TR"/>
          </a:p>
        </p:txBody>
      </p:sp>
    </p:spTree>
  </p:cSld>
  <p:clrMapOvr>
    <a:masterClrMapping/>
  </p:clrMapOvr>
  <p:transition advClick="0">
    <p:cut/>
    <p:sndAc>
      <p:stSnd>
        <p:snd r:embed="rId2" name="START.WAV"/>
      </p:stSnd>
    </p:sndAc>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body" idx="1"/>
          </p:nvPr>
        </p:nvSpPr>
        <p:spPr>
          <a:xfrm>
            <a:off x="-228600" y="228600"/>
            <a:ext cx="9144000" cy="6400800"/>
          </a:xfrm>
        </p:spPr>
        <p:txBody>
          <a:bodyPr/>
          <a:lstStyle/>
          <a:p>
            <a:pPr>
              <a:lnSpc>
                <a:spcPct val="80000"/>
              </a:lnSpc>
              <a:buFontTx/>
              <a:buNone/>
            </a:pPr>
            <a:r>
              <a:rPr lang="tr-TR" altLang="tr-TR" sz="1400" b="1">
                <a:solidFill>
                  <a:schemeClr val="accent2"/>
                </a:solidFill>
                <a:latin typeface="Comic Sans MS" pitchFamily="66" charset="0"/>
              </a:rPr>
              <a:t>    - Hiç o gözle bakmadım.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Anladım beni korkunç mu buluyorsun?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Biraz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Senin adın ne? senin gibi hayvanlara ne derler? </a:t>
            </a:r>
          </a:p>
          <a:p>
            <a:pPr>
              <a:lnSpc>
                <a:spcPct val="80000"/>
              </a:lnSpc>
              <a:buFontTx/>
              <a:buNone/>
            </a:pPr>
            <a:r>
              <a:rPr lang="tr-TR" altLang="tr-TR" sz="1400" b="1">
                <a:solidFill>
                  <a:schemeClr val="accent2"/>
                </a:solidFill>
                <a:latin typeface="Comic Sans MS" pitchFamily="66" charset="0"/>
              </a:rPr>
              <a:t>       Fare, o zaman bu kedinin hiç fare görmemiş olduğunu anladı. İçi rahatladı. Birden kediyi oyalayarak ölümden kurtulabileceğini düşündü. Kedinin ilgisini çekecek bir biçimde konuşmalıydı. </a:t>
            </a:r>
          </a:p>
          <a:p>
            <a:pPr>
              <a:lnSpc>
                <a:spcPct val="80000"/>
              </a:lnSpc>
              <a:buFontTx/>
              <a:buNone/>
            </a:pPr>
            <a:r>
              <a:rPr lang="tr-TR" altLang="tr-TR" sz="1400" b="1">
                <a:solidFill>
                  <a:schemeClr val="accent2"/>
                </a:solidFill>
                <a:latin typeface="Comic Sans MS" pitchFamily="66" charset="0"/>
              </a:rPr>
              <a:t>    - Ben de senin gibi çok küçüğüm. Bana benzeyen birini daha önce görmedim. Adım var mı bilmiyorum. Hiç bana adımla seslenen olmadı. Senin adın var mı?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Ben de bilmiyorum. Bana da adımla seslenen olmadı. Ama ben öğrendim. Benim gibilere "Kedi" diyorlar. Köpekler bizi sevmezmiş. Fareler de bizden korkarmış. Sen benden korkuyorsun. Yoksa sen fare misin? </a:t>
            </a:r>
          </a:p>
          <a:p>
            <a:pPr>
              <a:lnSpc>
                <a:spcPct val="80000"/>
              </a:lnSpc>
              <a:buFontTx/>
              <a:buNone/>
            </a:pPr>
            <a:r>
              <a:rPr lang="tr-TR" altLang="tr-TR" sz="1400" b="1">
                <a:solidFill>
                  <a:schemeClr val="accent2"/>
                </a:solidFill>
                <a:latin typeface="Comic Sans MS" pitchFamily="66" charset="0"/>
              </a:rPr>
              <a:t>    Fare, kedinin sorusunu açıkla yanıtlayamadı. Biraz sıkılarak: </a:t>
            </a:r>
          </a:p>
          <a:p>
            <a:pPr>
              <a:lnSpc>
                <a:spcPct val="80000"/>
              </a:lnSpc>
              <a:buFontTx/>
              <a:buNone/>
            </a:pPr>
            <a:r>
              <a:rPr lang="tr-TR" altLang="tr-TR" sz="1400" b="1">
                <a:solidFill>
                  <a:schemeClr val="accent2"/>
                </a:solidFill>
                <a:latin typeface="Comic Sans MS" pitchFamily="66" charset="0"/>
              </a:rPr>
              <a:t>    - Sen çok büyüksün. Birden karşıma çıktın. "Bana zarar verirsin" diye korktum.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Niye zarar vereyim? Sen bana saldırmayınca ben de sana dokunmam.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O belli olmaz. Sen büyüksün. Birden öfkelenip bana zarar verirsin.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Söz sana zarar vermeyeceğim. Beraber oynayalım mı?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Ne oyanayacağız?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Sen kaçarsın ben seni yakalamaya çalışırım. Bir şey yuvarlanırken, ya da kaçarken tutmak çok hoşuma gidiyor. </a:t>
            </a:r>
          </a:p>
          <a:p>
            <a:pPr>
              <a:lnSpc>
                <a:spcPct val="80000"/>
              </a:lnSpc>
              <a:buFontTx/>
              <a:buNone/>
            </a:pPr>
            <a:r>
              <a:rPr lang="tr-TR" altLang="tr-TR" sz="1400" b="1">
                <a:solidFill>
                  <a:schemeClr val="accent2"/>
                </a:solidFill>
                <a:latin typeface="Comic Sans MS" pitchFamily="66" charset="0"/>
              </a:rPr>
              <a:t>    "İçgüdüsel olmalı" diye düşündü küçük fare. Böyle bir oyuna girmeyi hiç istemediğini belli ederek: </a:t>
            </a:r>
          </a:p>
          <a:p>
            <a:pPr>
              <a:lnSpc>
                <a:spcPct val="80000"/>
              </a:lnSpc>
              <a:buFontTx/>
              <a:buNone/>
            </a:pPr>
            <a:r>
              <a:rPr lang="tr-TR" altLang="tr-TR" sz="1400" b="1">
                <a:solidFill>
                  <a:schemeClr val="accent2"/>
                </a:solidFill>
                <a:latin typeface="Comic Sans MS" pitchFamily="66" charset="0"/>
              </a:rPr>
              <a:t>    - Şey, ben öyle ortalıkta dolaşamam. Kimse sevmez beni. Hep köşelerde durup sessizce çevreme bakarım.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Niye sevmesinler? Küçücüksün sen de benim gibi.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Bilmiyorum. Çok çirkin olmalıyım. </a:t>
            </a:r>
          </a:p>
          <a:p>
            <a:pPr>
              <a:lnSpc>
                <a:spcPct val="80000"/>
              </a:lnSpc>
              <a:buFontTx/>
              <a:buNone/>
            </a:pPr>
            <a:r>
              <a:rPr lang="tr-TR" altLang="tr-TR" sz="1400" b="1">
                <a:solidFill>
                  <a:schemeClr val="accent2"/>
                </a:solidFill>
                <a:latin typeface="Comic Sans MS" pitchFamily="66" charset="0"/>
              </a:rPr>
              <a:t>         Diyerek soruyu geçiştirmeye çalıştı. Ama meraklı küçük kedi onu pek bırakacak gibi değilidi. Ön ayağını uzattı. Onu köşeden çıkaracak kadar hızla vurdu ve: </a:t>
            </a:r>
          </a:p>
          <a:p>
            <a:pPr>
              <a:lnSpc>
                <a:spcPct val="80000"/>
              </a:lnSpc>
              <a:buFontTx/>
              <a:buNone/>
            </a:pPr>
            <a:r>
              <a:rPr lang="tr-TR" altLang="tr-TR" sz="1400" b="1">
                <a:solidFill>
                  <a:schemeClr val="accent2"/>
                </a:solidFill>
                <a:latin typeface="Comic Sans MS" pitchFamily="66" charset="0"/>
              </a:rPr>
              <a:t>    - Bana ne. Ben seninle oynamak istiyorum. </a:t>
            </a:r>
          </a:p>
          <a:p>
            <a:pPr>
              <a:lnSpc>
                <a:spcPct val="80000"/>
              </a:lnSpc>
              <a:buFontTx/>
              <a:buNone/>
            </a:pPr>
            <a:r>
              <a:rPr lang="tr-TR" altLang="tr-TR" sz="1400" b="1">
                <a:solidFill>
                  <a:schemeClr val="accent2"/>
                </a:solidFill>
                <a:latin typeface="Comic Sans MS" pitchFamily="66" charset="0"/>
              </a:rPr>
              <a:t>    dedi şımarık bir tavırla. </a:t>
            </a:r>
          </a:p>
          <a:p>
            <a:pPr>
              <a:lnSpc>
                <a:spcPct val="80000"/>
              </a:lnSpc>
              <a:buFontTx/>
              <a:buNone/>
            </a:pPr>
            <a:r>
              <a:rPr lang="tr-TR" altLang="tr-TR" sz="1400" b="1">
                <a:solidFill>
                  <a:schemeClr val="accent2"/>
                </a:solidFill>
                <a:latin typeface="Comic Sans MS" pitchFamily="66" charset="0"/>
              </a:rPr>
              <a:t>         Aldığı darbeyle odanın ortasına değin yuvarlanmış olan fare, toparlanıp hemen doğruldu. Üzerini silkeledi. Yerine kaçmak üzereyken kedi önüne dikiliverdi. Fareyi ön ayaklarının arasına kıstırdı. Fare kendini toplayamadan, küçük kedi yuvarlanmaya başladı. Fareyi istediği oyuna zorla sokmuştu. Yuvarlanırken fare elinden kaçınca, birden çevik bir hareketle dönüyor, kaçmaya çalışan fareyi yakalıyor, arkasında bir pençe savurup onu odanın ortasına fırlatıyordu. Daha fare havada süzülürken, dönüp o yöne koşuyor, zıplayıp onu havada yakalayor, ön ayakları arasına kıstırıyordu.</a:t>
            </a:r>
            <a:r>
              <a:rPr lang="tr-TR" altLang="tr-TR" b="1">
                <a:latin typeface="Comic Sans MS" pitchFamily="66" charset="0"/>
              </a:rPr>
              <a:t> </a:t>
            </a:r>
          </a:p>
        </p:txBody>
      </p:sp>
      <p:sp>
        <p:nvSpPr>
          <p:cNvPr id="95235"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95236" name="AutoShape 4"/>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
        <p:nvSpPr>
          <p:cNvPr id="95237" name="AutoShape 5"/>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GERİ</a:t>
            </a:r>
            <a:endParaRPr lang="tr-TR" altLang="tr-TR"/>
          </a:p>
        </p:txBody>
      </p:sp>
    </p:spTree>
  </p:cSld>
  <p:clrMapOvr>
    <a:masterClrMapping/>
  </p:clrMapOvr>
  <p:transition advClick="0">
    <p:cut/>
    <p:sndAc>
      <p:stSnd>
        <p:snd r:embed="rId2" name="START.WAV"/>
      </p:stSnd>
    </p:sndAc>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body" idx="1"/>
          </p:nvPr>
        </p:nvSpPr>
        <p:spPr>
          <a:xfrm>
            <a:off x="-228600" y="457200"/>
            <a:ext cx="9144000" cy="6400800"/>
          </a:xfrm>
        </p:spPr>
        <p:txBody>
          <a:bodyPr/>
          <a:lstStyle/>
          <a:p>
            <a:pPr>
              <a:lnSpc>
                <a:spcPct val="90000"/>
              </a:lnSpc>
              <a:buFontTx/>
              <a:buNone/>
            </a:pPr>
            <a:r>
              <a:rPr lang="tr-TR" altLang="tr-TR" sz="1400" b="1">
                <a:solidFill>
                  <a:schemeClr val="accent2"/>
                </a:solidFill>
                <a:latin typeface="Comic Sans MS" pitchFamily="66" charset="0"/>
              </a:rPr>
              <a:t>          Sonra yine beraberce yuvarlanmaya başlıyordular. Bu oyundan çok hoşlanmıştı.</a:t>
            </a:r>
          </a:p>
          <a:p>
            <a:pPr>
              <a:lnSpc>
                <a:spcPct val="90000"/>
              </a:lnSpc>
              <a:buFontTx/>
              <a:buNone/>
            </a:pPr>
            <a:r>
              <a:rPr lang="tr-TR" altLang="tr-TR" sz="1400" b="1">
                <a:solidFill>
                  <a:schemeClr val="accent2"/>
                </a:solidFill>
                <a:latin typeface="Comic Sans MS" pitchFamily="66" charset="0"/>
              </a:rPr>
              <a:t>    Arada farenin kendini toparlayıp kaçmaya çalıştığını görüyor, bir ayağıyla üzerine bastırıyor, fareyi denetimi altına alınca, yine odanın ortasına fırlatıp oyununu sürdürüyordu. </a:t>
            </a:r>
          </a:p>
          <a:p>
            <a:pPr>
              <a:lnSpc>
                <a:spcPct val="90000"/>
              </a:lnSpc>
              <a:buFontTx/>
              <a:buNone/>
            </a:pPr>
            <a:r>
              <a:rPr lang="tr-TR" altLang="tr-TR" sz="1400" b="1">
                <a:solidFill>
                  <a:schemeClr val="accent2"/>
                </a:solidFill>
                <a:latin typeface="Comic Sans MS" pitchFamily="66" charset="0"/>
              </a:rPr>
              <a:t>          Fare bunalmıştı. Oradan oraya itilip kakılması onu huzursuz etmiş, yorulmuştu. Sonunda dayanamadı çığlık atarak bağırmaya başladı: </a:t>
            </a:r>
          </a:p>
          <a:p>
            <a:pPr>
              <a:lnSpc>
                <a:spcPct val="90000"/>
              </a:lnSpc>
              <a:buFontTx/>
              <a:buNone/>
            </a:pPr>
            <a:r>
              <a:rPr lang="tr-TR" altLang="tr-TR" sz="1400" b="1">
                <a:solidFill>
                  <a:schemeClr val="accent2"/>
                </a:solidFill>
                <a:latin typeface="Comic Sans MS" pitchFamily="66" charset="0"/>
              </a:rPr>
              <a:t>    - Yeter artık. Oynama benimle... </a:t>
            </a:r>
          </a:p>
          <a:p>
            <a:pPr>
              <a:lnSpc>
                <a:spcPct val="90000"/>
              </a:lnSpc>
              <a:buFontTx/>
              <a:buNone/>
            </a:pPr>
            <a:r>
              <a:rPr lang="tr-TR" altLang="tr-TR" sz="1400" b="1">
                <a:solidFill>
                  <a:schemeClr val="accent2"/>
                </a:solidFill>
                <a:latin typeface="Comic Sans MS" pitchFamily="66" charset="0"/>
              </a:rPr>
              <a:t>    Farenin çığlıklarını koltuğun üzerinde uyuklamakta olan büyük kedi duydu. Hemen yerinden doğruldu. Bir çırpıda halının üzerindeki yavru kediden kaçmaya çalışan farenin önüne dikildi, beklemeden pençesini indirdi. Eğilip dişlerini geçirince, fare cansız uzandı odanın ortasına. </a:t>
            </a:r>
          </a:p>
          <a:p>
            <a:pPr>
              <a:lnSpc>
                <a:spcPct val="90000"/>
              </a:lnSpc>
              <a:buFontTx/>
              <a:buNone/>
            </a:pPr>
            <a:r>
              <a:rPr lang="tr-TR" altLang="tr-TR" sz="1400" b="1">
                <a:solidFill>
                  <a:schemeClr val="accent2"/>
                </a:solidFill>
                <a:latin typeface="Comic Sans MS" pitchFamily="66" charset="0"/>
              </a:rPr>
              <a:t>         Büyük kedinin yaptıklarını kocaman olmuş gözleriyle izleyen küçük kedi, oyuncağının elinden alınmış olmasına öfkelenerek: </a:t>
            </a:r>
          </a:p>
          <a:p>
            <a:pPr>
              <a:lnSpc>
                <a:spcPct val="90000"/>
              </a:lnSpc>
              <a:buFontTx/>
              <a:buNone/>
            </a:pPr>
            <a:r>
              <a:rPr lang="tr-TR" altLang="tr-TR" sz="1400" b="1">
                <a:solidFill>
                  <a:schemeClr val="accent2"/>
                </a:solidFill>
                <a:latin typeface="Comic Sans MS" pitchFamily="66" charset="0"/>
              </a:rPr>
              <a:t>    - Ne yaptın? Ben onunla oynuyordum.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O neydi biliyor musun?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Hayır.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O bir fareydi. Fareyle oyun oynanmaz. Hemen yakalayıp öldürmen gerekirdi.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Bana bir zararı yoktu. Ben de ona zarar vermeyeceğimi söylemiştim.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Hiç kediyle fare arkadaş olabilir mi?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Ben olacaktım.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Nasıl olacaktın? Ben onun çığlığına uyandım. Bir yolunu bulup senden kurtulsa, bir daha senin yanına gelmezdi.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Neden gelmesin?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Hem korkmuştu hem de canı yanmıştı. </a:t>
            </a:r>
          </a:p>
          <a:p>
            <a:pPr>
              <a:lnSpc>
                <a:spcPct val="90000"/>
              </a:lnSpc>
              <a:buFontTx/>
              <a:buNone/>
            </a:pPr>
            <a:r>
              <a:rPr lang="tr-TR" altLang="tr-TR" sz="1400" b="1">
                <a:solidFill>
                  <a:schemeClr val="accent2"/>
                </a:solidFill>
                <a:latin typeface="Comic Sans MS" pitchFamily="66" charset="0"/>
              </a:rPr>
              <a:t>    Küçük kedi, kendine söylenenleri hareketsiz dinledi. Sonra hiç bir şey olmamış gibi döndü arkasına, halının saçaklarına doğru koştu. Onları ayağıyla iteleyerek oyununa başladı... </a:t>
            </a:r>
          </a:p>
          <a:p>
            <a:pPr>
              <a:lnSpc>
                <a:spcPct val="90000"/>
              </a:lnSpc>
              <a:buFontTx/>
              <a:buNone/>
            </a:pPr>
            <a:r>
              <a:rPr lang="tr-TR" altLang="tr-TR" sz="1400" b="1">
                <a:solidFill>
                  <a:schemeClr val="accent2"/>
                </a:solidFill>
                <a:latin typeface="Comic Sans MS" pitchFamily="66" charset="0"/>
              </a:rPr>
              <a:t>    Büyük kedi ağzında taşıdığı fare ölüsüyle hemen balkona çıktı. Oracıkta yedi fareyi... </a:t>
            </a:r>
          </a:p>
          <a:p>
            <a:endParaRPr lang="tr-TR" altLang="tr-TR" b="1">
              <a:latin typeface="Comic Sans MS" pitchFamily="66" charset="0"/>
            </a:endParaRPr>
          </a:p>
          <a:p>
            <a:endParaRPr lang="tr-TR" altLang="tr-TR" sz="1400" b="1">
              <a:solidFill>
                <a:schemeClr val="accent2"/>
              </a:solidFill>
              <a:latin typeface="Comic Sans MS" pitchFamily="66" charset="0"/>
            </a:endParaRPr>
          </a:p>
        </p:txBody>
      </p:sp>
      <p:sp>
        <p:nvSpPr>
          <p:cNvPr id="97283"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97285" name="AutoShape 5"/>
          <p:cNvSpPr>
            <a:spLocks noChangeArrowheads="1"/>
          </p:cNvSpPr>
          <p:nvPr/>
        </p:nvSpPr>
        <p:spPr bwMode="auto">
          <a:xfrm>
            <a:off x="8167688" y="6477000"/>
            <a:ext cx="976312"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GERİ</a:t>
            </a:r>
            <a:endParaRPr lang="tr-TR" altLang="tr-TR"/>
          </a:p>
        </p:txBody>
      </p:sp>
    </p:spTree>
  </p:cSld>
  <p:clrMapOvr>
    <a:masterClrMapping/>
  </p:clrMapOvr>
  <p:transition advClick="0">
    <p:cut/>
    <p:sndAc>
      <p:stSnd>
        <p:snd r:embed="rId2" name="START.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descr="Kırtasiye"/>
          <p:cNvSpPr>
            <a:spLocks noChangeArrowheads="1"/>
          </p:cNvSpPr>
          <p:nvPr/>
        </p:nvSpPr>
        <p:spPr bwMode="auto">
          <a:xfrm>
            <a:off x="0" y="0"/>
            <a:ext cx="9144000" cy="6858000"/>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123" name="Rectangle 3"/>
          <p:cNvSpPr>
            <a:spLocks noGrp="1" noChangeArrowheads="1"/>
          </p:cNvSpPr>
          <p:nvPr>
            <p:ph type="body" idx="1"/>
          </p:nvPr>
        </p:nvSpPr>
        <p:spPr>
          <a:xfrm>
            <a:off x="-228600" y="304800"/>
            <a:ext cx="9144000" cy="6324600"/>
          </a:xfrm>
        </p:spPr>
        <p:txBody>
          <a:bodyPr/>
          <a:lstStyle/>
          <a:p>
            <a:pPr>
              <a:lnSpc>
                <a:spcPct val="70000"/>
              </a:lnSpc>
              <a:buFontTx/>
              <a:buNone/>
            </a:pPr>
            <a:r>
              <a:rPr lang="tr-TR" altLang="tr-TR" sz="1400" b="1">
                <a:latin typeface="Comic Sans MS" pitchFamily="66" charset="0"/>
              </a:rPr>
              <a:t>    </a:t>
            </a:r>
            <a:r>
              <a:rPr lang="tr-TR" altLang="tr-TR" sz="1400" b="1">
                <a:solidFill>
                  <a:schemeClr val="accent2"/>
                </a:solidFill>
                <a:latin typeface="Comic Sans MS" pitchFamily="66" charset="0"/>
              </a:rPr>
              <a:t>- Hayır. Bence bana az kira veriyorsunuz.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Ama kirayı sen belirlemiştin. Biz pazarlık bile yapmamıştık.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Ben anlamam. Bundan böyle her ay üç çuval buğday vereceksiniz.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Ama bu çok.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O zaman kümesten çıkarsınız.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Kümesten çıkarsak okul kapanır.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Ben anlamam. </a:t>
            </a:r>
          </a:p>
          <a:p>
            <a:pPr>
              <a:lnSpc>
                <a:spcPct val="70000"/>
              </a:lnSpc>
              <a:buFontTx/>
              <a:buNone/>
            </a:pPr>
            <a:r>
              <a:rPr lang="tr-TR" altLang="tr-TR" sz="1400" b="1">
                <a:solidFill>
                  <a:schemeClr val="accent2"/>
                </a:solidFill>
                <a:latin typeface="Comic Sans MS" pitchFamily="66" charset="0"/>
              </a:rPr>
              <a:t>       demiş ve yanlarından uzaklaşmış. Başını bir öne bir arkaya sallayarak keyifle kümesine doğru giderken yan gözle ördekleri süzüyormuş... Yeşil başlı ördek, horozun tavrına ve söylediklerine hem çok öfkelenmiş hem de çok üzülmüş. Öfkelenmiş çünkü horoz kıskançlık yapıyor, okulda yavruların öğrenim görmelerini istemiyormuş. Üzülmüş çünkü mal horozun, keyfi için kirayı arttırması yasalara aykırı değilmiş. Başı öne eğik anne ördeğin yanına değin gitmiş. Hem ders anlatmak, hem de kalan sürede horozun istediği kadar çok buğday bulmak olanaksızmış. Anne ördek gagasıyla, baba ördeğin yeşil başını okşamış: </a:t>
            </a:r>
          </a:p>
          <a:p>
            <a:pPr>
              <a:lnSpc>
                <a:spcPct val="70000"/>
              </a:lnSpc>
              <a:buFontTx/>
              <a:buNone/>
            </a:pPr>
            <a:r>
              <a:rPr lang="tr-TR" altLang="tr-TR" sz="1400" b="1">
                <a:solidFill>
                  <a:schemeClr val="accent2"/>
                </a:solidFill>
                <a:latin typeface="Comic Sans MS" pitchFamily="66" charset="0"/>
              </a:rPr>
              <a:t>     - Kuşlardan ve sincaplardan yardım istersin. Onlar da yavrularını okula getirirken her gün taşıyabildikler kadar buğday getirsinler. </a:t>
            </a:r>
          </a:p>
          <a:p>
            <a:pPr>
              <a:lnSpc>
                <a:spcPct val="70000"/>
              </a:lnSpc>
              <a:buFontTx/>
              <a:buNone/>
            </a:pPr>
            <a:r>
              <a:rPr lang="tr-TR" altLang="tr-TR" sz="1400" b="1">
                <a:solidFill>
                  <a:schemeClr val="accent2"/>
                </a:solidFill>
                <a:latin typeface="Comic Sans MS" pitchFamily="66" charset="0"/>
              </a:rPr>
              <a:t>     Baba ördek umutsuzca anne ördeğe bakmış: </a:t>
            </a:r>
          </a:p>
          <a:p>
            <a:pPr>
              <a:lnSpc>
                <a:spcPct val="70000"/>
              </a:lnSpc>
              <a:buFontTx/>
              <a:buNone/>
            </a:pPr>
            <a:r>
              <a:rPr lang="tr-TR" altLang="tr-TR" sz="1400" b="1">
                <a:solidFill>
                  <a:schemeClr val="accent2"/>
                </a:solidFill>
                <a:latin typeface="Comic Sans MS" pitchFamily="66" charset="0"/>
              </a:rPr>
              <a:t>    - Bulabilirler mi bilmiyorum. Ama, bir denerim. Yoksa okulu kapatmak zorunda kalacağım. </a:t>
            </a:r>
          </a:p>
          <a:p>
            <a:pPr>
              <a:lnSpc>
                <a:spcPct val="70000"/>
              </a:lnSpc>
              <a:buFontTx/>
              <a:buNone/>
            </a:pPr>
            <a:r>
              <a:rPr lang="tr-TR" altLang="tr-TR" sz="1400" b="1">
                <a:solidFill>
                  <a:schemeClr val="accent2"/>
                </a:solidFill>
                <a:latin typeface="Comic Sans MS" pitchFamily="66" charset="0"/>
              </a:rPr>
              <a:t>        Yeşil başlı ördek, ertesi gün kuşlara ve sincaplara konuyu açmış. Dili döndüğünce hem okulda eğitim vermenin hem de horozun istediği kadar çok buğday bulmanın olanaksız olduğunu, bu nedenle yardımlarına gereksinimi olduğunu anlatmış. Kuşlar ve sincaplar "Okul sürsün, yavrularımız eğitim görsün" diyerek her gün buğday getirmişler. Ay sonunda horozun istediğinden de çok buğday birikmiş. Horoza istediği üç çuval buğdayı vermişler. Kalanını başka aylarda, istenilen kadar buğday      sağlayamazlarsa, kullanmak üzere saklamışlar. </a:t>
            </a:r>
          </a:p>
          <a:p>
            <a:pPr>
              <a:lnSpc>
                <a:spcPct val="70000"/>
              </a:lnSpc>
              <a:buFontTx/>
              <a:buNone/>
            </a:pPr>
            <a:r>
              <a:rPr lang="tr-TR" altLang="tr-TR" sz="1400" b="1">
                <a:solidFill>
                  <a:schemeClr val="accent2"/>
                </a:solidFill>
                <a:latin typeface="Comic Sans MS" pitchFamily="66" charset="0"/>
              </a:rPr>
              <a:t>       Horoz okulun sürdüğünü, kiranın artması eğitimi engellemediğini görünce: </a:t>
            </a:r>
          </a:p>
          <a:p>
            <a:pPr>
              <a:lnSpc>
                <a:spcPct val="70000"/>
              </a:lnSpc>
              <a:buFontTx/>
              <a:buNone/>
            </a:pPr>
            <a:r>
              <a:rPr lang="tr-TR" altLang="tr-TR" sz="1400" b="1">
                <a:solidFill>
                  <a:schemeClr val="accent2"/>
                </a:solidFill>
                <a:latin typeface="Comic Sans MS" pitchFamily="66" charset="0"/>
              </a:rPr>
              <a:t>     - Çıkın kümesimden. </a:t>
            </a:r>
          </a:p>
          <a:p>
            <a:pPr>
              <a:lnSpc>
                <a:spcPct val="70000"/>
              </a:lnSpc>
              <a:buFontTx/>
              <a:buNone/>
            </a:pPr>
            <a:r>
              <a:rPr lang="tr-TR" altLang="tr-TR" sz="1400" b="1">
                <a:solidFill>
                  <a:schemeClr val="accent2"/>
                </a:solidFill>
                <a:latin typeface="Comic Sans MS" pitchFamily="66" charset="0"/>
              </a:rPr>
              <a:t>        diyerek gerçek emelinin ne olduğunu açık ve öz bir biçimde anlatmış. Yeşil başlı ördek, nedenini anlayamadığını söylemişse de horoz sözünden dönmüyor, kümesten çıkmalarını istiyormuş. Çevredeki tüm hayvanlar, kibirli horozu düşüncelerinden caydırmak için çok uğraşmışlar. Horoz kendi kümesine sığmadıklarını, bazı tavukları okul olarak kullanılar kümese taşıyacağını söyleyerek, düşüncesini değiştirmeyeceğini bildirmiş. Umutlarını yitiren diğer hayvanlar, üzüntü içinde anne ördeğin yanına gidip soruna bir çözüm aramak üzere sessizce bekleşmişler. Aslında hepsi birbirine bakıyor, birinin çözüm üretmesini (daha doğrusu konuşmasını) bekliyormuş. Yeşil ördek çevresinde sessizce ağlaşan öğrencilerine seslenerek: </a:t>
            </a:r>
          </a:p>
          <a:p>
            <a:pPr>
              <a:lnSpc>
                <a:spcPct val="70000"/>
              </a:lnSpc>
              <a:buFontTx/>
              <a:buNone/>
            </a:pPr>
            <a:r>
              <a:rPr lang="tr-TR" altLang="tr-TR" sz="1400" b="1">
                <a:solidFill>
                  <a:schemeClr val="accent2"/>
                </a:solidFill>
                <a:latin typeface="Comic Sans MS" pitchFamily="66" charset="0"/>
              </a:rPr>
              <a:t>     - Artık okul yok. Kümese gidip eşyalarımızı toplayalım. </a:t>
            </a:r>
          </a:p>
          <a:p>
            <a:pPr>
              <a:lnSpc>
                <a:spcPct val="70000"/>
              </a:lnSpc>
              <a:buFontTx/>
              <a:buNone/>
            </a:pPr>
            <a:r>
              <a:rPr lang="tr-TR" altLang="tr-TR" sz="1400" b="1">
                <a:solidFill>
                  <a:schemeClr val="accent2"/>
                </a:solidFill>
                <a:latin typeface="Comic Sans MS" pitchFamily="66" charset="0"/>
              </a:rPr>
              <a:t>    demiş üzüntülü bir sesle. Tüm öğrenciler küçücük adımlarının koşmakla yuvarlanmak arasında hızıyla okula gidip ders araçlarını, sıralarını ve kitaplarını toplamışlar. Kapının önünde ne yapmaya çalıştıklarını görmeye gelen horoza ters ters bakıp:</a:t>
            </a:r>
            <a:r>
              <a:rPr lang="tr-TR" altLang="tr-TR" b="1">
                <a:solidFill>
                  <a:schemeClr val="accent2"/>
                </a:solidFill>
                <a:latin typeface="Comic Sans MS" pitchFamily="66" charset="0"/>
              </a:rPr>
              <a:t> </a:t>
            </a:r>
          </a:p>
          <a:p>
            <a:endParaRPr lang="tr-TR" altLang="tr-TR">
              <a:solidFill>
                <a:schemeClr val="accent2"/>
              </a:solidFill>
            </a:endParaRPr>
          </a:p>
        </p:txBody>
      </p:sp>
      <p:sp>
        <p:nvSpPr>
          <p:cNvPr id="5125" name="AutoShape 5"/>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ANA SAYFA</a:t>
            </a:r>
            <a:endParaRPr lang="tr-TR" altLang="tr-TR"/>
          </a:p>
        </p:txBody>
      </p:sp>
      <p:sp>
        <p:nvSpPr>
          <p:cNvPr id="5126" name="AutoShape 6"/>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5" action="ppaction://hlinksldjump"/>
              </a:rPr>
              <a:t>İ</a:t>
            </a:r>
            <a:endParaRPr lang="tr-TR" altLang="tr-TR"/>
          </a:p>
        </p:txBody>
      </p:sp>
      <p:sp>
        <p:nvSpPr>
          <p:cNvPr id="5127" name="AutoShape 7"/>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6" action="ppaction://hlinksldjump"/>
              </a:rPr>
              <a:t>GERİ</a:t>
            </a:r>
            <a:endParaRPr lang="tr-TR" altLang="tr-TR"/>
          </a:p>
        </p:txBody>
      </p:sp>
    </p:spTree>
  </p:cSld>
  <p:clrMapOvr>
    <a:masterClrMapping/>
  </p:clrMapOvr>
  <p:transition advClick="0">
    <p:cut/>
    <p:sndAc>
      <p:stSnd>
        <p:snd r:embed="rId2" name="START.WAV"/>
      </p:stSnd>
    </p:sndAc>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0" y="0"/>
            <a:ext cx="3276600" cy="381000"/>
          </a:xfrm>
        </p:spPr>
        <p:txBody>
          <a:bodyPr/>
          <a:lstStyle/>
          <a:p>
            <a:pPr algn="l"/>
            <a:r>
              <a:rPr lang="tr-TR" altLang="tr-TR" sz="1600" b="1">
                <a:solidFill>
                  <a:schemeClr val="accent2"/>
                </a:solidFill>
                <a:latin typeface="Comic Sans MS" pitchFamily="66" charset="0"/>
              </a:rPr>
              <a:t>KURT KAPANI</a:t>
            </a:r>
          </a:p>
        </p:txBody>
      </p:sp>
      <p:sp>
        <p:nvSpPr>
          <p:cNvPr id="99331" name="Rectangle 3"/>
          <p:cNvSpPr>
            <a:spLocks noGrp="1" noChangeArrowheads="1"/>
          </p:cNvSpPr>
          <p:nvPr>
            <p:ph type="body" idx="1"/>
          </p:nvPr>
        </p:nvSpPr>
        <p:spPr>
          <a:xfrm>
            <a:off x="-304800" y="304800"/>
            <a:ext cx="9144000" cy="6019800"/>
          </a:xfrm>
        </p:spPr>
        <p:txBody>
          <a:bodyPr/>
          <a:lstStyle/>
          <a:p>
            <a:pPr>
              <a:lnSpc>
                <a:spcPct val="80000"/>
              </a:lnSpc>
              <a:buFontTx/>
              <a:buNone/>
            </a:pPr>
            <a:r>
              <a:rPr lang="tr-TR" altLang="tr-TR" sz="1400" b="1">
                <a:solidFill>
                  <a:schemeClr val="accent2"/>
                </a:solidFill>
                <a:latin typeface="Comic Sans MS" pitchFamily="66" charset="0"/>
              </a:rPr>
              <a:t>        Küçücük yeni doğmuş bir kurt yavrusu, yuvarlanır gibi emekleyerek, yere uzanmış</a:t>
            </a:r>
          </a:p>
          <a:p>
            <a:pPr>
              <a:lnSpc>
                <a:spcPct val="80000"/>
              </a:lnSpc>
              <a:buFontTx/>
              <a:buNone/>
            </a:pPr>
            <a:r>
              <a:rPr lang="tr-TR" altLang="tr-TR" sz="1400" b="1">
                <a:solidFill>
                  <a:schemeClr val="accent2"/>
                </a:solidFill>
                <a:latin typeface="Comic Sans MS" pitchFamily="66" charset="0"/>
              </a:rPr>
              <a:t>    annesinin yanına gitmiş. Diğer kardeşlerine aldırmadan, açık ağzıyla, ucundan süt sizan bir memeye ulaşmış. Başlamış cok, cok emmeye. Anne kurt, "Yavrularım tedirgin olmasın", diye sesizce duruyormuş. Baba kurtsa biraz ileride sivri kulaklarını dikmiş çevreyi kolluyormuş. Kuyruğunu bacaklarının arasına kıstırmış, çevresine bakarken dişlerini gösterip hırlıyormuş. Baba kurtun amacı, anne yavrularını beslerken, onları çevreden gelebilecek olası bir tehlikeden korumakmış. Arada başını göğe doğru uzatıp, arka ayklarının üzerine çömelir, uzun uzun ulurmuş. Öyle uzun ve ürpertici bir uluması varmış ki, çevredeki hayvanlar sesi duyunca korkar, yuvalarına saklanıp titreyerek ulumanın bitmesini beklermiş. Kolaysa birisi kurt yavrularının yanına yaklaşmaya çalışsın. Baba kurt, onun üzerine saldırır, hemen oracıkta parçalarmış. Kurtun çevresine korku salmasının en büyük nedeni, yavrularını korumakmış. </a:t>
            </a:r>
          </a:p>
          <a:p>
            <a:pPr>
              <a:lnSpc>
                <a:spcPct val="80000"/>
              </a:lnSpc>
              <a:buFontTx/>
              <a:buNone/>
            </a:pPr>
            <a:r>
              <a:rPr lang="tr-TR" altLang="tr-TR" sz="1400" b="1">
                <a:solidFill>
                  <a:schemeClr val="accent2"/>
                </a:solidFill>
                <a:latin typeface="Comic Sans MS" pitchFamily="66" charset="0"/>
              </a:rPr>
              <a:t>         Kurt yavruları tehlikeden uzak, Dünya'nın acımasızlığını bile anlamadan, anne ve babalarının koruyucu gölgesinde büyümeye başlamışlar. Kah birbirleriyle oynaşır, kah kovalamaca oynayıp, zaman geçirirmişler. Anneleri tüylerini yalarken gözlerini yumar, mutluluk içinde uykuya dalarmışlar. </a:t>
            </a:r>
          </a:p>
          <a:p>
            <a:pPr>
              <a:lnSpc>
                <a:spcPct val="80000"/>
              </a:lnSpc>
              <a:buFontTx/>
              <a:buNone/>
            </a:pPr>
            <a:r>
              <a:rPr lang="tr-TR" altLang="tr-TR" sz="1400" b="1">
                <a:solidFill>
                  <a:schemeClr val="accent2"/>
                </a:solidFill>
                <a:latin typeface="Comic Sans MS" pitchFamily="66" charset="0"/>
              </a:rPr>
              <a:t>         Bir süre sonra küçük yavrular büyümüşler. Bacakları daha kuvvetli, dişleri daha keskin olmuş. Gerçi hala çocuksu oyunlarla oyalanıyor, anne ve babalarının getirdiği yiyeceklerle besleniyormuşlar ama sivri kulakları, uzun burunlarıyla şimdi daha çok kurta benziyormuşlar. Geceleri babaları uluyup, gecenin karanlığını delip geçen ürkütücü sesi dağlara çarpa çarpa yankılanırken onu örnek almaya çalışır, cılız sesler çıkarırmışlar. Babaları ulurken yavruların ona bakışı bir başka güzelmiş. Saygı ve hayranlık doluymuş. </a:t>
            </a:r>
          </a:p>
          <a:p>
            <a:pPr>
              <a:lnSpc>
                <a:spcPct val="80000"/>
              </a:lnSpc>
              <a:buFontTx/>
              <a:buNone/>
            </a:pPr>
            <a:r>
              <a:rPr lang="tr-TR" altLang="tr-TR" sz="1400" b="1">
                <a:solidFill>
                  <a:schemeClr val="accent2"/>
                </a:solidFill>
                <a:latin typeface="Comic Sans MS" pitchFamily="66" charset="0"/>
              </a:rPr>
              <a:t>         Zamanla yavrular daha çok güçlenmiş ve çevik birer kurt oluvermişler. Çok genç olduklarından anne ve babalarının denetiminde çevreyi gezebiliyormuşlar. Onların gözetiminde avlanır, onların yaşam denemiylerine ve uyarılarına uymaya çaba gösterirmişler. Her genç gibi kusurları olduğunda, ya da başları derde girdiğinde, anne ya da babaları yardımlarına gelir, onları korumaya çalışırmış. Küçük kurtlar da bunlardan ders almaya, aynı yanılgıya bir kez daha düşmemeye özen gösterirmişler. </a:t>
            </a:r>
          </a:p>
          <a:p>
            <a:pPr>
              <a:lnSpc>
                <a:spcPct val="80000"/>
              </a:lnSpc>
              <a:buFontTx/>
              <a:buNone/>
            </a:pPr>
            <a:r>
              <a:rPr lang="tr-TR" altLang="tr-TR" sz="1400" b="1">
                <a:solidFill>
                  <a:schemeClr val="accent2"/>
                </a:solidFill>
                <a:latin typeface="Comic Sans MS" pitchFamily="66" charset="0"/>
              </a:rPr>
              <a:t>         Zaman böyle mutlu bir ortamda hızla ilerlemiş. Artık küçük yavrular büyümüş, genç ve çevik kurtlar olarak çevreye dehşet ve korku salar olmuşlar. Geceleri gür sesleriyle uluyabiliyormuşlar. Hatta onların sesleri babalarının sesinde daha gür çıkıyor, çevredeki hayvanlar daha çok ürküyormuş. Böyle olması çok doğalmış. Eskiden yalnız baba kurt ulurken, şimdi yanında uluyan dört kurt daha varmış. </a:t>
            </a:r>
          </a:p>
          <a:p>
            <a:pPr>
              <a:lnSpc>
                <a:spcPct val="80000"/>
              </a:lnSpc>
              <a:buFontTx/>
              <a:buNone/>
            </a:pPr>
            <a:r>
              <a:rPr lang="tr-TR" altLang="tr-TR" sz="1400" b="1">
                <a:solidFill>
                  <a:schemeClr val="accent2"/>
                </a:solidFill>
                <a:latin typeface="Comic Sans MS" pitchFamily="66" charset="0"/>
              </a:rPr>
              <a:t>         Gündüz Güneş, tüylerini pırıl pırıl parlatınca çevrede hızla koşoşup önlerine çıkan hayvanlara sardırırmışlar. Av hayvanları kendilerini koruyamazmış. Yaşamları kurtların pençesinde acımasızca son bulurmuş. Çevreye dehşet ve korku salan kurtlar, kendi aralarında mutluluk ve neşe içinde yaşarmış.</a:t>
            </a:r>
            <a:r>
              <a:rPr lang="tr-TR" altLang="tr-TR" b="1">
                <a:latin typeface="Comic Sans MS" pitchFamily="66" charset="0"/>
              </a:rPr>
              <a:t> </a:t>
            </a:r>
          </a:p>
        </p:txBody>
      </p:sp>
      <p:sp>
        <p:nvSpPr>
          <p:cNvPr id="99332" name="AutoShape 4"/>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99333" name="AutoShape 5"/>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Tree>
  </p:cSld>
  <p:clrMapOvr>
    <a:masterClrMapping/>
  </p:clrMapOvr>
  <p:transition advClick="0">
    <p:cut/>
    <p:sndAc>
      <p:stSnd>
        <p:snd r:embed="rId2" name="START.WAV"/>
      </p:stSnd>
    </p:sndAc>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body" idx="1"/>
          </p:nvPr>
        </p:nvSpPr>
        <p:spPr>
          <a:xfrm>
            <a:off x="-228600" y="228600"/>
            <a:ext cx="9144000" cy="6400800"/>
          </a:xfrm>
        </p:spPr>
        <p:txBody>
          <a:bodyPr/>
          <a:lstStyle/>
          <a:p>
            <a:pPr>
              <a:lnSpc>
                <a:spcPct val="90000"/>
              </a:lnSpc>
              <a:buFontTx/>
              <a:buNone/>
            </a:pPr>
            <a:r>
              <a:rPr lang="tr-TR" altLang="tr-TR" sz="1400" b="1">
                <a:solidFill>
                  <a:schemeClr val="accent2"/>
                </a:solidFill>
                <a:latin typeface="Comic Sans MS" pitchFamily="66" charset="0"/>
              </a:rPr>
              <a:t>        Gel zaman, git zaman baba kurt yaşlanmış. Artık tüyleri eskisi kadar parlak </a:t>
            </a:r>
          </a:p>
          <a:p>
            <a:pPr>
              <a:lnSpc>
                <a:spcPct val="90000"/>
              </a:lnSpc>
              <a:buFontTx/>
              <a:buNone/>
            </a:pPr>
            <a:r>
              <a:rPr lang="tr-TR" altLang="tr-TR" sz="1400" b="1">
                <a:solidFill>
                  <a:schemeClr val="accent2"/>
                </a:solidFill>
                <a:latin typeface="Comic Sans MS" pitchFamily="66" charset="0"/>
              </a:rPr>
              <a:t>    değilmiş. Ulurken sesi çok gür çıkmıyor, eskisi gibi ürkütücü olamıyormuş. Çabucacık soluğu kesiliyormuş. Hatta bacakları bile titriyor, uzun koşularda çabuk yoruluyormuş. İyi av yakalayamadığından, kasları eskisi gibi güçlü de değilmiş. Pekiyi, eski saygınlığı? Hiç kalmamış doğal olarak. Gücüyle çevresinde korku ve saygınlık kurmuş olduğu için, güçsüz kalınca saygınlık da yok oluvermiş. Yaşlandı ya. Genç kurtlar ona bakıp gülüyor, yavaşlayan hareketini küçümsüyormuşlar. Önceleri pek belli etmeden kıs kıs arkasından gülerken, sonraları açıktan hem de gözünün içine bakarak gülüyormuşlar. </a:t>
            </a:r>
          </a:p>
          <a:p>
            <a:pPr>
              <a:lnSpc>
                <a:spcPct val="90000"/>
              </a:lnSpc>
              <a:buFontTx/>
              <a:buNone/>
            </a:pPr>
            <a:r>
              <a:rPr lang="tr-TR" altLang="tr-TR" sz="1400" b="1">
                <a:solidFill>
                  <a:schemeClr val="accent2"/>
                </a:solidFill>
                <a:latin typeface="Comic Sans MS" pitchFamily="66" charset="0"/>
              </a:rPr>
              <a:t>        Yaşlı kurt kendi yavrularının bu davranışına çok üzülüyormuş. Onlar küçükken, "Onlara kimse saldırmasın" diye kanat gerip koruduğu günler gelirmiş aklına. Anne ve babaları olarak, tüm güçleriyle onları korumaya çalıştıkları günleri yaşlı gözlerle anımsarmış. Dudağında hafif bir gülümsemeyle o küçücük yavruların sevimli davranışları gözlerinin önünde belirir, "Ne güzel oynaşırlardı" dermiş kendisine. Onun böyle uzaklara dalmış yaşlı gözlerine bakan genç kurtlar biraz da alay ederek: </a:t>
            </a:r>
          </a:p>
          <a:p>
            <a:pPr>
              <a:lnSpc>
                <a:spcPct val="90000"/>
              </a:lnSpc>
              <a:buFontTx/>
              <a:buNone/>
            </a:pPr>
            <a:r>
              <a:rPr lang="tr-TR" altLang="tr-TR" sz="1400" b="1">
                <a:solidFill>
                  <a:schemeClr val="accent2"/>
                </a:solidFill>
                <a:latin typeface="Comic Sans MS" pitchFamily="66" charset="0"/>
              </a:rPr>
              <a:t>    - Ne o babalık daldın yine. Bırak geçmişin anılarıyla yaşamayı da kendine av ara. Bak bugün de aç kalacaksın. </a:t>
            </a:r>
          </a:p>
          <a:p>
            <a:pPr>
              <a:lnSpc>
                <a:spcPct val="90000"/>
              </a:lnSpc>
              <a:buFontTx/>
              <a:buNone/>
            </a:pPr>
            <a:r>
              <a:rPr lang="tr-TR" altLang="tr-TR" sz="1400" b="1">
                <a:solidFill>
                  <a:schemeClr val="accent2"/>
                </a:solidFill>
                <a:latin typeface="Comic Sans MS" pitchFamily="66" charset="0"/>
              </a:rPr>
              <a:t>        diye hem onu kücümser, hem de onu beceriksizlikle suçlayıp, yaşlılığını yüzüne vurmaya çalışmışlar. Yaşlı kurt hiç ses çıkartmadan, dişlerini göstererek gülümser, ağır adımlarla yanlarından uzaklaşıp, av aramaya çıkarmış. Pek de başarılı olamazmış. Nasıl olsun ki? Artık bacakları eskisi gibi güçlü değilmiş, gözleri de eskisi gibi kesin göremiyormuş. En kötüsü, eskisi kadar hızlı koşamadığı için avı ondan kaçıp kurtuluyormuş. Çoğu zaman inine eli boş gelince başını önüne eğer, kuyruğunu altına kıstırıp, sessizce bir köşeye çökermiş. Gençler onun durumuna bakar, yukarıdan süzerek önüne bir parça et atıp: </a:t>
            </a:r>
          </a:p>
          <a:p>
            <a:pPr>
              <a:lnSpc>
                <a:spcPct val="90000"/>
              </a:lnSpc>
              <a:buFontTx/>
              <a:buNone/>
            </a:pPr>
            <a:r>
              <a:rPr lang="tr-TR" altLang="tr-TR" sz="1400" b="1">
                <a:solidFill>
                  <a:schemeClr val="accent2"/>
                </a:solidFill>
                <a:latin typeface="Comic Sans MS" pitchFamily="66" charset="0"/>
              </a:rPr>
              <a:t>    - Bugün de aç kaldın demek. Bak bizim payımızla besleniyorsun. Bıktık artık senden. </a:t>
            </a:r>
          </a:p>
          <a:p>
            <a:pPr>
              <a:lnSpc>
                <a:spcPct val="90000"/>
              </a:lnSpc>
              <a:buFontTx/>
              <a:buNone/>
            </a:pPr>
            <a:r>
              <a:rPr lang="tr-TR" altLang="tr-TR" sz="1400" b="1">
                <a:solidFill>
                  <a:schemeClr val="accent2"/>
                </a:solidFill>
                <a:latin typeface="Comic Sans MS" pitchFamily="66" charset="0"/>
              </a:rPr>
              <a:t>    der onu kücümsermişler. Herkes uyuduğunda yaşlı kurt kimseye belli etmeden sabaha değin için için  ağlarmış... </a:t>
            </a:r>
          </a:p>
          <a:p>
            <a:pPr>
              <a:lnSpc>
                <a:spcPct val="90000"/>
              </a:lnSpc>
              <a:buFontTx/>
              <a:buNone/>
            </a:pPr>
            <a:r>
              <a:rPr lang="tr-TR" altLang="tr-TR" sz="1400" b="1">
                <a:solidFill>
                  <a:schemeClr val="accent2"/>
                </a:solidFill>
                <a:latin typeface="Comic Sans MS" pitchFamily="66" charset="0"/>
              </a:rPr>
              <a:t>       Genç kurtlar sabah olup uyanınca, av hazırlığı yaparken, yorgun yaşlı kurtun yanlarına yanaşır: </a:t>
            </a:r>
          </a:p>
          <a:p>
            <a:pPr>
              <a:lnSpc>
                <a:spcPct val="90000"/>
              </a:lnSpc>
              <a:buFontTx/>
              <a:buNone/>
            </a:pPr>
            <a:r>
              <a:rPr lang="tr-TR" altLang="tr-TR" sz="1400" b="1">
                <a:solidFill>
                  <a:schemeClr val="accent2"/>
                </a:solidFill>
                <a:latin typeface="Comic Sans MS" pitchFamily="66" charset="0"/>
              </a:rPr>
              <a:t>    - Avlandığınız yerde kuşlar ötüyorsa, bilin çevrenizde sizden güçlü bir yaratık vardır. Dikkatli olun, avlanayım derken avlanmayın. Eğer kuşlardan başka havyanlar da seslerini çıkarıyorsa bilin ki insan oğlu oralara kapan kurmuştur. Böyle durumlarda kulaklarınızı dikip yavaşça yaklaşın avınıza. Her an bir tehlikeyle karşılaşabilirsiniz.</a:t>
            </a:r>
            <a:r>
              <a:rPr lang="tr-TR" altLang="tr-TR" b="1">
                <a:latin typeface="Comic Sans MS" pitchFamily="66" charset="0"/>
              </a:rPr>
              <a:t> </a:t>
            </a:r>
          </a:p>
          <a:p>
            <a:endParaRPr lang="tr-TR" altLang="tr-TR" sz="1400" b="1">
              <a:solidFill>
                <a:schemeClr val="accent2"/>
              </a:solidFill>
              <a:latin typeface="Comic Sans MS" pitchFamily="66" charset="0"/>
            </a:endParaRPr>
          </a:p>
        </p:txBody>
      </p:sp>
      <p:sp>
        <p:nvSpPr>
          <p:cNvPr id="98307"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98308" name="AutoShape 4"/>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
        <p:nvSpPr>
          <p:cNvPr id="98309" name="AutoShape 5"/>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GERİ</a:t>
            </a:r>
            <a:endParaRPr lang="tr-TR" altLang="tr-TR"/>
          </a:p>
        </p:txBody>
      </p:sp>
    </p:spTree>
  </p:cSld>
  <p:clrMapOvr>
    <a:masterClrMapping/>
  </p:clrMapOvr>
  <p:transition advClick="0">
    <p:cut/>
    <p:sndAc>
      <p:stSnd>
        <p:snd r:embed="rId2" name="START.WAV"/>
      </p:stSnd>
    </p:sndAc>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body" idx="1"/>
          </p:nvPr>
        </p:nvSpPr>
        <p:spPr>
          <a:xfrm>
            <a:off x="-228600" y="228600"/>
            <a:ext cx="9144000" cy="6400800"/>
          </a:xfrm>
        </p:spPr>
        <p:txBody>
          <a:bodyPr/>
          <a:lstStyle/>
          <a:p>
            <a:pPr>
              <a:lnSpc>
                <a:spcPct val="90000"/>
              </a:lnSpc>
              <a:buFontTx/>
              <a:buNone/>
            </a:pPr>
            <a:r>
              <a:rPr lang="tr-TR" altLang="tr-TR" sz="1400" b="1">
                <a:solidFill>
                  <a:schemeClr val="accent2"/>
                </a:solidFill>
                <a:latin typeface="Comic Sans MS" pitchFamily="66" charset="0"/>
              </a:rPr>
              <a:t>        dermiş onlara. Genç kurtlar, dinliyor gibi gözükseler de pek kulak asmazlarmış</a:t>
            </a:r>
          </a:p>
          <a:p>
            <a:pPr>
              <a:lnSpc>
                <a:spcPct val="90000"/>
              </a:lnSpc>
              <a:buFontTx/>
              <a:buNone/>
            </a:pPr>
            <a:r>
              <a:rPr lang="tr-TR" altLang="tr-TR" sz="1400" b="1">
                <a:solidFill>
                  <a:schemeClr val="accent2"/>
                </a:solidFill>
                <a:latin typeface="Comic Sans MS" pitchFamily="66" charset="0"/>
              </a:rPr>
              <a:t>     söylediklerine. Her biri başka yöne doğru hızlıca koşarak yaşlı kurtun yanından uzaklaşırmışlar. Akşam olup avlarını inlerine sürüklerken, yaşlı kurta yan gözle bakıp, kızgınlıklarını belli edermişler. Yaşlı kurt avlanmamış, inde beklemiş olduğu için ona pay vermek zor gelirmiş genç kurtlara. Yaşlı kurt, hiç ses çıkartmadan başını öne eğer, köşesine çekilirmiş. Başını ön ayaklarına dayayarak uzanır, inin girişinden dışarıya bakarmış uzun uzun... O eski günler, gökte yıldızlar parlarken, ay kocaman olup geceyi aydınlatırken, başını kaldırıp uluduğu günler gelirmiş aklına. Onun sesi yankılanırken uzun uzun, çevredeki hayvanların nasıl korkuyla titreyip saklandığını düşünürmüş. O günlerden bugünkü aşağılandığı döneme geçişini, görkemli ve saygın yaşamdan, nasıl ayak altına düştüğünü anımsar, bunu yapanların kendi yavruları olmasını bir türlü sindiremezmiş. Ama ne yapsın ki, yavrularını canı kadar çok seviyormuş. Aşağılasalar da yüreğindeki bu sevgi sönmezmiş.. </a:t>
            </a:r>
          </a:p>
          <a:p>
            <a:pPr>
              <a:lnSpc>
                <a:spcPct val="90000"/>
              </a:lnSpc>
              <a:buFontTx/>
              <a:buNone/>
            </a:pPr>
            <a:r>
              <a:rPr lang="tr-TR" altLang="tr-TR" sz="1400" b="1">
                <a:solidFill>
                  <a:schemeClr val="accent2"/>
                </a:solidFill>
                <a:latin typeface="Comic Sans MS" pitchFamily="66" charset="0"/>
              </a:rPr>
              <a:t>         Bir gün sabah erkenden, genç kurtlar çoşkuyla koşuşmuşlar. Yaşlı kurdun tüm uyarılarına aldırmadan, çevreye dağılmışlar. Yaşlı kurt ininde, uzandığı yerde, uyuklayıp dururken, birden duyduğu acı sese kulak kabartmış. Bir kurt canı yanıdığı için olsa gerek, acı ile inliyormuş. Ürkmüş yaşlı kurt. "Sakın benim yavrularımın başına birşey gelmesin?" demiş korkarak. Hemen uzandığı yerden doğrulmuş. Şöyle bir silkinmiş. Ayaklarına yeterince güç toplayınca, sesin geldiği yöne doğru koşturmuş. Ağaçların arasından bir ok gibi hızla süzülmüş. Bir düzlüğe ulaşmış soluk soluğa. Yüreği hopluyor, göğsü bir körük gibi inip çıkıyormuş. Korku ve telaşla çevresine göz gezdirmiş. Birden bir ağacın dibinde, kanlar içinde uzanan genç kurdu görmüş. Bir kurt kapanına bacağını kıstırmış acı ile inliyormuş. Baldırında açılan yaradan kan akıyormuş. Zavallı genç kurt acı dolu gözlerle babasına bakmış ve: </a:t>
            </a:r>
          </a:p>
          <a:p>
            <a:pPr>
              <a:lnSpc>
                <a:spcPct val="90000"/>
              </a:lnSpc>
              <a:buFontTx/>
              <a:buNone/>
            </a:pPr>
            <a:r>
              <a:rPr lang="tr-TR" altLang="tr-TR" sz="1400" b="1">
                <a:solidFill>
                  <a:schemeClr val="accent2"/>
                </a:solidFill>
                <a:latin typeface="Comic Sans MS" pitchFamily="66" charset="0"/>
              </a:rPr>
              <a:t>    - Yardım et bana, çok acı çekiyorum.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"Ah" demiş yaşlı kurt "Ah!". Ben sana nasıl yardımcı olabilirim. Seni bu kurt kapanından kurtaracak gücüm yok benim. Sana kaç kez söyledim. "Dikkali ol" dedim. Ama kulak asmadın. Şimdi benden yardım istiyorsun. Benden, benim yapamıyacağım bir şeyi istiyorsun. </a:t>
            </a:r>
          </a:p>
          <a:p>
            <a:pPr>
              <a:lnSpc>
                <a:spcPct val="90000"/>
              </a:lnSpc>
              <a:buFontTx/>
              <a:buNone/>
            </a:pPr>
            <a:r>
              <a:rPr lang="tr-TR" altLang="tr-TR" sz="1400" b="1">
                <a:solidFill>
                  <a:schemeClr val="accent2"/>
                </a:solidFill>
                <a:latin typeface="Comic Sans MS" pitchFamily="66" charset="0"/>
              </a:rPr>
              <a:t>         Sonra çevresine bakınmış. Başkalarından yardım almak istemiş. Ama kim yardım eder ki kurda? Şimdiye dek herkesi korkutup, ürkütmüş. Şimdi ona yardım edeceklerine "Bırakalım da ölsün" demezler mi? Zorunlu olarak kendi başına yavrusunu kurt kapanından kurtarmaya çalışmış. Dişleriyle kapanı açmak için uğraşmış durmuş. Masal bu ya, sonunda başarmış. Yavrusunu kapandan kurtarıp, sürükleyerek düzlüğe çekmiş. Yorgunluktan yaralı kurdun yanına uzanmış. Biraz dinlendikten sonra yaralı kurdu inine değin sürükleyerek taşımış. Genç kurt, yol boyunca acıyla inlemiş durmuş.</a:t>
            </a:r>
            <a:r>
              <a:rPr lang="tr-TR" altLang="tr-TR" b="1">
                <a:solidFill>
                  <a:schemeClr val="accent2"/>
                </a:solidFill>
                <a:latin typeface="Comic Sans MS" pitchFamily="66" charset="0"/>
              </a:rPr>
              <a:t> </a:t>
            </a:r>
          </a:p>
          <a:p>
            <a:pPr>
              <a:buFontTx/>
              <a:buNone/>
            </a:pPr>
            <a:endParaRPr lang="tr-TR" altLang="tr-TR" sz="1400" b="1">
              <a:solidFill>
                <a:schemeClr val="accent2"/>
              </a:solidFill>
              <a:latin typeface="Comic Sans MS" pitchFamily="66" charset="0"/>
            </a:endParaRPr>
          </a:p>
        </p:txBody>
      </p:sp>
      <p:sp>
        <p:nvSpPr>
          <p:cNvPr id="100355"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100356" name="AutoShape 4"/>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
        <p:nvSpPr>
          <p:cNvPr id="100357" name="AutoShape 5"/>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GERİ</a:t>
            </a:r>
            <a:endParaRPr lang="tr-TR" altLang="tr-TR"/>
          </a:p>
        </p:txBody>
      </p:sp>
    </p:spTree>
  </p:cSld>
  <p:clrMapOvr>
    <a:masterClrMapping/>
  </p:clrMapOvr>
  <p:transition advClick="0">
    <p:cut/>
    <p:sndAc>
      <p:stSnd>
        <p:snd r:embed="rId2" name="START.WAV"/>
      </p:stSnd>
    </p:sndAc>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body" idx="1"/>
          </p:nvPr>
        </p:nvSpPr>
        <p:spPr>
          <a:xfrm>
            <a:off x="-228600" y="457200"/>
            <a:ext cx="9144000" cy="6400800"/>
          </a:xfrm>
        </p:spPr>
        <p:txBody>
          <a:bodyPr/>
          <a:lstStyle/>
          <a:p>
            <a:pPr>
              <a:lnSpc>
                <a:spcPct val="80000"/>
              </a:lnSpc>
              <a:buFontTx/>
              <a:buNone/>
            </a:pPr>
            <a:r>
              <a:rPr lang="tr-TR" altLang="tr-TR" sz="1400" b="1">
                <a:solidFill>
                  <a:schemeClr val="accent2"/>
                </a:solidFill>
                <a:latin typeface="Comic Sans MS" pitchFamily="66" charset="0"/>
              </a:rPr>
              <a:t>        O gece kurt ininde bir sessizlik varmış. Genç kurtlar, eskisi kadar acımasız </a:t>
            </a:r>
          </a:p>
          <a:p>
            <a:pPr>
              <a:lnSpc>
                <a:spcPct val="80000"/>
              </a:lnSpc>
              <a:buFontTx/>
              <a:buNone/>
            </a:pPr>
            <a:r>
              <a:rPr lang="tr-TR" altLang="tr-TR" sz="1400" b="1">
                <a:solidFill>
                  <a:schemeClr val="accent2"/>
                </a:solidFill>
                <a:latin typeface="Comic Sans MS" pitchFamily="66" charset="0"/>
              </a:rPr>
              <a:t>    ve şımarık davranışlarda bulunmuyormuş. Ortalıkta gürültü etmeden, başları önlerinde, dolaşıyormuşlar. Yalnız yaralı kurt, inin bir köşesinde için için inliyormuş. Baba kurt her zamanki yerinde uzanmış, inin girişine bakıyormuş. Gözlerinde hüzün yerine, bir iş yapmış olmanın güven dolu bakışları varmış. Kendi kendine söylenmiş: </a:t>
            </a:r>
          </a:p>
          <a:p>
            <a:pPr>
              <a:lnSpc>
                <a:spcPct val="80000"/>
              </a:lnSpc>
              <a:buFontTx/>
              <a:buNone/>
            </a:pPr>
            <a:r>
              <a:rPr lang="tr-TR" altLang="tr-TR" sz="1400" b="1">
                <a:solidFill>
                  <a:schemeClr val="accent2"/>
                </a:solidFill>
                <a:latin typeface="Comic Sans MS" pitchFamily="66" charset="0"/>
              </a:rPr>
              <a:t>    - Neden gençler, bir yanılgıya düşmeden öğrenmezler? Neden öğütleri dinlerken öğrenmeyi düşünmezler? </a:t>
            </a:r>
          </a:p>
          <a:p>
            <a:pPr>
              <a:lnSpc>
                <a:spcPct val="80000"/>
              </a:lnSpc>
              <a:buFontTx/>
              <a:buNone/>
            </a:pPr>
            <a:r>
              <a:rPr lang="tr-TR" altLang="tr-TR" sz="1400" b="1">
                <a:solidFill>
                  <a:schemeClr val="accent2"/>
                </a:solidFill>
                <a:latin typeface="Comic Sans MS" pitchFamily="66" charset="0"/>
              </a:rPr>
              <a:t>    Ertesi sabah genç kurtlar ava çıkmak için hazırlanınca, dönüp babalarına bakmışlar ve biraz da çekinerek: </a:t>
            </a:r>
          </a:p>
          <a:p>
            <a:pPr>
              <a:lnSpc>
                <a:spcPct val="80000"/>
              </a:lnSpc>
              <a:buFontTx/>
              <a:buNone/>
            </a:pPr>
            <a:r>
              <a:rPr lang="tr-TR" altLang="tr-TR" sz="1400" b="1">
                <a:solidFill>
                  <a:schemeClr val="accent2"/>
                </a:solidFill>
                <a:latin typeface="Comic Sans MS" pitchFamily="66" charset="0"/>
              </a:rPr>
              <a:t>    - Bir öğüt vermeyecek misin?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Ne öğütlememi istiyorsunuz?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Dikkat etmemizi falan.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Bundan böyle, siz daha dikkatli olursunuz. Benim bir şeyler söylememe gerek yok.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Neden?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Gözünüzle gördünüz. Bundan ders almışsınızdır. Ders almadıysanız, yaşama devam edemezsiniz. Yaşam size her zaman en çok bir kez şans tanır. Onu kullanamazsanız kaybedersiniz. Ben kaybetmiyeceğinizi umuyorum. Unutmayın benim de kardeşlerim vardı. Ama artık yoklar. Onlar yaşamı sürdüremediler. Yanılgılardan ders almadılar. Sizler de yaşamak istiyorsanız bu olaya özen gösterip, kendinizce bir ders çıkarın. </a:t>
            </a:r>
          </a:p>
          <a:p>
            <a:pPr>
              <a:lnSpc>
                <a:spcPct val="80000"/>
              </a:lnSpc>
              <a:buFontTx/>
              <a:buNone/>
            </a:pPr>
            <a:r>
              <a:rPr lang="tr-TR" altLang="tr-TR" sz="1400" b="1">
                <a:solidFill>
                  <a:schemeClr val="accent2"/>
                </a:solidFill>
                <a:latin typeface="Comic Sans MS" pitchFamily="66" charset="0"/>
              </a:rPr>
              <a:t>     Genç kurtlar sesizce çevreye dağılmışlar. Güneş, inin girişinde uyuklayan yaşlı kurdun tüylerini ısıtırken, yaşlı kurdun kulağı içeriden iniltileri gelen yavrusundaymış... </a:t>
            </a:r>
          </a:p>
          <a:p>
            <a:pPr>
              <a:lnSpc>
                <a:spcPct val="80000"/>
              </a:lnSpc>
              <a:buFontTx/>
              <a:buNone/>
            </a:pPr>
            <a:r>
              <a:rPr lang="tr-TR" altLang="tr-TR" sz="1400" b="1">
                <a:solidFill>
                  <a:schemeClr val="accent2"/>
                </a:solidFill>
                <a:latin typeface="Comic Sans MS" pitchFamily="66" charset="0"/>
              </a:rPr>
              <a:t>        Genç kurtlar, bir daha yaşlı kurtla alay etmemişler. Onu saymışlar. Yakaladıkları avlardan vermişler. Gerek oldukça, özellikle soğuk gecelerde, onu konuşturup dinlemişler. Ondan çok şey öğrenmişler. Ölümle, kazayla sonuçlanmayan uzun bir ömür için onun öğütlerine gereksinimleri varmış. </a:t>
            </a:r>
          </a:p>
          <a:p>
            <a:pPr>
              <a:lnSpc>
                <a:spcPct val="80000"/>
              </a:lnSpc>
              <a:buFontTx/>
              <a:buNone/>
            </a:pPr>
            <a:r>
              <a:rPr lang="tr-TR" altLang="tr-TR" sz="1400" b="1">
                <a:solidFill>
                  <a:schemeClr val="accent2"/>
                </a:solidFill>
                <a:latin typeface="Comic Sans MS" pitchFamily="66" charset="0"/>
              </a:rPr>
              <a:t>        Yaşlı kurt, doğal olarak ölümle kucaklaştığında, tüm genç kurtlar bedeni başında toplanıp, onun bilgeliğini, kendilerine öğrettiklerini saygıyla anarak ulumuşlar... </a:t>
            </a:r>
          </a:p>
          <a:p>
            <a:endParaRPr lang="tr-TR" altLang="tr-TR" b="1">
              <a:latin typeface="Comic Sans MS" pitchFamily="66" charset="0"/>
            </a:endParaRPr>
          </a:p>
          <a:p>
            <a:endParaRPr lang="tr-TR" altLang="tr-TR" sz="1400" b="1">
              <a:solidFill>
                <a:schemeClr val="accent2"/>
              </a:solidFill>
              <a:latin typeface="Comic Sans MS" pitchFamily="66" charset="0"/>
            </a:endParaRPr>
          </a:p>
        </p:txBody>
      </p:sp>
      <p:sp>
        <p:nvSpPr>
          <p:cNvPr id="101379"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101381" name="AutoShape 5"/>
          <p:cNvSpPr>
            <a:spLocks noChangeArrowheads="1"/>
          </p:cNvSpPr>
          <p:nvPr/>
        </p:nvSpPr>
        <p:spPr bwMode="auto">
          <a:xfrm>
            <a:off x="8167688" y="6477000"/>
            <a:ext cx="976312"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GERİ</a:t>
            </a:r>
            <a:endParaRPr lang="tr-TR" altLang="tr-TR"/>
          </a:p>
        </p:txBody>
      </p:sp>
    </p:spTree>
  </p:cSld>
  <p:clrMapOvr>
    <a:masterClrMapping/>
  </p:clrMapOvr>
  <p:transition advClick="0">
    <p:cut/>
    <p:sndAc>
      <p:stSnd>
        <p:snd r:embed="rId2" name="START.WAV"/>
      </p:stSnd>
    </p:sndAc>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0" y="0"/>
            <a:ext cx="3276600" cy="381000"/>
          </a:xfrm>
        </p:spPr>
        <p:txBody>
          <a:bodyPr/>
          <a:lstStyle/>
          <a:p>
            <a:pPr algn="l"/>
            <a:r>
              <a:rPr lang="tr-TR" altLang="tr-TR" sz="1600" b="1">
                <a:solidFill>
                  <a:schemeClr val="accent2"/>
                </a:solidFill>
                <a:latin typeface="Comic Sans MS" pitchFamily="66" charset="0"/>
              </a:rPr>
              <a:t>KÜÇÜK TIRTIL</a:t>
            </a:r>
          </a:p>
        </p:txBody>
      </p:sp>
      <p:sp>
        <p:nvSpPr>
          <p:cNvPr id="105475" name="Rectangle 3"/>
          <p:cNvSpPr>
            <a:spLocks noGrp="1" noChangeArrowheads="1"/>
          </p:cNvSpPr>
          <p:nvPr>
            <p:ph type="body" idx="1"/>
          </p:nvPr>
        </p:nvSpPr>
        <p:spPr>
          <a:xfrm>
            <a:off x="-228600" y="457200"/>
            <a:ext cx="9144000" cy="6019800"/>
          </a:xfrm>
        </p:spPr>
        <p:txBody>
          <a:bodyPr/>
          <a:lstStyle/>
          <a:p>
            <a:pPr>
              <a:lnSpc>
                <a:spcPct val="90000"/>
              </a:lnSpc>
              <a:buFontTx/>
              <a:buNone/>
            </a:pPr>
            <a:r>
              <a:rPr lang="tr-TR" altLang="tr-TR" sz="1400" b="1">
                <a:latin typeface="Comic Sans MS" pitchFamily="66" charset="0"/>
              </a:rPr>
              <a:t>         </a:t>
            </a:r>
            <a:r>
              <a:rPr lang="tr-TR" altLang="tr-TR" sz="1400" b="1">
                <a:solidFill>
                  <a:schemeClr val="accent2"/>
                </a:solidFill>
                <a:latin typeface="Comic Sans MS" pitchFamily="66" charset="0"/>
              </a:rPr>
              <a:t>Bir bitkinin dalları arasında, gözlerden uzak küçücük bir yumurta, günü gelince </a:t>
            </a:r>
          </a:p>
          <a:p>
            <a:pPr>
              <a:lnSpc>
                <a:spcPct val="90000"/>
              </a:lnSpc>
              <a:buFontTx/>
              <a:buNone/>
            </a:pPr>
            <a:r>
              <a:rPr lang="tr-TR" altLang="tr-TR" sz="1400" b="1">
                <a:solidFill>
                  <a:schemeClr val="accent2"/>
                </a:solidFill>
                <a:latin typeface="Comic Sans MS" pitchFamily="66" charset="0"/>
              </a:rPr>
              <a:t>    çatlayıvermiş. İçinden çıkan küçücük yeşil yavru, kendini doğal yaşam ortamına taşımak için hızla yeşil yapraklara doğru sürünmüş. Bu içgüdüyle kendini yaprakların yeşil rengi altında koruma altına alacak ve orada beslenip yürüyecekmiş. Kendini kovalayanlardan kaçarcasına önüne çıkan ilk yeşil yaprağın altına gizlenmiş. Kimsenin onu görmediğine emin olunca, rahatlayıp derin bir soluk almış. Sonra bulunduğu yaprağın en körpe köşesine değin sürünmüş ve onu kemirmeye başlamış. </a:t>
            </a:r>
          </a:p>
          <a:p>
            <a:pPr>
              <a:lnSpc>
                <a:spcPct val="90000"/>
              </a:lnSpc>
              <a:buFontTx/>
              <a:buNone/>
            </a:pPr>
            <a:r>
              <a:rPr lang="tr-TR" altLang="tr-TR" sz="1400" b="1">
                <a:solidFill>
                  <a:schemeClr val="accent2"/>
                </a:solidFill>
                <a:latin typeface="Comic Sans MS" pitchFamily="66" charset="0"/>
              </a:rPr>
              <a:t>         Rüzgarın bahar çiçeklerinden toplayıp çevreye üfürdüğü güzel kokulardan sarhoş olmadan, Güneş'in sıcaklığına kanıp gevşemeden yemiş de yemiş... Akşama doğru Güneş bakırla kaplanırken, Gökyüzü kızıla boyanınca, bizim küçük yavru, yaprağın köşesindeki balık gözü kadar küçücük deliğe bakmış. Hayretle tüm gün kemirebildiği yaprak parçasının ne denli küçük olduğunu görmüş. Başka ne yapabilir ki? Kendi de küçücükmüş... Bakmış ki gece oluyor, "Gece yaprak güvenli olmaz" diyerek bitkinin dallarına doğru sürünmüş. Tombul karnıyla çok hızlı gidememiş. Dalların arasında kuytu bir köşeye yerleşmiş. Gecenin karanlığına sığınarak uykuya dalmış. Yorucu geçen yaşamın ilk günü, sorunsuz bitmiş. </a:t>
            </a:r>
          </a:p>
          <a:p>
            <a:pPr>
              <a:lnSpc>
                <a:spcPct val="90000"/>
              </a:lnSpc>
              <a:buFontTx/>
              <a:buNone/>
            </a:pPr>
            <a:r>
              <a:rPr lang="tr-TR" altLang="tr-TR" sz="1400" b="1">
                <a:solidFill>
                  <a:schemeClr val="accent2"/>
                </a:solidFill>
                <a:latin typeface="Comic Sans MS" pitchFamily="66" charset="0"/>
              </a:rPr>
              <a:t>        Küçük tırtıl, her gün dalların arasındaki kuytu köşeden çıkıp yapraklara doğru sürünüyor, tüm gün yaprakları kemiriyor, Gökyüzü kızarınca yine kuytu köşesine dönüyormuş. Artık boyu daha büyük, boğumları daha kalınmış. Her gün hızla büyüyormuş... </a:t>
            </a:r>
          </a:p>
          <a:p>
            <a:pPr>
              <a:lnSpc>
                <a:spcPct val="90000"/>
              </a:lnSpc>
              <a:buFontTx/>
              <a:buNone/>
            </a:pPr>
            <a:r>
              <a:rPr lang="tr-TR" altLang="tr-TR" sz="1400" b="1">
                <a:solidFill>
                  <a:schemeClr val="accent2"/>
                </a:solidFill>
                <a:latin typeface="Comic Sans MS" pitchFamily="66" charset="0"/>
              </a:rPr>
              <a:t>          Tırtıl yavrusu, salt büyümek için bu Dünya'ya gelmediğini anlamış ve bu yaşam biçimi kendisine sevimli gelmemiş. Nasıl sevimli olsun ki? Her gün aynı işi yapmak, geceleri aynı yerde uyumak, biteviye sürüp giden durağanlık sevimli değilmiş. "Yaşamak yalnız yemek ve uyumak olmamalı. Benim başka amaçlarım da olmalı." demiş küçük tırtıl. </a:t>
            </a:r>
          </a:p>
          <a:p>
            <a:pPr>
              <a:lnSpc>
                <a:spcPct val="90000"/>
              </a:lnSpc>
              <a:buFontTx/>
              <a:buNone/>
            </a:pPr>
            <a:r>
              <a:rPr lang="tr-TR" altLang="tr-TR" sz="1400" b="1">
                <a:solidFill>
                  <a:schemeClr val="accent2"/>
                </a:solidFill>
                <a:latin typeface="Comic Sans MS" pitchFamily="66" charset="0"/>
              </a:rPr>
              <a:t>       Bir akşam üstü, daldaki yerine gidince, öndeki ayaklarını ağzına götürüp yüksek sesle diğer dallara seslenmiş: </a:t>
            </a:r>
          </a:p>
          <a:p>
            <a:pPr>
              <a:lnSpc>
                <a:spcPct val="90000"/>
              </a:lnSpc>
              <a:buFontTx/>
              <a:buNone/>
            </a:pPr>
            <a:r>
              <a:rPr lang="tr-TR" altLang="tr-TR" sz="1400" b="1">
                <a:solidFill>
                  <a:schemeClr val="accent2"/>
                </a:solidFill>
                <a:latin typeface="Comic Sans MS" pitchFamily="66" charset="0"/>
              </a:rPr>
              <a:t>    - Burada başka tırtıl var mı?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Evet..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Evet.. </a:t>
            </a:r>
          </a:p>
          <a:p>
            <a:pPr>
              <a:lnSpc>
                <a:spcPct val="90000"/>
              </a:lnSpc>
              <a:buFontTx/>
              <a:buNone/>
            </a:pPr>
            <a:r>
              <a:rPr lang="tr-TR" altLang="tr-TR" sz="1400" b="1">
                <a:solidFill>
                  <a:schemeClr val="accent2"/>
                </a:solidFill>
                <a:latin typeface="Comic Sans MS" pitchFamily="66" charset="0"/>
              </a:rPr>
              <a:t>        diye sesler gelmiş diğer dallardan. Bu bitkide kendi gibi başka tırtılların olduğunu öğrenmek onu çok sevindirmiş. Onlarla konuşmak tekdüze yaşamına değişiklik getirir düşüncesiyle: </a:t>
            </a:r>
          </a:p>
          <a:p>
            <a:endParaRPr lang="tr-TR" altLang="tr-TR" sz="1400">
              <a:solidFill>
                <a:schemeClr val="accent2"/>
              </a:solidFill>
              <a:latin typeface="Comic Sans MS" pitchFamily="66" charset="0"/>
            </a:endParaRPr>
          </a:p>
        </p:txBody>
      </p:sp>
      <p:sp>
        <p:nvSpPr>
          <p:cNvPr id="105476" name="AutoShape 4"/>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105477" name="AutoShape 5"/>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Tree>
  </p:cSld>
  <p:clrMapOvr>
    <a:masterClrMapping/>
  </p:clrMapOvr>
  <p:transition advClick="0">
    <p:cut/>
    <p:sndAc>
      <p:stSnd>
        <p:snd r:embed="rId2" name="START.WAV"/>
      </p:stSnd>
    </p:sndAc>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body" idx="1"/>
          </p:nvPr>
        </p:nvSpPr>
        <p:spPr>
          <a:xfrm>
            <a:off x="-228600" y="228600"/>
            <a:ext cx="9144000" cy="6400800"/>
          </a:xfrm>
        </p:spPr>
        <p:txBody>
          <a:bodyPr/>
          <a:lstStyle/>
          <a:p>
            <a:pPr>
              <a:lnSpc>
                <a:spcPct val="90000"/>
              </a:lnSpc>
              <a:buFontTx/>
              <a:buNone/>
            </a:pPr>
            <a:r>
              <a:rPr lang="tr-TR" altLang="tr-TR" sz="1400" b="1">
                <a:solidFill>
                  <a:schemeClr val="accent2"/>
                </a:solidFill>
                <a:latin typeface="Comic Sans MS" pitchFamily="66" charset="0"/>
              </a:rPr>
              <a:t>    - Sizler yaşamınızı nasıl sürdürüyorsunuz? Arkadaş olamaz mıyız? </a:t>
            </a:r>
          </a:p>
          <a:p>
            <a:pPr>
              <a:lnSpc>
                <a:spcPct val="90000"/>
              </a:lnSpc>
              <a:buFontTx/>
              <a:buNone/>
            </a:pPr>
            <a:r>
              <a:rPr lang="tr-TR" altLang="tr-TR" sz="1400" b="1">
                <a:solidFill>
                  <a:schemeClr val="accent2"/>
                </a:solidFill>
                <a:latin typeface="Comic Sans MS" pitchFamily="66" charset="0"/>
              </a:rPr>
              <a:t>    diye merakla seslenmiş. Gelen yanıtlardan anladığı kadarıyla gündüz yaşamlarını </a:t>
            </a:r>
          </a:p>
          <a:p>
            <a:pPr>
              <a:lnSpc>
                <a:spcPct val="90000"/>
              </a:lnSpc>
              <a:buFontTx/>
              <a:buNone/>
            </a:pPr>
            <a:r>
              <a:rPr lang="tr-TR" altLang="tr-TR" sz="1400" b="1">
                <a:solidFill>
                  <a:schemeClr val="accent2"/>
                </a:solidFill>
                <a:latin typeface="Comic Sans MS" pitchFamily="66" charset="0"/>
              </a:rPr>
              <a:t>    sürdürmek için çalışıyor, geceleri toplanıp aralarında konuşuyormuşlar. Onlara katılmak için yerinden çıkmış ve yavaş yavaş toplandıkları yere doğru sürünmüş. Kendisini kollayarak dalların arasında yerini alınca, çevresine bakınmış. Diğerleri ona "Hoş geldin" demişler. Kendisinden daha kalın olanlar, boğumları üzerinde sarı benekleri olanlar, boğumları kahverengi uzun tüylerle kaplı olanlar, daha küçük ya da daha büyük bir çok tırtıl varmış burada. Herkesin yerleştiğini gören irice bir tırtıl, bir iki öksürüp diğerlerinin susmasını beklemiş ve sessizlik oluşunca, söze başlamış: </a:t>
            </a:r>
          </a:p>
          <a:p>
            <a:pPr>
              <a:lnSpc>
                <a:spcPct val="90000"/>
              </a:lnSpc>
              <a:buFontTx/>
              <a:buNone/>
            </a:pPr>
            <a:r>
              <a:rPr lang="tr-TR" altLang="tr-TR" sz="1400" b="1">
                <a:solidFill>
                  <a:schemeClr val="accent2"/>
                </a:solidFill>
                <a:latin typeface="Comic Sans MS" pitchFamily="66" charset="0"/>
              </a:rPr>
              <a:t>    - Hoş geldiniz. Bugünkü toplantımızı açıyorum. Bugün benekli tırtılın anlatı günü. Bakalım benekli tırtıl bize neler anlatacak? </a:t>
            </a:r>
          </a:p>
          <a:p>
            <a:pPr>
              <a:lnSpc>
                <a:spcPct val="90000"/>
              </a:lnSpc>
              <a:buFontTx/>
              <a:buNone/>
            </a:pPr>
            <a:r>
              <a:rPr lang="tr-TR" altLang="tr-TR" sz="1400" b="1">
                <a:solidFill>
                  <a:schemeClr val="accent2"/>
                </a:solidFill>
                <a:latin typeface="Comic Sans MS" pitchFamily="66" charset="0"/>
              </a:rPr>
              <a:t>     Benkli tırtıl, boynunu uzatıp dallar arasında sessizce onu dinleyan diğer tırtılları süzdükten sonra boğazını temizleyip ses tonunu ayarlayarak konuşmasına başlamış: </a:t>
            </a:r>
          </a:p>
          <a:p>
            <a:pPr>
              <a:lnSpc>
                <a:spcPct val="90000"/>
              </a:lnSpc>
              <a:buFontTx/>
              <a:buNone/>
            </a:pPr>
            <a:r>
              <a:rPr lang="tr-TR" altLang="tr-TR" sz="1400" b="1">
                <a:solidFill>
                  <a:schemeClr val="accent2"/>
                </a:solidFill>
                <a:latin typeface="Comic Sans MS" pitchFamily="66" charset="0"/>
              </a:rPr>
              <a:t>    - Ben size bugün, tırtıl yaşamının ana düşüncesinden söz etmek istiyorum. Her tırtıl, yumurtadan çıkınca, salt büyümek için yaşamaz. Düşünmek ve kendini geliştirmek zorundadır. Her tırtıl duygularını denetlemek, varsa kötülüklerden arınmak için düşünce biçimini geliştirmelidir. Yaşamın her adımında, karşılaşılan her olaydan ders alınacak deneyler vardır. Her deneyden kazanılan beceri ve sonunda elde edilen öğreti o tırtılın olgunlaşmasını sağlayan bir adımdır. Olgunluğu kavramak, öğretileri anlayıp uygulamak ve hepsini özümseyebilmek bir tırtılın en önemli görevidir. Bu görevleri yaparken her tırtılın karşılaşacağı sorunlar, kendinden kaynaklanan eksikler olacaktır. Tırtıllar bu eksikleri bulup çıkartmalı, onları aşacak düşünceler üretmelidir. </a:t>
            </a:r>
          </a:p>
          <a:p>
            <a:pPr>
              <a:lnSpc>
                <a:spcPct val="90000"/>
              </a:lnSpc>
              <a:buFontTx/>
              <a:buNone/>
            </a:pPr>
            <a:r>
              <a:rPr lang="tr-TR" altLang="tr-TR" sz="1400" b="1">
                <a:solidFill>
                  <a:schemeClr val="accent2"/>
                </a:solidFill>
                <a:latin typeface="Comic Sans MS" pitchFamily="66" charset="0"/>
              </a:rPr>
              <a:t>         Benekli tırtıl soluklanmak için anlatısına ara verince, küçük tırtıl, hayretle çevresine bakınmış. Onun beklentisi toplantının çok sıradan öykülerden oluşacağı biçimindeymiş. Bu tür bir anlatıyla karşılaşacağını sanmıyormuş. Tırtıl yaşamının gerekçesinin, bu denli önemli olduğunu da bilmiyormuş. Benekli tırtıl gücünü toplayıp konuşmaya başlamak için derin bir soluk alınca, küçük tırtıl anlatılanları öğrenmek amacıyla dikkatini toplamış, benekli tırtılı dinlemeye başlamış: </a:t>
            </a:r>
          </a:p>
          <a:p>
            <a:pPr>
              <a:lnSpc>
                <a:spcPct val="90000"/>
              </a:lnSpc>
              <a:buFontTx/>
              <a:buNone/>
            </a:pPr>
            <a:r>
              <a:rPr lang="tr-TR" altLang="tr-TR" sz="1400" b="1">
                <a:solidFill>
                  <a:schemeClr val="accent2"/>
                </a:solidFill>
                <a:latin typeface="Comic Sans MS" pitchFamily="66" charset="0"/>
              </a:rPr>
              <a:t>     - Karamsarlığı ve kötülükleri içinden atabilen tırtıllar, olgunluğun doruğuna ulaşırlar. O zaman içleri güzelliklerle, iyiliklerle dolar. Sonra bir değişim süreci yaşanır. Doğa'nın en güzel yaratığı olursunuz. Doğa'nın güzelliğini süslemek için kendi güzelliğinizi sergilersiniz. Bu olay; mutluluğun doruğuna çıkmak, kusursuz ve erdemli olmak, Doğa ölçüsünde saf ve temiz olmak anlamına gelir. Bu toplantılarda amacımız: Kusursuz tırtıl olmak için birbirimize destek olmaktır. </a:t>
            </a:r>
          </a:p>
          <a:p>
            <a:pPr>
              <a:buFontTx/>
              <a:buNone/>
            </a:pPr>
            <a:endParaRPr lang="tr-TR" altLang="tr-TR" sz="1400" b="1">
              <a:solidFill>
                <a:schemeClr val="accent2"/>
              </a:solidFill>
              <a:latin typeface="Comic Sans MS" pitchFamily="66" charset="0"/>
            </a:endParaRPr>
          </a:p>
        </p:txBody>
      </p:sp>
      <p:sp>
        <p:nvSpPr>
          <p:cNvPr id="102403"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102404" name="AutoShape 4"/>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
        <p:nvSpPr>
          <p:cNvPr id="102405" name="AutoShape 5"/>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GERİ</a:t>
            </a:r>
            <a:endParaRPr lang="tr-TR" altLang="tr-TR"/>
          </a:p>
        </p:txBody>
      </p:sp>
    </p:spTree>
  </p:cSld>
  <p:clrMapOvr>
    <a:masterClrMapping/>
  </p:clrMapOvr>
  <p:transition advClick="0">
    <p:cut/>
    <p:sndAc>
      <p:stSnd>
        <p:snd r:embed="rId2" name="START.WAV"/>
      </p:stSnd>
    </p:sndAc>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body" idx="1"/>
          </p:nvPr>
        </p:nvSpPr>
        <p:spPr>
          <a:xfrm>
            <a:off x="-228600" y="457200"/>
            <a:ext cx="9144000" cy="6400800"/>
          </a:xfrm>
        </p:spPr>
        <p:txBody>
          <a:bodyPr/>
          <a:lstStyle/>
          <a:p>
            <a:pPr>
              <a:lnSpc>
                <a:spcPct val="80000"/>
              </a:lnSpc>
              <a:buFontTx/>
              <a:buNone/>
            </a:pPr>
            <a:r>
              <a:rPr lang="tr-TR" altLang="tr-TR" sz="1400" b="1">
                <a:latin typeface="Comic Sans MS" pitchFamily="66" charset="0"/>
              </a:rPr>
              <a:t>       </a:t>
            </a:r>
            <a:r>
              <a:rPr lang="tr-TR" altLang="tr-TR" sz="1400" b="1">
                <a:solidFill>
                  <a:schemeClr val="accent2"/>
                </a:solidFill>
                <a:latin typeface="Comic Sans MS" pitchFamily="66" charset="0"/>
              </a:rPr>
              <a:t>Toplantı son bulduğunda, küçük tırtıl yuvasına dönerken kötülüklerin ve </a:t>
            </a:r>
          </a:p>
          <a:p>
            <a:pPr>
              <a:lnSpc>
                <a:spcPct val="80000"/>
              </a:lnSpc>
              <a:buFontTx/>
              <a:buNone/>
            </a:pPr>
            <a:r>
              <a:rPr lang="tr-TR" altLang="tr-TR" sz="1400" b="1">
                <a:solidFill>
                  <a:schemeClr val="accent2"/>
                </a:solidFill>
                <a:latin typeface="Comic Sans MS" pitchFamily="66" charset="0"/>
              </a:rPr>
              <a:t>    karamsarlığın ne olduğunu, onlardan nasıl arınacağını, nasıl kusursuz olacağını merak etmiş. Çok küçük olduğundan ne kötülükleri, ne de karamsarlığı biliyormuş. Onun, yaşamın daha başında olması, iyiyi kötüyü, güzeli çirkini ayırt etmesine engelmiş. Ama, "Ben de olgunluğun doruğuna ulaşmak isterim" diyerek sessizce kuytu köşesine gitmiş. </a:t>
            </a:r>
          </a:p>
          <a:p>
            <a:pPr>
              <a:lnSpc>
                <a:spcPct val="80000"/>
              </a:lnSpc>
              <a:buFontTx/>
              <a:buNone/>
            </a:pPr>
            <a:r>
              <a:rPr lang="tr-TR" altLang="tr-TR" sz="1400" b="1">
                <a:solidFill>
                  <a:schemeClr val="accent2"/>
                </a:solidFill>
                <a:latin typeface="Comic Sans MS" pitchFamily="66" charset="0"/>
              </a:rPr>
              <a:t>       Ertesi gün, bulunduğu dalın ucundaki yaprakları yemeğe çalışırken hep benekli tırtılın anlattıklarını düşünmüş. Sürünerek başladığı yaşamın, nasıl iç güzellikleri yansıtcak boyuta erişeceğini, nasıl mutluluktan uçacağını düşünüp durmuş. Hatta "Olabilir mi?" diye kuşkulanmış bile... Tam bu düşünceler içinde yaprağını dalgın dalgın kemirirken, yaprakların arasından sızan Güneş ışınlarının ötesinden gelen bir çığlıkla irkilmiş. "Ne oluyor?" diye merakla başını kaldırıp baktığında, yaprakların arasından, bir kuşun ağzında çırpınan tombul bir tırtılın çaresizce debelendiğini görmüş. Kuş, gürültüyle kanatlarını çırpıp, avcılığının başarısını kutluyormuş. Biraz sonra acı çığlıklar sessizliğe gömülünce, "Kötülük bu olmalı. Bir canlının yaşamak için bir bakşa canlıyı yok etmesi olmalı..." diye söylenmiş. </a:t>
            </a:r>
          </a:p>
          <a:p>
            <a:pPr>
              <a:lnSpc>
                <a:spcPct val="80000"/>
              </a:lnSpc>
              <a:buFontTx/>
              <a:buNone/>
            </a:pPr>
            <a:r>
              <a:rPr lang="tr-TR" altLang="tr-TR" sz="1400" b="1">
                <a:solidFill>
                  <a:schemeClr val="accent2"/>
                </a:solidFill>
                <a:latin typeface="Comic Sans MS" pitchFamily="66" charset="0"/>
              </a:rPr>
              <a:t>        O gece toplantıda anlatımı üstlenen tırtıl, mutluluk üzerine konuşurken: </a:t>
            </a:r>
          </a:p>
          <a:p>
            <a:pPr>
              <a:lnSpc>
                <a:spcPct val="80000"/>
              </a:lnSpc>
              <a:buFontTx/>
              <a:buNone/>
            </a:pPr>
            <a:r>
              <a:rPr lang="tr-TR" altLang="tr-TR" sz="1400" b="1">
                <a:solidFill>
                  <a:schemeClr val="accent2"/>
                </a:solidFill>
                <a:latin typeface="Comic Sans MS" pitchFamily="66" charset="0"/>
              </a:rPr>
              <a:t>    - Doğa güzeldir. Yaşamak için canlılar başka canlıları yok ederken, yok olanların kötülüklerden arınmadıklarını göreceksiniz. Yaşamı sevmek, başka canlılara da sevgi göstermek gerekir. Bu davranış, tırtılın iç dünyasının güzelliğini yansıtır. Çevrenizi sevdikçe, çevrenizdekileri korudukça, mutlu olursunuz. Mutlu olunca, yüreğinizde sevgi çiçekleri açılır. Biçiminiz güzelleşir. Boğumlarınız kaygan, deriniz yumuşak, davranışlarını daha dengeli ve uyumlu olur. Kendinize olan güveniniz artar, yaşam bağlarınız güçlenir. Yaşama karamsar açıdan bakarsanız, içinizde kötülüklere yer verirseniz, kendi çıkarınız uğruna başkalarına zarar verirseniz, kötülüklerin acı yaralara dönüştüğünü görürsünüz. Yaralar büyüyüp içinizi kapladığında, sizin "Olgunluğun Doruğuna" erişme olasılığınız kalmaz. Doğa kuralları çalışır ve başka canlılara yem olursunuz. Ancak sevgi dolu tırtıllar çevrelerine mutluluk saçabilirler. Çevrelerindeki mutluluğu ve sevgiyi paylaşanlar, erdemli olanlar, olgunluk yolunda ilerliyebilirler... </a:t>
            </a:r>
          </a:p>
          <a:p>
            <a:pPr>
              <a:lnSpc>
                <a:spcPct val="80000"/>
              </a:lnSpc>
              <a:buFontTx/>
              <a:buNone/>
            </a:pPr>
            <a:r>
              <a:rPr lang="tr-TR" altLang="tr-TR" sz="1400" b="1">
                <a:solidFill>
                  <a:schemeClr val="accent2"/>
                </a:solidFill>
                <a:latin typeface="Comic Sans MS" pitchFamily="66" charset="0"/>
              </a:rPr>
              <a:t>         Küçük tırtıl bu öğretiyi önemsiyerek çevresindeki böceklere karşı daha dikkatli olmaya başlamış. Gereksinimi olanlara yardım etmiş. Onları ezmemiş. Ancak kendine saldıranlara karşı yaşamını savunmuş. Onlardan uzak durmaya çalışmış. İşte o zaman içinde bir şeylerin kıpırdadığını, duygularında küçük de olsa bir şeylerin değiştiğini anlamış. Her gün olgunluk yolunda ilerlemeyi sürdürürken, arkadaşlarından bazılarının üzücü olaylar sonucu yaşamlarını yitirdiklerini görmüş. Bir gün bir kümes hayvanı, bir başka gün bir sincap, hatta çevrede dolanan insanlar, tek tek tırtılları yok etmişler. Küçük tırtıl öğretiler aklına gelince, yaşlı gözlerle, "Kötülüklerden arınamadılar. Onlara yazık oldu." diye arkadaşlarının arkasından ağlamış.</a:t>
            </a:r>
            <a:r>
              <a:rPr lang="tr-TR" altLang="tr-TR" b="1">
                <a:solidFill>
                  <a:schemeClr val="accent2"/>
                </a:solidFill>
                <a:latin typeface="Comic Sans MS" pitchFamily="66" charset="0"/>
              </a:rPr>
              <a:t> </a:t>
            </a:r>
          </a:p>
          <a:p>
            <a:endParaRPr lang="tr-TR" altLang="tr-TR" sz="1400" b="1">
              <a:solidFill>
                <a:schemeClr val="accent2"/>
              </a:solidFill>
              <a:latin typeface="Comic Sans MS" pitchFamily="66" charset="0"/>
            </a:endParaRPr>
          </a:p>
        </p:txBody>
      </p:sp>
      <p:sp>
        <p:nvSpPr>
          <p:cNvPr id="103427"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103428" name="AutoShape 4"/>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
        <p:nvSpPr>
          <p:cNvPr id="103429" name="AutoShape 5"/>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GERİ</a:t>
            </a:r>
            <a:endParaRPr lang="tr-TR" altLang="tr-TR"/>
          </a:p>
        </p:txBody>
      </p:sp>
    </p:spTree>
  </p:cSld>
  <p:clrMapOvr>
    <a:masterClrMapping/>
  </p:clrMapOvr>
  <p:transition advClick="0">
    <p:cut/>
    <p:sndAc>
      <p:stSnd>
        <p:snd r:embed="rId2" name="START.WAV"/>
      </p:stSnd>
    </p:sndAc>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body" idx="1"/>
          </p:nvPr>
        </p:nvSpPr>
        <p:spPr>
          <a:xfrm>
            <a:off x="-228600" y="228600"/>
            <a:ext cx="9144000" cy="6400800"/>
          </a:xfrm>
        </p:spPr>
        <p:txBody>
          <a:bodyPr/>
          <a:lstStyle/>
          <a:p>
            <a:pPr>
              <a:lnSpc>
                <a:spcPct val="90000"/>
              </a:lnSpc>
              <a:buFontTx/>
              <a:buNone/>
            </a:pPr>
            <a:r>
              <a:rPr lang="tr-TR" altLang="tr-TR" sz="1400" b="1">
                <a:solidFill>
                  <a:schemeClr val="accent2"/>
                </a:solidFill>
                <a:latin typeface="Comic Sans MS" pitchFamily="66" charset="0"/>
              </a:rPr>
              <a:t>         Günler ilerledikçe küçük tırtılın küçüklüğü kalmamış. Büyüyüp irice bir tırtıl </a:t>
            </a:r>
          </a:p>
          <a:p>
            <a:pPr>
              <a:lnSpc>
                <a:spcPct val="90000"/>
              </a:lnSpc>
              <a:buFontTx/>
              <a:buNone/>
            </a:pPr>
            <a:r>
              <a:rPr lang="tr-TR" altLang="tr-TR" sz="1400" b="1">
                <a:solidFill>
                  <a:schemeClr val="accent2"/>
                </a:solidFill>
                <a:latin typeface="Comic Sans MS" pitchFamily="66" charset="0"/>
              </a:rPr>
              <a:t>   olmuş. Artık ince körpe yaprakların ucuna değin sürünemiyor. Dallara yakın yapraklarla yetinmek zorunda kalıyormuş. Tavırlarında ağırbaşlılık gözleniyormuş. Yaşamın koşullarını olgunlukla karşılıyor, çevresindeki küçük hayvanlara ve böceklere daha çok yardım ediyormuş. Gösterdiği sevgi karşılıksız kalmıyor, diğer canlılar ve küçük tırtıllar ona hep saygı gösteriyormuşlar. Geceleri toplantılarda yanlız dinlemekle yetinmiyor, diğer tırtıllara yaşamın düşüncesini, kendi yorumlarıyla, gördükleriyle ve deneyimleriyle örnekler vererek anlatıyormuş. Yumurtadan yeni çıkan küçük tırtıllar, onu hayranlıkla dinliyor, öğretilerini ve davranışlarını örnek almaya çalışıyormuşlar. </a:t>
            </a:r>
          </a:p>
          <a:p>
            <a:pPr>
              <a:lnSpc>
                <a:spcPct val="90000"/>
              </a:lnSpc>
              <a:buFontTx/>
              <a:buNone/>
            </a:pPr>
            <a:r>
              <a:rPr lang="tr-TR" altLang="tr-TR" sz="1400" b="1">
                <a:solidFill>
                  <a:schemeClr val="accent2"/>
                </a:solidFill>
                <a:latin typeface="Comic Sans MS" pitchFamily="66" charset="0"/>
              </a:rPr>
              <a:t>        Bir gece toplantıdan yuvasına dönünce, diğer günlerden farklı bir değişim içinde olduğunu sezinlemiş. İçinde bir şeylerin kıpırdandığını, yaşamın sevgi çiçeklerinin bir an önce filizlenmek istercesine sabırsız olduğunu anlamış. Teninin daha pürüzsüz ve kaygan olduğunu, ağzından o güne değin hiç alışık olmadığı bir sıvının akmaya başladığını olduğunu görünce: "Yeterince olgunlaşmış olmalıyım" demiş. O gece mutluluk içinde gözlerini yumup, uykuya dalmış. </a:t>
            </a:r>
          </a:p>
          <a:p>
            <a:pPr>
              <a:lnSpc>
                <a:spcPct val="90000"/>
              </a:lnSpc>
              <a:buFontTx/>
              <a:buNone/>
            </a:pPr>
            <a:r>
              <a:rPr lang="tr-TR" altLang="tr-TR" sz="1400" b="1">
                <a:solidFill>
                  <a:schemeClr val="accent2"/>
                </a:solidFill>
                <a:latin typeface="Comic Sans MS" pitchFamily="66" charset="0"/>
              </a:rPr>
              <a:t>        Sabah olduğunda her zamanki gibi yapraklara koşturmamış. Bulunduğu dalda hazırlıklara başlamış. Önce ağzından akan salgıyla dala tutununca, kendi ağırlığını taşıyabilecek bir uzantı oluşturmuş. Sonra bu uzantıya tutunarak baş aşağı kendini sarkıtmış. Kuyruğuna yakın ayaklarıyla oluşturduğu uzantıya sarılmış. Başını kuyruğuna kadar kıvırıp bedeninin çevresini ağzından akan salgıyla kaplamaya başlamış. Tüm gün ara vermeden, bedeninin çevresini dolanmış. Güneş dağların arkasında kaybolurken, Güneş'e son kez bakıp başının çevresini de ağzından çıkan salgıyla kaplamış. Oluşan kozanın içinde düşünceleriyle baş başa kalmış... </a:t>
            </a:r>
          </a:p>
          <a:p>
            <a:pPr>
              <a:lnSpc>
                <a:spcPct val="90000"/>
              </a:lnSpc>
              <a:buFontTx/>
              <a:buNone/>
            </a:pPr>
            <a:r>
              <a:rPr lang="tr-TR" altLang="tr-TR" sz="1400" b="1">
                <a:solidFill>
                  <a:schemeClr val="accent2"/>
                </a:solidFill>
                <a:latin typeface="Comic Sans MS" pitchFamily="66" charset="0"/>
              </a:rPr>
              <a:t>        Tırtılın iç dünyasının olgunluğu, yüreğinin sevecenliği, içindeki güzelliklerin çiçek gibi açma isteğinin dış görünüşüne yansıması, gözlerden uzak, kendi kozasında günlerce sürmüş... Kolay değilmiş kusursuz olmak, mutluluğun doruğuna ulaşmak... </a:t>
            </a:r>
          </a:p>
          <a:p>
            <a:pPr>
              <a:lnSpc>
                <a:spcPct val="90000"/>
              </a:lnSpc>
              <a:buFontTx/>
              <a:buNone/>
            </a:pPr>
            <a:r>
              <a:rPr lang="tr-TR" altLang="tr-TR" sz="1400" b="1">
                <a:solidFill>
                  <a:schemeClr val="accent2"/>
                </a:solidFill>
                <a:latin typeface="Comic Sans MS" pitchFamily="66" charset="0"/>
              </a:rPr>
              <a:t>         Üç hafta sonra kozada bir kıpırdanma olmuş. Koza içine gizlenmiş olan güzellik, daha çok gözlerden uzak kalmak istemiyor, oradan çıkıp başkalarının da beğenisini kazanmak istiyor gibiymiş.. Sabırsız kıpırtılara dayanamıyan koza, ucundan çatlamış. Kozadan ipek gibi yumuşacık tüylerle kaplı bir böcek, başını çıkartmış. Bu canlı, gün ışığına ilk kez çıktığından olmalı, ön ayaklarıyla kamaşan gözlerini kapamış. Işığa alışınca gözlerini açıp çevresine bakınmış. Bir başka açıdan Doğa'nın güzelliklerini görmüş. Tüm bedenini kozadan çıkarıp, tüy gibi hafif, kadife gibi yumuşacık kocaman kanatlarını açmış. Kocaman kanatları bir iki çırpınca ayakları tutunduğu yerden kurtulmuş ve boşlukta süzülmeye başlamış. Tüy gibi hafiflemiş olduğunu, mutluluğun doruğunda uçtuğunu anlayınca, görkemli kanatlarını sevinçle çırpmış...</a:t>
            </a:r>
            <a:r>
              <a:rPr lang="tr-TR" altLang="tr-TR" b="1">
                <a:solidFill>
                  <a:schemeClr val="accent2"/>
                </a:solidFill>
                <a:latin typeface="Comic Sans MS" pitchFamily="66" charset="0"/>
              </a:rPr>
              <a:t> </a:t>
            </a:r>
          </a:p>
          <a:p>
            <a:pPr>
              <a:buFontTx/>
              <a:buNone/>
            </a:pPr>
            <a:endParaRPr lang="tr-TR" altLang="tr-TR" sz="1400" b="1">
              <a:solidFill>
                <a:schemeClr val="accent2"/>
              </a:solidFill>
              <a:latin typeface="Comic Sans MS" pitchFamily="66" charset="0"/>
            </a:endParaRPr>
          </a:p>
        </p:txBody>
      </p:sp>
      <p:sp>
        <p:nvSpPr>
          <p:cNvPr id="104451"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104452" name="AutoShape 4"/>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
        <p:nvSpPr>
          <p:cNvPr id="104453" name="AutoShape 5"/>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GERİ</a:t>
            </a:r>
            <a:endParaRPr lang="tr-TR" altLang="tr-TR"/>
          </a:p>
        </p:txBody>
      </p:sp>
    </p:spTree>
  </p:cSld>
  <p:clrMapOvr>
    <a:masterClrMapping/>
  </p:clrMapOvr>
  <p:transition advClick="0">
    <p:cut/>
    <p:sndAc>
      <p:stSnd>
        <p:snd r:embed="rId2" name="START.WAV"/>
      </p:stSnd>
    </p:sndAc>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body" idx="1"/>
          </p:nvPr>
        </p:nvSpPr>
        <p:spPr>
          <a:xfrm>
            <a:off x="-228600" y="457200"/>
            <a:ext cx="9144000" cy="6400800"/>
          </a:xfrm>
        </p:spPr>
        <p:txBody>
          <a:bodyPr/>
          <a:lstStyle/>
          <a:p>
            <a:pPr>
              <a:lnSpc>
                <a:spcPct val="90000"/>
              </a:lnSpc>
              <a:buFontTx/>
              <a:buNone/>
            </a:pPr>
            <a:r>
              <a:rPr lang="tr-TR" altLang="tr-TR" sz="1400" b="1">
                <a:solidFill>
                  <a:schemeClr val="accent2"/>
                </a:solidFill>
                <a:latin typeface="Comic Sans MS" pitchFamily="66" charset="0"/>
              </a:rPr>
              <a:t>       Kahverengili, siyahlı, yeşil çizgili, sarılı benekli alımlı kanatlarını coşkuyla çıprınca </a:t>
            </a:r>
          </a:p>
          <a:p>
            <a:pPr>
              <a:lnSpc>
                <a:spcPct val="90000"/>
              </a:lnSpc>
              <a:buFontTx/>
              <a:buNone/>
            </a:pPr>
            <a:r>
              <a:rPr lang="tr-TR" altLang="tr-TR" sz="1400" b="1">
                <a:solidFill>
                  <a:schemeClr val="accent2"/>
                </a:solidFill>
                <a:latin typeface="Comic Sans MS" pitchFamily="66" charset="0"/>
              </a:rPr>
              <a:t>    bir o yana bir öteki yana uçuyormuş. Olgunluğun ve mutluluğun doruğunda olmanın sevincini tüm Dünya'ya sergilemek için uçuşmuş durmuş... </a:t>
            </a:r>
          </a:p>
          <a:p>
            <a:pPr>
              <a:lnSpc>
                <a:spcPct val="90000"/>
              </a:lnSpc>
              <a:buFontTx/>
              <a:buNone/>
            </a:pPr>
            <a:r>
              <a:rPr lang="tr-TR" altLang="tr-TR" sz="1400" b="1">
                <a:solidFill>
                  <a:schemeClr val="accent2"/>
                </a:solidFill>
                <a:latin typeface="Comic Sans MS" pitchFamily="66" charset="0"/>
              </a:rPr>
              <a:t>        Bir o çiçeğe konmuş, bir ötedeki yeşilliğe... Kendi güzelliğini Doğa'nın güzelliğine katmak için koşuşturmuş durmuş. istemiş ki, iç güzelliğinin dışa vuran kusursuzluğunu herkes görsün. İstemiş ki, Doğa güzelliğine, kendi kusursuzluğunu sunarak, yeni güzellikler katsın... İstemiş ki, bedenine yansıyan mutluluğunu herkes görsün... İstemiş ki, sevincini onlar da paylaşsın... </a:t>
            </a:r>
          </a:p>
          <a:p>
            <a:pPr>
              <a:lnSpc>
                <a:spcPct val="90000"/>
              </a:lnSpc>
              <a:buFontTx/>
              <a:buNone/>
            </a:pPr>
            <a:r>
              <a:rPr lang="tr-TR" altLang="tr-TR" sz="1400" b="1">
                <a:solidFill>
                  <a:schemeClr val="accent2"/>
                </a:solidFill>
                <a:latin typeface="Comic Sans MS" pitchFamily="66" charset="0"/>
              </a:rPr>
              <a:t>        Onun, tırtılların yaşam düşüncesini ve öğretisini ne kadar iyi bellediğini "Herkes görsün" diye uçmuş. Artık bir kelebek olduğunu kırlarda, çiçeklerin arasında, yeşil çimlerde, ağaçların yaprakları arasında uçuşarak kutlamış... Sevinçten yerinde duramuyor, kanatlarını çırparak sürekli uçuyormuş. </a:t>
            </a:r>
          </a:p>
          <a:p>
            <a:pPr>
              <a:lnSpc>
                <a:spcPct val="90000"/>
              </a:lnSpc>
              <a:buFontTx/>
              <a:buNone/>
            </a:pPr>
            <a:r>
              <a:rPr lang="tr-TR" altLang="tr-TR" sz="1400" b="1">
                <a:solidFill>
                  <a:schemeClr val="accent2"/>
                </a:solidFill>
                <a:latin typeface="Comic Sans MS" pitchFamily="66" charset="0"/>
              </a:rPr>
              <a:t>    "Kısacık bir gün için de olsa değermiş" diye sevinç çığlıkları atarak uçmuş durmuş... </a:t>
            </a:r>
          </a:p>
          <a:p>
            <a:pPr algn="ctr">
              <a:lnSpc>
                <a:spcPct val="90000"/>
              </a:lnSpc>
              <a:buFontTx/>
              <a:buNone/>
            </a:pPr>
            <a:r>
              <a:rPr lang="tr-TR" altLang="tr-TR" sz="1400" b="1">
                <a:solidFill>
                  <a:schemeClr val="accent2"/>
                </a:solidFill>
                <a:latin typeface="Comic Sans MS" pitchFamily="66" charset="0"/>
              </a:rPr>
              <a:t>* * *</a:t>
            </a:r>
          </a:p>
          <a:p>
            <a:pPr>
              <a:lnSpc>
                <a:spcPct val="90000"/>
              </a:lnSpc>
              <a:buFontTx/>
              <a:buNone/>
            </a:pPr>
            <a:r>
              <a:rPr lang="tr-TR" altLang="tr-TR" sz="1400" b="1">
                <a:solidFill>
                  <a:schemeClr val="accent2"/>
                </a:solidFill>
                <a:latin typeface="Comic Sans MS" pitchFamily="66" charset="0"/>
              </a:rPr>
              <a:t>         Kelebeğin sevinci, mutluluğun doruğuna ulaşmış kusursuz görüntüsünü, doğal güzelliklere katmaktan kaynaklanır. Sevincini, her yere taşımak için kısacık ömrünü düşünmeden, uçar durur. Bitmeyecek gibi görünen gücünü, tüm çevresine sevgi yaymak için kullanır. Amacı, sevgisini doğal güzelliklerle paylaşmaktır.</a:t>
            </a:r>
            <a:r>
              <a:rPr lang="tr-TR" altLang="tr-TR" b="1">
                <a:latin typeface="Comic Sans MS" pitchFamily="66" charset="0"/>
              </a:rPr>
              <a:t> </a:t>
            </a:r>
          </a:p>
          <a:p>
            <a:endParaRPr lang="tr-TR" altLang="tr-TR" b="1">
              <a:latin typeface="Comic Sans MS" pitchFamily="66" charset="0"/>
            </a:endParaRPr>
          </a:p>
          <a:p>
            <a:endParaRPr lang="tr-TR" altLang="tr-TR" sz="1400" b="1">
              <a:solidFill>
                <a:schemeClr val="accent2"/>
              </a:solidFill>
              <a:latin typeface="Comic Sans MS" pitchFamily="66" charset="0"/>
            </a:endParaRPr>
          </a:p>
        </p:txBody>
      </p:sp>
      <p:sp>
        <p:nvSpPr>
          <p:cNvPr id="107523"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107525" name="AutoShape 5"/>
          <p:cNvSpPr>
            <a:spLocks noChangeArrowheads="1"/>
          </p:cNvSpPr>
          <p:nvPr/>
        </p:nvSpPr>
        <p:spPr bwMode="auto">
          <a:xfrm>
            <a:off x="8167688" y="6477000"/>
            <a:ext cx="976312"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GERİ</a:t>
            </a:r>
            <a:endParaRPr lang="tr-TR" altLang="tr-TR"/>
          </a:p>
        </p:txBody>
      </p:sp>
    </p:spTree>
  </p:cSld>
  <p:clrMapOvr>
    <a:masterClrMapping/>
  </p:clrMapOvr>
  <p:transition advClick="0">
    <p:cut/>
    <p:sndAc>
      <p:stSnd>
        <p:snd r:embed="rId2" name="START.WAV"/>
      </p:stSnd>
    </p:sndAc>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0" y="0"/>
            <a:ext cx="3276600" cy="381000"/>
          </a:xfrm>
        </p:spPr>
        <p:txBody>
          <a:bodyPr/>
          <a:lstStyle/>
          <a:p>
            <a:pPr algn="l"/>
            <a:r>
              <a:rPr lang="tr-TR" altLang="tr-TR" sz="1600" b="1">
                <a:solidFill>
                  <a:schemeClr val="accent2"/>
                </a:solidFill>
                <a:latin typeface="Comic Sans MS" pitchFamily="66" charset="0"/>
              </a:rPr>
              <a:t>PUPSY</a:t>
            </a:r>
          </a:p>
        </p:txBody>
      </p:sp>
      <p:sp>
        <p:nvSpPr>
          <p:cNvPr id="37891" name="Rectangle 3"/>
          <p:cNvSpPr>
            <a:spLocks noGrp="1" noChangeArrowheads="1"/>
          </p:cNvSpPr>
          <p:nvPr>
            <p:ph type="body" idx="1"/>
          </p:nvPr>
        </p:nvSpPr>
        <p:spPr>
          <a:xfrm>
            <a:off x="-228600" y="533400"/>
            <a:ext cx="9144000" cy="6019800"/>
          </a:xfrm>
        </p:spPr>
        <p:txBody>
          <a:bodyPr/>
          <a:lstStyle/>
          <a:p>
            <a:pPr>
              <a:lnSpc>
                <a:spcPct val="90000"/>
              </a:lnSpc>
              <a:buFontTx/>
              <a:buNone/>
            </a:pPr>
            <a:r>
              <a:rPr lang="tr-TR" altLang="tr-TR" sz="1400" b="1">
                <a:latin typeface="Comic Sans MS" pitchFamily="66" charset="0"/>
              </a:rPr>
              <a:t>       </a:t>
            </a:r>
            <a:r>
              <a:rPr lang="tr-TR" altLang="tr-TR" sz="1400" b="1">
                <a:solidFill>
                  <a:schemeClr val="accent2"/>
                </a:solidFill>
                <a:latin typeface="Comic Sans MS" pitchFamily="66" charset="0"/>
              </a:rPr>
              <a:t>Pupsy aileye geldiğinde küçücük bir yavru köpekmiş. Annesi ve babası onu büyütürken, evde yaşamayı öğretmek için çok emek ve zaman harcamışlar. Aile bireyleri, Pupsy eve gelinceye kadar hiç köpek yavrusu beslememiş olduklarından, pek deneyimli de değilmişler. Ama sonunda Pupsy insanların, özellikle annesinin her dediğini anlar olmuş. Yani insanlarla evde yaşamaya alışmış. Pupsy yaşça büyümüş ama, türü küçük olduğu için kendi pek büyümemiş. Kafasını kaldırıp annesine ve babasına baktığında, gözüne dev gibi görünüyormuşlar. </a:t>
            </a:r>
          </a:p>
          <a:p>
            <a:pPr>
              <a:lnSpc>
                <a:spcPct val="90000"/>
              </a:lnSpc>
              <a:buFontTx/>
              <a:buNone/>
            </a:pPr>
            <a:r>
              <a:rPr lang="tr-TR" altLang="tr-TR" sz="1400" b="1">
                <a:solidFill>
                  <a:schemeClr val="accent2"/>
                </a:solidFill>
                <a:latin typeface="Comic Sans MS" pitchFamily="66" charset="0"/>
              </a:rPr>
              <a:t>        Bir gün annesi Pupsy'i evde yalnız bırakıp dışarı çıkmak zorunda kalmış. Hiç yapmazmış bunu. Pupsy, evde kemirmedik sandalye bacağı bırakmamış. Aklınca annesine öfkeleniyor, onu cezalandırıyormuş. Annesi döndüğünde ona çok kızmış. Bir daha yaramazlık yaparsa onu başkasına vereceğini söylemiş. Onları çok sevdiği için Pupsy bir daha bu tür yaramazlıklar yapmamış. </a:t>
            </a:r>
          </a:p>
          <a:p>
            <a:pPr>
              <a:lnSpc>
                <a:spcPct val="90000"/>
              </a:lnSpc>
              <a:buFontTx/>
              <a:buNone/>
            </a:pPr>
            <a:r>
              <a:rPr lang="tr-TR" altLang="tr-TR" sz="1400" b="1">
                <a:solidFill>
                  <a:schemeClr val="accent2"/>
                </a:solidFill>
                <a:latin typeface="Comic Sans MS" pitchFamily="66" charset="0"/>
              </a:rPr>
              <a:t>        Anne ve babası bir akşam Pupsy'i evde yanlız bırakıp gitmişler. Pupsy yaramazlık yapmadan onları beklemiş. Biraz sonra merdivende ayak sesleri duymuş. Annesi ve Babası kapıyı açmışlar ve ellerinde kocaman bir kutu ile içeriye girmişler. Kutudan köpek sesleri geliyormuş. Bunlar küçük köpekmişler. Kendi aralarında nereye geldiklerini soruyormuşlar birbirlerine. Pupsy bu konuşmaları duyunca, hemen yatak odasına kaçmış ve yatağın altına saklanmış. Annesinin "yaramazlık yapıyor" diye bu yavruları getirmiş olabileceğini düşünmüş. Ya kendisini başkalarına verirse diye çok korkmuş. Çünkü annesini çok seviyormuş. Ondan hiç ayrılmak istemiyormuş. Kapıdaki aralıktan annesinin yavrularla ilgilenişini izlemiş. Annesinin onları ne kadar çok sevdiğini görünce üzülmüş. </a:t>
            </a:r>
          </a:p>
          <a:p>
            <a:pPr>
              <a:lnSpc>
                <a:spcPct val="90000"/>
              </a:lnSpc>
              <a:buFontTx/>
              <a:buNone/>
            </a:pPr>
            <a:r>
              <a:rPr lang="tr-TR" altLang="tr-TR" sz="1400" b="1">
                <a:solidFill>
                  <a:schemeClr val="accent2"/>
                </a:solidFill>
                <a:latin typeface="Comic Sans MS" pitchFamily="66" charset="0"/>
              </a:rPr>
              <a:t>    - Şimdi annem beni, benim onu sevdiğim kadar çok sevemeyecek. Çünkü o sevgisini bu beş yavruya paylaştıracak. Benim payıma eskisinden daha az sevgi düşecek. </a:t>
            </a:r>
          </a:p>
          <a:p>
            <a:pPr>
              <a:lnSpc>
                <a:spcPct val="90000"/>
              </a:lnSpc>
              <a:buFontTx/>
              <a:buNone/>
            </a:pPr>
            <a:r>
              <a:rPr lang="tr-TR" altLang="tr-TR" sz="1400" b="1">
                <a:solidFill>
                  <a:schemeClr val="accent2"/>
                </a:solidFill>
                <a:latin typeface="Comic Sans MS" pitchFamily="66" charset="0"/>
              </a:rPr>
              <a:t>    diye düşünürken gözlerinden bir damla yaş akmış. O gün annesinin ve babasının telaşlı konuşmaları, banyo yaparken yavruların çıkarttığı çığlıklar, Pupsy'nin düşüncelerini doğrular gibi olmuş. Zavallı Pupsy yatağın altında, ön ayaklarını başına dayıyarak uyuklamış durmuş. </a:t>
            </a:r>
          </a:p>
          <a:p>
            <a:pPr>
              <a:lnSpc>
                <a:spcPct val="90000"/>
              </a:lnSpc>
              <a:buFontTx/>
              <a:buNone/>
            </a:pPr>
            <a:r>
              <a:rPr lang="tr-TR" altLang="tr-TR" sz="1400" b="1">
                <a:solidFill>
                  <a:schemeClr val="accent2"/>
                </a:solidFill>
                <a:latin typeface="Comic Sans MS" pitchFamily="66" charset="0"/>
              </a:rPr>
              <a:t>        İlerliyen günlerde, annesi yavruların ev yaşantısına alışmaları için onlarla ilgileniyor, Pupsy'e eskisi kadar ilgi göstermiyormuş. Pupsy her sabah odanın penceresine yakın duran koltuğun kolundan, bahçede oynayan çocuklara bakıp, onların oyunlarını seyrediyormuş. </a:t>
            </a:r>
          </a:p>
          <a:p>
            <a:pPr>
              <a:lnSpc>
                <a:spcPct val="90000"/>
              </a:lnSpc>
              <a:buFontTx/>
              <a:buNone/>
            </a:pPr>
            <a:r>
              <a:rPr lang="tr-TR" altLang="tr-TR" sz="1400" b="1">
                <a:solidFill>
                  <a:schemeClr val="accent2"/>
                </a:solidFill>
                <a:latin typeface="Comic Sans MS" pitchFamily="66" charset="0"/>
              </a:rPr>
              <a:t>        Gelen yavrular çok küçükmüş. Daha bir aylık bile değilmişler. Büyüyünce Pupsy'den iri olacakları belli oluyormuş. Ama, şimdilik çok küçük olduklarından, yürürken bile dengelerini zorla sağlıyorlar, bazen yürüyemeyip yuvarlanıyormuşlar. Pupsy devrildiklerinde bebeklere bakıp sinsice gülüyormuş.</a:t>
            </a:r>
            <a:r>
              <a:rPr lang="tr-TR" altLang="tr-TR" b="1">
                <a:latin typeface="Comic Sans MS" pitchFamily="66" charset="0"/>
              </a:rPr>
              <a:t> </a:t>
            </a:r>
          </a:p>
        </p:txBody>
      </p:sp>
      <p:sp>
        <p:nvSpPr>
          <p:cNvPr id="37892" name="AutoShape 4"/>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37893" name="AutoShape 5"/>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Tree>
  </p:cSld>
  <p:clrMapOvr>
    <a:masterClrMapping/>
  </p:clrMapOvr>
  <p:transition advClick="0">
    <p:cut/>
    <p:sndAc>
      <p:stSnd>
        <p:snd r:embed="rId2" name="START.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descr="Kırtasiye"/>
          <p:cNvSpPr>
            <a:spLocks noChangeArrowheads="1"/>
          </p:cNvSpPr>
          <p:nvPr/>
        </p:nvSpPr>
        <p:spPr bwMode="auto">
          <a:xfrm>
            <a:off x="0" y="0"/>
            <a:ext cx="9144000" cy="6858000"/>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147" name="Rectangle 3"/>
          <p:cNvSpPr>
            <a:spLocks noGrp="1" noChangeArrowheads="1"/>
          </p:cNvSpPr>
          <p:nvPr>
            <p:ph type="body" idx="1"/>
          </p:nvPr>
        </p:nvSpPr>
        <p:spPr>
          <a:xfrm>
            <a:off x="-228600" y="228600"/>
            <a:ext cx="9144000" cy="6324600"/>
          </a:xfrm>
        </p:spPr>
        <p:txBody>
          <a:bodyPr/>
          <a:lstStyle/>
          <a:p>
            <a:pPr>
              <a:lnSpc>
                <a:spcPct val="80000"/>
              </a:lnSpc>
              <a:buFontTx/>
              <a:buNone/>
            </a:pPr>
            <a:r>
              <a:rPr lang="tr-TR" altLang="tr-TR" sz="1400" b="1">
                <a:latin typeface="Comic Sans MS" pitchFamily="66" charset="0"/>
              </a:rPr>
              <a:t>     </a:t>
            </a:r>
            <a:r>
              <a:rPr lang="tr-TR" altLang="tr-TR" sz="1400" b="1">
                <a:solidFill>
                  <a:schemeClr val="accent2"/>
                </a:solidFill>
                <a:latin typeface="Comic Sans MS" pitchFamily="66" charset="0"/>
              </a:rPr>
              <a:t>- Unutma. Yine okuyacağız. Sen bize engel olamazsın. </a:t>
            </a:r>
          </a:p>
          <a:p>
            <a:pPr>
              <a:lnSpc>
                <a:spcPct val="80000"/>
              </a:lnSpc>
              <a:buFontTx/>
              <a:buNone/>
            </a:pPr>
            <a:r>
              <a:rPr lang="tr-TR" altLang="tr-TR" sz="1400" b="1">
                <a:solidFill>
                  <a:schemeClr val="accent2"/>
                </a:solidFill>
                <a:latin typeface="Comic Sans MS" pitchFamily="66" charset="0"/>
              </a:rPr>
              <a:t>     demişler. Yavrular, anne ördeğin yanına döndüklerinde gözlerinden sicil gibi yaş </a:t>
            </a:r>
          </a:p>
          <a:p>
            <a:pPr>
              <a:lnSpc>
                <a:spcPct val="80000"/>
              </a:lnSpc>
              <a:buFontTx/>
              <a:buNone/>
            </a:pPr>
            <a:r>
              <a:rPr lang="tr-TR" altLang="tr-TR" sz="1400" b="1">
                <a:solidFill>
                  <a:schemeClr val="accent2"/>
                </a:solidFill>
                <a:latin typeface="Comic Sans MS" pitchFamily="66" charset="0"/>
              </a:rPr>
              <a:t>    akmaktaymış. Tüm hayvanlar çok üzgünmüşler. İşte tam bu sırada kanatlarını çırparak gelen bir serçe, hayvanların hepsinin görebileceği bir yüksekliğe konmuş ve onlara seslenerek: </a:t>
            </a:r>
          </a:p>
          <a:p>
            <a:pPr>
              <a:lnSpc>
                <a:spcPct val="80000"/>
              </a:lnSpc>
              <a:buFontTx/>
              <a:buNone/>
            </a:pPr>
            <a:r>
              <a:rPr lang="tr-TR" altLang="tr-TR" sz="1400" b="1">
                <a:solidFill>
                  <a:schemeClr val="accent2"/>
                </a:solidFill>
                <a:latin typeface="Comic Sans MS" pitchFamily="66" charset="0"/>
              </a:rPr>
              <a:t>     - Üzülmeyin. Tüm hayvanlara haber salabiliriz. Herkes yardım edince kendi okulumuzu kendimiz yapabiliriz. Eskiden kiraya karşılık buğday toplamak için çalışıyorduk. Şimdi çalı çırpı toplarız. Hepimiz yuva kurmayı biliyoruz. Bu kez tüm yavruları içine alacak kocaman bir yuva kurarız. Okul yapmak için çalışmaz mısınız? </a:t>
            </a:r>
          </a:p>
          <a:p>
            <a:pPr>
              <a:lnSpc>
                <a:spcPct val="80000"/>
              </a:lnSpc>
              <a:buFontTx/>
              <a:buNone/>
            </a:pPr>
            <a:r>
              <a:rPr lang="tr-TR" altLang="tr-TR" sz="1400" b="1">
                <a:solidFill>
                  <a:schemeClr val="accent2"/>
                </a:solidFill>
                <a:latin typeface="Comic Sans MS" pitchFamily="66" charset="0"/>
              </a:rPr>
              <a:t>       Tüm hayvanlar sevinçle çığlık atıp, "Olur. Kendi okulumuzu kendimiz yapalım" diyerek dağılmışlar. Tüm hayvanlara haber uçurmuşlar. "Yuva kurmak için topladığınız çalılardan biraz da okul için toplayın" demişler. Tüm hayvanlar okulları için çevreden çalı çırpı toplamaya başlamışlar. Bir çoğu istenilen tür çalı bulamamış. Onlar da yuvalarından söktükleri çalıları getirmişler. Ağaçların arasından koşarak gelen hayvanların ve hızla uçan kuşların ağızlarında taşıdıkları çalılar anne   ördeğin önünde birikmeye başlayınca, anne ördek yavrulara dönüp: </a:t>
            </a:r>
          </a:p>
          <a:p>
            <a:pPr>
              <a:lnSpc>
                <a:spcPct val="80000"/>
              </a:lnSpc>
              <a:buFontTx/>
              <a:buNone/>
            </a:pPr>
            <a:r>
              <a:rPr lang="tr-TR" altLang="tr-TR" sz="1400" b="1">
                <a:solidFill>
                  <a:schemeClr val="accent2"/>
                </a:solidFill>
                <a:latin typeface="Comic Sans MS" pitchFamily="66" charset="0"/>
              </a:rPr>
              <a:t>     - Haydi yavrular. Boş durmayın bana yardım edin. Biz de getirilen çalılardan okulumuzu yapalım. </a:t>
            </a:r>
          </a:p>
          <a:p>
            <a:pPr>
              <a:lnSpc>
                <a:spcPct val="80000"/>
              </a:lnSpc>
              <a:buFontTx/>
              <a:buNone/>
            </a:pPr>
            <a:r>
              <a:rPr lang="tr-TR" altLang="tr-TR" sz="1400" b="1">
                <a:solidFill>
                  <a:schemeClr val="accent2"/>
                </a:solidFill>
                <a:latin typeface="Comic Sans MS" pitchFamily="66" charset="0"/>
              </a:rPr>
              <a:t>     Yeşi başlı ördek ve yavrular kanatlarını açarak okulun yapılmasını için çalışmaya başlamışlar. Okulun duvarları hızla yükselmiş. İş çatıyı yapmaya gelince, kuşlar ördeklerin yerine geçip, çatıyı çalılarla kaplamışlar. Sincaplar onlara yardım etmiş. Kısacık bir günde okul tamamlanmış. Hem de, eski okullarından daha güzel görünüyormuş. Çünkü bu okulu kendi elleriyle yaptıklarından, onlara  cennet gibi güzel görünüyormuş. </a:t>
            </a:r>
          </a:p>
          <a:p>
            <a:pPr>
              <a:lnSpc>
                <a:spcPct val="80000"/>
              </a:lnSpc>
              <a:buFontTx/>
              <a:buNone/>
            </a:pPr>
            <a:r>
              <a:rPr lang="tr-TR" altLang="tr-TR" sz="1400" b="1">
                <a:solidFill>
                  <a:schemeClr val="accent2"/>
                </a:solidFill>
                <a:latin typeface="Comic Sans MS" pitchFamily="66" charset="0"/>
              </a:rPr>
              <a:t>        Horoz, bahçenin diğer ucundan, hayvanların ne yaptıklarını öğrenmeye çalışıyor, çitin üzerinde kıpırdamadan sonucu bekliyormuş. Arada başını sağa sola çevirip, göz ucuyla tavukların diğer hayvanlara yardım edip etmediğini izliyormuş. Zavallı tavuklar, horozdan korktukları için diğer hayvanlara hiç yardım etmemişler. Bahçeden dışarıya çıkmayıp, önlerine konan yemlerini yemişler... </a:t>
            </a:r>
          </a:p>
          <a:p>
            <a:pPr>
              <a:lnSpc>
                <a:spcPct val="80000"/>
              </a:lnSpc>
              <a:buFontTx/>
              <a:buNone/>
            </a:pPr>
            <a:r>
              <a:rPr lang="tr-TR" altLang="tr-TR" sz="1400" b="1">
                <a:solidFill>
                  <a:schemeClr val="accent2"/>
                </a:solidFill>
                <a:latin typeface="Comic Sans MS" pitchFamily="66" charset="0"/>
              </a:rPr>
              <a:t>        Okulun yapımı tamamlanınca tüm yavrular okul gereçlerini yeni yapının içine taşımışlar. Çok çalışmaktan yorulmuş olmalarına aldırmadan arada şarkı bile söylemişler. Eksik kalmayınca, tüm hayvanlar okulun kapısı önünde toplanmışlar. Anne ördek: </a:t>
            </a:r>
          </a:p>
          <a:p>
            <a:pPr>
              <a:lnSpc>
                <a:spcPct val="80000"/>
              </a:lnSpc>
              <a:buFontTx/>
              <a:buNone/>
            </a:pPr>
            <a:r>
              <a:rPr lang="tr-TR" altLang="tr-TR" sz="1400" b="1">
                <a:solidFill>
                  <a:schemeClr val="accent2"/>
                </a:solidFill>
                <a:latin typeface="Comic Sans MS" pitchFamily="66" charset="0"/>
              </a:rPr>
              <a:t>     - Yardımlarınızla okulumuzu tamamladık. Yarın her zamanki gibi eğitiminiz sürdürecek. Bugün yoruldunuz. Gidip dinlenin. Sakın yarın derse geç kalmayın. </a:t>
            </a:r>
          </a:p>
          <a:p>
            <a:pPr>
              <a:lnSpc>
                <a:spcPct val="80000"/>
              </a:lnSpc>
              <a:buFontTx/>
              <a:buNone/>
            </a:pPr>
            <a:r>
              <a:rPr lang="tr-TR" altLang="tr-TR" sz="1400" b="1">
                <a:solidFill>
                  <a:schemeClr val="accent2"/>
                </a:solidFill>
                <a:latin typeface="Comic Sans MS" pitchFamily="66" charset="0"/>
              </a:rPr>
              <a:t>    Sevinçle çığlık atan öğrenciler: </a:t>
            </a:r>
          </a:p>
          <a:p>
            <a:pPr>
              <a:lnSpc>
                <a:spcPct val="80000"/>
              </a:lnSpc>
              <a:buFontTx/>
              <a:buNone/>
            </a:pPr>
            <a:r>
              <a:rPr lang="tr-TR" altLang="tr-TR" sz="1400" b="1">
                <a:solidFill>
                  <a:schemeClr val="accent2"/>
                </a:solidFill>
                <a:latin typeface="Comic Sans MS" pitchFamily="66" charset="0"/>
              </a:rPr>
              <a:t>     - Evet! Kimse bize engel olamaz. Birlik olunca, baş edemeyeceğimiz sorun olmaz. Bunu kanıtladık. </a:t>
            </a:r>
          </a:p>
          <a:p>
            <a:pPr>
              <a:lnSpc>
                <a:spcPct val="80000"/>
              </a:lnSpc>
              <a:buFontTx/>
              <a:buNone/>
            </a:pPr>
            <a:r>
              <a:rPr lang="tr-TR" altLang="tr-TR" sz="1400" b="1">
                <a:solidFill>
                  <a:schemeClr val="accent2"/>
                </a:solidFill>
                <a:latin typeface="Comic Sans MS" pitchFamily="66" charset="0"/>
              </a:rPr>
              <a:t>        demişler. Sonra tüm hayvanlar dağılıp yuvalarına dönmüşler. Anne ördek, yeşil başlı baba ördek ve yavruları, yeni okulun yanındaki yuvalarında huzur içinde uyumuşlar... </a:t>
            </a:r>
          </a:p>
          <a:p>
            <a:pPr>
              <a:lnSpc>
                <a:spcPct val="80000"/>
              </a:lnSpc>
            </a:pPr>
            <a:endParaRPr lang="tr-TR" altLang="tr-TR">
              <a:solidFill>
                <a:schemeClr val="accent2"/>
              </a:solidFill>
            </a:endParaRPr>
          </a:p>
        </p:txBody>
      </p:sp>
      <p:sp>
        <p:nvSpPr>
          <p:cNvPr id="6149" name="AutoShape 5"/>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ANA SAYFA</a:t>
            </a:r>
            <a:endParaRPr lang="tr-TR" altLang="tr-TR"/>
          </a:p>
        </p:txBody>
      </p:sp>
      <p:sp>
        <p:nvSpPr>
          <p:cNvPr id="6150" name="AutoShape 6"/>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5" action="ppaction://hlinksldjump"/>
              </a:rPr>
              <a:t>İ</a:t>
            </a:r>
            <a:endParaRPr lang="tr-TR" altLang="tr-TR"/>
          </a:p>
        </p:txBody>
      </p:sp>
      <p:sp>
        <p:nvSpPr>
          <p:cNvPr id="6151" name="AutoShape 7"/>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6" action="ppaction://hlinksldjump"/>
              </a:rPr>
              <a:t>GERİ</a:t>
            </a:r>
            <a:endParaRPr lang="tr-TR" altLang="tr-TR"/>
          </a:p>
        </p:txBody>
      </p:sp>
    </p:spTree>
  </p:cSld>
  <p:clrMapOvr>
    <a:masterClrMapping/>
  </p:clrMapOvr>
  <p:transition advClick="0">
    <p:cut/>
    <p:sndAc>
      <p:stSnd>
        <p:snd r:embed="rId2" name="START.WAV"/>
      </p:stSnd>
    </p:sndAc>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body" idx="1"/>
          </p:nvPr>
        </p:nvSpPr>
        <p:spPr>
          <a:xfrm>
            <a:off x="-228600" y="228600"/>
            <a:ext cx="9144000" cy="6400800"/>
          </a:xfrm>
        </p:spPr>
        <p:txBody>
          <a:bodyPr/>
          <a:lstStyle/>
          <a:p>
            <a:pPr>
              <a:lnSpc>
                <a:spcPct val="90000"/>
              </a:lnSpc>
              <a:buFontTx/>
              <a:buNone/>
            </a:pPr>
            <a:r>
              <a:rPr lang="tr-TR" altLang="tr-TR" sz="1400" b="1">
                <a:latin typeface="Comic Sans MS" pitchFamily="66" charset="0"/>
              </a:rPr>
              <a:t>        </a:t>
            </a:r>
            <a:r>
              <a:rPr lang="tr-TR" altLang="tr-TR" sz="1400" b="1">
                <a:solidFill>
                  <a:schemeClr val="accent2"/>
                </a:solidFill>
                <a:latin typeface="Comic Sans MS" pitchFamily="66" charset="0"/>
              </a:rPr>
              <a:t>Çoğu zaman annesi Puspsy'i açık pencerenin önündeki koltuğa yerleştiriyor,</a:t>
            </a:r>
          </a:p>
          <a:p>
            <a:pPr>
              <a:lnSpc>
                <a:spcPct val="90000"/>
              </a:lnSpc>
              <a:buFontTx/>
              <a:buNone/>
            </a:pPr>
            <a:r>
              <a:rPr lang="tr-TR" altLang="tr-TR" sz="1400" b="1">
                <a:solidFill>
                  <a:schemeClr val="accent2"/>
                </a:solidFill>
                <a:latin typeface="Comic Sans MS" pitchFamily="66" charset="0"/>
              </a:rPr>
              <a:t>    bahçeyi seyretmesine izin veriyormuş. Bir gün Pupsy, bahçede oynuyan çocukları </a:t>
            </a:r>
          </a:p>
          <a:p>
            <a:pPr>
              <a:lnSpc>
                <a:spcPct val="90000"/>
              </a:lnSpc>
              <a:buFontTx/>
              <a:buNone/>
            </a:pPr>
            <a:r>
              <a:rPr lang="tr-TR" altLang="tr-TR" sz="1400" b="1">
                <a:solidFill>
                  <a:schemeClr val="accent2"/>
                </a:solidFill>
                <a:latin typeface="Comic Sans MS" pitchFamily="66" charset="0"/>
              </a:rPr>
              <a:t>    seyrederken, halıda koşuşturan bebeklerin konuşmalarına kulak misarifi olmuş : </a:t>
            </a:r>
          </a:p>
          <a:p>
            <a:pPr>
              <a:lnSpc>
                <a:spcPct val="90000"/>
              </a:lnSpc>
              <a:buFontTx/>
              <a:buNone/>
            </a:pPr>
            <a:r>
              <a:rPr lang="tr-TR" altLang="tr-TR" sz="1400" b="1">
                <a:solidFill>
                  <a:schemeClr val="accent2"/>
                </a:solidFill>
                <a:latin typeface="Comic Sans MS" pitchFamily="66" charset="0"/>
              </a:rPr>
              <a:t>    - Hey, kardeşim biz niye koltuğa çıkmıyoruz?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Ben demin denedim. Olmadı. Çok yüksek.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Belki birkaç kez deneyince olur.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Hayır olmuyor, yardımsız çıkamayız. </a:t>
            </a:r>
          </a:p>
          <a:p>
            <a:pPr algn="ctr">
              <a:lnSpc>
                <a:spcPct val="90000"/>
              </a:lnSpc>
              <a:buFontTx/>
              <a:buNone/>
            </a:pPr>
            <a:endParaRPr lang="tr-TR" altLang="tr-TR" sz="1400" b="1">
              <a:solidFill>
                <a:schemeClr val="accent2"/>
              </a:solidFill>
              <a:latin typeface="Comic Sans MS" pitchFamily="66" charset="0"/>
            </a:endParaRPr>
          </a:p>
          <a:p>
            <a:pPr>
              <a:lnSpc>
                <a:spcPct val="90000"/>
              </a:lnSpc>
              <a:buFontTx/>
              <a:buNone/>
            </a:pPr>
            <a:r>
              <a:rPr lang="tr-TR" altLang="tr-TR" sz="1400" b="1">
                <a:solidFill>
                  <a:schemeClr val="accent2"/>
                </a:solidFill>
                <a:latin typeface="Comic Sans MS" pitchFamily="66" charset="0"/>
              </a:rPr>
              <a:t>         Bebeklerin bu konuşması Pupsy'nin aklına çok güzel bir oyun getirmiş. Pencereden dışarıya bakmayı bırakıp, hemen koltuğun oturulacak yerine dönmüş ve bebeklere seslenmiş : </a:t>
            </a:r>
          </a:p>
          <a:p>
            <a:pPr>
              <a:lnSpc>
                <a:spcPct val="90000"/>
              </a:lnSpc>
              <a:buFontTx/>
              <a:buNone/>
            </a:pPr>
            <a:r>
              <a:rPr lang="tr-TR" altLang="tr-TR" sz="1400" b="1">
                <a:solidFill>
                  <a:schemeClr val="accent2"/>
                </a:solidFill>
                <a:latin typeface="Comic Sans MS" pitchFamily="66" charset="0"/>
              </a:rPr>
              <a:t>    - İsterseniz size yardım ederim.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Koltuğa çıkmamız için mi?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Hayır, isterseniz pencere yanına kadar görürürüm.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İyi olur, çok merak ediyoruz. Dışarıdan sesler geliyor da.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Evet çocuklar bahçede oynuyorlar.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O zaman bize yardım etsene. </a:t>
            </a:r>
          </a:p>
          <a:p>
            <a:pPr>
              <a:lnSpc>
                <a:spcPct val="90000"/>
              </a:lnSpc>
              <a:buFontTx/>
              <a:buNone/>
            </a:pPr>
            <a:r>
              <a:rPr lang="tr-TR" altLang="tr-TR" sz="1400" b="1">
                <a:solidFill>
                  <a:schemeClr val="accent2"/>
                </a:solidFill>
                <a:latin typeface="Comic Sans MS" pitchFamily="66" charset="0"/>
              </a:rPr>
              <a:t>        Pupsy yere, halıya inmiş. Önce en küçük yavruyu boynundan yakalamış. Sonra beraberce zıplamışlar. Bir hamdede koltuğun üzerine çıkmışlar. Yavrucak koltuğun koluna uzanmış ama başaramamış. Koltuktan aşağıya bakmış. Çok yüksekmiş, inmesi söz konusu bile olamazmış. Tam bu sırada Pupsy koltuğun koluna çıkmış yavruya seslenmiş : </a:t>
            </a:r>
          </a:p>
          <a:p>
            <a:pPr>
              <a:lnSpc>
                <a:spcPct val="90000"/>
              </a:lnSpc>
              <a:buFontTx/>
              <a:buNone/>
            </a:pPr>
            <a:r>
              <a:rPr lang="tr-TR" altLang="tr-TR" sz="1400" b="1">
                <a:solidFill>
                  <a:schemeClr val="accent2"/>
                </a:solidFill>
                <a:latin typeface="Comic Sans MS" pitchFamily="66" charset="0"/>
              </a:rPr>
              <a:t>    - Buraya zıplayabilirsin her halde. Bir denesene. </a:t>
            </a:r>
          </a:p>
          <a:p>
            <a:pPr>
              <a:lnSpc>
                <a:spcPct val="90000"/>
              </a:lnSpc>
              <a:buFontTx/>
              <a:buNone/>
            </a:pPr>
            <a:r>
              <a:rPr lang="tr-TR" altLang="tr-TR" sz="1400" b="1">
                <a:solidFill>
                  <a:schemeClr val="accent2"/>
                </a:solidFill>
                <a:latin typeface="Comic Sans MS" pitchFamily="66" charset="0"/>
              </a:rPr>
              <a:t>         Pupsy biliyormuş ki, bebek koltuğun koluna çıkabilirse hızını ayarlayamayarak dengesi bozulacak pencereden aşağıya uçup gidecekmiş. Yavrucak, denemiş ama başarılı olamamış. </a:t>
            </a:r>
          </a:p>
          <a:p>
            <a:pPr>
              <a:lnSpc>
                <a:spcPct val="90000"/>
              </a:lnSpc>
              <a:buFontTx/>
              <a:buNone/>
            </a:pPr>
            <a:r>
              <a:rPr lang="tr-TR" altLang="tr-TR" sz="1400" b="1">
                <a:solidFill>
                  <a:schemeClr val="accent2"/>
                </a:solidFill>
                <a:latin typeface="Comic Sans MS" pitchFamily="66" charset="0"/>
              </a:rPr>
              <a:t>    - Pupsy beni oraya çıkarsana.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Olur. </a:t>
            </a:r>
          </a:p>
          <a:p>
            <a:pPr>
              <a:lnSpc>
                <a:spcPct val="90000"/>
              </a:lnSpc>
              <a:buFontTx/>
              <a:buNone/>
            </a:pPr>
            <a:r>
              <a:rPr lang="tr-TR" altLang="tr-TR" sz="1400" b="1">
                <a:solidFill>
                  <a:schemeClr val="accent2"/>
                </a:solidFill>
                <a:latin typeface="Comic Sans MS" pitchFamily="66" charset="0"/>
              </a:rPr>
              <a:t>        Pupsy yine bebeği boynundan tutmuş ve bir sıçrayışta koltuğun koluna çıkmışlar. Bebek koltuğun kolunda bir iki adım atmış. Hem çok yüksek, hem de düzgün olmadığı için korkup ayaklarını büküp, koltuğun koluna yapışmış. Bu sırada Pupsy pencereye çıkmış, kafasını uzatarak dışarıya bakıyormuş. Bebek dikkatle onu izliyormuş. Pupsy : </a:t>
            </a:r>
          </a:p>
          <a:p>
            <a:endParaRPr lang="tr-TR" altLang="tr-TR" sz="1400" b="1">
              <a:solidFill>
                <a:schemeClr val="accent2"/>
              </a:solidFill>
              <a:latin typeface="Comic Sans MS" pitchFamily="66" charset="0"/>
            </a:endParaRPr>
          </a:p>
        </p:txBody>
      </p:sp>
      <p:sp>
        <p:nvSpPr>
          <p:cNvPr id="106499"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106500" name="AutoShape 4"/>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
        <p:nvSpPr>
          <p:cNvPr id="106501" name="AutoShape 5"/>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GERİ</a:t>
            </a:r>
            <a:endParaRPr lang="tr-TR" altLang="tr-TR"/>
          </a:p>
        </p:txBody>
      </p:sp>
    </p:spTree>
  </p:cSld>
  <p:clrMapOvr>
    <a:masterClrMapping/>
  </p:clrMapOvr>
  <p:transition advClick="0">
    <p:cut/>
    <p:sndAc>
      <p:stSnd>
        <p:snd r:embed="rId2" name="START.WAV"/>
      </p:stSnd>
    </p:sndAc>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body" idx="1"/>
          </p:nvPr>
        </p:nvSpPr>
        <p:spPr>
          <a:xfrm>
            <a:off x="-228600" y="228600"/>
            <a:ext cx="9144000" cy="6400800"/>
          </a:xfrm>
        </p:spPr>
        <p:txBody>
          <a:bodyPr/>
          <a:lstStyle/>
          <a:p>
            <a:pPr>
              <a:lnSpc>
                <a:spcPct val="80000"/>
              </a:lnSpc>
              <a:buFontTx/>
              <a:buNone/>
            </a:pPr>
            <a:r>
              <a:rPr lang="tr-TR" altLang="tr-TR" sz="1400" b="1">
                <a:latin typeface="Comic Sans MS" pitchFamily="66" charset="0"/>
              </a:rPr>
              <a:t>    </a:t>
            </a:r>
            <a:r>
              <a:rPr lang="tr-TR" altLang="tr-TR" sz="1400" b="1">
                <a:solidFill>
                  <a:schemeClr val="accent2"/>
                </a:solidFill>
                <a:latin typeface="Comic Sans MS" pitchFamily="66" charset="0"/>
              </a:rPr>
              <a:t>_ Gel sen de benim gibi yap.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Korkuyorum çok yüksek.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Korkacak birşey yok. Bak bana, bir şey olmuyor.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Hayır, ben yapamayacağım.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İstersen seni boynundan tutarım.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Çok iyisin Pupsy. </a:t>
            </a:r>
          </a:p>
          <a:p>
            <a:pPr>
              <a:lnSpc>
                <a:spcPct val="80000"/>
              </a:lnSpc>
              <a:buFontTx/>
              <a:buNone/>
            </a:pPr>
            <a:r>
              <a:rPr lang="tr-TR" altLang="tr-TR" sz="1400" b="1">
                <a:solidFill>
                  <a:schemeClr val="accent2"/>
                </a:solidFill>
                <a:latin typeface="Comic Sans MS" pitchFamily="66" charset="0"/>
              </a:rPr>
              <a:t>    Pupsy bebeği boynundan yakalamış. Beraberce pencere kenarına yaklaşmışlar. Bebek pencereden aşağıya şöyle bir bakmış. Panik içinde : </a:t>
            </a:r>
          </a:p>
          <a:p>
            <a:pPr>
              <a:lnSpc>
                <a:spcPct val="80000"/>
              </a:lnSpc>
              <a:buFontTx/>
              <a:buNone/>
            </a:pPr>
            <a:r>
              <a:rPr lang="tr-TR" altLang="tr-TR" sz="1400" b="1">
                <a:solidFill>
                  <a:schemeClr val="accent2"/>
                </a:solidFill>
                <a:latin typeface="Comic Sans MS" pitchFamily="66" charset="0"/>
              </a:rPr>
              <a:t>    - Pupsy korkuyorum beni çek. </a:t>
            </a:r>
          </a:p>
          <a:p>
            <a:pPr>
              <a:lnSpc>
                <a:spcPct val="80000"/>
              </a:lnSpc>
              <a:buFontTx/>
              <a:buNone/>
            </a:pPr>
            <a:r>
              <a:rPr lang="tr-TR" altLang="tr-TR" sz="1400" b="1">
                <a:solidFill>
                  <a:schemeClr val="accent2"/>
                </a:solidFill>
                <a:latin typeface="Comic Sans MS" pitchFamily="66" charset="0"/>
              </a:rPr>
              <a:t>    diye bağırmaya başlamış. Pupsy konuşmadan bebeği biraz daha sarkıtmış. Bebek şimdi iyice pencerenin dışındaymış. Pupsy birden dişlerini açıvermiş. Bebek hızla yere doğru düşmeye başlamış. Yere hızla çarpan bebekten tok bir ses çıkmış, "küt" diye. </a:t>
            </a:r>
          </a:p>
          <a:p>
            <a:pPr>
              <a:lnSpc>
                <a:spcPct val="80000"/>
              </a:lnSpc>
              <a:buFontTx/>
              <a:buNone/>
            </a:pPr>
            <a:r>
              <a:rPr lang="tr-TR" altLang="tr-TR" sz="1400" b="1">
                <a:solidFill>
                  <a:schemeClr val="accent2"/>
                </a:solidFill>
                <a:latin typeface="Comic Sans MS" pitchFamily="66" charset="0"/>
              </a:rPr>
              <a:t>    Pupsy tam mutluluktan uçmak üzere iken beklenmedik bir olay olmuş. Bahçede oynayan çocuklar sesi duyunca bağırmaya başlamışlar. </a:t>
            </a:r>
          </a:p>
          <a:p>
            <a:pPr>
              <a:lnSpc>
                <a:spcPct val="80000"/>
              </a:lnSpc>
              <a:buFontTx/>
              <a:buNone/>
            </a:pPr>
            <a:r>
              <a:rPr lang="tr-TR" altLang="tr-TR" sz="1400" b="1">
                <a:solidFill>
                  <a:schemeClr val="accent2"/>
                </a:solidFill>
                <a:latin typeface="Comic Sans MS" pitchFamily="66" charset="0"/>
              </a:rPr>
              <a:t>    - Koşun köpek pencereden düştü.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Hayır düşmedi. Ben gördüm. Pupsy pencereye kadar ağzında taşıdı sonra bıraktı yavruyu. </a:t>
            </a:r>
          </a:p>
          <a:p>
            <a:pPr>
              <a:lnSpc>
                <a:spcPct val="80000"/>
              </a:lnSpc>
              <a:buFontTx/>
              <a:buNone/>
            </a:pPr>
            <a:r>
              <a:rPr lang="tr-TR" altLang="tr-TR" sz="1400" b="1">
                <a:solidFill>
                  <a:schemeClr val="accent2"/>
                </a:solidFill>
                <a:latin typeface="Comic Sans MS" pitchFamily="66" charset="0"/>
              </a:rPr>
              <a:t>          Sesleri duyan annesi bebeğin yanına gitmiş. Hareketsiz yatan bebeği kucağına alıp evine dönmüş. Hemen yavruyu yatağına yatırmış. Odaya girip pencereyi kapatmış. Diğer yavruları toplamış ve odadan çıkartmış. Pupsy, ceza olarak, odada kapalı kalmış. </a:t>
            </a:r>
          </a:p>
          <a:p>
            <a:pPr>
              <a:lnSpc>
                <a:spcPct val="80000"/>
              </a:lnSpc>
              <a:buFontTx/>
              <a:buNone/>
            </a:pPr>
            <a:r>
              <a:rPr lang="tr-TR" altLang="tr-TR" sz="1400" b="1">
                <a:solidFill>
                  <a:schemeClr val="accent2"/>
                </a:solidFill>
                <a:latin typeface="Comic Sans MS" pitchFamily="66" charset="0"/>
              </a:rPr>
              <a:t>    Akşam babası gelince annesi ile konuşmuşlar. Pupsy kapalı kaldığı yerden seslerini duyuyormuş : </a:t>
            </a:r>
          </a:p>
          <a:p>
            <a:pPr>
              <a:lnSpc>
                <a:spcPct val="80000"/>
              </a:lnSpc>
              <a:buFontTx/>
              <a:buNone/>
            </a:pPr>
            <a:r>
              <a:rPr lang="tr-TR" altLang="tr-TR" sz="1400" b="1">
                <a:solidFill>
                  <a:schemeClr val="accent2"/>
                </a:solidFill>
                <a:latin typeface="Comic Sans MS" pitchFamily="66" charset="0"/>
              </a:rPr>
              <a:t>    - Pupsy sonunda hepsini öldürecek.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Öyle gibi görünüyor.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Yavruları fabrikaya götürsek. Bir kulübe yaptırsak ve bekçiler baksalar onlara.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Bir deneyelim. </a:t>
            </a:r>
          </a:p>
          <a:p>
            <a:pPr>
              <a:lnSpc>
                <a:spcPct val="80000"/>
              </a:lnSpc>
              <a:buFontTx/>
              <a:buNone/>
            </a:pPr>
            <a:r>
              <a:rPr lang="tr-TR" altLang="tr-TR" sz="1400" b="1">
                <a:solidFill>
                  <a:schemeClr val="accent2"/>
                </a:solidFill>
                <a:latin typeface="Comic Sans MS" pitchFamily="66" charset="0"/>
              </a:rPr>
              <a:t>        Pupsy bir daha yavrularla beraber olamamış. Annesi yavruları başka yere götürüyor, Pupsy'e göstermiyormuş. Sonra bir gün, yavrular yine bir kutuya yerleştirilmiş ve evden götürülmüşler. Pupsy pek sevinmiş. Artık annesi yalnız kendisini sevecek diye düşünmüş. Birkaç akşam sonra, evde kimse konuşmayınca Pupsy anne ve babasının üzgün olduklarını anlamış ama nedenini bilememiş. Annesi o gece hiç uyumamış. Hep ağlamış. Pupsy hasta olduğunu sanmış. </a:t>
            </a:r>
          </a:p>
          <a:p>
            <a:pPr>
              <a:lnSpc>
                <a:spcPct val="80000"/>
              </a:lnSpc>
              <a:buFontTx/>
              <a:buNone/>
            </a:pPr>
            <a:r>
              <a:rPr lang="tr-TR" altLang="tr-TR" sz="1400" b="1">
                <a:solidFill>
                  <a:schemeClr val="accent2"/>
                </a:solidFill>
                <a:latin typeface="Comic Sans MS" pitchFamily="66" charset="0"/>
              </a:rPr>
              <a:t>          Sabah olunca annesi Pupsy'i yanına alıp evden çıkmış. Kocaman bir çiftliğe gelmişler. Burası bir hayvan çiftliğiymiş. Pupsy'i burada bir kafese koymuşlar. Pupsy bir daha o çok sevdiği annesini görememiş. Sevgisini paylaşmak istemezken, hep kendini sevsinler isterken, o sevgiden de olmuş. </a:t>
            </a:r>
          </a:p>
          <a:p>
            <a:pPr>
              <a:lnSpc>
                <a:spcPct val="80000"/>
              </a:lnSpc>
              <a:buFontTx/>
              <a:buNone/>
            </a:pPr>
            <a:r>
              <a:rPr lang="tr-TR" altLang="tr-TR" sz="1400" b="1">
                <a:solidFill>
                  <a:schemeClr val="accent2"/>
                </a:solidFill>
                <a:latin typeface="Comic Sans MS" pitchFamily="66" charset="0"/>
              </a:rPr>
              <a:t>          Bazıları sevgiyi paylaşmak istemezler. Sevgiyi paylaşmamak için çok kötü şeyler de yapabilirler. Bazen sevgiyi paylaşmamak için gösterilen gayret geri tepebilir ve tümüyle o sevgiden yoksun kalınabilir. Sevgi ve ilgi de paylaşılmalı çoğu şey gibi.</a:t>
            </a:r>
            <a:r>
              <a:rPr lang="tr-TR" altLang="tr-TR" b="1">
                <a:solidFill>
                  <a:schemeClr val="accent2"/>
                </a:solidFill>
                <a:latin typeface="Comic Sans MS" pitchFamily="66" charset="0"/>
              </a:rPr>
              <a:t> </a:t>
            </a:r>
          </a:p>
          <a:p>
            <a:pPr>
              <a:lnSpc>
                <a:spcPct val="80000"/>
              </a:lnSpc>
              <a:buFontTx/>
              <a:buNone/>
            </a:pPr>
            <a:endParaRPr lang="tr-TR" altLang="tr-TR" sz="1400" b="1">
              <a:solidFill>
                <a:schemeClr val="accent2"/>
              </a:solidFill>
              <a:latin typeface="Comic Sans MS" pitchFamily="66" charset="0"/>
            </a:endParaRPr>
          </a:p>
        </p:txBody>
      </p:sp>
      <p:sp>
        <p:nvSpPr>
          <p:cNvPr id="109571"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109573" name="AutoShape 5"/>
          <p:cNvSpPr>
            <a:spLocks noChangeArrowheads="1"/>
          </p:cNvSpPr>
          <p:nvPr/>
        </p:nvSpPr>
        <p:spPr bwMode="auto">
          <a:xfrm>
            <a:off x="8167688" y="6477000"/>
            <a:ext cx="976312"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GERİ</a:t>
            </a:r>
            <a:endParaRPr lang="tr-TR" altLang="tr-TR"/>
          </a:p>
        </p:txBody>
      </p:sp>
    </p:spTree>
  </p:cSld>
  <p:clrMapOvr>
    <a:masterClrMapping/>
  </p:clrMapOvr>
  <p:transition advClick="0">
    <p:cut/>
    <p:sndAc>
      <p:stSnd>
        <p:snd r:embed="rId2" name="START.WAV"/>
      </p:stSnd>
    </p:sndAc>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0" y="0"/>
            <a:ext cx="3276600" cy="381000"/>
          </a:xfrm>
        </p:spPr>
        <p:txBody>
          <a:bodyPr/>
          <a:lstStyle/>
          <a:p>
            <a:pPr algn="l"/>
            <a:r>
              <a:rPr lang="tr-TR" altLang="tr-TR" sz="1600" b="1">
                <a:solidFill>
                  <a:schemeClr val="accent2"/>
                </a:solidFill>
                <a:latin typeface="Comic Sans MS" pitchFamily="66" charset="0"/>
              </a:rPr>
              <a:t>SEVGİ AĞACI</a:t>
            </a:r>
          </a:p>
        </p:txBody>
      </p:sp>
      <p:sp>
        <p:nvSpPr>
          <p:cNvPr id="38915" name="Rectangle 3"/>
          <p:cNvSpPr>
            <a:spLocks noGrp="1" noChangeArrowheads="1"/>
          </p:cNvSpPr>
          <p:nvPr>
            <p:ph type="body" idx="1"/>
          </p:nvPr>
        </p:nvSpPr>
        <p:spPr>
          <a:xfrm>
            <a:off x="-228600" y="381000"/>
            <a:ext cx="9144000" cy="6019800"/>
          </a:xfrm>
        </p:spPr>
        <p:txBody>
          <a:bodyPr/>
          <a:lstStyle/>
          <a:p>
            <a:pPr>
              <a:lnSpc>
                <a:spcPct val="80000"/>
              </a:lnSpc>
              <a:buFontTx/>
              <a:buNone/>
            </a:pPr>
            <a:r>
              <a:rPr lang="tr-TR" altLang="tr-TR" sz="1400" b="1">
                <a:solidFill>
                  <a:schemeClr val="accent2"/>
                </a:solidFill>
                <a:latin typeface="Comic Sans MS" pitchFamily="66" charset="0"/>
              </a:rPr>
              <a:t>        Bir zamanlar, uçsuz bucaksız bir kum çölünün ortasında, yemyeşil yapraklarıyla </a:t>
            </a:r>
          </a:p>
          <a:p>
            <a:pPr>
              <a:lnSpc>
                <a:spcPct val="80000"/>
              </a:lnSpc>
              <a:buFontTx/>
              <a:buNone/>
            </a:pPr>
            <a:r>
              <a:rPr lang="tr-TR" altLang="tr-TR" sz="1400" b="1">
                <a:solidFill>
                  <a:schemeClr val="accent2"/>
                </a:solidFill>
                <a:latin typeface="Comic Sans MS" pitchFamily="66" charset="0"/>
              </a:rPr>
              <a:t>    dibine gölge ve serinlik veren bir ağaç varmış. Çölün kavurucu ve acımasız sıcağı, kumları kızdırır ama bu ağacın yeşil yapraklarını kurutamazmış. Kızgın güneş ne yaparsa yapsın, yapraklar hep yeşil ve parlak olurmuş. Güneşin sıcağından bunalıp kaçan tüm hayvanlar, bu ağacın gölgesinde dinlenir, esen rüzgarın tüylerini okşayışına kendilerini kaptırıp, uyuklarmışlar kaygısızca. Ağacın dalları arasına yuva yapmış olan kuşlar, yaprakların gölgesinde güneşten korunup, kanat çırparak daldan dala uçuşur, şarkılar söylermişler mutluluk içinde. </a:t>
            </a:r>
          </a:p>
          <a:p>
            <a:pPr>
              <a:lnSpc>
                <a:spcPct val="80000"/>
              </a:lnSpc>
              <a:buFontTx/>
              <a:buNone/>
            </a:pPr>
            <a:r>
              <a:rPr lang="tr-TR" altLang="tr-TR" sz="1400" b="1">
                <a:solidFill>
                  <a:schemeClr val="accent2"/>
                </a:solidFill>
                <a:latin typeface="Comic Sans MS" pitchFamily="66" charset="0"/>
              </a:rPr>
              <a:t>        Çölün ortasında, kızgın kumlarla çevrili bu ağacın nasıl beslendiğini mi merak ediyorsunuz? Söyleyeyim: Sevgi ve mutlulukla beslenirmiş bu ağaç. Diğer ağaçlar gibi topraktaki suyu ve besinleri çölde bulamadığı için, sevgi ve mutluluktan sağlarmış gereksinimini. Bu ağacın sevgiden oluşan besini, diğer tüm ağaçlardan ayrı bir özellik katarmış ona. Yaprakları daha canlı, gölgesi daha serin, gövdesi daha güçlüymüş. Ona "Sevgi Ağacı" derlermiş. </a:t>
            </a:r>
          </a:p>
          <a:p>
            <a:pPr>
              <a:lnSpc>
                <a:spcPct val="80000"/>
              </a:lnSpc>
              <a:buFontTx/>
              <a:buNone/>
            </a:pPr>
            <a:r>
              <a:rPr lang="tr-TR" altLang="tr-TR" sz="1400" b="1">
                <a:solidFill>
                  <a:schemeClr val="accent2"/>
                </a:solidFill>
                <a:latin typeface="Comic Sans MS" pitchFamily="66" charset="0"/>
              </a:rPr>
              <a:t>        Gölgesinde barınan havyanların sevgisi, dallarında ötüşen kuşların neşesi, ağacı sevindirirmiş. Bu uçsuz bucaksız çölde işe yaradığını anlayıp, daha çok sevgi ve mutluluk yaymak için yaşarmış. Güneş bile, o kavurucu sıcağını tüm çöle yayan, suyu buharlaştıran, toprağı kurutan acımasız güneş bile, ona sevgiyle eğilir, ışınlarını ağacın üstüne yansıtmamaya çalışırmış. Ağaç, dibindeki hayvanların sevgisi çoğaldıkça büyür, büyüdükçe dallarını açar, yapraklarını kabartır, daha çok gölge yapmaya çalışırmış. Rüzgar da onu pek severmiş. Çölde köşe bucak dolaşıp, kumları öfkeyle bir yerden ötekine savurup duran rüzgar bile, ağacın çevresine gelince yumuşar, gölgesinde uyuklayan hayvanları serinletmeye çalışırmış. Hafif hafif estikçe, ağaç da yapraklarını sallar, çöl sıcağını uzaklaştırırlarmış el birliğiyle. </a:t>
            </a:r>
          </a:p>
          <a:p>
            <a:pPr>
              <a:lnSpc>
                <a:spcPct val="80000"/>
              </a:lnSpc>
              <a:buFontTx/>
              <a:buNone/>
            </a:pPr>
            <a:r>
              <a:rPr lang="tr-TR" altLang="tr-TR" sz="1400" b="1">
                <a:solidFill>
                  <a:schemeClr val="accent2"/>
                </a:solidFill>
                <a:latin typeface="Comic Sans MS" pitchFamily="66" charset="0"/>
              </a:rPr>
              <a:t>        Çöl ortasındaki Sevgi Ağacı, gölgesinde yaşayan hayvanların sevgi ve mutluluğuyla beslenip büyürken,  gölgesindeki hayvanları da mutlulukla doyururmuş. Ağacın gölgesinde kediyle fare kucak kucağa uyurken, köpekler kedilerin tüylerini yalarmış. Ağacın gölgesi büyüdükçe, altında daha çok hayvan barınır olmuş. Ağacın yaprakları büyüdükçe kalp biçimini alıyor, sevgiyle çarpıyormuş "pıt, pıt" diye. </a:t>
            </a:r>
          </a:p>
          <a:p>
            <a:pPr>
              <a:lnSpc>
                <a:spcPct val="80000"/>
              </a:lnSpc>
              <a:buFontTx/>
              <a:buNone/>
            </a:pPr>
            <a:r>
              <a:rPr lang="tr-TR" altLang="tr-TR" sz="1400" b="1">
                <a:solidFill>
                  <a:schemeClr val="accent2"/>
                </a:solidFill>
                <a:latin typeface="Comic Sans MS" pitchFamily="66" charset="0"/>
              </a:rPr>
              <a:t>        Bir gün, tüm havyanlar Sevgi Ağacı'nın gölgesinde mutluluk içinde yaşayıp giderken, uzaktan bir tilkinin kumlar üzerinde sürünerek ağaca doğru geldiğini görmüşler. Hepsi birden el etmişler tilkiye, "Çabuk yürüsün, ağacın gölgesine sığınsın" diye. Tilki tam ağaca yaklaşacağı sırada, sıcak çöl güneşi onun tüm gücünü emivermiş. Zavallı tilki, bitkin bir durumda kumlar üzerinde serilip kalmış boylu boyunca. Hemen üç küçük çöl faresi, kumların arasında yuvarlana yuvarlana, ölmek üzere olan tilkiye koşmuşlar. Kuyruğundan ve ayaklarından çekiştire çekiştire, ağacın gölgesine taşımışlar onu bin bir güçlükle. </a:t>
            </a:r>
          </a:p>
          <a:p>
            <a:endParaRPr lang="tr-TR" altLang="tr-TR" sz="1400">
              <a:solidFill>
                <a:schemeClr val="accent2"/>
              </a:solidFill>
              <a:latin typeface="Comic Sans MS" pitchFamily="66" charset="0"/>
            </a:endParaRPr>
          </a:p>
        </p:txBody>
      </p:sp>
      <p:sp>
        <p:nvSpPr>
          <p:cNvPr id="38916" name="AutoShape 4"/>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38917" name="AutoShape 5"/>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Tree>
  </p:cSld>
  <p:clrMapOvr>
    <a:masterClrMapping/>
  </p:clrMapOvr>
  <p:transition advClick="0">
    <p:cut/>
    <p:sndAc>
      <p:stSnd>
        <p:snd r:embed="rId2" name="START.WAV"/>
      </p:stSnd>
    </p:sndAc>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body" idx="1"/>
          </p:nvPr>
        </p:nvSpPr>
        <p:spPr>
          <a:xfrm>
            <a:off x="-228600" y="228600"/>
            <a:ext cx="9144000" cy="6400800"/>
          </a:xfrm>
        </p:spPr>
        <p:txBody>
          <a:bodyPr/>
          <a:lstStyle/>
          <a:p>
            <a:pPr>
              <a:lnSpc>
                <a:spcPct val="90000"/>
              </a:lnSpc>
              <a:buFontTx/>
              <a:buNone/>
            </a:pPr>
            <a:r>
              <a:rPr lang="tr-TR" altLang="tr-TR" sz="1400" b="1">
                <a:solidFill>
                  <a:schemeClr val="accent2"/>
                </a:solidFill>
                <a:latin typeface="Comic Sans MS" pitchFamily="66" charset="0"/>
              </a:rPr>
              <a:t>        Tilki kendinden geçmiş bir durumda, ağacın gölgesinde hareketsiz yatarken, </a:t>
            </a:r>
          </a:p>
          <a:p>
            <a:pPr>
              <a:lnSpc>
                <a:spcPct val="90000"/>
              </a:lnSpc>
              <a:buFontTx/>
              <a:buNone/>
            </a:pPr>
            <a:r>
              <a:rPr lang="tr-TR" altLang="tr-TR" sz="1400" b="1">
                <a:solidFill>
                  <a:schemeClr val="accent2"/>
                </a:solidFill>
                <a:latin typeface="Comic Sans MS" pitchFamily="66" charset="0"/>
              </a:rPr>
              <a:t>    tüm hayvanlar sevinç çığlıkları atmışlar: "Yaşasın tilkicik kurtuldu" diye. Hepsi de Sevgi Ağacı'nın gölgesinin tilkiyi iyi edeceğini, bitkin ve baygın yatan tilkinin bir süre sonra kendine geleceğini biliyorlarmış. Sevgi Ağacı, çevresindeki havyanların düşündüklerini doğrularcasına, kalp biçimindeki yapraklarını eğmiş tilkinin üzerine. Dallarını ve yapraklarını sallamış, serinletmiş sıcaktan bitkin düşen tilkiyi. Sonra rüzgar yardıma gelmiş. En yumuşak okşayışıyla serin serin üflemiş tüylerini. Diğer hayvanlar sevinç gösterisini sürdürmüşler, "Ağaç daha çok beslensin, tilkiyi kurtarsın" diye. Kuşlar cıvıl cıvıl ötüşmüşler, "Yapraklara renk gelsin, pıt pıt kalp gibi çarpsın" diye. </a:t>
            </a:r>
          </a:p>
          <a:p>
            <a:pPr>
              <a:lnSpc>
                <a:spcPct val="90000"/>
              </a:lnSpc>
              <a:buFontTx/>
              <a:buNone/>
            </a:pPr>
            <a:r>
              <a:rPr lang="tr-TR" altLang="tr-TR" sz="1400" b="1">
                <a:solidFill>
                  <a:schemeClr val="accent2"/>
                </a:solidFill>
                <a:latin typeface="Comic Sans MS" pitchFamily="66" charset="0"/>
              </a:rPr>
              <a:t>         Sevgi ve mutluluk ilacını alan tilki, yavaş yavaş kendine gelmeye başlamış. Önce soluk almış derinden. Ciğerlerine sevgi ve mutluluğu çekmiş bir nefeste. Kanı ısınmış. Kuyruğunu sallamış mutlulukla. Ayaklarını oynatmış yavaşça. Kendine gelip gözlerini açınca, çevresinde oynaşan, mutluluk çığlıkları atan havyanlara bakmış gülümseyerek. Sevgi Ağacı onu iyileştirip, eski gücüne yeniden kavuşunca, kendine gelmiş ve birden ayağa kalkmış. Şöyle bir gerindikten sonra silkinmiş. Tüylerine yapışmış çöl kumlarını temizlemiş daha güzel görünmek ve rahatlamak için. Kumlardan arındıktan, Sevgi Ağacı'nın gölgesinde mutluluğu kana kana içip, kendine geldikten sonra, tüm hayvanlara teşekkür etmiş, yardımlarını esirgemeyip, kendisini hayata döndürdükleri için. </a:t>
            </a:r>
          </a:p>
          <a:p>
            <a:pPr>
              <a:lnSpc>
                <a:spcPct val="90000"/>
              </a:lnSpc>
              <a:buFontTx/>
              <a:buNone/>
            </a:pPr>
            <a:r>
              <a:rPr lang="tr-TR" altLang="tr-TR" sz="1400" b="1">
                <a:solidFill>
                  <a:schemeClr val="accent2"/>
                </a:solidFill>
                <a:latin typeface="Comic Sans MS" pitchFamily="66" charset="0"/>
              </a:rPr>
              <a:t>         Ama tilki bu rahat durur mu? Hayvanların arasında dolaştıkça sinsi sinsi, birinden aldığını diğerine, bire bin yalan katıp, aktarmaya başlamış. Hayvancıklar eskisi gibi birbirlerini sevgiyle okşayacaklarına, birbirlerine hırlamaya başlamışlar. Dişlerini gösterip, bir diğerini kovalamışlar düşmanca. Onların birbirlerine kızıp hırlamaları tilkiyi pek sevindirmiş. Sinsice gülmüş: "Yaşasın, aralarındaki dostluğu yıktım" diye. Dosluk ve sevgi yıkılıp, hayvanlar birbirlerine düşünce, birlikteliklerinden doğan güçleri kalmayacak, tilki de bir yolunu bulup, tek tek tuzağa düşürüp yiyecekmiş havyanları. Kurgusunu sinsice uygularken düşünememiş Sevgi Ağacı'na zarar verdiğini. Havyanların birbirlerine olan sevgisi ve güveni azalınca, ağaç beslenemez olmuş. Önce yaprakları küçülmüş, mutluluk suyunu içemediği için. Sonra güneşin yakıcı ışınlarına engel olamamış. Küçülen yaprakların arasından sızan ışınlar, gölgesini azaltmış. Barış yok olmuş. Barışın yerini korku ve kuşku almış. Kuşlar dallar arasında kaçışıp durmuşlar, tilkinin tuzağından kurtulmak için. İçlerine bir korkudur girmiş. Korkan kuş ötebilir mi? Susmuşlar hepsi de. Sevgi olmayınca güçsüz kalan ağacın dalları zayıflamış, yaprakları dökülmüş süzülerek. Rüzgar da yardım edemez olmuş ağaca. Sıcak kumlar üflemiş gölgesine. Tüm hayvanlar, kum fırtınalarından korunmak için kovuklara sinmişler, birbirlerinden uzak. Kaçışan, kovalanan hayvanlar varmış ağacın tükenmek üzere olan gölgesinde... </a:t>
            </a:r>
          </a:p>
          <a:p>
            <a:endParaRPr lang="tr-TR" altLang="tr-TR" sz="1400" b="1">
              <a:solidFill>
                <a:schemeClr val="accent2"/>
              </a:solidFill>
              <a:latin typeface="Comic Sans MS" pitchFamily="66" charset="0"/>
            </a:endParaRPr>
          </a:p>
        </p:txBody>
      </p:sp>
      <p:sp>
        <p:nvSpPr>
          <p:cNvPr id="111619"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111620" name="AutoShape 4"/>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
        <p:nvSpPr>
          <p:cNvPr id="111621" name="AutoShape 5"/>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GERİ</a:t>
            </a:r>
            <a:endParaRPr lang="tr-TR" altLang="tr-TR"/>
          </a:p>
        </p:txBody>
      </p:sp>
    </p:spTree>
  </p:cSld>
  <p:clrMapOvr>
    <a:masterClrMapping/>
  </p:clrMapOvr>
  <p:transition advClick="0">
    <p:cut/>
    <p:sndAc>
      <p:stSnd>
        <p:snd r:embed="rId2" name="START.WAV"/>
      </p:stSnd>
    </p:sndAc>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body" idx="1"/>
          </p:nvPr>
        </p:nvSpPr>
        <p:spPr>
          <a:xfrm>
            <a:off x="-228600" y="228600"/>
            <a:ext cx="9144000" cy="6400800"/>
          </a:xfrm>
        </p:spPr>
        <p:txBody>
          <a:bodyPr/>
          <a:lstStyle/>
          <a:p>
            <a:pPr>
              <a:lnSpc>
                <a:spcPct val="90000"/>
              </a:lnSpc>
              <a:buFontTx/>
              <a:buNone/>
            </a:pPr>
            <a:r>
              <a:rPr lang="tr-TR" altLang="tr-TR" sz="1400" b="1">
                <a:solidFill>
                  <a:schemeClr val="accent2"/>
                </a:solidFill>
                <a:latin typeface="Comic Sans MS" pitchFamily="66" charset="0"/>
              </a:rPr>
              <a:t>        Bu duygusal yıkımı gören üç küçük fare bir kenara çekilip, aralarında bir plan </a:t>
            </a:r>
          </a:p>
          <a:p>
            <a:pPr>
              <a:lnSpc>
                <a:spcPct val="90000"/>
              </a:lnSpc>
              <a:buFontTx/>
              <a:buNone/>
            </a:pPr>
            <a:r>
              <a:rPr lang="tr-TR" altLang="tr-TR" sz="1400" b="1">
                <a:solidFill>
                  <a:schemeClr val="accent2"/>
                </a:solidFill>
                <a:latin typeface="Comic Sans MS" pitchFamily="66" charset="0"/>
              </a:rPr>
              <a:t>    yapmışlar; Diğer hayvanlar görmeden, kimse ne yapmak istediklerini bilmeden, tilki duymadan. Bir gün tilki sıcakta uyuklarken miskin miskin, yanına yaklaşmışlar sessizce. Zayıflamış gölgeden sürükleyerek, kızgın çöl kumunun üzerine taşımışlar tilkiyi uyandırmadan. Sıcak çöl güneşi durur mu? Hemen atılmış tilkinin üzerine. Daha önce yarım kalan işini bitirmiş. Almış tilkinin tüm gücünü. Sıcak çöl güneşi tilkinin gücüyle doyarken, üç küçük fare, zayıflamış gölgenin altında duran diğer hayvanlara seslenmişler. Aralarındaki kavgaya son vermelerini, yoksa sevgi ağacının tümüyle güçsüz kalacağını, kendi sonlarının da tilkininkinden pek farklı olmayacağını anlatmışlar dilleri döndüğünce. Önce hayvanlar homurdanmış ve farelerin sözlerine kulak asmak istememişler, ama her an gücü tükenen Sevgi Ağacı'nın acı dolu yakarışları ve ağlayarak dökülen yapraklarını görünce çaresiz boyun eğmişler söylenenlere. Birbirlerine sarılıp özür dilemişler. Eskisi gibi barış, sevgi ve mutluluk içinde yaşamak istediklerini dile getirmişler ağlayarak. Utanç gözyaşları oluk oluk aktıkça, birbirlerine duydukları kini temizlemiş kalplerinden. Sonra, kıpır kıpır çarpıntılarla sevgi yeniden filizlenmiş. Çiçekler açmaya başlamış kalplerde. Gülmüşler olanlara, kurnaz tilkinin yaptıklarını düşünüp. Kuşlar da ötmeye başlamışlar mutluluğu müjdeleyerek. Aralarındaki sevgi yeniden yeşerince, Sevgi Ağacı da susadığı mutluluktan içmiş kana kana. Böylece Sevgi Ağacı yeniden canlanıp büyümeye başlamış. Hem de eskisinden daha güçlü ve daha görkemli olmuş... </a:t>
            </a:r>
          </a:p>
          <a:p>
            <a:pPr>
              <a:lnSpc>
                <a:spcPct val="90000"/>
              </a:lnSpc>
              <a:buFontTx/>
              <a:buNone/>
            </a:pPr>
            <a:r>
              <a:rPr lang="tr-TR" altLang="tr-TR" sz="1400" b="1">
                <a:solidFill>
                  <a:schemeClr val="accent2"/>
                </a:solidFill>
                <a:latin typeface="Comic Sans MS" pitchFamily="66" charset="0"/>
              </a:rPr>
              <a:t>        Yaşamları eski günleri aratmayıp daha da iyi olunca, tüm hayvanlar bir araya gelmişler. Bir tanecik Sevgi Ağacı'nı korumak istemişler. Onu her yere yaymak için kuşlar görevlendirilmiş. Kuşlar sevgi ağacının tohumlarını uçurup, her gittikleri yere dikeceklermiş. Böylece, Sevgi Ağacı bir yerde solup, yok olmaya yüz tutsa da, bir başka yerde büyümeye devam edebilecekmiş. Sevgi Ağacı'nı olası tehlikelerden uzak tutmak ve onu daha güvenle büyütmek için, görünmez yapmaya karar vermişler. Kuşlar, görünmeyen Sevgi Ağacı tohumlarını, dünyanın her yerine yaymışlar. </a:t>
            </a:r>
          </a:p>
          <a:p>
            <a:pPr>
              <a:lnSpc>
                <a:spcPct val="90000"/>
              </a:lnSpc>
              <a:buFontTx/>
              <a:buNone/>
            </a:pPr>
            <a:r>
              <a:rPr lang="tr-TR" altLang="tr-TR" sz="1400" b="1">
                <a:solidFill>
                  <a:schemeClr val="accent2"/>
                </a:solidFill>
                <a:latin typeface="Comic Sans MS" pitchFamily="66" charset="0"/>
              </a:rPr>
              <a:t>        Zamanla her yerde Sevgi Ağaç'ları büyümüş, kocaman yaprakları, upuzun dallarıyla birbirlerini kucaklamışlar, "Tüm sevgiler ve mutluluklar birleşsin, birbirlerinin gücüne güç katsın" diye. </a:t>
            </a:r>
          </a:p>
          <a:p>
            <a:pPr>
              <a:lnSpc>
                <a:spcPct val="90000"/>
              </a:lnSpc>
              <a:buFontTx/>
              <a:buNone/>
            </a:pPr>
            <a:r>
              <a:rPr lang="tr-TR" altLang="tr-TR" sz="1400" b="1">
                <a:solidFill>
                  <a:schemeClr val="accent2"/>
                </a:solidFill>
                <a:latin typeface="Comic Sans MS" pitchFamily="66" charset="0"/>
              </a:rPr>
              <a:t>        Dünya üzerinde bir yerlerde, kuyruğunu sallayan köpeğe sevgiyle yaklaşıp, onun tüylerini okşayan birisini görürseniz, bilin ki oralarda Sevgi Ağacı vardır. Dallarını eğmiş, kalp biçimdeki yapraklarıyla sevgi pınarından içiyordur. </a:t>
            </a:r>
          </a:p>
          <a:p>
            <a:pPr>
              <a:lnSpc>
                <a:spcPct val="90000"/>
              </a:lnSpc>
              <a:buFontTx/>
              <a:buNone/>
            </a:pPr>
            <a:r>
              <a:rPr lang="tr-TR" altLang="tr-TR" sz="1400" b="1">
                <a:solidFill>
                  <a:schemeClr val="accent2"/>
                </a:solidFill>
                <a:latin typeface="Comic Sans MS" pitchFamily="66" charset="0"/>
              </a:rPr>
              <a:t>         Sevgi Ağacı'nı, el ele gezen, birbirlerini seven, kucaklayıp öpen insanların arasında da görebilirsiniz. Onların sevgisiyle beslenirken, mutluluk gölgesi altındaki sevgilileri koruyordur. </a:t>
            </a:r>
          </a:p>
          <a:p>
            <a:pPr>
              <a:lnSpc>
                <a:spcPct val="90000"/>
              </a:lnSpc>
              <a:buFontTx/>
              <a:buNone/>
            </a:pPr>
            <a:r>
              <a:rPr lang="tr-TR" altLang="tr-TR" sz="1400" b="1">
                <a:solidFill>
                  <a:schemeClr val="accent2"/>
                </a:solidFill>
                <a:latin typeface="Comic Sans MS" pitchFamily="66" charset="0"/>
              </a:rPr>
              <a:t>        Sevgi Ağacı'nı göremezseniz, hemen utanç gözyaşlarıyla kalbinizdeki kini ve kötülükleri yıkayın. Kalbinizde sevgi filizleri açılsın.</a:t>
            </a:r>
            <a:r>
              <a:rPr lang="tr-TR" altLang="tr-TR" b="1">
                <a:latin typeface="Comic Sans MS" pitchFamily="66" charset="0"/>
              </a:rPr>
              <a:t> </a:t>
            </a:r>
          </a:p>
        </p:txBody>
      </p:sp>
      <p:sp>
        <p:nvSpPr>
          <p:cNvPr id="112643"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112644" name="AutoShape 4"/>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
        <p:nvSpPr>
          <p:cNvPr id="112645" name="AutoShape 5"/>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GERİ</a:t>
            </a:r>
            <a:endParaRPr lang="tr-TR" altLang="tr-TR"/>
          </a:p>
        </p:txBody>
      </p:sp>
    </p:spTree>
  </p:cSld>
  <p:clrMapOvr>
    <a:masterClrMapping/>
  </p:clrMapOvr>
  <p:transition advClick="0">
    <p:cut/>
    <p:sndAc>
      <p:stSnd>
        <p:snd r:embed="rId2" name="START.WAV"/>
      </p:stSnd>
    </p:sndAc>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body" idx="1"/>
          </p:nvPr>
        </p:nvSpPr>
        <p:spPr>
          <a:xfrm>
            <a:off x="-228600" y="457200"/>
            <a:ext cx="9144000" cy="6400800"/>
          </a:xfrm>
        </p:spPr>
        <p:txBody>
          <a:bodyPr/>
          <a:lstStyle/>
          <a:p>
            <a:pPr>
              <a:lnSpc>
                <a:spcPct val="90000"/>
              </a:lnSpc>
              <a:buFontTx/>
              <a:buNone/>
            </a:pPr>
            <a:r>
              <a:rPr lang="tr-TR" altLang="tr-TR" sz="1400" b="1">
                <a:latin typeface="Comic Sans MS" pitchFamily="66" charset="0"/>
              </a:rPr>
              <a:t>        </a:t>
            </a:r>
            <a:r>
              <a:rPr lang="tr-TR" altLang="tr-TR" sz="1400" b="1">
                <a:solidFill>
                  <a:schemeClr val="accent2"/>
                </a:solidFill>
                <a:latin typeface="Comic Sans MS" pitchFamily="66" charset="0"/>
              </a:rPr>
              <a:t>İnsanları, hayvanları ve doğayı sevin. O zaman her yerde yemyeşil Sevgi Ağaç'larını görürsünüz. Sizi yakıcı güneşten, tilkinin sinsi kurnazlıklarından korumaya çalışır. Size sevgi ve mutluluğun gölgesini, serinliğini sunar. Onun gölgesinde, doğal sevginin mutluluğuyla yaşarsınız sonsuza değin. </a:t>
            </a:r>
          </a:p>
          <a:p>
            <a:pPr>
              <a:lnSpc>
                <a:spcPct val="90000"/>
              </a:lnSpc>
              <a:buFontTx/>
              <a:buNone/>
            </a:pPr>
            <a:endParaRPr lang="tr-TR" altLang="tr-TR" sz="1400" b="1">
              <a:solidFill>
                <a:schemeClr val="accent2"/>
              </a:solidFill>
              <a:latin typeface="Comic Sans MS" pitchFamily="66" charset="0"/>
            </a:endParaRPr>
          </a:p>
          <a:p>
            <a:pPr>
              <a:lnSpc>
                <a:spcPct val="90000"/>
              </a:lnSpc>
              <a:buFontTx/>
              <a:buNone/>
            </a:pPr>
            <a:r>
              <a:rPr lang="tr-TR" altLang="tr-TR" sz="1400" b="1">
                <a:solidFill>
                  <a:schemeClr val="accent2"/>
                </a:solidFill>
                <a:latin typeface="Comic Sans MS" pitchFamily="66" charset="0"/>
              </a:rPr>
              <a:t>    Bu masala bir yorum yapmak istemiyorum. Masalın kendisi ne olduğunu anlatıyor kanımca. </a:t>
            </a:r>
          </a:p>
          <a:p>
            <a:endParaRPr lang="tr-TR" altLang="tr-TR" b="1">
              <a:solidFill>
                <a:schemeClr val="accent2"/>
              </a:solidFill>
              <a:latin typeface="Comic Sans MS" pitchFamily="66" charset="0"/>
            </a:endParaRPr>
          </a:p>
          <a:p>
            <a:endParaRPr lang="tr-TR" altLang="tr-TR" sz="1400" b="1">
              <a:solidFill>
                <a:schemeClr val="accent2"/>
              </a:solidFill>
              <a:latin typeface="Comic Sans MS" pitchFamily="66" charset="0"/>
            </a:endParaRPr>
          </a:p>
        </p:txBody>
      </p:sp>
      <p:sp>
        <p:nvSpPr>
          <p:cNvPr id="113667"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113669" name="AutoShape 5"/>
          <p:cNvSpPr>
            <a:spLocks noChangeArrowheads="1"/>
          </p:cNvSpPr>
          <p:nvPr/>
        </p:nvSpPr>
        <p:spPr bwMode="auto">
          <a:xfrm>
            <a:off x="8167688" y="6477000"/>
            <a:ext cx="976312"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GERİ</a:t>
            </a:r>
            <a:endParaRPr lang="tr-TR" altLang="tr-TR"/>
          </a:p>
        </p:txBody>
      </p:sp>
    </p:spTree>
  </p:cSld>
  <p:clrMapOvr>
    <a:masterClrMapping/>
  </p:clrMapOvr>
  <p:transition advClick="0">
    <p:cut/>
    <p:sndAc>
      <p:stSnd>
        <p:snd r:embed="rId2" name="START.WAV"/>
      </p:stSnd>
    </p:sndAc>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0" y="0"/>
            <a:ext cx="3276600" cy="381000"/>
          </a:xfrm>
        </p:spPr>
        <p:txBody>
          <a:bodyPr/>
          <a:lstStyle/>
          <a:p>
            <a:pPr algn="l"/>
            <a:r>
              <a:rPr lang="tr-TR" altLang="tr-TR" sz="1600" b="1">
                <a:solidFill>
                  <a:schemeClr val="accent2"/>
                </a:solidFill>
                <a:latin typeface="Comic Sans MS" pitchFamily="66" charset="0"/>
              </a:rPr>
              <a:t>SİYAH İNCİ</a:t>
            </a:r>
          </a:p>
        </p:txBody>
      </p:sp>
      <p:sp>
        <p:nvSpPr>
          <p:cNvPr id="39939" name="Rectangle 3"/>
          <p:cNvSpPr>
            <a:spLocks noGrp="1" noChangeArrowheads="1"/>
          </p:cNvSpPr>
          <p:nvPr>
            <p:ph type="body" idx="1"/>
          </p:nvPr>
        </p:nvSpPr>
        <p:spPr>
          <a:xfrm>
            <a:off x="-228600" y="533400"/>
            <a:ext cx="9144000" cy="6019800"/>
          </a:xfrm>
        </p:spPr>
        <p:txBody>
          <a:bodyPr/>
          <a:lstStyle/>
          <a:p>
            <a:pPr>
              <a:buFontTx/>
              <a:buNone/>
            </a:pPr>
            <a:r>
              <a:rPr lang="tr-TR" altLang="tr-TR" sz="1400" b="1">
                <a:solidFill>
                  <a:schemeClr val="accent2"/>
                </a:solidFill>
                <a:latin typeface="Comic Sans MS" pitchFamily="66" charset="0"/>
              </a:rPr>
              <a:t>        Denizin kıyısındaki küçücük bir kumsalın çevresini saran tepeler, kumsalın iki yanından denize doğru yengeç kolları gibi uzanmıştı. Kumsal, kollarını açmış, denizi kucaklamak istiyordu... Denize uzanan kayalara dalgalar çarpıyor, köpürerek beyazlaşıp üstlerini örtüyordu. Dalgalar çekilince, kayaların koyu renkli ıslak çıplaklığı görünüyordu... </a:t>
            </a:r>
          </a:p>
          <a:p>
            <a:pPr>
              <a:buFontTx/>
              <a:buNone/>
            </a:pPr>
            <a:r>
              <a:rPr lang="tr-TR" altLang="tr-TR" sz="1400" b="1">
                <a:solidFill>
                  <a:schemeClr val="accent2"/>
                </a:solidFill>
                <a:latin typeface="Comic Sans MS" pitchFamily="66" charset="0"/>
              </a:rPr>
              <a:t>        Küçücük kumsal, koyun içindeki denizle kucaklaşmış sessizce güneşlenirken, çevredeki tepelere doğru bakınca, kumsalın yeşil otlar arasında kaybolduğu, ileride yeşil örtünün, yer yer ağaçlarla gölgelendiği görülüyordu. Burası insan eli değmemiş, doğanın en güzel köşelerinden birisiydi... </a:t>
            </a:r>
          </a:p>
          <a:p>
            <a:pPr>
              <a:buFontTx/>
              <a:buNone/>
            </a:pPr>
            <a:r>
              <a:rPr lang="tr-TR" altLang="tr-TR" sz="1400" b="1">
                <a:solidFill>
                  <a:schemeClr val="accent2"/>
                </a:solidFill>
                <a:latin typeface="Comic Sans MS" pitchFamily="66" charset="0"/>
              </a:rPr>
              <a:t>    İşte masalımız bu güzel doğa parçasında, dalgaların dövdüğü kayaların hemen dibinde geçer... </a:t>
            </a:r>
          </a:p>
          <a:p>
            <a:pPr algn="ctr">
              <a:buFontTx/>
              <a:buNone/>
            </a:pPr>
            <a:r>
              <a:rPr lang="tr-TR" altLang="tr-TR" sz="1400" b="1">
                <a:solidFill>
                  <a:schemeClr val="accent2"/>
                </a:solidFill>
                <a:latin typeface="Comic Sans MS" pitchFamily="66" charset="0"/>
              </a:rPr>
              <a:t>* * *</a:t>
            </a:r>
          </a:p>
          <a:p>
            <a:pPr>
              <a:buFontTx/>
              <a:buNone/>
            </a:pPr>
            <a:r>
              <a:rPr lang="tr-TR" altLang="tr-TR" sz="1400" b="1">
                <a:solidFill>
                  <a:schemeClr val="accent2"/>
                </a:solidFill>
                <a:latin typeface="Comic Sans MS" pitchFamily="66" charset="0"/>
              </a:rPr>
              <a:t>        Denizdeki dalgalar, öfkelerini dindirmek için kayalara çarparken, buralara küçük yaşam tohumlarını taşımışlar. Bazıları çekilen dalgaların gücüyle yeniden denize dönmüş. Bazıları kaygan yüzlü kayalara tutunmayı başarıp, minik yaşamlarını başlatmışlar. Bu minik yaşam, bir süre sonra yeşilli kahverengili yosunlara dönüşmüş. Bundan sonra kayalara çarpan dalgalar, yosunları da okşamışlar. Yosun tutan kayaların dibinde başlayan yaşam, yiyecek bulmak için buraya gelen diğer canlılarla süslenmiş. Kayaların arasında gürültüyle kırılan ve köpüren dalgaların dibinde, yaşamın sessiz canlılığı sürüyormuş... </a:t>
            </a:r>
          </a:p>
          <a:p>
            <a:pPr>
              <a:buFontTx/>
              <a:buNone/>
            </a:pPr>
            <a:r>
              <a:rPr lang="tr-TR" altLang="tr-TR" sz="1400" b="1">
                <a:solidFill>
                  <a:schemeClr val="accent2"/>
                </a:solidFill>
                <a:latin typeface="Comic Sans MS" pitchFamily="66" charset="0"/>
              </a:rPr>
              <a:t>        Dalgalarla sürüklenerek kayalara değin gelen küçük bir midye, tam kayalara çarpmak üzereyken yosunlara tutunup, parçalanmaktan kurtulmuş. Yosunların arasından yuvarlanarak denizin dibine değin inmiş. Burada yaşamını sürdürebileceği kuytu bir köşeye yerleşmiş. Sırtını dayadığı kayalardan destek alıp, yosunların arasındaki besinleri yiyerek yaşamını sürdürmeye başlamış. Güvenlik içinde büyüyüp gelişen midye, çevresine yayılan yavrularıyla mutlu bir yaşamın sürüyormuş. Bazen balıklar, yosunların arasından süzülüp, midyelerin yanına gelirmişler. Midyeler, suyun içinde süzülen, kıpır kıpır dolanan balıklara ağızları açık baka kalırmış. Çünkü midyelerin kayalara yapışmış, yosunlara sarılmış yaşamı, balıkların özgür yaşamına hiç banzemezmiş. Midye, kendi çevresine bağımlı yaşamını düşünüp, balıklara benzemediğine çok üzülürmüş. Böyle durumlarda hüzünlü göz yaşları kabuğunun içine yayılırmış. Deniz suyuna karışan gözyaşları kabuğun içinde ince bir sedef katmanı oluştururmuş.</a:t>
            </a:r>
            <a:r>
              <a:rPr lang="tr-TR" altLang="tr-TR" b="1">
                <a:latin typeface="Comic Sans MS" pitchFamily="66" charset="0"/>
              </a:rPr>
              <a:t> </a:t>
            </a:r>
          </a:p>
        </p:txBody>
      </p:sp>
      <p:sp>
        <p:nvSpPr>
          <p:cNvPr id="39940" name="AutoShape 4"/>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39941" name="AutoShape 5"/>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Tree>
  </p:cSld>
  <p:clrMapOvr>
    <a:masterClrMapping/>
  </p:clrMapOvr>
  <p:transition advClick="0">
    <p:cut/>
    <p:sndAc>
      <p:stSnd>
        <p:snd r:embed="rId2" name="START.WAV"/>
      </p:stSnd>
    </p:sndAc>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3"/>
          <p:cNvSpPr>
            <a:spLocks noGrp="1" noChangeArrowheads="1"/>
          </p:cNvSpPr>
          <p:nvPr>
            <p:ph type="body" idx="1"/>
          </p:nvPr>
        </p:nvSpPr>
        <p:spPr>
          <a:xfrm>
            <a:off x="-228600" y="304800"/>
            <a:ext cx="9144000" cy="6248400"/>
          </a:xfrm>
        </p:spPr>
        <p:txBody>
          <a:bodyPr/>
          <a:lstStyle/>
          <a:p>
            <a:pPr>
              <a:lnSpc>
                <a:spcPct val="90000"/>
              </a:lnSpc>
              <a:buFontTx/>
              <a:buNone/>
            </a:pPr>
            <a:r>
              <a:rPr lang="tr-TR" altLang="tr-TR" sz="1400" b="1">
                <a:solidFill>
                  <a:schemeClr val="accent2"/>
                </a:solidFill>
                <a:latin typeface="Comic Sans MS" pitchFamily="66" charset="0"/>
              </a:rPr>
              <a:t>        Midye ağzını açınca, beyaz sedef katman suyun içinde parıldayarak, balıkların </a:t>
            </a:r>
          </a:p>
          <a:p>
            <a:pPr>
              <a:lnSpc>
                <a:spcPct val="90000"/>
              </a:lnSpc>
              <a:buFontTx/>
              <a:buNone/>
            </a:pPr>
            <a:r>
              <a:rPr lang="tr-TR" altLang="tr-TR" sz="1400" b="1">
                <a:solidFill>
                  <a:schemeClr val="accent2"/>
                </a:solidFill>
                <a:latin typeface="Comic Sans MS" pitchFamily="66" charset="0"/>
              </a:rPr>
              <a:t>    dikkatini çekermiş. Balıklar ışıl ışıl parıldayan sedefe doğru yüzermiş. Midye, gözyaşlarından oluşan sedefin, balıkların ilgisini çektiğini bilemez, onların kendi iç güzelliğine tutkun olduklarını anlayamazmış. Onun istediği; balıklar gibi gezip çevresini ve evreni öğrenmekmiş... Kayalaraa yapışık yaşam, onun hoşuna gitmiyormuş. Bazı geceler, karanlık sularda, kimselere belli etmeden sessizce ağlarmış... </a:t>
            </a:r>
          </a:p>
          <a:p>
            <a:pPr>
              <a:lnSpc>
                <a:spcPct val="90000"/>
              </a:lnSpc>
              <a:buFontTx/>
              <a:buNone/>
            </a:pPr>
            <a:r>
              <a:rPr lang="tr-TR" altLang="tr-TR" sz="1400" b="1">
                <a:solidFill>
                  <a:schemeClr val="accent2"/>
                </a:solidFill>
                <a:latin typeface="Comic Sans MS" pitchFamily="66" charset="0"/>
              </a:rPr>
              <a:t>         Günlerden bir gün, hırçın dalgalar, kumsaldan kaldırdıkları küçücük çakıl taşlarını kayalara savurmuşlar. Kayalara çarpınca çıtırdayarak akan, yuvarlanan küçük çakıl taşları, denizin dibine düşmeye başlamışlar. Midye o güne değin dalgaların bunca hırçın olabileceklerini bilmiyormuş. Bazı yosunlar bile kayalardan kopup, dalgalarla uzaklara sürüklenmişler. Bir ara ağzı açık fırtınaya izleyen midye, dalgalarla yuvarlanan küçücük bir çakıl taşının ağzından içeriye girmesine engel olamamış. Midye ağzını kapatmaya çalışmış ama çok geç kalmış. Taş çoktan göğsünün üzerindeymiş. Midye, ağzını kapayınca oraya yapışmış. Midye neye uğradığını anlayamamış. Acıyla kıvranmış. O taştan kurtulmak istemiş, ağzını açmış, kaslarını germiş, ama tüm çabaları boşunaymış. Taşın artan ağırlığını hissettikçe, ondan kurulamadığını anlıyormuş. </a:t>
            </a:r>
          </a:p>
          <a:p>
            <a:pPr>
              <a:lnSpc>
                <a:spcPct val="90000"/>
              </a:lnSpc>
              <a:buFontTx/>
              <a:buNone/>
            </a:pPr>
            <a:r>
              <a:rPr lang="tr-TR" altLang="tr-TR" sz="1400" b="1">
                <a:solidFill>
                  <a:schemeClr val="accent2"/>
                </a:solidFill>
                <a:latin typeface="Comic Sans MS" pitchFamily="66" charset="0"/>
              </a:rPr>
              <a:t>         Tutsaklar gibi sürdürdüğü yaşama bir de göğsünün tam ortasına yerleşen kara bir taşın ağırlığı eklenince, midyenin gözü kararmış, yaşam çekilmez olmuş. Olanak buldukça ağzını açıp göğsüne yapışan kara taştan kurtulmak istemiş. Dalgalardan, çevresinde dolanan balıklardan, yosunların arasında gezinen diğer kabuklu deniz hayvanlarından yardım beklemiş. Umutları hep boşa çıkmış. Beklediği yardım hiç gelmemiş... </a:t>
            </a:r>
          </a:p>
          <a:p>
            <a:pPr>
              <a:lnSpc>
                <a:spcPct val="90000"/>
              </a:lnSpc>
              <a:buFontTx/>
              <a:buNone/>
            </a:pPr>
            <a:r>
              <a:rPr lang="tr-TR" altLang="tr-TR" sz="1400" b="1">
                <a:solidFill>
                  <a:schemeClr val="accent2"/>
                </a:solidFill>
                <a:latin typeface="Comic Sans MS" pitchFamily="66" charset="0"/>
              </a:rPr>
              <a:t>         Karamsarlık midyenin tüm benliğini kaplamış. Karanlıkta akıttığı göz yaşları, deniz suyuyla sertleşirken salt kabuğuna bulaşmıyor, taşın çevresini de sarıyormuş. Küçük çakıl taşı çevresini saran kara sıvının katılaşmasıyla büyümeye başlamış. Midye iyice huzursuz olmuş. Taştan kurtulamamaktan daha kötüsü: Taşın büyümesiymiş. Midye: "Taş beyaz olsaydı neyse. Bedenimle sarar başkalarından saklardım. Ama, bu utanç karasını bembeyaz kabuğun içinde gizlemem olanaksız" diye dertleniyormuş. Taş büyüdükçe "Herkes görecek" korkusuyla ağzını açmamaya çalışıyormuş. Çünkü, göğsünde büyüyen kapkara bir taşla yaşamak onu çok utandırıyormuş. Çevresinde yüzen balıkları görünce ağzını sımsıkı kapıyormuş. Çevresine bakınıp, yüzen canlı olmadığını anlayınca, ancak o zaman ağzını korkuyla aralıyormuş. Eskisi gibi kayalara tutunup ağzını denizin akıntısına açmak, kabuğun içindeki sedefin yansıyan parıltısını kullanarak balıkların dikkatini çekmeye çalışmak onun için artık bir düşmüş. Midye tüm neşesini yitirip kedere gömülmüş...</a:t>
            </a:r>
            <a:r>
              <a:rPr lang="tr-TR" altLang="tr-TR" b="1">
                <a:solidFill>
                  <a:schemeClr val="accent2"/>
                </a:solidFill>
                <a:latin typeface="Comic Sans MS" pitchFamily="66" charset="0"/>
              </a:rPr>
              <a:t> </a:t>
            </a:r>
          </a:p>
          <a:p>
            <a:pPr>
              <a:buFontTx/>
              <a:buNone/>
            </a:pPr>
            <a:endParaRPr lang="tr-TR" altLang="tr-TR" sz="1400" b="1">
              <a:solidFill>
                <a:schemeClr val="accent2"/>
              </a:solidFill>
              <a:latin typeface="Comic Sans MS" pitchFamily="66" charset="0"/>
            </a:endParaRPr>
          </a:p>
        </p:txBody>
      </p:sp>
      <p:sp>
        <p:nvSpPr>
          <p:cNvPr id="114692" name="AutoShape 4"/>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114693" name="AutoShape 5"/>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
        <p:nvSpPr>
          <p:cNvPr id="114694" name="AutoShape 6"/>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GERİ</a:t>
            </a:r>
            <a:endParaRPr lang="tr-TR" altLang="tr-TR"/>
          </a:p>
        </p:txBody>
      </p:sp>
    </p:spTree>
  </p:cSld>
  <p:clrMapOvr>
    <a:masterClrMapping/>
  </p:clrMapOvr>
  <p:transition advClick="0">
    <p:cut/>
    <p:sndAc>
      <p:stSnd>
        <p:snd r:embed="rId2" name="START.WAV"/>
      </p:stSnd>
    </p:sndAc>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body" idx="1"/>
          </p:nvPr>
        </p:nvSpPr>
        <p:spPr>
          <a:xfrm>
            <a:off x="-304800" y="304800"/>
            <a:ext cx="9144000" cy="6248400"/>
          </a:xfrm>
        </p:spPr>
        <p:txBody>
          <a:bodyPr/>
          <a:lstStyle/>
          <a:p>
            <a:pPr>
              <a:lnSpc>
                <a:spcPct val="90000"/>
              </a:lnSpc>
              <a:buFontTx/>
              <a:buNone/>
            </a:pPr>
            <a:r>
              <a:rPr lang="tr-TR" altLang="tr-TR" sz="1400" b="1">
                <a:solidFill>
                  <a:schemeClr val="accent2"/>
                </a:solidFill>
                <a:latin typeface="Comic Sans MS" pitchFamily="66" charset="0"/>
              </a:rPr>
              <a:t>         Bir gün, ağzını hafifçe aralamış denizin akıntısını solurken, yanına yaklaşıp </a:t>
            </a:r>
          </a:p>
          <a:p>
            <a:pPr>
              <a:lnSpc>
                <a:spcPct val="90000"/>
              </a:lnSpc>
              <a:buFontTx/>
              <a:buNone/>
            </a:pPr>
            <a:r>
              <a:rPr lang="tr-TR" altLang="tr-TR" sz="1400" b="1">
                <a:solidFill>
                  <a:schemeClr val="accent2"/>
                </a:solidFill>
                <a:latin typeface="Comic Sans MS" pitchFamily="66" charset="0"/>
              </a:rPr>
              <a:t>    aralıktan içeriye bakmaya çalışan balığı görünce, çok utanıp hemen ağzını kapatmış. Balık midyenin çevresinde kıvrılarak dolanıp yine karşısına dikilmiş. Yüzgeçlerini açıp kapayarak: </a:t>
            </a:r>
          </a:p>
          <a:p>
            <a:pPr>
              <a:lnSpc>
                <a:spcPct val="90000"/>
              </a:lnSpc>
              <a:buFontTx/>
              <a:buNone/>
            </a:pPr>
            <a:r>
              <a:rPr lang="tr-TR" altLang="tr-TR" sz="1400" b="1">
                <a:solidFill>
                  <a:schemeClr val="accent2"/>
                </a:solidFill>
                <a:latin typeface="Comic Sans MS" pitchFamily="66" charset="0"/>
              </a:rPr>
              <a:t>    - Niye kapattın ağzını?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Sen niye öyle dikkatle bana bakıyordun?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Çok değişik bir şey görür gibi oldum.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Bende öyle bir şey yok.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Yanılmıyorsam var.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Sence ne olabilir?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Sanırım çok değerli bir şey.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Ben bir midyeyim. Midyede değerli hiç bir şey olmaz.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Hayır olur. Sen farkında değilsin.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Neyin farkında değilim?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İncinin. Bence sende inci var.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İnci nedir?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Midyelerde olur. Çok değerli bir taştır. İyi göremedim. Ağzını tam açmamıştın. İçerisi de karanlıktı. Sanırım senin incinin rengi de siyah.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Kapkara bir taş işte.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Çok değerlidir. Biraz ağzını açsan da görsem. Büyük mü acaba? </a:t>
            </a:r>
          </a:p>
          <a:p>
            <a:pPr>
              <a:lnSpc>
                <a:spcPct val="90000"/>
              </a:lnSpc>
              <a:buFontTx/>
              <a:buNone/>
            </a:pPr>
            <a:r>
              <a:rPr lang="tr-TR" altLang="tr-TR" sz="1400" b="1">
                <a:solidFill>
                  <a:schemeClr val="accent2"/>
                </a:solidFill>
                <a:latin typeface="Comic Sans MS" pitchFamily="66" charset="0"/>
              </a:rPr>
              <a:t>         Midye biraz utanarak, biraz da çekinerek yavaşça ağzını aralamış. Balık uzanmış, aralıktan içeriye bakmış. Balık, çok iyi görememiş. Kabuğun içindeki sedefin yansıttığı aydınlıktan midyenin göğsünde kocaman bir karaltı olduğunu anlamış. </a:t>
            </a:r>
          </a:p>
          <a:p>
            <a:pPr>
              <a:lnSpc>
                <a:spcPct val="90000"/>
              </a:lnSpc>
              <a:buFontTx/>
              <a:buNone/>
            </a:pPr>
            <a:r>
              <a:rPr lang="tr-TR" altLang="tr-TR" sz="1400" b="1">
                <a:solidFill>
                  <a:schemeClr val="accent2"/>
                </a:solidFill>
                <a:latin typeface="Comic Sans MS" pitchFamily="66" charset="0"/>
              </a:rPr>
              <a:t>    - Ağzını biraz daha açsana. İyi göremiyorum. </a:t>
            </a:r>
          </a:p>
          <a:p>
            <a:pPr>
              <a:lnSpc>
                <a:spcPct val="90000"/>
              </a:lnSpc>
              <a:buFontTx/>
              <a:buNone/>
            </a:pPr>
            <a:r>
              <a:rPr lang="tr-TR" altLang="tr-TR" sz="1400" b="1">
                <a:solidFill>
                  <a:schemeClr val="accent2"/>
                </a:solidFill>
                <a:latin typeface="Comic Sans MS" pitchFamily="66" charset="0"/>
              </a:rPr>
              <a:t>    Midye, çekinerek ağzını biraz daha aralamış. O zaman balık çığlık atarak: </a:t>
            </a:r>
          </a:p>
          <a:p>
            <a:pPr>
              <a:lnSpc>
                <a:spcPct val="90000"/>
              </a:lnSpc>
              <a:buFontTx/>
              <a:buNone/>
            </a:pPr>
            <a:r>
              <a:rPr lang="tr-TR" altLang="tr-TR" sz="1400" b="1">
                <a:solidFill>
                  <a:schemeClr val="accent2"/>
                </a:solidFill>
                <a:latin typeface="Comic Sans MS" pitchFamily="66" charset="0"/>
              </a:rPr>
              <a:t>    - İnanılmayacak kadar büyük! </a:t>
            </a:r>
          </a:p>
          <a:p>
            <a:pPr>
              <a:lnSpc>
                <a:spcPct val="90000"/>
              </a:lnSpc>
              <a:buFontTx/>
              <a:buNone/>
            </a:pPr>
            <a:r>
              <a:rPr lang="tr-TR" altLang="tr-TR" sz="1400" b="1">
                <a:solidFill>
                  <a:schemeClr val="accent2"/>
                </a:solidFill>
                <a:latin typeface="Comic Sans MS" pitchFamily="66" charset="0"/>
              </a:rPr>
              <a:t>         demiş ve çevresinde dönüp durmuş. Balık, heyecanı yatışınca, midyenin önünde durmuş. Söze ilk midye başlamış: </a:t>
            </a:r>
          </a:p>
          <a:p>
            <a:pPr>
              <a:lnSpc>
                <a:spcPct val="90000"/>
              </a:lnSpc>
              <a:buFontTx/>
              <a:buNone/>
            </a:pPr>
            <a:r>
              <a:rPr lang="tr-TR" altLang="tr-TR" sz="1400" b="1">
                <a:solidFill>
                  <a:schemeClr val="accent2"/>
                </a:solidFill>
                <a:latin typeface="Comic Sans MS" pitchFamily="66" charset="0"/>
              </a:rPr>
              <a:t>    - Demiştim. Kapkara bir taş işte.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Bunca deniz gezdim. Bunca inci gördüm. Ama, bu kadar büyük ve parlak olan siyah inci görmedim.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Doğru mu söylüyorsun? </a:t>
            </a:r>
            <a:br>
              <a:rPr lang="tr-TR" altLang="tr-TR" sz="1400" b="1">
                <a:solidFill>
                  <a:schemeClr val="accent2"/>
                </a:solidFill>
                <a:latin typeface="Comic Sans MS" pitchFamily="66" charset="0"/>
              </a:rPr>
            </a:br>
            <a:endParaRPr lang="tr-TR" altLang="tr-TR" b="1">
              <a:latin typeface="Comic Sans MS" pitchFamily="66" charset="0"/>
            </a:endParaRPr>
          </a:p>
        </p:txBody>
      </p:sp>
      <p:sp>
        <p:nvSpPr>
          <p:cNvPr id="115715"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115716" name="AutoShape 4"/>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
        <p:nvSpPr>
          <p:cNvPr id="115717" name="AutoShape 5"/>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GERİ</a:t>
            </a:r>
            <a:endParaRPr lang="tr-TR" altLang="tr-TR"/>
          </a:p>
        </p:txBody>
      </p:sp>
    </p:spTree>
  </p:cSld>
  <p:clrMapOvr>
    <a:masterClrMapping/>
  </p:clrMapOvr>
  <p:transition advClick="0">
    <p:cut/>
    <p:sndAc>
      <p:stSnd>
        <p:snd r:embed="rId2" name="START.WAV"/>
      </p:stSnd>
    </p:sndAc>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body" idx="1"/>
          </p:nvPr>
        </p:nvSpPr>
        <p:spPr>
          <a:xfrm>
            <a:off x="-228600" y="304800"/>
            <a:ext cx="9144000" cy="6248400"/>
          </a:xfrm>
        </p:spPr>
        <p:txBody>
          <a:bodyPr/>
          <a:lstStyle/>
          <a:p>
            <a:pPr>
              <a:lnSpc>
                <a:spcPct val="80000"/>
              </a:lnSpc>
              <a:buFontTx/>
              <a:buNone/>
            </a:pPr>
            <a:r>
              <a:rPr lang="tr-TR" altLang="tr-TR" sz="1400" b="1">
                <a:solidFill>
                  <a:schemeClr val="accent2"/>
                </a:solidFill>
                <a:latin typeface="Comic Sans MS" pitchFamily="66" charset="0"/>
              </a:rPr>
              <a:t>     - İnan bana doğru söylüyorum. Bu çok güzel bir inci. Hem de çok değerli... </a:t>
            </a:r>
          </a:p>
          <a:p>
            <a:pPr>
              <a:lnSpc>
                <a:spcPct val="80000"/>
              </a:lnSpc>
              <a:buFontTx/>
              <a:buNone/>
            </a:pPr>
            <a:r>
              <a:rPr lang="tr-TR" altLang="tr-TR" sz="1400" b="1">
                <a:solidFill>
                  <a:schemeClr val="accent2"/>
                </a:solidFill>
                <a:latin typeface="Comic Sans MS" pitchFamily="66" charset="0"/>
              </a:rPr>
              <a:t>     Sevinçten midyenin kabuğundaki sedef daha çok parlamış. Midye, kendisine huzursuzluk veren, utanç duyduğu kara taşın gerçekte çok değerli bir inci olduğunu öğrenince şaşırmış. Midye nereden bilsin? Böyle bir taş çevresindeki diğer midyelerde de yokmuş. Daha önce inci görmediği için değerini bilemezmiş. Utanarak balığa teşekkür etmiş. Balık, siyah inciye bir süre daha bakmış. Sonra: </a:t>
            </a:r>
          </a:p>
          <a:p>
            <a:pPr>
              <a:lnSpc>
                <a:spcPct val="80000"/>
              </a:lnSpc>
              <a:buFontTx/>
              <a:buNone/>
            </a:pPr>
            <a:r>
              <a:rPr lang="tr-TR" altLang="tr-TR" sz="1400" b="1">
                <a:solidFill>
                  <a:schemeClr val="accent2"/>
                </a:solidFill>
                <a:latin typeface="Comic Sans MS" pitchFamily="66" charset="0"/>
              </a:rPr>
              <a:t>    - Gözlerimi alamıyorum. Çok güzel. Senin güzelliğini yansıtıyor olmalı. Şimdi gitmem gerek. Sonra yine gelirim. </a:t>
            </a:r>
          </a:p>
          <a:p>
            <a:pPr>
              <a:lnSpc>
                <a:spcPct val="80000"/>
              </a:lnSpc>
              <a:buFontTx/>
              <a:buNone/>
            </a:pPr>
            <a:r>
              <a:rPr lang="tr-TR" altLang="tr-TR" sz="1400" b="1">
                <a:solidFill>
                  <a:schemeClr val="accent2"/>
                </a:solidFill>
                <a:latin typeface="Comic Sans MS" pitchFamily="66" charset="0"/>
              </a:rPr>
              <a:t>    demiş ve midyenin yanından yüzerek uzaklaşmış. Balık gözden kaybolunca, midye hemen ağzını kapatmış. Çevresindekilere göğsünde beslediği siyah inciyi göstermek niyetinde değilmiş. "Anlamazlar ne olduğunu" diye düşünmüş. Birden bire içini korku kaplamış. "İşte bu çok kötü. Kara taşın değerini bilmezken, yalnız huzursuz oluyor, onu gizlemeye çalışıyordum. Ama, yine de yaşam güzeldi. Şimdi bir korku girdi içime. Siyah inciyi elimden almalarından korkuyorum. Sonra balık gelip siyah inciyi görmek isterse, ona gösterememekten korkuyorum" demiş kendi kendine. </a:t>
            </a:r>
          </a:p>
          <a:p>
            <a:pPr>
              <a:lnSpc>
                <a:spcPct val="80000"/>
              </a:lnSpc>
              <a:buFontTx/>
              <a:buNone/>
            </a:pPr>
            <a:r>
              <a:rPr lang="tr-TR" altLang="tr-TR" sz="1400" b="1">
                <a:solidFill>
                  <a:schemeClr val="accent2"/>
                </a:solidFill>
                <a:latin typeface="Comic Sans MS" pitchFamily="66" charset="0"/>
              </a:rPr>
              <a:t>    Balık yokken, midye göğsündeki kara taşı özenle korumuş. Onu herşeyden, herkesten sakınmış. </a:t>
            </a:r>
          </a:p>
          <a:p>
            <a:pPr>
              <a:lnSpc>
                <a:spcPct val="80000"/>
              </a:lnSpc>
              <a:buFontTx/>
              <a:buNone/>
            </a:pPr>
            <a:r>
              <a:rPr lang="tr-TR" altLang="tr-TR" sz="1400" b="1">
                <a:solidFill>
                  <a:schemeClr val="accent2"/>
                </a:solidFill>
                <a:latin typeface="Comic Sans MS" pitchFamily="66" charset="0"/>
              </a:rPr>
              <a:t>       Balık gelip de siyah inciyi görmek istediğinde, midye kabuğunu açıp, tüm güzelliğiyle parıldayan siyah inciyi ona göstermiş. İncinin kocaman olması kendisini pek mutlu etmiyormuş ama, balığın dolu dolu gözlerle inciye bakmasından hoşlanıyormuş. Balık bir keresinde: </a:t>
            </a:r>
          </a:p>
          <a:p>
            <a:pPr>
              <a:lnSpc>
                <a:spcPct val="80000"/>
              </a:lnSpc>
              <a:buFontTx/>
              <a:buNone/>
            </a:pPr>
            <a:r>
              <a:rPr lang="tr-TR" altLang="tr-TR" sz="1400" b="1">
                <a:solidFill>
                  <a:schemeClr val="accent2"/>
                </a:solidFill>
                <a:latin typeface="Comic Sans MS" pitchFamily="66" charset="0"/>
              </a:rPr>
              <a:t>    - Bu güzelliği sonsuza değin izleyebilirim. dediğinde, midye mutluluktan göz taşlarını tutamamış. Midye sonsuza değin siyah inciyi nasıl koruyacağını bilmediğinden, balığın ona sonsuza değin bakamıyacağını düşünmüş. Midye, sonsuza değin yaşamıyacağı için, bir gün yaşamının biteceğini ve incinin de kendisiyle yok olacağını anlayıp: "Bu inciyi sonsuza değin koruyabilmeliyim" demiş. </a:t>
            </a:r>
          </a:p>
          <a:p>
            <a:pPr>
              <a:lnSpc>
                <a:spcPct val="80000"/>
              </a:lnSpc>
              <a:buFontTx/>
              <a:buNone/>
            </a:pPr>
            <a:r>
              <a:rPr lang="tr-TR" altLang="tr-TR" sz="1400" b="1">
                <a:solidFill>
                  <a:schemeClr val="accent2"/>
                </a:solidFill>
                <a:latin typeface="Comic Sans MS" pitchFamily="66" charset="0"/>
              </a:rPr>
              <a:t>        Sıradan günlerden birinde, herşey sıradan sürüp giderken, birden olağan üstü bir olay olmuş. Bir dalgıç kayaların arasında yüzüyormuş. Midye onu görünce "Dalgıç inciden anlar. Beni yakalayınca inciyi korur. Benim yaşamım biter ama inci ölümsüzleşebilir." diyerek hemen ağzını açmış. Kabuğun içindeki parlak sedef dalgıcın gözünü almış. Dalgıç, midyeye doğru bakınca, göğsündeki inciyi görmüş. Bunu sezen midye, kabuğunu sıkıca kapatmış. Dalgıç hemen çelik bıçağını çıkarıp, midyeyi kayalardan koparmış. Onu belinde asılı duran torbanın dibine bıraktıktan sonra, "Belki başka midyelerde de inci vardır" diyerek, çevredeki tüm midyeleri bıçağıyla söküp torbasına doldurmuş. </a:t>
            </a:r>
          </a:p>
          <a:p>
            <a:pPr>
              <a:lnSpc>
                <a:spcPct val="80000"/>
              </a:lnSpc>
              <a:buFontTx/>
              <a:buNone/>
            </a:pPr>
            <a:r>
              <a:rPr lang="tr-TR" altLang="tr-TR" sz="1400" b="1">
                <a:solidFill>
                  <a:schemeClr val="accent2"/>
                </a:solidFill>
                <a:latin typeface="Comic Sans MS" pitchFamily="66" charset="0"/>
              </a:rPr>
              <a:t>     Bu arada siyah inciye bakmak için kayalara gelen balık, dalgıçı görüp, midyeyi yerinde bulamayınca fazla oyalanmamış. Oradan uzaklaşırken: </a:t>
            </a:r>
          </a:p>
          <a:p>
            <a:pPr>
              <a:lnSpc>
                <a:spcPct val="80000"/>
              </a:lnSpc>
              <a:buFontTx/>
              <a:buNone/>
            </a:pPr>
            <a:r>
              <a:rPr lang="tr-TR" altLang="tr-TR" sz="1400" b="1">
                <a:solidFill>
                  <a:schemeClr val="accent2"/>
                </a:solidFill>
                <a:latin typeface="Comic Sans MS" pitchFamily="66" charset="0"/>
              </a:rPr>
              <a:t>    - Çok güzel bir inciydi. Sanırım bu kadar güzelini bir daha göremem. demiş. </a:t>
            </a:r>
          </a:p>
          <a:p>
            <a:pPr>
              <a:buFontTx/>
              <a:buNone/>
            </a:pPr>
            <a:endParaRPr lang="tr-TR" altLang="tr-TR" sz="1400" b="1">
              <a:solidFill>
                <a:schemeClr val="accent2"/>
              </a:solidFill>
              <a:latin typeface="Comic Sans MS" pitchFamily="66" charset="0"/>
            </a:endParaRPr>
          </a:p>
        </p:txBody>
      </p:sp>
      <p:sp>
        <p:nvSpPr>
          <p:cNvPr id="118787"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118788" name="AutoShape 4"/>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
        <p:nvSpPr>
          <p:cNvPr id="118789" name="AutoShape 5"/>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GERİ</a:t>
            </a:r>
            <a:endParaRPr lang="tr-TR" altLang="tr-TR"/>
          </a:p>
        </p:txBody>
      </p:sp>
    </p:spTree>
  </p:cSld>
  <p:clrMapOvr>
    <a:masterClrMapping/>
  </p:clrMapOvr>
  <p:transition advClick="0">
    <p:cut/>
    <p:sndAc>
      <p:stSnd>
        <p:snd r:embed="rId2" name="START.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descr="Kırtasiye"/>
          <p:cNvSpPr>
            <a:spLocks noChangeArrowheads="1"/>
          </p:cNvSpPr>
          <p:nvPr/>
        </p:nvSpPr>
        <p:spPr bwMode="auto">
          <a:xfrm>
            <a:off x="0" y="0"/>
            <a:ext cx="9144000" cy="6858000"/>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171" name="Rectangle 3"/>
          <p:cNvSpPr>
            <a:spLocks noGrp="1" noChangeArrowheads="1"/>
          </p:cNvSpPr>
          <p:nvPr>
            <p:ph type="body" idx="1"/>
          </p:nvPr>
        </p:nvSpPr>
        <p:spPr>
          <a:xfrm>
            <a:off x="-228600" y="457200"/>
            <a:ext cx="9144000" cy="6172200"/>
          </a:xfrm>
        </p:spPr>
        <p:txBody>
          <a:bodyPr/>
          <a:lstStyle/>
          <a:p>
            <a:pPr>
              <a:lnSpc>
                <a:spcPct val="80000"/>
              </a:lnSpc>
              <a:buFontTx/>
              <a:buNone/>
            </a:pPr>
            <a:r>
              <a:rPr lang="tr-TR" altLang="tr-TR" sz="1400" b="1">
                <a:latin typeface="Comic Sans MS" pitchFamily="66" charset="0"/>
              </a:rPr>
              <a:t>        </a:t>
            </a:r>
          </a:p>
          <a:p>
            <a:pPr>
              <a:lnSpc>
                <a:spcPct val="80000"/>
              </a:lnSpc>
              <a:buFontTx/>
              <a:buNone/>
            </a:pPr>
            <a:r>
              <a:rPr lang="tr-TR" altLang="tr-TR" sz="1400" b="1">
                <a:latin typeface="Comic Sans MS" pitchFamily="66" charset="0"/>
              </a:rPr>
              <a:t>       </a:t>
            </a:r>
            <a:r>
              <a:rPr lang="tr-TR" altLang="tr-TR" sz="1400" b="1">
                <a:solidFill>
                  <a:schemeClr val="accent2"/>
                </a:solidFill>
                <a:latin typeface="Comic Sans MS" pitchFamily="66" charset="0"/>
              </a:rPr>
              <a:t>Sabah erkenden ötmeye başlayan horoz: "Yine sabah olduuuu..." derken sesindeki üzüntüyü gizleyememiş. Kuşların cıvıldamasını duyan yavrular koşuşarak yeni okullarına gelmişler. Neşe içinde okulun bahçesinde oyunlar oynamışlar. Sonra hepsi ders başlamadan sınıfta yerlerini almışlar. Yeşil başlı ördek, göğsünü kabartarak sınıfa girmiş. Yavrulara bakıp yutkunmuş. Sonra tok bir sesle: </a:t>
            </a:r>
          </a:p>
          <a:p>
            <a:pPr>
              <a:lnSpc>
                <a:spcPct val="80000"/>
              </a:lnSpc>
              <a:buFontTx/>
              <a:buNone/>
            </a:pPr>
            <a:r>
              <a:rPr lang="tr-TR" altLang="tr-TR" sz="1400" b="1">
                <a:solidFill>
                  <a:schemeClr val="accent2"/>
                </a:solidFill>
                <a:latin typeface="Comic Sans MS" pitchFamily="66" charset="0"/>
              </a:rPr>
              <a:t>     - Günaydın </a:t>
            </a:r>
          </a:p>
          <a:p>
            <a:pPr>
              <a:lnSpc>
                <a:spcPct val="80000"/>
              </a:lnSpc>
              <a:buFontTx/>
              <a:buNone/>
            </a:pPr>
            <a:r>
              <a:rPr lang="tr-TR" altLang="tr-TR" sz="1400" b="1">
                <a:solidFill>
                  <a:schemeClr val="accent2"/>
                </a:solidFill>
                <a:latin typeface="Comic Sans MS" pitchFamily="66" charset="0"/>
              </a:rPr>
              <a:t>    demiş. Yavruların hepsi birden incecik sesleriyle neşe içinde bağırmışlar: </a:t>
            </a:r>
          </a:p>
          <a:p>
            <a:pPr>
              <a:lnSpc>
                <a:spcPct val="80000"/>
              </a:lnSpc>
              <a:buFontTx/>
              <a:buNone/>
            </a:pPr>
            <a:r>
              <a:rPr lang="tr-TR" altLang="tr-TR" sz="1400" b="1">
                <a:solidFill>
                  <a:schemeClr val="accent2"/>
                </a:solidFill>
                <a:latin typeface="Comic Sans MS" pitchFamily="66" charset="0"/>
              </a:rPr>
              <a:t>    - Günaydın öğretmenim...</a:t>
            </a:r>
            <a:r>
              <a:rPr lang="tr-TR" altLang="tr-TR" b="1">
                <a:solidFill>
                  <a:schemeClr val="accent2"/>
                </a:solidFill>
                <a:latin typeface="Comic Sans MS" pitchFamily="66" charset="0"/>
              </a:rPr>
              <a:t> </a:t>
            </a:r>
          </a:p>
          <a:p>
            <a:endParaRPr lang="tr-TR" altLang="tr-TR" b="1">
              <a:solidFill>
                <a:schemeClr val="accent2"/>
              </a:solidFill>
              <a:latin typeface="Comic Sans MS" pitchFamily="66" charset="0"/>
            </a:endParaRPr>
          </a:p>
          <a:p>
            <a:endParaRPr lang="tr-TR" altLang="tr-TR">
              <a:solidFill>
                <a:schemeClr val="accent2"/>
              </a:solidFill>
            </a:endParaRPr>
          </a:p>
        </p:txBody>
      </p:sp>
      <p:sp>
        <p:nvSpPr>
          <p:cNvPr id="7173" name="AutoShape 5"/>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ANA SAYFA</a:t>
            </a:r>
            <a:endParaRPr lang="tr-TR" altLang="tr-TR"/>
          </a:p>
        </p:txBody>
      </p:sp>
      <p:sp>
        <p:nvSpPr>
          <p:cNvPr id="7174" name="AutoShape 6"/>
          <p:cNvSpPr>
            <a:spLocks noChangeArrowheads="1"/>
          </p:cNvSpPr>
          <p:nvPr/>
        </p:nvSpPr>
        <p:spPr bwMode="auto">
          <a:xfrm>
            <a:off x="8167688" y="6477000"/>
            <a:ext cx="976312"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GERİ</a:t>
            </a:r>
            <a:endParaRPr lang="tr-TR" altLang="tr-TR"/>
          </a:p>
        </p:txBody>
      </p:sp>
    </p:spTree>
  </p:cSld>
  <p:clrMapOvr>
    <a:masterClrMapping/>
  </p:clrMapOvr>
  <p:transition advClick="0">
    <p:cut/>
    <p:sndAc>
      <p:stSnd>
        <p:snd r:embed="rId2" name="START.WAV"/>
      </p:stSnd>
    </p:sndAc>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body" idx="1"/>
          </p:nvPr>
        </p:nvSpPr>
        <p:spPr>
          <a:xfrm>
            <a:off x="-228600" y="304800"/>
            <a:ext cx="9144000" cy="6248400"/>
          </a:xfrm>
        </p:spPr>
        <p:txBody>
          <a:bodyPr/>
          <a:lstStyle/>
          <a:p>
            <a:pPr>
              <a:lnSpc>
                <a:spcPct val="90000"/>
              </a:lnSpc>
              <a:buFontTx/>
              <a:buNone/>
            </a:pPr>
            <a:r>
              <a:rPr lang="tr-TR" altLang="tr-TR" sz="1400" b="1">
                <a:solidFill>
                  <a:schemeClr val="accent2"/>
                </a:solidFill>
                <a:latin typeface="Comic Sans MS" pitchFamily="66" charset="0"/>
              </a:rPr>
              <a:t>       Hemen kıyıya çıkan dalgıç, torbasındaki midyeleri kuma boşaltmış. Bıçağıyla </a:t>
            </a:r>
          </a:p>
          <a:p>
            <a:pPr>
              <a:lnSpc>
                <a:spcPct val="90000"/>
              </a:lnSpc>
              <a:buFontTx/>
              <a:buNone/>
            </a:pPr>
            <a:r>
              <a:rPr lang="tr-TR" altLang="tr-TR" sz="1400" b="1">
                <a:solidFill>
                  <a:schemeClr val="accent2"/>
                </a:solidFill>
                <a:latin typeface="Comic Sans MS" pitchFamily="66" charset="0"/>
              </a:rPr>
              <a:t>    tüm midyeleri açmaya başlamış. Aradığı inciyi bulamayınca, midye kabuklarını kumun üzerine savurmaya başlamış. Kuşlar ağaçlardan uçup gelmişler. Dalgıçın attığı midye kabuklarının içini yiyerek karınlarını doyurmuşlar. Dalgıçın çevresi cıvıldaşan kuşlarla dolmuş. O hiç birine aldırmadan midye kabuklarını ikiye bölüyor, içinden inci çıkmadığını görünce kabukları kuma fırlatıyormuş. Kabuk kuma düşünce, çevresindeki kuşlar hemen kauğun üzerine üşüşüyor, içindeki yemeğe başlıyormuş... Kumsal, birden sedef kaplı midye kabuklarıyla dolmuş. </a:t>
            </a:r>
          </a:p>
          <a:p>
            <a:pPr>
              <a:lnSpc>
                <a:spcPct val="90000"/>
              </a:lnSpc>
              <a:buFontTx/>
              <a:buNone/>
            </a:pPr>
            <a:r>
              <a:rPr lang="tr-TR" altLang="tr-TR" sz="1400" b="1">
                <a:solidFill>
                  <a:schemeClr val="accent2"/>
                </a:solidFill>
                <a:latin typeface="Comic Sans MS" pitchFamily="66" charset="0"/>
              </a:rPr>
              <a:t>        Sonunda midyenin birini ikiye bölünce, ortasındaki siyah inciyi görüp duralamış. Dalgıç, elleri titrerken siyah inciyi midyeden ayırmış. Parmaklarının ucunda güneşe uzatıp bakmış. "Hiç bu kadar güzelini görmemiştim" diyebilmiş. Telaşlanmadan parmakları ucunda tuttuğu inciyi küçük bir keseye koyup, eşyalarını toplamış. Yolda hep siyah inciyi düşünüyor: "Bu çok özel inciye bir ad vermeli" diye söyleniyormuş. </a:t>
            </a:r>
          </a:p>
          <a:p>
            <a:pPr>
              <a:lnSpc>
                <a:spcPct val="90000"/>
              </a:lnSpc>
              <a:buFontTx/>
              <a:buNone/>
            </a:pPr>
            <a:r>
              <a:rPr lang="tr-TR" altLang="tr-TR" sz="1400" b="1">
                <a:solidFill>
                  <a:schemeClr val="accent2"/>
                </a:solidFill>
                <a:latin typeface="Comic Sans MS" pitchFamily="66" charset="0"/>
              </a:rPr>
              <a:t>         Evden içeriye girdiğinde karısı ev işleriyle uğraşıyor, iki yaşındaki kızı da yerde, bebeğiyle oynuyormuş. Karısının elinden tutup masa başına götürmüş. Dalgıç, gözlerinin içi gülerken, kesenin ağzını açıp, içindeki inciyi karısının avcuna yuvarlamış. Karısı hayretle avcunun içindeki siyah incinin büyülü güzelliğine bakıyormuş. Dalgıç: </a:t>
            </a:r>
          </a:p>
          <a:p>
            <a:pPr>
              <a:lnSpc>
                <a:spcPct val="90000"/>
              </a:lnSpc>
              <a:buFontTx/>
              <a:buNone/>
            </a:pPr>
            <a:r>
              <a:rPr lang="tr-TR" altLang="tr-TR" sz="1400" b="1">
                <a:solidFill>
                  <a:schemeClr val="accent2"/>
                </a:solidFill>
                <a:latin typeface="Comic Sans MS" pitchFamily="66" charset="0"/>
              </a:rPr>
              <a:t>    - Ben bu değerli inciye bir ad vermek istiyorum. Ona "Siyah Ofre" diyelim mi?. </a:t>
            </a:r>
          </a:p>
          <a:p>
            <a:pPr>
              <a:lnSpc>
                <a:spcPct val="90000"/>
              </a:lnSpc>
              <a:buFontTx/>
              <a:buNone/>
            </a:pPr>
            <a:r>
              <a:rPr lang="tr-TR" altLang="tr-TR" sz="1400" b="1">
                <a:solidFill>
                  <a:schemeClr val="accent2"/>
                </a:solidFill>
                <a:latin typeface="Comic Sans MS" pitchFamily="66" charset="0"/>
              </a:rPr>
              <a:t>    dediğinde karısı, inciden gözlerini ayırmadan: </a:t>
            </a:r>
          </a:p>
          <a:p>
            <a:pPr>
              <a:lnSpc>
                <a:spcPct val="90000"/>
              </a:lnSpc>
              <a:buFontTx/>
              <a:buNone/>
            </a:pPr>
            <a:r>
              <a:rPr lang="tr-TR" altLang="tr-TR" sz="1400" b="1">
                <a:solidFill>
                  <a:schemeClr val="accent2"/>
                </a:solidFill>
                <a:latin typeface="Comic Sans MS" pitchFamily="66" charset="0"/>
              </a:rPr>
              <a:t>    - Güzel bir ad. </a:t>
            </a:r>
          </a:p>
          <a:p>
            <a:pPr>
              <a:lnSpc>
                <a:spcPct val="90000"/>
              </a:lnSpc>
              <a:buFontTx/>
              <a:buNone/>
            </a:pPr>
            <a:r>
              <a:rPr lang="tr-TR" altLang="tr-TR" sz="1400" b="1">
                <a:solidFill>
                  <a:schemeClr val="accent2"/>
                </a:solidFill>
                <a:latin typeface="Comic Sans MS" pitchFamily="66" charset="0"/>
              </a:rPr>
              <a:t>    diye mırıldanmış. </a:t>
            </a:r>
          </a:p>
          <a:p>
            <a:pPr>
              <a:lnSpc>
                <a:spcPct val="90000"/>
              </a:lnSpc>
              <a:buFontTx/>
              <a:buNone/>
            </a:pPr>
            <a:r>
              <a:rPr lang="tr-TR" altLang="tr-TR" sz="1400" b="1">
                <a:solidFill>
                  <a:schemeClr val="accent2"/>
                </a:solidFill>
                <a:latin typeface="Comic Sans MS" pitchFamily="66" charset="0"/>
              </a:rPr>
              <a:t>         Karı koca çok düşünmüşler. Satıldığında yaşamlarını değiştirecek kadar çok paraları olabilecekken, Siyah Ofre'den ayrılmak istememişler. Onu küçük kızları için yaptırdıkları bir kolyenin tam ortasına yerleştirmişler. Küçük kız büyüyünce babası, kolyeyi ona verirken: </a:t>
            </a:r>
          </a:p>
          <a:p>
            <a:pPr>
              <a:lnSpc>
                <a:spcPct val="90000"/>
              </a:lnSpc>
              <a:buFontTx/>
              <a:buNone/>
            </a:pPr>
            <a:r>
              <a:rPr lang="tr-TR" altLang="tr-TR" sz="1400" b="1">
                <a:solidFill>
                  <a:schemeClr val="accent2"/>
                </a:solidFill>
                <a:latin typeface="Comic Sans MS" pitchFamily="66" charset="0"/>
              </a:rPr>
              <a:t>     - Siyah Orfe'yi denizden çıkarttığımda satmayıp senin için saklamıştım. Sen de zorda kalmayınca satma, çocuklarına kalsın. </a:t>
            </a:r>
          </a:p>
          <a:p>
            <a:pPr>
              <a:lnSpc>
                <a:spcPct val="90000"/>
              </a:lnSpc>
              <a:buFontTx/>
              <a:buNone/>
            </a:pPr>
            <a:r>
              <a:rPr lang="tr-TR" altLang="tr-TR" sz="1400" b="1">
                <a:solidFill>
                  <a:schemeClr val="accent2"/>
                </a:solidFill>
                <a:latin typeface="Comic Sans MS" pitchFamily="66" charset="0"/>
              </a:rPr>
              <a:t>    demiş. </a:t>
            </a:r>
          </a:p>
          <a:p>
            <a:pPr>
              <a:lnSpc>
                <a:spcPct val="90000"/>
              </a:lnSpc>
              <a:buFontTx/>
              <a:buNone/>
            </a:pPr>
            <a:r>
              <a:rPr lang="tr-TR" altLang="tr-TR" sz="1400" b="1">
                <a:solidFill>
                  <a:schemeClr val="accent2"/>
                </a:solidFill>
                <a:latin typeface="Comic Sans MS" pitchFamily="66" charset="0"/>
              </a:rPr>
              <a:t>        Midyenin bilmeden ürettiği bu değerli taş, uzun yıllar genç kızın boynunu süslemiş. Ondan çocuklarına, çocuklarından torunlarına geçerek ölümsüzleşmiş... </a:t>
            </a:r>
          </a:p>
          <a:p>
            <a:endParaRPr lang="tr-TR" altLang="tr-TR" b="1">
              <a:latin typeface="Comic Sans MS" pitchFamily="66" charset="0"/>
            </a:endParaRPr>
          </a:p>
          <a:p>
            <a:pPr>
              <a:buFontTx/>
              <a:buNone/>
            </a:pPr>
            <a:endParaRPr lang="tr-TR" altLang="tr-TR" sz="1400" b="1">
              <a:solidFill>
                <a:schemeClr val="accent2"/>
              </a:solidFill>
              <a:latin typeface="Comic Sans MS" pitchFamily="66" charset="0"/>
            </a:endParaRPr>
          </a:p>
        </p:txBody>
      </p:sp>
      <p:sp>
        <p:nvSpPr>
          <p:cNvPr id="119811"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119813" name="AutoShape 5"/>
          <p:cNvSpPr>
            <a:spLocks noChangeArrowheads="1"/>
          </p:cNvSpPr>
          <p:nvPr/>
        </p:nvSpPr>
        <p:spPr bwMode="auto">
          <a:xfrm>
            <a:off x="8167688" y="6477000"/>
            <a:ext cx="976312"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GERİ</a:t>
            </a:r>
            <a:endParaRPr lang="tr-TR" altLang="tr-TR"/>
          </a:p>
        </p:txBody>
      </p:sp>
    </p:spTree>
  </p:cSld>
  <p:clrMapOvr>
    <a:masterClrMapping/>
  </p:clrMapOvr>
  <p:transition advClick="0">
    <p:cut/>
    <p:sndAc>
      <p:stSnd>
        <p:snd r:embed="rId2" name="START.WAV"/>
      </p:stSnd>
    </p:sndAc>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0" y="0"/>
            <a:ext cx="3276600" cy="381000"/>
          </a:xfrm>
        </p:spPr>
        <p:txBody>
          <a:bodyPr/>
          <a:lstStyle/>
          <a:p>
            <a:pPr algn="l"/>
            <a:r>
              <a:rPr lang="tr-TR" altLang="tr-TR" sz="1600" b="1">
                <a:solidFill>
                  <a:schemeClr val="accent2"/>
                </a:solidFill>
                <a:latin typeface="Comic Sans MS" pitchFamily="66" charset="0"/>
              </a:rPr>
              <a:t>TAŞ ADAM</a:t>
            </a:r>
          </a:p>
        </p:txBody>
      </p:sp>
      <p:sp>
        <p:nvSpPr>
          <p:cNvPr id="40963" name="Rectangle 3"/>
          <p:cNvSpPr>
            <a:spLocks noGrp="1" noChangeArrowheads="1"/>
          </p:cNvSpPr>
          <p:nvPr>
            <p:ph type="body" idx="1"/>
          </p:nvPr>
        </p:nvSpPr>
        <p:spPr>
          <a:xfrm>
            <a:off x="-228600" y="533400"/>
            <a:ext cx="9144000" cy="6019800"/>
          </a:xfrm>
        </p:spPr>
        <p:txBody>
          <a:bodyPr/>
          <a:lstStyle/>
          <a:p>
            <a:pPr>
              <a:lnSpc>
                <a:spcPct val="80000"/>
              </a:lnSpc>
              <a:buFontTx/>
              <a:buNone/>
            </a:pPr>
            <a:r>
              <a:rPr lang="tr-TR" altLang="tr-TR" sz="1400" b="1">
                <a:solidFill>
                  <a:schemeClr val="accent2"/>
                </a:solidFill>
                <a:latin typeface="Comic Sans MS" pitchFamily="66" charset="0"/>
              </a:rPr>
              <a:t>        Uçsuz bucaksız düz bir ovanın ortasında, gökyüzüne doğru uzanan yüce bir yanardağ varmış. Görkemli görüntüsüyle, dimdik, alımlı duruşu ile taa uzaklardan, herkesin ilgisini çekermiş. Tepesi çoğu zaman bulutlarla kaplıymış. Bazen bulutların arasından ak saçları, beyazlaşmış sakalı görünür, ama yüzü pek seçilmezmiş. O hep kendi dünyasında, bulutların arasına sakladığı başıyla sesizce ovayı gözlemlermiş bir bekçi gibi. Bazı günler, ova halkı onun gülmeyen yüzünü, çatık kaşlarını bile gördüklerini sanırmış. </a:t>
            </a:r>
          </a:p>
          <a:p>
            <a:pPr>
              <a:lnSpc>
                <a:spcPct val="80000"/>
              </a:lnSpc>
              <a:buFontTx/>
              <a:buNone/>
            </a:pPr>
            <a:r>
              <a:rPr lang="tr-TR" altLang="tr-TR" sz="1400" b="1">
                <a:solidFill>
                  <a:schemeClr val="accent2"/>
                </a:solidFill>
                <a:latin typeface="Comic Sans MS" pitchFamily="66" charset="0"/>
              </a:rPr>
              <a:t>       Bir söylenceye göre bu sönmüş yanardağ, çok eskilerde buraların tek hakimi olan Ulu Kral'ın ta kendisiymiş. Ulu Kral, bir gün üzüntüden ovanın otasında ağlamaya başlayınca bu yanardağ oluşmuş. Akan lavlarla yanardağ göklere kadar yükselmiş, ova halkını acılara boğduktan çok sonra durulmuş, bugünkü konumuna dönmüş. Söylenceye göre yanardağın tepesindeki bulutlar, Ulu Kral yeniden insan oluncaya kadar dağın tepesini ova halkından saklayacakmış. Ova halkı, Ulu Kral yine öfkelenirse, yanardağ korkunç lavlarını çevreye saçabilir diye çok korkarmış. </a:t>
            </a:r>
          </a:p>
          <a:p>
            <a:pPr>
              <a:lnSpc>
                <a:spcPct val="80000"/>
              </a:lnSpc>
              <a:buFontTx/>
              <a:buNone/>
            </a:pPr>
            <a:r>
              <a:rPr lang="tr-TR" altLang="tr-TR" sz="1400" b="1">
                <a:solidFill>
                  <a:schemeClr val="accent2"/>
                </a:solidFill>
                <a:latin typeface="Comic Sans MS" pitchFamily="66" charset="0"/>
              </a:rPr>
              <a:t>       Söylencenin etkisinde kalan ova halkı yanardağa pek yaklaşmaz, ondan uzak durmaya çalışırmış. Bazı istekliler yanardağa çıkıp söylenceyi araştırmaya kalkışmışlar. Meraktan dağa çıkanlar, çoklukla hiç dönmemişler. Dönenler de dağ hakkında hiç konuşmamışlar. </a:t>
            </a:r>
          </a:p>
          <a:p>
            <a:pPr>
              <a:lnSpc>
                <a:spcPct val="80000"/>
              </a:lnSpc>
              <a:buFontTx/>
              <a:buNone/>
            </a:pPr>
            <a:r>
              <a:rPr lang="tr-TR" altLang="tr-TR" sz="1400" b="1">
                <a:solidFill>
                  <a:schemeClr val="accent2"/>
                </a:solidFill>
                <a:latin typeface="Comic Sans MS" pitchFamily="66" charset="0"/>
              </a:rPr>
              <a:t>        Sonunda ova halkı, sönmüş yanardağın sesiz yaşamını kurcalamadan, onun kendilerine sunduğu dünya nimetlerinden yararlanmayı seçmişler. Yazın yanardağın eteklerinde yer alan verimli topraklardan ürün toplarken, kışın dağın eteklerine kadar uzanan karlar üzerinde kayak yapar yaşantılarını sürdürürmüşler. Ovadaki evlerin tümü yanardağın lav pürkürttüğü dönemde oluşan granitten yapılmış sağlam evmişler. Ova halkı, kendileri için bir geçim kaynağı ve yaşamları için önemli olduğunu bildikleri için bu dağa şükran duyar, saygı gösterirmiş. Dağ da çevresinde mutluluk içinde yaşayan ova halkına belli belirsiz gülümserken, bulutların arkasında kendi gizemli dünyasının anılarına dalar gidermiş... </a:t>
            </a:r>
          </a:p>
          <a:p>
            <a:pPr>
              <a:lnSpc>
                <a:spcPct val="80000"/>
              </a:lnSpc>
              <a:buFontTx/>
              <a:buNone/>
            </a:pPr>
            <a:r>
              <a:rPr lang="tr-TR" altLang="tr-TR" sz="1400" b="1">
                <a:solidFill>
                  <a:schemeClr val="accent2"/>
                </a:solidFill>
                <a:latin typeface="Comic Sans MS" pitchFamily="66" charset="0"/>
              </a:rPr>
              <a:t>        Sönmüş yanardağın başlarda hırçın ve sinirli davranışları olmuş. Her an çevresindekileri ürkütür, onlara hep korkulu anlar yaşatırmış. Kafası kızdığında başından dumanlar çıkarken, homurtularından yer gök inlermiş. Tepesinden çıkan dumanlar karardığında, gözleri şimşek çakarak kızarır, önce yoğun bir kurum bulutu, sonra koyu yakıcı lavlar saçarmış çevresine. Bu durumda ova halkı ancak canlarını kurtaracak kadar zaman bulup uzaklara kaçışırmış. Kaçamayanlar, evler, ekinler, kısacası geride bıraktıkları her şey kızgın lavların altında eriyip yok olurmuş. Yanardağın kızgınlığı geçince lavlar soğur ve çevre sakinleşirmiş. Sonra lapa lapa yağan kar, yanardağ bir daha kızmasın diye onun üstünü örter, soğutur, sinirlerini yatıştırırmış. Ova halkı, yanardağın neden durup dururken kızdığını bilmediklerinden, türlü söylenceler üretmişler. Dilden dile, kuşaktan kuşağa gelmiş bu söylenceler.</a:t>
            </a:r>
            <a:r>
              <a:rPr lang="tr-TR" altLang="tr-TR" b="1">
                <a:latin typeface="Comic Sans MS" pitchFamily="66" charset="0"/>
              </a:rPr>
              <a:t> </a:t>
            </a:r>
          </a:p>
          <a:p>
            <a:endParaRPr lang="tr-TR" altLang="tr-TR" sz="1400">
              <a:solidFill>
                <a:schemeClr val="accent2"/>
              </a:solidFill>
              <a:latin typeface="Comic Sans MS" pitchFamily="66" charset="0"/>
            </a:endParaRPr>
          </a:p>
        </p:txBody>
      </p:sp>
      <p:sp>
        <p:nvSpPr>
          <p:cNvPr id="40964" name="AutoShape 4"/>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40965" name="AutoShape 5"/>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Tree>
  </p:cSld>
  <p:clrMapOvr>
    <a:masterClrMapping/>
  </p:clrMapOvr>
  <p:transition advClick="0">
    <p:cut/>
    <p:sndAc>
      <p:stSnd>
        <p:snd r:embed="rId2" name="START.WAV"/>
      </p:stSnd>
    </p:sndAc>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body" idx="1"/>
          </p:nvPr>
        </p:nvSpPr>
        <p:spPr>
          <a:xfrm>
            <a:off x="-228600" y="304800"/>
            <a:ext cx="9144000" cy="6248400"/>
          </a:xfrm>
        </p:spPr>
        <p:txBody>
          <a:bodyPr/>
          <a:lstStyle/>
          <a:p>
            <a:pPr>
              <a:lnSpc>
                <a:spcPct val="80000"/>
              </a:lnSpc>
              <a:buFontTx/>
              <a:buNone/>
            </a:pPr>
            <a:r>
              <a:rPr lang="tr-TR" altLang="tr-TR" sz="1400" b="1">
                <a:solidFill>
                  <a:schemeClr val="accent2"/>
                </a:solidFill>
                <a:latin typeface="Comic Sans MS" pitchFamily="66" charset="0"/>
              </a:rPr>
              <a:t>        Ova halkının soğuk kış gecelerinde birbirlerine anlattıkları öyküler ve söylenceler</a:t>
            </a:r>
          </a:p>
          <a:p>
            <a:pPr>
              <a:lnSpc>
                <a:spcPct val="80000"/>
              </a:lnSpc>
              <a:buFontTx/>
              <a:buNone/>
            </a:pPr>
            <a:r>
              <a:rPr lang="tr-TR" altLang="tr-TR" sz="1400" b="1">
                <a:solidFill>
                  <a:schemeClr val="accent2"/>
                </a:solidFill>
                <a:latin typeface="Comic Sans MS" pitchFamily="66" charset="0"/>
              </a:rPr>
              <a:t>    le büyümüş olan küçük bir kız, hep bu yüce dağın neden kızdığını öğrenmek istemiş. İnsanlara sessizce elindeki nimetleri sunan bu dağın, birden köpürüp çevresini yok edişine bir türlü akıl erdiremiyormuş. Bu işin gizemini öğrenmek amacıyla yanıp tutuşuyormuş gönlü. Çevresindeki yaşlılara sormuş, dağa çıkıp sağ ve sağlıklı dönenlerden bilgi almaya çalışmış. Ama, doyurucu bir yanıt alamamış bir türlü. Bir gün evinin bahçesinden yüce dağa bakarken : </a:t>
            </a:r>
          </a:p>
          <a:p>
            <a:pPr>
              <a:lnSpc>
                <a:spcPct val="80000"/>
              </a:lnSpc>
              <a:buFontTx/>
              <a:buNone/>
            </a:pPr>
            <a:r>
              <a:rPr lang="tr-TR" altLang="tr-TR" sz="1400" b="1">
                <a:solidFill>
                  <a:schemeClr val="accent2"/>
                </a:solidFill>
                <a:latin typeface="Comic Sans MS" pitchFamily="66" charset="0"/>
              </a:rPr>
              <a:t>    - Senin gizemini bir gün çözeceğim yüce dağ. </a:t>
            </a:r>
          </a:p>
          <a:p>
            <a:pPr>
              <a:lnSpc>
                <a:spcPct val="80000"/>
              </a:lnSpc>
              <a:buFontTx/>
              <a:buNone/>
            </a:pPr>
            <a:r>
              <a:rPr lang="tr-TR" altLang="tr-TR" sz="1400" b="1">
                <a:solidFill>
                  <a:schemeClr val="accent2"/>
                </a:solidFill>
                <a:latin typeface="Comic Sans MS" pitchFamily="66" charset="0"/>
              </a:rPr>
              <a:t>        diye mırıldanmış. Onun sesini duyan yanardağdan o anda bir homurtu çıkmış. Yer sarsılmış belli belirsiz. Ne küçük kız, ne de ova halkı bu kıpırdanmayı ve sesi duyamamışlar. </a:t>
            </a:r>
          </a:p>
          <a:p>
            <a:pPr>
              <a:lnSpc>
                <a:spcPct val="80000"/>
              </a:lnSpc>
              <a:buFontTx/>
              <a:buNone/>
            </a:pPr>
            <a:r>
              <a:rPr lang="tr-TR" altLang="tr-TR" sz="1400" b="1">
                <a:solidFill>
                  <a:schemeClr val="accent2"/>
                </a:solidFill>
                <a:latin typeface="Comic Sans MS" pitchFamily="66" charset="0"/>
              </a:rPr>
              <a:t>    Küçük kız, sürekli dağı ve görkemli görüntüsünü izlermiş hayranlıkla. Fırsat buldukça da eteklerine kadar gider, gözlerini dağı doruğuna diker, bulutların içine gömülmüş başına, omuzlarına kadar sarkan ak saçlarına, upuzun duran sakalını bakarmış. Bakıp bakıp düşüncelere dalarmış. "Eğer söylence doğru ise, bu Ulu Kral neden dağ oldu? Neden hırçın bir tavırla çevresini yıktı? Neden şimdi sessizce duruyor?" diye sorarmış kendi kendine. Onun büyüklüğü, görkemli duruşu rüyalarına bile girermiş. Rüyalarında kendisini onun dizine oturmuş, onunla konuşurken görürmüş. </a:t>
            </a:r>
          </a:p>
          <a:p>
            <a:pPr>
              <a:lnSpc>
                <a:spcPct val="80000"/>
              </a:lnSpc>
              <a:buFontTx/>
              <a:buNone/>
            </a:pPr>
            <a:r>
              <a:rPr lang="tr-TR" altLang="tr-TR" sz="1400" b="1">
                <a:solidFill>
                  <a:schemeClr val="accent2"/>
                </a:solidFill>
                <a:latin typeface="Comic Sans MS" pitchFamily="66" charset="0"/>
              </a:rPr>
              <a:t>    Küçük kız, bir gün dayanamamış ve dağın eteklerinden yukarıya tuırmanmaya başlamış. Dağın en tepesine kadar çıkmaktan korktuğu için, ağaçların azalıp, kayaların sertleştiği bir yere gelince durmuş. Biraz dinlenip başını dağın doruğuna doğru kaldırmış ve: </a:t>
            </a:r>
          </a:p>
          <a:p>
            <a:pPr>
              <a:lnSpc>
                <a:spcPct val="80000"/>
              </a:lnSpc>
              <a:buFontTx/>
              <a:buNone/>
            </a:pPr>
            <a:r>
              <a:rPr lang="tr-TR" altLang="tr-TR" sz="1400" b="1">
                <a:solidFill>
                  <a:schemeClr val="accent2"/>
                </a:solidFill>
                <a:latin typeface="Comic Sans MS" pitchFamily="66" charset="0"/>
              </a:rPr>
              <a:t>    - Çok merak ediyorum. Eğer sen kıralsan neden böyle taş kesildin? Neden böyle sesizce duruyorsun? </a:t>
            </a:r>
          </a:p>
          <a:p>
            <a:pPr>
              <a:lnSpc>
                <a:spcPct val="80000"/>
              </a:lnSpc>
              <a:buFontTx/>
              <a:buNone/>
            </a:pPr>
            <a:r>
              <a:rPr lang="tr-TR" altLang="tr-TR" sz="1400" b="1">
                <a:solidFill>
                  <a:schemeClr val="accent2"/>
                </a:solidFill>
                <a:latin typeface="Comic Sans MS" pitchFamily="66" charset="0"/>
              </a:rPr>
              <a:t>     diye sormuş. Sesi elemini ve kaygısını yansıtıyormuş. Sorusunun ardından homurtuya benzer bir gürültü ve sarsıntı hissetmiş. Birden yer sarsılacak, lavlar akacak sanmış. Küçük kız, sesi kayalara çarpa çarpa yankılanırken ve dalga dalga uzaklara doğru uçup giderken, homurtuyu bir kez daha duymuş. Ama ne yer yarılmış, ne de lavlar akmış. Bir kaya bile kıpırdamamış. Homurtuyu bir kez daha duymuş. Bu kez, homurtunun gürültüden çok bir komuşyama benzediğini algılamış. "Acaba başka biri mi var çevremde?" diyerek şöyle bir kayalara, çalıların arkasına göz gezdirmiş. Kimseyi    göremeyince dağın kendisine yanıt verdiğini düşünerek, biraz da korkuyla yinelemiş sorusunu: </a:t>
            </a:r>
          </a:p>
          <a:p>
            <a:pPr>
              <a:lnSpc>
                <a:spcPct val="80000"/>
              </a:lnSpc>
              <a:buFontTx/>
              <a:buNone/>
            </a:pPr>
            <a:r>
              <a:rPr lang="tr-TR" altLang="tr-TR" sz="1400" b="1">
                <a:solidFill>
                  <a:schemeClr val="accent2"/>
                </a:solidFill>
                <a:latin typeface="Comic Sans MS" pitchFamily="66" charset="0"/>
              </a:rPr>
              <a:t>    - Yüce dağ! Sen gerçekten Kral mısın? </a:t>
            </a:r>
          </a:p>
          <a:p>
            <a:pPr>
              <a:lnSpc>
                <a:spcPct val="80000"/>
              </a:lnSpc>
              <a:buFontTx/>
              <a:buNone/>
            </a:pPr>
            <a:r>
              <a:rPr lang="tr-TR" altLang="tr-TR" sz="1400" b="1">
                <a:solidFill>
                  <a:schemeClr val="accent2"/>
                </a:solidFill>
                <a:latin typeface="Comic Sans MS" pitchFamily="66" charset="0"/>
              </a:rPr>
              <a:t>    Boğuk bir ses yanıtlamış sorusunu: </a:t>
            </a:r>
          </a:p>
          <a:p>
            <a:pPr>
              <a:lnSpc>
                <a:spcPct val="80000"/>
              </a:lnSpc>
              <a:buFontTx/>
              <a:buNone/>
            </a:pPr>
            <a:r>
              <a:rPr lang="tr-TR" altLang="tr-TR" sz="1400" b="1">
                <a:solidFill>
                  <a:schemeClr val="accent2"/>
                </a:solidFill>
                <a:latin typeface="Comic Sans MS" pitchFamily="66" charset="0"/>
              </a:rPr>
              <a:t>    - Evet, ben Kral'dım. </a:t>
            </a:r>
          </a:p>
          <a:p>
            <a:pPr>
              <a:lnSpc>
                <a:spcPct val="80000"/>
              </a:lnSpc>
              <a:buFontTx/>
              <a:buNone/>
            </a:pPr>
            <a:r>
              <a:rPr lang="tr-TR" altLang="tr-TR" sz="1400" b="1">
                <a:solidFill>
                  <a:schemeClr val="accent2"/>
                </a:solidFill>
                <a:latin typeface="Comic Sans MS" pitchFamily="66" charset="0"/>
              </a:rPr>
              <a:t>    O zaman küçük kız rahatlamış ve derin bir nefes almış. Sorna sürdürmüş konuşmasını: </a:t>
            </a:r>
          </a:p>
          <a:p>
            <a:pPr>
              <a:lnSpc>
                <a:spcPct val="80000"/>
              </a:lnSpc>
              <a:buFontTx/>
              <a:buNone/>
            </a:pPr>
            <a:r>
              <a:rPr lang="tr-TR" altLang="tr-TR" sz="1400" b="1">
                <a:solidFill>
                  <a:schemeClr val="accent2"/>
                </a:solidFill>
                <a:latin typeface="Comic Sans MS" pitchFamily="66" charset="0"/>
              </a:rPr>
              <a:t>    - Korkmuştum. Bir başkası var diye endişelenmiştim.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Benden korkmuyor musun? </a:t>
            </a:r>
          </a:p>
          <a:p>
            <a:pPr>
              <a:lnSpc>
                <a:spcPct val="80000"/>
              </a:lnSpc>
              <a:buFontTx/>
              <a:buNone/>
            </a:pPr>
            <a:r>
              <a:rPr lang="tr-TR" altLang="tr-TR" sz="1400" b="1">
                <a:solidFill>
                  <a:schemeClr val="accent2"/>
                </a:solidFill>
                <a:latin typeface="Comic Sans MS" pitchFamily="66" charset="0"/>
              </a:rPr>
              <a:t>    - Hayır. </a:t>
            </a:r>
            <a:br>
              <a:rPr lang="tr-TR" altLang="tr-TR" sz="1400" b="1">
                <a:solidFill>
                  <a:schemeClr val="accent2"/>
                </a:solidFill>
                <a:latin typeface="Comic Sans MS" pitchFamily="66" charset="0"/>
              </a:rPr>
            </a:br>
            <a:endParaRPr lang="tr-TR" altLang="tr-TR" b="1">
              <a:latin typeface="Comic Sans MS" pitchFamily="66" charset="0"/>
            </a:endParaRPr>
          </a:p>
        </p:txBody>
      </p:sp>
      <p:sp>
        <p:nvSpPr>
          <p:cNvPr id="116739"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116740" name="AutoShape 4"/>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
        <p:nvSpPr>
          <p:cNvPr id="116741" name="AutoShape 5"/>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GERİ</a:t>
            </a:r>
            <a:endParaRPr lang="tr-TR" altLang="tr-TR"/>
          </a:p>
        </p:txBody>
      </p:sp>
    </p:spTree>
  </p:cSld>
  <p:clrMapOvr>
    <a:masterClrMapping/>
  </p:clrMapOvr>
  <p:transition advClick="0">
    <p:cut/>
    <p:sndAc>
      <p:stSnd>
        <p:snd r:embed="rId2" name="START.WAV"/>
      </p:stSnd>
    </p:sndAc>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body" idx="1"/>
          </p:nvPr>
        </p:nvSpPr>
        <p:spPr>
          <a:xfrm>
            <a:off x="-228600" y="228600"/>
            <a:ext cx="9144000" cy="6248400"/>
          </a:xfrm>
        </p:spPr>
        <p:txBody>
          <a:bodyPr/>
          <a:lstStyle/>
          <a:p>
            <a:pPr>
              <a:lnSpc>
                <a:spcPct val="80000"/>
              </a:lnSpc>
              <a:buFontTx/>
              <a:buNone/>
            </a:pPr>
            <a:r>
              <a:rPr lang="tr-TR" altLang="tr-TR" sz="1400" b="1">
                <a:solidFill>
                  <a:schemeClr val="accent2"/>
                </a:solidFill>
                <a:latin typeface="Comic Sans MS" pitchFamily="66" charset="0"/>
              </a:rPr>
              <a:t>    - Herkes benden çekinirken, sen niye korkmuyorsun?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Senin gizemini öğrenmek istiyorum. Sen artık kötülük yapmadan böyle sessizce </a:t>
            </a:r>
          </a:p>
          <a:p>
            <a:pPr>
              <a:lnSpc>
                <a:spcPct val="80000"/>
              </a:lnSpc>
              <a:buFontTx/>
              <a:buNone/>
            </a:pPr>
            <a:r>
              <a:rPr lang="tr-TR" altLang="tr-TR" sz="1400" b="1">
                <a:solidFill>
                  <a:schemeClr val="accent2"/>
                </a:solidFill>
                <a:latin typeface="Comic Sans MS" pitchFamily="66" charset="0"/>
              </a:rPr>
              <a:t>    duruyorsun. Ben kötülük gelecek yerden korkarım.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Ben de eskiden insanlara kötülük yaptım, onlara çok zarar verdim.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Ne kadar eskiden?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Çok uzun yıllar önce.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Şimdi?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Şimdi sessizce ovayı bekliyorum.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Kimseye zarar vermezsin değil mi?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Artık kimseye zarar vermem.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O zaman senden korkmam. Senin arkadaşın olurum istersen.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Benim insan arkadaşım olmaz. Benimle ancak dağlar arkadaşlık edebilir. Ama görüyorsun kiburada ovanın ortasında tek başımayım. Çevremde dağ falan da yok.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Ben dağ değilim ama seninle arkadaş olabilirim. Sormak öğrenmek istediğim çok şey var. Sen yıllardır buradasın. Herkesi gördün, her şeyi duydun bunca yıl. Benim soracaklarımı biliyorolmalısın.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Sen hem çok küçüksün, hem insansın. Nasıl arkadaş oluruz?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Sen beni duyabiliyorsun, ben de seni. Bence bu arkadaş olmak için iyi bir başlangıç. Sen ne dersin? İstersen arkadaşlığımızı gizleriz.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Bir deneyelim bakalım. Ama beni çok zorlama. Zorlanırsam öfkelenebilirim. O zaman yer sarsılır. Kızmaya başlayınca da felaket gelir. Duymuşsundur.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Korma seni yormayacağım. Sen az konuşursun, gereksinimi olanları yanıtlarsın. Göreceksin ben daha çok konuşan kişi olurum.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Geç oldu. Git istersen. Birazdan hava kararacak. Seni merak etmesinler.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Olur. Yarın yine gelirim. Tamam mı?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Ben hep buradayım. Beklerim seni. </a:t>
            </a:r>
          </a:p>
          <a:p>
            <a:pPr>
              <a:lnSpc>
                <a:spcPct val="80000"/>
              </a:lnSpc>
              <a:buFontTx/>
              <a:buNone/>
            </a:pPr>
            <a:r>
              <a:rPr lang="tr-TR" altLang="tr-TR" sz="1400" b="1">
                <a:solidFill>
                  <a:schemeClr val="accent2"/>
                </a:solidFill>
                <a:latin typeface="Comic Sans MS" pitchFamily="66" charset="0"/>
              </a:rPr>
              <a:t>    Küçük kız elini sallayarak dağı selamladıktan sonra, çalıların arasından eteklere doğru hızla koşmaya başlamış. Dağ ile konuşmuş olduğu için çok sevinçliymiş. En azından artık söylencenin tümüyle hayal olmadığını, gerçeğin ta kendisi olduğunu biliyormuş. O gece erkenden yatağına yatıp uyumuş. Yaşlı dağ karlı başını bulutların üzerinden yukarılara, yıldızlara çevirerek, karanlıkta parlayan bu küçük inci parçalarını gözlemiş. Uzun yıllardan beri ilk kez birini ürkütmeden, onunla konuşmuş olmanın mutluluğunu, çok derinden gelen, ta gönülden gelen sıcaklığını duymuş. Bu duyguyu nice zamandır unutmuş olduğunu anımsamış birden... </a:t>
            </a:r>
          </a:p>
          <a:p>
            <a:pPr>
              <a:lnSpc>
                <a:spcPct val="80000"/>
              </a:lnSpc>
              <a:buFontTx/>
              <a:buNone/>
            </a:pPr>
            <a:r>
              <a:rPr lang="tr-TR" altLang="tr-TR" sz="1400" b="1">
                <a:solidFill>
                  <a:schemeClr val="accent2"/>
                </a:solidFill>
                <a:latin typeface="Comic Sans MS" pitchFamily="66" charset="0"/>
              </a:rPr>
              <a:t>    Ertesi gün çok daha erken gelmiş küçük kız. Bir kayanın üzerine iliştikten sonra, şöyle bir çevresine bakınmış. "Acaba dağ geldiğimi anlar da seslenir mi?" diye beklemiş birazcık. Kendisine yüzyıllar kadar uzun gelen bu sürede dağdan hiçbir ses çıkmayınca seslenmiş: </a:t>
            </a:r>
          </a:p>
          <a:p>
            <a:pPr>
              <a:lnSpc>
                <a:spcPct val="80000"/>
              </a:lnSpc>
              <a:buFontTx/>
              <a:buNone/>
            </a:pPr>
            <a:r>
              <a:rPr lang="tr-TR" altLang="tr-TR" sz="1400" b="1">
                <a:solidFill>
                  <a:schemeClr val="accent2"/>
                </a:solidFill>
                <a:latin typeface="Comic Sans MS" pitchFamily="66" charset="0"/>
              </a:rPr>
              <a:t>    - Hey! Dağ burada mısın? Ben geldim.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Küçük kız! Geldin demek. </a:t>
            </a:r>
            <a:br>
              <a:rPr lang="tr-TR" altLang="tr-TR" sz="1400" b="1">
                <a:solidFill>
                  <a:schemeClr val="accent2"/>
                </a:solidFill>
                <a:latin typeface="Comic Sans MS" pitchFamily="66" charset="0"/>
              </a:rPr>
            </a:br>
            <a:endParaRPr lang="tr-TR" altLang="tr-TR" b="1">
              <a:solidFill>
                <a:schemeClr val="accent2"/>
              </a:solidFill>
              <a:latin typeface="Comic Sans MS" pitchFamily="66" charset="0"/>
            </a:endParaRPr>
          </a:p>
        </p:txBody>
      </p:sp>
      <p:sp>
        <p:nvSpPr>
          <p:cNvPr id="122883"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122884" name="AutoShape 4"/>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
        <p:nvSpPr>
          <p:cNvPr id="122885" name="AutoShape 5"/>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GERİ</a:t>
            </a:r>
            <a:endParaRPr lang="tr-TR" altLang="tr-TR"/>
          </a:p>
        </p:txBody>
      </p:sp>
    </p:spTree>
  </p:cSld>
  <p:clrMapOvr>
    <a:masterClrMapping/>
  </p:clrMapOvr>
  <p:transition advClick="0">
    <p:cut/>
    <p:sndAc>
      <p:stSnd>
        <p:snd r:embed="rId2" name="START.WAV"/>
      </p:stSnd>
    </p:sndAc>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body" idx="1"/>
          </p:nvPr>
        </p:nvSpPr>
        <p:spPr>
          <a:xfrm>
            <a:off x="-228600" y="304800"/>
            <a:ext cx="9144000" cy="6248400"/>
          </a:xfrm>
        </p:spPr>
        <p:txBody>
          <a:bodyPr/>
          <a:lstStyle/>
          <a:p>
            <a:pPr>
              <a:lnSpc>
                <a:spcPct val="80000"/>
              </a:lnSpc>
              <a:buFontTx/>
              <a:buNone/>
            </a:pPr>
            <a:r>
              <a:rPr lang="tr-TR" altLang="tr-TR" sz="1400" b="1">
                <a:solidFill>
                  <a:schemeClr val="accent2"/>
                </a:solidFill>
                <a:latin typeface="Comic Sans MS" pitchFamily="66" charset="0"/>
              </a:rPr>
              <a:t>    - Evet. Söz verdiğim gibi geldim işte. </a:t>
            </a:r>
          </a:p>
          <a:p>
            <a:pPr>
              <a:lnSpc>
                <a:spcPct val="80000"/>
              </a:lnSpc>
              <a:buFontTx/>
              <a:buNone/>
            </a:pPr>
            <a:r>
              <a:rPr lang="tr-TR" altLang="tr-TR" sz="1400" b="1">
                <a:solidFill>
                  <a:schemeClr val="accent2"/>
                </a:solidFill>
                <a:latin typeface="Comic Sans MS" pitchFamily="66" charset="0"/>
              </a:rPr>
              <a:t>    Birazcık duraksamışlar. Bu kısa sessizlikte aşağılardaki ağaçların dallarına konan kuşlardan tek tük cıvıltılı sesler gelmiş kulaklarına. Sessizliği yine ilk bozan küçük kız olmuş: </a:t>
            </a:r>
          </a:p>
          <a:p>
            <a:pPr>
              <a:lnSpc>
                <a:spcPct val="80000"/>
              </a:lnSpc>
              <a:buFontTx/>
              <a:buNone/>
            </a:pPr>
            <a:r>
              <a:rPr lang="tr-TR" altLang="tr-TR" sz="1400" b="1">
                <a:solidFill>
                  <a:schemeClr val="accent2"/>
                </a:solidFill>
                <a:latin typeface="Comic Sans MS" pitchFamily="66" charset="0"/>
              </a:rPr>
              <a:t>    - Senin adın ne? Ben sana nasıl sesleneyim?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Ben yaşarken bana "Ulu Kral" derlerdi. Sonra bu yanardağ lavlar püskürtünce "Kızgın Dağ" dediler. Şimdi sönmüş bir yanardağ olduğum için "Taş Dağ" demeye başladılar. Sen istersen bu adlardan birini kullan, ya da kendin bana yeni bir ad ver.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Yeni bir ad vermek istiyorum. İçinde dostluk ve sevgi olsun. Seninle benim dostluğumu yansıtsın. Senin yüceliğini, bilgeliğini anlatsın. Ben sana "Sezgi Baba" diyeceğim.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Ne güzel bir ad. Teşekkür ederim. Ama neden Sezgi Baba?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"Uzun yıllar gördüklerine ve duyduklarına dayanarak sezgilerin de güçlenmiştir" diye düşünüyorum. Doğru mu?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Sanırım öyle küçük. Bu dağ benim bedenim olduğuna göre, sonsuza değin onun içinde yaşayacağım her halde.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Bir kurtuluş yolu olmalı. Bana başından geçenleri anlatsana! Ne olduğunu, senin bu dağa nasıl girdiğini öyle çok öğenmek istiyorum ki!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Başımdan geçenleri anlatmaya çalışayım. Benim için çok acı dolu günler onlar. Ama anlatacaklarım seni de üzebilir.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Ben şimdi senin dizinde mi oturuyorum?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Öyle gibi birşey.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Ellerimle şu taşlara yaslanınca senin dizini mi tutmuş oluyorum?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Öyle diyebiliriz.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Senin kucağına oturmuş, senin anlatacaklarını dinlemek için bekliyorsam, ben niye sıkılayım? Niye üzüleyim? Hem sen beni hissediyor musun?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Hayır seni hissedemem. Ancak var olduğunu bilirim. Seni görmüyorum.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Gözlerin bulutların üzerinde olduğu için mi? Bulutlar engel mi oluyorlar?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Hayır benim gözlerim yok. Yani senin anladığın anlamda yok. Ben bu cansız varlığın, bu kocaman taş yığınının içindeyim. Senin anladığın anlamda duymadan, görmeden ve dokunmadan yaşıyorum.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Soğuk bir ruh gibi mi?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Öyle de diyebilirsin. Ama ben yaşayan biriyim.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Beni nasıl duyuyorsun?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Kulaklarım olmadığı için senden çıkan titreşimleri, yani sesini algılayamam. Senin duygularını ve düşüncelerini duyuyorum desem beni anlar mısın?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O zaman benim söylemediklerimi de bilirsin.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Gönlünden geçirdiğin ve benim bilmemi istediğin şeyleri bilirim yalnızca. </a:t>
            </a:r>
            <a:br>
              <a:rPr lang="tr-TR" altLang="tr-TR" sz="1400" b="1">
                <a:solidFill>
                  <a:schemeClr val="accent2"/>
                </a:solidFill>
                <a:latin typeface="Comic Sans MS" pitchFamily="66" charset="0"/>
              </a:rPr>
            </a:br>
            <a:endParaRPr lang="tr-TR" altLang="tr-TR" b="1">
              <a:latin typeface="Comic Sans MS" pitchFamily="66" charset="0"/>
            </a:endParaRPr>
          </a:p>
        </p:txBody>
      </p:sp>
      <p:sp>
        <p:nvSpPr>
          <p:cNvPr id="121859"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121860" name="AutoShape 4"/>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
        <p:nvSpPr>
          <p:cNvPr id="121861" name="AutoShape 5"/>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GERİ</a:t>
            </a:r>
            <a:endParaRPr lang="tr-TR" altLang="tr-TR"/>
          </a:p>
        </p:txBody>
      </p:sp>
    </p:spTree>
  </p:cSld>
  <p:clrMapOvr>
    <a:masterClrMapping/>
  </p:clrMapOvr>
  <p:transition advClick="0">
    <p:cut/>
    <p:sndAc>
      <p:stSnd>
        <p:snd r:embed="rId2" name="START.WAV"/>
      </p:stSnd>
    </p:sndAc>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body" idx="1"/>
          </p:nvPr>
        </p:nvSpPr>
        <p:spPr>
          <a:xfrm>
            <a:off x="-228600" y="0"/>
            <a:ext cx="9144000" cy="6248400"/>
          </a:xfrm>
        </p:spPr>
        <p:txBody>
          <a:bodyPr/>
          <a:lstStyle/>
          <a:p>
            <a:pPr>
              <a:lnSpc>
                <a:spcPct val="80000"/>
              </a:lnSpc>
              <a:buFontTx/>
              <a:buNone/>
            </a:pPr>
            <a:r>
              <a:rPr lang="tr-TR" altLang="tr-TR" sz="1400" b="1">
                <a:latin typeface="Comic Sans MS" pitchFamily="66" charset="0"/>
              </a:rPr>
              <a:t>    - </a:t>
            </a:r>
            <a:r>
              <a:rPr lang="tr-TR" altLang="tr-TR" sz="1400" b="1">
                <a:solidFill>
                  <a:schemeClr val="accent2"/>
                </a:solidFill>
                <a:latin typeface="Comic Sans MS" pitchFamily="66" charset="0"/>
              </a:rPr>
              <a:t>Gizemini öğrenmek istediğimi de biliyorsundur o zaman.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İlk konuştuğumuzdan bu yana evet.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O zaman sen gizemini anlatacaksın ve ben de merakımı gidereceğim.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Anlatmak istiyorum. Anlayabilir misin bilemem.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Anlamayacak ne var bunda?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Küçüksün. Sevgiyi ve aşkı daha öğrenmemiş olabilirsin. Benim gizemimde bu kavramlar var. Onları anlatmaya çalışmam gerekecek.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O söylediklerini daha yaşamamış olabilirim. Ya da yaşadıklarımla senin yaşadıkların aynı şeyler olmayabilir. Ama çevremde gördüklerimden, okuduklarımdan ve duyduklarımdan ne demek istediğini anlarım sanıyorum.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Ben de senin anlayabileceğin bir biçimde anlatmaya çalışacağım. </a:t>
            </a:r>
          </a:p>
          <a:p>
            <a:pPr>
              <a:lnSpc>
                <a:spcPct val="80000"/>
              </a:lnSpc>
              <a:buFontTx/>
              <a:buNone/>
            </a:pPr>
            <a:r>
              <a:rPr lang="tr-TR" altLang="tr-TR" sz="1400" b="1">
                <a:solidFill>
                  <a:schemeClr val="accent2"/>
                </a:solidFill>
                <a:latin typeface="Comic Sans MS" pitchFamily="66" charset="0"/>
              </a:rPr>
              <a:t>    "Çok uzun yıllar önce bu ovada, yanardağ yokken, buraları yöneten Ulu bir Kral'dım. O zaman çok genç olmama karşın halkı hoşnut etmesini iyi bilirdim. Yalnız yaşardım. Halka daha çok hizmet edebilmek için çok çalışırdım. Onlara adamıştım kendimi. Onların mutluluğunu görmek çok güzeldi. En güzel sevgiden de güzel. Ovadaki pek çok genç kız, benimle olabilmek için dolanır dururdu çevremde. Herkese bakan, her çiçekten bal toplamaya istekli biri olmadığım için, onlar benim ilgimi çekmezdiler desem yanlış olmaz". </a:t>
            </a:r>
          </a:p>
          <a:p>
            <a:pPr>
              <a:lnSpc>
                <a:spcPct val="80000"/>
              </a:lnSpc>
              <a:buFontTx/>
              <a:buNone/>
            </a:pPr>
            <a:r>
              <a:rPr lang="tr-TR" altLang="tr-TR" sz="1400" b="1">
                <a:solidFill>
                  <a:schemeClr val="accent2"/>
                </a:solidFill>
                <a:latin typeface="Comic Sans MS" pitchFamily="66" charset="0"/>
              </a:rPr>
              <a:t>    - Güzel, ya da alımlı olanı yoktu her halde.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Olur mu? Çok güzelleri de vardı aralarında. Benim duygularıma, sevgime uygun olanı yoktu yalnızca. Halkın sevdiği "Ulu Kral" olarak her önüme gelenle birlikte olamazdım. Benimle beraber olan, halkın da sevgisini kazanmalı, halk ona saygı duymalıydı. Kısacası bana yakışan ağır başlı biri olmalıydı". "Bir gün vezirlerimden biri, ileride bir köyde, tam bana uygun bir kız olduğunu söyledi. "Yolumuz o yöne düşünce bir bakarız" deyip geçiştirdim. Çok istekli değildim. Bir köylü kızının aradığım özellikleri taşıyabileceğine de pek inanmamıştım doğrusu. "Bir başka nedenle o yöne gidecek olursak bir bakar, kız gerçekten benim aradığım türden birimi öğreniriz" diye düşündüm. Bu yöntemle bana çok kız tanıştırmıştılar. Hepsinin gerçek amacını öğrenince vazgeçmiştim. Bıkkınlık gelmişti bana. Kızların adı geçince biraz sinirleniyor, yılgınlığımı belli etmeden konuyu değiştirmeye çalışıyordum. Aradığım tür bir kızla karşılaşabileceğime olan inancımı yitirmiştim aslında. Uzatmadan konuya dönelim. Bir gün yolumuz vezirin söylediği köye düşünce, kızı anımsadım. "Evlerine gidip hallerini sorayım" dedim. Kız beni sıradan biri gibi ağırladı. Davranışlarındaki ağır başlılığı ve onuru hiç bozmadı. Heyecanlanmadı bile. Onun da gönlünden "Ulu Kral" ile beraber yaşama olasılığı geçmiyordu her halde. Fazla ümitlenmedi. Ailecek saygıyla beni uğurladılar. Sonra o köyden bir kez daha geçmem gerekti. Bir iş için uzaklara gitmiştim. Dönüşte köyden geçerken "Şu aileye bir kez daha uğrayayım" dedim. Evlerine gittim. Bu kez daha uzun konuştum onlarla. Yine beni sıradan bir misafir gibi ağırladılar. Zamanla kızla aramızda bir arkadaşlık kuruldu. Ben onlara, onlar da bana daha yakın davranmaya başladılar. Aramızda bir sevgi ve saygı zinciri oluşmuştu. Bir gün, o köylü kızından ülke yönetiminde benim yanımda ve bana destek olmasını istedim. Önce "Olmaz öyle şey. </a:t>
            </a:r>
          </a:p>
        </p:txBody>
      </p:sp>
      <p:sp>
        <p:nvSpPr>
          <p:cNvPr id="120835"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120836" name="AutoShape 4"/>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
        <p:nvSpPr>
          <p:cNvPr id="120837" name="AutoShape 5"/>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GERİ</a:t>
            </a:r>
            <a:endParaRPr lang="tr-TR" altLang="tr-TR"/>
          </a:p>
        </p:txBody>
      </p:sp>
    </p:spTree>
  </p:cSld>
  <p:clrMapOvr>
    <a:masterClrMapping/>
  </p:clrMapOvr>
  <p:transition advClick="0">
    <p:cut/>
    <p:sndAc>
      <p:stSnd>
        <p:snd r:embed="rId2" name="START.WAV"/>
      </p:stSnd>
    </p:sndAc>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body" idx="1"/>
          </p:nvPr>
        </p:nvSpPr>
        <p:spPr>
          <a:xfrm>
            <a:off x="-228600" y="304800"/>
            <a:ext cx="9144000" cy="6248400"/>
          </a:xfrm>
        </p:spPr>
        <p:txBody>
          <a:bodyPr/>
          <a:lstStyle/>
          <a:p>
            <a:pPr>
              <a:lnSpc>
                <a:spcPct val="80000"/>
              </a:lnSpc>
              <a:buFontTx/>
              <a:buNone/>
            </a:pPr>
            <a:r>
              <a:rPr lang="tr-TR" altLang="tr-TR" sz="1400" b="1">
                <a:solidFill>
                  <a:schemeClr val="accent2"/>
                </a:solidFill>
                <a:latin typeface="Comic Sans MS" pitchFamily="66" charset="0"/>
              </a:rPr>
              <a:t>       Ben bu köyden pek çıkmadım. Ülke yönetmeyi bilmem. Sana nasıl yardımcı</a:t>
            </a:r>
          </a:p>
          <a:p>
            <a:pPr>
              <a:lnSpc>
                <a:spcPct val="80000"/>
              </a:lnSpc>
              <a:buFontTx/>
              <a:buNone/>
            </a:pPr>
            <a:r>
              <a:rPr lang="tr-TR" altLang="tr-TR" sz="1400" b="1">
                <a:solidFill>
                  <a:schemeClr val="accent2"/>
                </a:solidFill>
                <a:latin typeface="Comic Sans MS" pitchFamily="66" charset="0"/>
              </a:rPr>
              <a:t>     olabilirim?" diyerek kabul etmedi önerimi. Zamanla beni daha iyi tanıdıkça, birbirimize olan sevgimiz arttıkça, birbirimizden ayrılamayacağımızı gördükçe, düşünceleri değişti ve benim yanıma gelmeyi kabul etmek zorunda kaldı. Görkemli bir düğün yaptık. Ova halkı, o dönemde yaşamlarının en büyük şölenini gördüler. Herkes patlayıncaya kadar yedi, içti, yorulup baygın düşünceye kadar dans etti. Günlerce sürdü eğlenceler. Halkın arasında dolaşıp kutlamalarını kabul ettik, neşelerine neşe kattık". </a:t>
            </a:r>
          </a:p>
          <a:p>
            <a:pPr>
              <a:lnSpc>
                <a:spcPct val="80000"/>
              </a:lnSpc>
              <a:buFontTx/>
              <a:buNone/>
            </a:pPr>
            <a:r>
              <a:rPr lang="tr-TR" altLang="tr-TR" sz="1400" b="1">
                <a:solidFill>
                  <a:schemeClr val="accent2"/>
                </a:solidFill>
                <a:latin typeface="Comic Sans MS" pitchFamily="66" charset="0"/>
              </a:rPr>
              <a:t>      "Mutlu yıllar çok uzun sürmedi. İyi kalpli Kraliçe birden, amansız bir hastalığa yakalandı. Hiç kimse hastalığına bir çare bulamadı. Onun hasta yatağında yattığı günlerde, ova halkı da acılıydı. Ağızlarını bıçak açmıyor, bir an önce Kraliçe'lerinin iyileşmesini bekliyordular. Gözlerimin önünde, sevdiğim kadın eriyip giderken benim de içim parçalanıyordu. Bazen odama çekilir gizli gizli ağlardım. Sonunda Kraliçe acılar içinde son nefesini verdi. Sarayın bahçesinde gül fidanlarının dibine gömdük onu. Akşam olup hava kararınca mezarının başına gider, saatlerce ağlar ve onu nasıl sevdiğimi haykırırdım karanlığa. Bir gün gözlerim ağlamaktan kızarmış, haykırmaktan sesim kısılmış; "Taş olsam da bu acıya katlanmasam" dedim bağırarak. Bunu öyle içten söylemişim ki, birden sarayımız taş yığınına dönüştü. Sonra kendimi bu taş yığınının içinde buluverdim. Önce çok sinirlendim. Taş kafesten kurtulmak için haykırdım, bağırdım. Ben tepindikçe, hırçınlık yaptıkça içinde durduğum kocaman kayadan dumanlar çıkmaya başladı. Kayanın kara dumanı ovaya yayılırken, çevreye kızgın ve yanan kayalar uçuyordu. Ova birden savaş alanı gibi olmuştu. Dağdan kızgın kayalar fırlıyor, oluk oluk lavlar akıyordu. Benim kızgınlığım, beni taparcasına seven halkıma çok zarar verdi. Onları acılara boğdu. Baktım kurtuluş yok. Ben kızdıkça halk daha çok zarar görecek, bu dağın içinden çıkamayacağımı kabul edip, acımı içime gömdüm ve sesizce yaşamaya başladım.   Artık kızmıyorum. Kızınca felaket oluyor". </a:t>
            </a:r>
          </a:p>
          <a:p>
            <a:pPr>
              <a:lnSpc>
                <a:spcPct val="80000"/>
              </a:lnSpc>
              <a:buFontTx/>
              <a:buNone/>
            </a:pPr>
            <a:r>
              <a:rPr lang="tr-TR" altLang="tr-TR" sz="1400" b="1">
                <a:solidFill>
                  <a:schemeClr val="accent2"/>
                </a:solidFill>
                <a:latin typeface="Comic Sans MS" pitchFamily="66" charset="0"/>
              </a:rPr>
              <a:t>       Bu ana kadar sessizce ellerini çenesine dayayarak dağın anlattıklarını dinlemiş olan küçük kız gözlerinden yaşlar akarken dağa seslenmiş: </a:t>
            </a:r>
          </a:p>
          <a:p>
            <a:pPr>
              <a:lnSpc>
                <a:spcPct val="80000"/>
              </a:lnSpc>
              <a:buFontTx/>
              <a:buNone/>
            </a:pPr>
            <a:r>
              <a:rPr lang="tr-TR" altLang="tr-TR" sz="1400" b="1">
                <a:solidFill>
                  <a:schemeClr val="accent2"/>
                </a:solidFill>
                <a:latin typeface="Comic Sans MS" pitchFamily="66" charset="0"/>
              </a:rPr>
              <a:t>    - Sezgi Baba, öykün çok acıklıymış. Çok üzüldüm. Çektiğin acıları duyunca elem sardı içimi. Bu kadar çok mu sevmiştin karını?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Sanırım. Ondan sonra kimseyi sevemedim. İçimi acı kapladı. Sevgiyi unuttum. Yoksa o kadar çok felakete neden olmazdım.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Anlattıkların benim merakımı giderdi. Seni böyle yalnız bırakamam. İstermisin zaman buldukça yanına geleyim, seninle konuşayım. Sana arkadaş olayım. Belki acını azaltırım. Belki de beni seversin, kim bilir?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Sevgi olmaz her halde. Gelirsen seninle dertleşiriz. Hoşlandım seninle konuşmaktan. </a:t>
            </a:r>
            <a:br>
              <a:rPr lang="tr-TR" altLang="tr-TR" sz="1400" b="1">
                <a:solidFill>
                  <a:schemeClr val="accent2"/>
                </a:solidFill>
                <a:latin typeface="Comic Sans MS" pitchFamily="66" charset="0"/>
              </a:rPr>
            </a:br>
            <a:endParaRPr lang="tr-TR" altLang="tr-TR" b="1">
              <a:latin typeface="Comic Sans MS" pitchFamily="66" charset="0"/>
            </a:endParaRPr>
          </a:p>
        </p:txBody>
      </p:sp>
      <p:sp>
        <p:nvSpPr>
          <p:cNvPr id="123907"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123908" name="AutoShape 4"/>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
        <p:nvSpPr>
          <p:cNvPr id="123909" name="AutoShape 5"/>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GERİ</a:t>
            </a:r>
            <a:endParaRPr lang="tr-TR" altLang="tr-TR"/>
          </a:p>
        </p:txBody>
      </p:sp>
    </p:spTree>
  </p:cSld>
  <p:clrMapOvr>
    <a:masterClrMapping/>
  </p:clrMapOvr>
  <p:transition advClick="0">
    <p:cut/>
    <p:sndAc>
      <p:stSnd>
        <p:snd r:embed="rId2" name="START.WAV"/>
      </p:stSnd>
    </p:sndAc>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body" idx="1"/>
          </p:nvPr>
        </p:nvSpPr>
        <p:spPr>
          <a:xfrm>
            <a:off x="-228600" y="304800"/>
            <a:ext cx="9144000" cy="6248400"/>
          </a:xfrm>
        </p:spPr>
        <p:txBody>
          <a:bodyPr/>
          <a:lstStyle/>
          <a:p>
            <a:pPr>
              <a:lnSpc>
                <a:spcPct val="90000"/>
              </a:lnSpc>
              <a:buFontTx/>
              <a:buNone/>
            </a:pPr>
            <a:r>
              <a:rPr lang="tr-TR" altLang="tr-TR" sz="1400" b="1">
                <a:solidFill>
                  <a:schemeClr val="accent2"/>
                </a:solidFill>
                <a:latin typeface="Comic Sans MS" pitchFamily="66" charset="0"/>
              </a:rPr>
              <a:t>    - Yine geç oluyor. Ben gideyim de beni merak etmesinler. dedikten sonra küçük </a:t>
            </a:r>
          </a:p>
          <a:p>
            <a:pPr>
              <a:lnSpc>
                <a:spcPct val="90000"/>
              </a:lnSpc>
              <a:buFontTx/>
              <a:buNone/>
            </a:pPr>
            <a:r>
              <a:rPr lang="tr-TR" altLang="tr-TR" sz="1400" b="1">
                <a:solidFill>
                  <a:schemeClr val="accent2"/>
                </a:solidFill>
                <a:latin typeface="Comic Sans MS" pitchFamily="66" charset="0"/>
              </a:rPr>
              <a:t>     kız oturduğu kayadan aşağıya doğru kaymış ve koşar adımlarla oradan uzaklaşmış. </a:t>
            </a:r>
          </a:p>
          <a:p>
            <a:pPr>
              <a:lnSpc>
                <a:spcPct val="90000"/>
              </a:lnSpc>
              <a:buFontTx/>
              <a:buNone/>
            </a:pPr>
            <a:r>
              <a:rPr lang="tr-TR" altLang="tr-TR" sz="1400" b="1">
                <a:solidFill>
                  <a:schemeClr val="accent2"/>
                </a:solidFill>
                <a:latin typeface="Comic Sans MS" pitchFamily="66" charset="0"/>
              </a:rPr>
              <a:t>     Küçük kız, evine gelince doğruca odasına çekilmiş ve Sezgi Babanın yaşam öyküsünü düşünmüş. Söylencenin doğru olduğunu, Ulu Kral'ın dağın içinde hapis olduğunu biliyormuş artık. "Boşuna çıkmıyor bu söylenceler. Hepsinin de bir gerçek payı var anlaşılan" demiş kendi kendine. Sonra Sezgi Baba'nın sevgisini kazanmaya karar vermiş. "Öyle ya, acı çekmemek için taşın içine giren adam, severse belki o taştan girdiği gibi çıkar" diye düşünmüş. Ona yaklaşıp acılarını unutturmayı, ona yeniden sevmeyi öğretmeyi kendine ödev bilmiş. </a:t>
            </a:r>
          </a:p>
          <a:p>
            <a:pPr>
              <a:lnSpc>
                <a:spcPct val="90000"/>
              </a:lnSpc>
              <a:buFontTx/>
              <a:buNone/>
            </a:pPr>
            <a:r>
              <a:rPr lang="tr-TR" altLang="tr-TR" sz="1400" b="1">
                <a:solidFill>
                  <a:schemeClr val="accent2"/>
                </a:solidFill>
                <a:latin typeface="Comic Sans MS" pitchFamily="66" charset="0"/>
              </a:rPr>
              <a:t>          Küçük kız artık fırsat buldukça Sezgi Baba'ya gidiyor, onunla dertleşiyormuş. Birkaç yıl süren bu ilişki, sonunda kendi içinde bir sevgi, Sezgi Baba'nın sesinde bir yumuşama olarak belirmiş. Her ikisinde de dostluğun ötesinde bir duygu oluşmaya başlamış. Güzel bir duyguymuş bu. Bu dönemde küçük kız büyümüş, serpilip güzel bir genç kız olmuş. Kral da hoşnutluk duyuyormuş bundan. Genç kız, büyüdüğü (ya da duyguları değiştiği) için olsa gerek, ona artık "Sezgi Baba" demiyor, "Taş Adam" diye sesleniyormuş. Genç kız, beline kadar inen alımlı uzun saçları, uzun bacakları ve düzgün bedeniyle tüm ova halkının dikkatini çekmeye başlamış. Güzelliği dilden dile, kulaktan kulağa dolaşır olmuş. Ovadaki gençler peşinde dolanırken o kimseye bakmazmış. Bir gün Taş Adam'ın yanına gittiğinde: </a:t>
            </a:r>
          </a:p>
          <a:p>
            <a:pPr>
              <a:lnSpc>
                <a:spcPct val="90000"/>
              </a:lnSpc>
              <a:buFontTx/>
              <a:buNone/>
            </a:pPr>
            <a:r>
              <a:rPr lang="tr-TR" altLang="tr-TR" sz="1400" b="1">
                <a:solidFill>
                  <a:schemeClr val="accent2"/>
                </a:solidFill>
                <a:latin typeface="Comic Sans MS" pitchFamily="66" charset="0"/>
              </a:rPr>
              <a:t>    - Çok güzel bir genç kız oluğunu söylüyorlar doğru mu?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Sen görmediğin için bilemiyorsun. Gerçekten güzel olsam beni sever miydin?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Ben senin iç dünyanı tanıyorum. Onun dürüst, candan ve sevgi dolu olduğunu biliyorum. Görmesem de bu bana yetiyor sevmek için.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Diyorum ki, şimdi beraberce bir dilekte bulunsak, aynı senin taş olmayı istediğin gibi içten gelerek, yeniden insan olsan ve beni görüp güzelliğmin büyüsüne kapılsan, beni sever miydin?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Neden olmasın. Son iki yıldır senin iç dünyanı o kadar iyi tanıdım ki, ben de bu taşın içinden çıkmak ve seninle olmak istiyorum ama korkuyorum.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Neden korkuyorsun?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"Taşın içine girerken oluşan felaket zinciri taşın dışına çıkarken de oluşursa" diye korkuyorum. "Çevreye zarar vereceğime, sevgimi içime gömerim, onun yüceliği ile bu taşın içinde kendimi avutur, ömrümü sürdürüp giderim" diyorum. Hem zaman en iyi ilaçtır. Zamana bırakmalıyız. Sen de, ben de birbirimizi unuturuz zamanla.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Ya hiç unutmazsam, senden başkasına bakmazsam? Değmez mi beni görmeye? </a:t>
            </a:r>
            <a:br>
              <a:rPr lang="tr-TR" altLang="tr-TR" sz="1400" b="1">
                <a:solidFill>
                  <a:schemeClr val="accent2"/>
                </a:solidFill>
                <a:latin typeface="Comic Sans MS" pitchFamily="66" charset="0"/>
              </a:rPr>
            </a:br>
            <a:endParaRPr lang="tr-TR" altLang="tr-TR" b="1">
              <a:latin typeface="Comic Sans MS" pitchFamily="66" charset="0"/>
            </a:endParaRPr>
          </a:p>
        </p:txBody>
      </p:sp>
      <p:sp>
        <p:nvSpPr>
          <p:cNvPr id="124931"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124932" name="AutoShape 4"/>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
        <p:nvSpPr>
          <p:cNvPr id="124933" name="AutoShape 5"/>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GERİ</a:t>
            </a:r>
            <a:endParaRPr lang="tr-TR" altLang="tr-TR"/>
          </a:p>
        </p:txBody>
      </p:sp>
    </p:spTree>
  </p:cSld>
  <p:clrMapOvr>
    <a:masterClrMapping/>
  </p:clrMapOvr>
  <p:transition advClick="0">
    <p:cut/>
    <p:sndAc>
      <p:stSnd>
        <p:snd r:embed="rId2" name="START.WAV"/>
      </p:stSnd>
    </p:sndAc>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body" idx="1"/>
          </p:nvPr>
        </p:nvSpPr>
        <p:spPr>
          <a:xfrm>
            <a:off x="-228600" y="304800"/>
            <a:ext cx="9144000" cy="6248400"/>
          </a:xfrm>
        </p:spPr>
        <p:txBody>
          <a:bodyPr/>
          <a:lstStyle/>
          <a:p>
            <a:pPr>
              <a:lnSpc>
                <a:spcPct val="80000"/>
              </a:lnSpc>
              <a:buFontTx/>
              <a:buNone/>
            </a:pPr>
            <a:r>
              <a:rPr lang="tr-TR" altLang="tr-TR" sz="1400" b="1">
                <a:solidFill>
                  <a:schemeClr val="accent2"/>
                </a:solidFill>
                <a:latin typeface="Comic Sans MS" pitchFamily="66" charset="0"/>
              </a:rPr>
              <a:t>    - Değmez olur mu? Aslında öyle çok istiyorum ki...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Gönülden iste. O zaman gerçekleşir. Korkma, dene bir kez. Taş Adam! Haydi dene.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Deniyorum işte... </a:t>
            </a:r>
          </a:p>
          <a:p>
            <a:pPr>
              <a:lnSpc>
                <a:spcPct val="80000"/>
              </a:lnSpc>
              <a:buFontTx/>
              <a:buNone/>
            </a:pPr>
            <a:r>
              <a:rPr lang="tr-TR" altLang="tr-TR" sz="1400" b="1">
                <a:solidFill>
                  <a:schemeClr val="accent2"/>
                </a:solidFill>
                <a:latin typeface="Comic Sans MS" pitchFamily="66" charset="0"/>
              </a:rPr>
              <a:t>         dedikten sonra birden hava kararmış. Her tarafı kara bulutlar kaplamış. Şimşek çakıyormuş. Gök gürlüyormuş. Yanardağdan gelen gümbürtüyü ve tepesinden çıkan kara dumanı gören ova halkı, panik içinde sağa, sola koşuşturuyormuş. Yer kısa aralıklarla sarsılmış. Evler ve ağaçlar durdukları yerde hoplayıp zıplamış. Havyanların ve insanların çığlıkları yeri göğü inletir olmuş. </a:t>
            </a:r>
          </a:p>
          <a:p>
            <a:pPr>
              <a:lnSpc>
                <a:spcPct val="80000"/>
              </a:lnSpc>
              <a:buFontTx/>
              <a:buNone/>
            </a:pPr>
            <a:r>
              <a:rPr lang="tr-TR" altLang="tr-TR" sz="1400" b="1">
                <a:solidFill>
                  <a:schemeClr val="accent2"/>
                </a:solidFill>
                <a:latin typeface="Comic Sans MS" pitchFamily="66" charset="0"/>
              </a:rPr>
              <a:t>        Genç kız, bu gürültü ve patırtıdan hiç etkilenmeden heyecanla, Taş Adam'ın kayalardan çıkmasını bekliyormuş. Genç kızın yanı başındaki ak duman yavaş yavaş dağılırken, genç kızın arkasında, belli belirsiz bir adamın gölgesi oluşmaya başlamış. Dumanın etkisi ile yaşlanan gözlerini oğuştururken, genç kız, kulağının dibinde yumuşak bir ses duymuş: </a:t>
            </a:r>
          </a:p>
          <a:p>
            <a:pPr>
              <a:lnSpc>
                <a:spcPct val="80000"/>
              </a:lnSpc>
              <a:buFontTx/>
              <a:buNone/>
            </a:pPr>
            <a:r>
              <a:rPr lang="tr-TR" altLang="tr-TR" sz="1400" b="1">
                <a:solidFill>
                  <a:schemeClr val="accent2"/>
                </a:solidFill>
                <a:latin typeface="Comic Sans MS" pitchFamily="66" charset="0"/>
              </a:rPr>
              <a:t>    - Çok güzelsin. Gördüğüm, bildiğim en güzel kızsın sen.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Taş Adam!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Evet benim. Oldu işte.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Biliyordum. Başaracağını biliyordum. Beni çok sevdiğini biliyordum. </a:t>
            </a:r>
          </a:p>
          <a:p>
            <a:pPr>
              <a:lnSpc>
                <a:spcPct val="80000"/>
              </a:lnSpc>
              <a:buFontTx/>
              <a:buNone/>
            </a:pPr>
            <a:r>
              <a:rPr lang="tr-TR" altLang="tr-TR" sz="1400" b="1">
                <a:solidFill>
                  <a:schemeClr val="accent2"/>
                </a:solidFill>
                <a:latin typeface="Comic Sans MS" pitchFamily="66" charset="0"/>
              </a:rPr>
              <a:t>         diyerek adamın boynuna sarılmış. Gözlerinden yaşlar akıyor, boğazına düğümlenen hıçkırıklar, Taş Adam'ın omzunda boğulup gidiyormuş. </a:t>
            </a:r>
          </a:p>
          <a:p>
            <a:pPr>
              <a:lnSpc>
                <a:spcPct val="80000"/>
              </a:lnSpc>
              <a:buFontTx/>
              <a:buNone/>
            </a:pPr>
            <a:r>
              <a:rPr lang="tr-TR" altLang="tr-TR" sz="1400" b="1">
                <a:solidFill>
                  <a:schemeClr val="accent2"/>
                </a:solidFill>
                <a:latin typeface="Comic Sans MS" pitchFamily="66" charset="0"/>
              </a:rPr>
              <a:t>     - Acele edelim. Gidelim buradan. Yanardağ yine patlayacak galiba. </a:t>
            </a:r>
          </a:p>
          <a:p>
            <a:pPr>
              <a:lnSpc>
                <a:spcPct val="80000"/>
              </a:lnSpc>
              <a:buFontTx/>
              <a:buNone/>
            </a:pPr>
            <a:r>
              <a:rPr lang="tr-TR" altLang="tr-TR" sz="1400" b="1">
                <a:solidFill>
                  <a:schemeClr val="accent2"/>
                </a:solidFill>
                <a:latin typeface="Comic Sans MS" pitchFamily="66" charset="0"/>
              </a:rPr>
              <a:t>    demiş Taş Adam. Genç kızın elinden tutmuş. Beraberce hızla oradan uzaklaşmışlar. </a:t>
            </a:r>
          </a:p>
          <a:p>
            <a:pPr>
              <a:lnSpc>
                <a:spcPct val="80000"/>
              </a:lnSpc>
              <a:buFontTx/>
              <a:buNone/>
            </a:pPr>
            <a:r>
              <a:rPr lang="tr-TR" altLang="tr-TR" sz="1400" b="1">
                <a:solidFill>
                  <a:schemeClr val="accent2"/>
                </a:solidFill>
                <a:latin typeface="Comic Sans MS" pitchFamily="66" charset="0"/>
              </a:rPr>
              <a:t>    O günden sonra ova halkı bir daha o güzel genç kızı görememiş. Patlamalar sırasında "Herhalde yer yarıldı içine düştü" demişler. Bir süre, genç kızın arkasından yas bile tutmuşlar, sonra unutmuşlar onu... </a:t>
            </a:r>
          </a:p>
          <a:p>
            <a:pPr>
              <a:lnSpc>
                <a:spcPct val="80000"/>
              </a:lnSpc>
              <a:buFontTx/>
              <a:buNone/>
            </a:pPr>
            <a:r>
              <a:rPr lang="tr-TR" altLang="tr-TR" sz="1400" b="1">
                <a:solidFill>
                  <a:schemeClr val="accent2"/>
                </a:solidFill>
                <a:latin typeface="Comic Sans MS" pitchFamily="66" charset="0"/>
              </a:rPr>
              <a:t>    Taş adam ve genç kız yaşamlarına uzaklarda, bir başka ülkede, mutluluk</a:t>
            </a:r>
            <a:r>
              <a:rPr lang="tr-TR" altLang="tr-TR" b="1">
                <a:latin typeface="Comic Sans MS" pitchFamily="66" charset="0"/>
              </a:rPr>
              <a:t> </a:t>
            </a:r>
          </a:p>
        </p:txBody>
      </p:sp>
      <p:sp>
        <p:nvSpPr>
          <p:cNvPr id="125955"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125957" name="AutoShape 5"/>
          <p:cNvSpPr>
            <a:spLocks noChangeArrowheads="1"/>
          </p:cNvSpPr>
          <p:nvPr/>
        </p:nvSpPr>
        <p:spPr bwMode="auto">
          <a:xfrm>
            <a:off x="8167688" y="6477000"/>
            <a:ext cx="976312"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GERİ</a:t>
            </a:r>
            <a:endParaRPr lang="tr-TR" altLang="tr-TR"/>
          </a:p>
        </p:txBody>
      </p:sp>
    </p:spTree>
  </p:cSld>
  <p:clrMapOvr>
    <a:masterClrMapping/>
  </p:clrMapOvr>
  <p:transition advClick="0">
    <p:cut/>
    <p:sndAc>
      <p:stSnd>
        <p:snd r:embed="rId2" name="START.WAV"/>
      </p:stSnd>
    </p:sndAc>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0" y="0"/>
            <a:ext cx="3276600" cy="381000"/>
          </a:xfrm>
        </p:spPr>
        <p:txBody>
          <a:bodyPr/>
          <a:lstStyle/>
          <a:p>
            <a:pPr algn="l"/>
            <a:r>
              <a:rPr lang="tr-TR" altLang="tr-TR" sz="1600" b="1">
                <a:solidFill>
                  <a:schemeClr val="accent2"/>
                </a:solidFill>
                <a:latin typeface="Comic Sans MS" pitchFamily="66" charset="0"/>
              </a:rPr>
              <a:t>TEMBEL ADAM</a:t>
            </a:r>
          </a:p>
        </p:txBody>
      </p:sp>
      <p:sp>
        <p:nvSpPr>
          <p:cNvPr id="41987" name="Rectangle 3"/>
          <p:cNvSpPr>
            <a:spLocks noGrp="1" noChangeArrowheads="1"/>
          </p:cNvSpPr>
          <p:nvPr>
            <p:ph type="body" idx="1"/>
          </p:nvPr>
        </p:nvSpPr>
        <p:spPr>
          <a:xfrm>
            <a:off x="-228600" y="533400"/>
            <a:ext cx="9144000" cy="6019800"/>
          </a:xfrm>
        </p:spPr>
        <p:txBody>
          <a:bodyPr/>
          <a:lstStyle/>
          <a:p>
            <a:pPr>
              <a:lnSpc>
                <a:spcPct val="90000"/>
              </a:lnSpc>
              <a:buFontTx/>
              <a:buNone/>
            </a:pPr>
            <a:r>
              <a:rPr lang="tr-TR" altLang="tr-TR" sz="1400" b="1">
                <a:solidFill>
                  <a:schemeClr val="accent2"/>
                </a:solidFill>
                <a:latin typeface="Comic Sans MS" pitchFamily="66" charset="0"/>
              </a:rPr>
              <a:t>        Dedem Korkut'un dediği gibi: Yıllar önce, develer tellal iken, ben babamın beşiğini sallar iken, doğruluklar ülkesinde insanlar mutluluk içinde yaşaryormuşlar. Tüm insanları mutlu etmenin yolunu bulmuş olduğu için herkes Kral'ı çok seviyormuş. </a:t>
            </a:r>
          </a:p>
          <a:p>
            <a:pPr>
              <a:lnSpc>
                <a:spcPct val="90000"/>
              </a:lnSpc>
              <a:buFontTx/>
              <a:buNone/>
            </a:pPr>
            <a:r>
              <a:rPr lang="tr-TR" altLang="tr-TR" sz="1400" b="1">
                <a:solidFill>
                  <a:schemeClr val="accent2"/>
                </a:solidFill>
                <a:latin typeface="Comic Sans MS" pitchFamily="66" charset="0"/>
              </a:rPr>
              <a:t>       Bu ülkede herkes gücünün yettiği kadar çalışırmış. Toplanan gelirden gereksinimleri kadar pay alırmış. Ülkede herkes canla başla çalışırken yalnız Kral çalışmaz, çalışanların ürettiğini satıp gelir toplama işini üstlenerek çalışmalara katkıda bulunurmuş. Kral toplanan gelirin dağıtımını kendi yönetir, haksızlık olmamasına özen gösterirmiş. </a:t>
            </a:r>
          </a:p>
          <a:p>
            <a:pPr>
              <a:lnSpc>
                <a:spcPct val="90000"/>
              </a:lnSpc>
              <a:buFontTx/>
              <a:buNone/>
            </a:pPr>
            <a:r>
              <a:rPr lang="tr-TR" altLang="tr-TR" sz="1400" b="1">
                <a:solidFill>
                  <a:schemeClr val="accent2"/>
                </a:solidFill>
                <a:latin typeface="Comic Sans MS" pitchFamily="66" charset="0"/>
              </a:rPr>
              <a:t>        Bir gün ülkeye tembel bir adam gelmiş. Ülkeyi çok sevmiş. Ülkede yaşamak için Kral'dan izin istemiş. Kral, yaşamla ilgili tüm kuralları anlatmış. Bu kurallara uyduğu sürece ülkede yaşayabileceğini söylemiş. Yabancı adam ülkeye kabul edilince, sevinç içinde Kral'ın yanından ayrılmış ve yeni ülkesinde diğer insanlar gibi yaşamaya başlamış. </a:t>
            </a:r>
          </a:p>
          <a:p>
            <a:pPr>
              <a:lnSpc>
                <a:spcPct val="90000"/>
              </a:lnSpc>
              <a:buFontTx/>
              <a:buNone/>
            </a:pPr>
            <a:r>
              <a:rPr lang="tr-TR" altLang="tr-TR" sz="1400" b="1">
                <a:solidFill>
                  <a:schemeClr val="accent2"/>
                </a:solidFill>
                <a:latin typeface="Comic Sans MS" pitchFamily="66" charset="0"/>
              </a:rPr>
              <a:t>          İlk zamanlar, o da işine herkes gibi zamanında gider, gücü yettiğince çalışır, gelirden gereksinimi kadar pay alırmış. Kimse onun ülkedeki varlığından etkilenmemiş. Hatta, üretime katkısı olduğu için sevmişler bile. </a:t>
            </a:r>
          </a:p>
          <a:p>
            <a:pPr>
              <a:lnSpc>
                <a:spcPct val="90000"/>
              </a:lnSpc>
              <a:buFontTx/>
              <a:buNone/>
            </a:pPr>
            <a:r>
              <a:rPr lang="tr-TR" altLang="tr-TR" sz="1400" b="1">
                <a:solidFill>
                  <a:schemeClr val="accent2"/>
                </a:solidFill>
                <a:latin typeface="Comic Sans MS" pitchFamily="66" charset="0"/>
              </a:rPr>
              <a:t>          Tembel adam zaman geçtikçe işe geç gelmeye, hasta olduğunu söyleyip bazen hiç gelmemeye başlamış. İşi aksattığında, bulduğu gerekçeler öyle inandırıcı imiş ki, kimse onun gerçek niyetini anlayamamış. Diğer çalışanlar iş aksamasın diye onun yapması gerekenleri de yapmak zorunda kalmışlar. Ürün yine eskisi gibi zamanında tamamlanmış. Tembel Adam'dan kaynaklanan geçikme, diğerlerinin onun yerine çalışmasıyla önlendiğinden, toplanan gelirde bir azalma olmamış. </a:t>
            </a:r>
          </a:p>
          <a:p>
            <a:pPr>
              <a:lnSpc>
                <a:spcPct val="90000"/>
              </a:lnSpc>
              <a:buFontTx/>
              <a:buNone/>
            </a:pPr>
            <a:r>
              <a:rPr lang="tr-TR" altLang="tr-TR" sz="1400" b="1">
                <a:solidFill>
                  <a:schemeClr val="accent2"/>
                </a:solidFill>
                <a:latin typeface="Comic Sans MS" pitchFamily="66" charset="0"/>
              </a:rPr>
              <a:t>          Gelir payları dağıtılırken, bir gün önce yatak döşek hasta olan Tembel Adam, paydaşların en önünde yerini almış. Son zamanlarda kimse onu bu kadar canlı ve dinç görmemiş. Herkes sırasını beklerken Tembel Adam, öne fırlamış ve gereksinimlerini sıralayıp, gelirden en büyük payı almak istemiş. Herkes "Gerçekten doğru söylüyordur, muhakkak gereksinimi vardır" diye O'nun isteğine karşı gelmemişler. Tembel Adam payın en büyüğünü alınca, diğerleri gereksinimlerini karşılayacak kadar pay alamamışlar. Çünkü kalan pay herkese yetmiyormuş. "Olsun daha çok çalışır, bir sonraki  gelir paylaşımında gereksinimlerimizi karşılarız" diye düşünüp, kalanı paylaşmakla yetinmişler. </a:t>
            </a:r>
          </a:p>
          <a:p>
            <a:pPr>
              <a:lnSpc>
                <a:spcPct val="90000"/>
              </a:lnSpc>
              <a:buFontTx/>
              <a:buNone/>
            </a:pPr>
            <a:r>
              <a:rPr lang="tr-TR" altLang="tr-TR" sz="1400" b="1">
                <a:solidFill>
                  <a:schemeClr val="accent2"/>
                </a:solidFill>
                <a:latin typeface="Comic Sans MS" pitchFamily="66" charset="0"/>
              </a:rPr>
              <a:t>         Tembel Adam ilerleyen yıllarda da aynı davranışı sürdürünce, diğerleri Kral'a gidip yardım istemişler. Kral da halkın huzurunu korumak ve haksızlığı önlemek için çalışma yaşamı ve gelir paylaşımı konusunda yeni bir uygulama başlatmaya karar vermiş ; </a:t>
            </a:r>
          </a:p>
          <a:p>
            <a:endParaRPr lang="tr-TR" altLang="tr-TR" sz="1400">
              <a:solidFill>
                <a:schemeClr val="accent2"/>
              </a:solidFill>
              <a:latin typeface="Comic Sans MS" pitchFamily="66" charset="0"/>
            </a:endParaRPr>
          </a:p>
        </p:txBody>
      </p:sp>
      <p:sp>
        <p:nvSpPr>
          <p:cNvPr id="41988" name="AutoShape 4"/>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41989" name="AutoShape 5"/>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Tree>
  </p:cSld>
  <p:clrMapOvr>
    <a:masterClrMapping/>
  </p:clrMapOvr>
  <p:transition advClick="0">
    <p:cut/>
    <p:sndAc>
      <p:stSnd>
        <p:snd r:embed="rId2" name="START.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8600" y="0"/>
            <a:ext cx="2590800" cy="533400"/>
          </a:xfrm>
        </p:spPr>
        <p:txBody>
          <a:bodyPr/>
          <a:lstStyle/>
          <a:p>
            <a:pPr algn="l"/>
            <a:r>
              <a:rPr lang="tr-TR" altLang="tr-TR" sz="1600" b="1">
                <a:solidFill>
                  <a:schemeClr val="accent2"/>
                </a:solidFill>
                <a:latin typeface="Comic Sans MS" pitchFamily="66" charset="0"/>
              </a:rPr>
              <a:t>AKBABALARIN UMUDU</a:t>
            </a:r>
            <a:endParaRPr lang="tr-TR" altLang="tr-TR"/>
          </a:p>
        </p:txBody>
      </p:sp>
      <p:sp>
        <p:nvSpPr>
          <p:cNvPr id="15363" name="Rectangle 3"/>
          <p:cNvSpPr>
            <a:spLocks noGrp="1" noChangeArrowheads="1"/>
          </p:cNvSpPr>
          <p:nvPr>
            <p:ph type="body" idx="1"/>
          </p:nvPr>
        </p:nvSpPr>
        <p:spPr>
          <a:xfrm>
            <a:off x="-228600" y="533400"/>
            <a:ext cx="9144000" cy="6096000"/>
          </a:xfrm>
        </p:spPr>
        <p:txBody>
          <a:bodyPr/>
          <a:lstStyle/>
          <a:p>
            <a:pPr>
              <a:lnSpc>
                <a:spcPct val="80000"/>
              </a:lnSpc>
              <a:buFontTx/>
              <a:buNone/>
            </a:pPr>
            <a:r>
              <a:rPr lang="tr-TR" altLang="tr-TR" sz="1400" b="1">
                <a:latin typeface="Comic Sans MS" pitchFamily="66" charset="0"/>
              </a:rPr>
              <a:t>       </a:t>
            </a:r>
            <a:r>
              <a:rPr lang="tr-TR" altLang="tr-TR" sz="1400" b="1">
                <a:solidFill>
                  <a:schemeClr val="accent2"/>
                </a:solidFill>
                <a:latin typeface="Comic Sans MS" pitchFamily="66" charset="0"/>
              </a:rPr>
              <a:t>Çok eski çağlarda, ülkenin birinde, dinazorların yuvalandığı bir yer vardı. Dinazorlar, </a:t>
            </a:r>
          </a:p>
          <a:p>
            <a:pPr>
              <a:lnSpc>
                <a:spcPct val="80000"/>
              </a:lnSpc>
              <a:buFontTx/>
              <a:buNone/>
            </a:pPr>
            <a:r>
              <a:rPr lang="tr-TR" altLang="tr-TR" sz="1400" b="1">
                <a:solidFill>
                  <a:schemeClr val="accent2"/>
                </a:solidFill>
                <a:latin typeface="Comic Sans MS" pitchFamily="66" charset="0"/>
              </a:rPr>
              <a:t>      yavrulama zamanı geldiğinde, yumurtalarını buraya bırakırdı. Bazı dinazorlar, bırakılan yumurtaların başını bekler, yavruların yumurtadan çıkışında, onların yaşama alışmaları için gereken ilk desteği sağlama görevini üstlenirdi. Bu dinazorlara "Öğretmen" denirdi. Dinazor yavruları, kendi başlarına yaşamlarını sürdürebilecekleri büyüklüğe gelince, yuvadan ayrılıp, ülkenin diğer yerlerine yayılırdılar. </a:t>
            </a:r>
          </a:p>
          <a:p>
            <a:pPr>
              <a:lnSpc>
                <a:spcPct val="80000"/>
              </a:lnSpc>
              <a:buFontTx/>
              <a:buNone/>
            </a:pPr>
            <a:r>
              <a:rPr lang="tr-TR" altLang="tr-TR" sz="1400" b="1">
                <a:solidFill>
                  <a:schemeClr val="accent2"/>
                </a:solidFill>
                <a:latin typeface="Comic Sans MS" pitchFamily="66" charset="0"/>
              </a:rPr>
              <a:t>         Yuvadan çıkan dinazor yavrularının çoğu, ülkenin en verimli topraklarının bulunduğu batıya göç ederdi. Burada, yeşillikler ve bol yiyecek vardı. </a:t>
            </a:r>
          </a:p>
          <a:p>
            <a:pPr>
              <a:lnSpc>
                <a:spcPct val="80000"/>
              </a:lnSpc>
              <a:buFontTx/>
              <a:buNone/>
            </a:pPr>
            <a:r>
              <a:rPr lang="tr-TR" altLang="tr-TR" sz="1400" b="1">
                <a:solidFill>
                  <a:schemeClr val="accent2"/>
                </a:solidFill>
                <a:latin typeface="Comic Sans MS" pitchFamily="66" charset="0"/>
              </a:rPr>
              <a:t>         Batının en verimli alanları, yedi tepeye yayılmış ağaçlık bölgeydi. Buraya "Yedi Tepe Ormanları" denirdi. Dinazor yavruları en çok, Yedi Tepe Ormanları'na giderdi. Yedi Tepe Ormanları'nın nehir gibi akan mavi denizin yanında olması, buraya ayrı bir güzellik veriyordu. Ormandaki hayvanlar, çoğu zaman dinlenmek için deniz kıyısına iner, boğazın diğer yakasındaki ormanlara ve kıyıdaki kumsala bakıp, zaman geçirir, birbirleriyle oynayıp eğlenirdi. </a:t>
            </a:r>
          </a:p>
          <a:p>
            <a:pPr>
              <a:lnSpc>
                <a:spcPct val="80000"/>
              </a:lnSpc>
              <a:buFontTx/>
              <a:buNone/>
            </a:pPr>
            <a:r>
              <a:rPr lang="tr-TR" altLang="tr-TR" sz="1400" b="1">
                <a:solidFill>
                  <a:schemeClr val="accent2"/>
                </a:solidFill>
                <a:latin typeface="Comic Sans MS" pitchFamily="66" charset="0"/>
              </a:rPr>
              <a:t>         Yedi Tepe Ormanları'nda yaşayan dinazorların sayısı çoktu. Dinazorlar, ormandaki ağaçların arasında gizlenerek yaşadıklarından, sayılarının ne denli çok olduğu, diğer hayvanlarca bilinmezdi. İri gövdeli dinazorları görenler, onlardan korkup kaçardı. Gerçi dinazorların çoğu, başka hayvanlara zarar vermeden, ormandaki yiyeceklerle yetinmeye çalışırdı ama, diğer hayvanlar onların ürkütücü büyüklüğünden çekinir, onlara pek yaklaşmazdı. </a:t>
            </a:r>
          </a:p>
          <a:p>
            <a:pPr>
              <a:lnSpc>
                <a:spcPct val="80000"/>
              </a:lnSpc>
              <a:buFontTx/>
              <a:buNone/>
            </a:pPr>
            <a:r>
              <a:rPr lang="tr-TR" altLang="tr-TR" sz="1400" b="1">
                <a:solidFill>
                  <a:schemeClr val="accent2"/>
                </a:solidFill>
                <a:latin typeface="Comic Sans MS" pitchFamily="66" charset="0"/>
              </a:rPr>
              <a:t>          Bazı kurnaz hayvanlar, dinazorların kendilerine saldıracağını düşünüp, orman yasalarını çiğnememeye çalışırdı. Bazıları da, belli etmeden, yasalara aykırı davranışlarını sürdürürdü... </a:t>
            </a:r>
          </a:p>
          <a:p>
            <a:pPr>
              <a:lnSpc>
                <a:spcPct val="80000"/>
              </a:lnSpc>
              <a:buFontTx/>
              <a:buNone/>
            </a:pPr>
            <a:r>
              <a:rPr lang="tr-TR" altLang="tr-TR" sz="1400" b="1">
                <a:solidFill>
                  <a:schemeClr val="accent2"/>
                </a:solidFill>
                <a:latin typeface="Comic Sans MS" pitchFamily="66" charset="0"/>
              </a:rPr>
              <a:t>         Yedi Tepe Ormanları'nda yalnız dinazorlar yaşamıyordu. Bu ormanın çevresindeki taşlık alanlarda akbabalar da yaşardı. Bilirsiniz akbabalar yeşil alanları sevmezler. Onlar taş ve kum çöllerinde yuvalanırlar. Yedi Tepe Ormanları'nın çevresindeki taşlık alanları kullanan akbabaların gözü, hep Yedi Tepe Ormanları'ndaydı. Burayı nasıl taş çölüne çevireceklerini kuruyordular. Aslında bir çok orman alanını, taş çölüne çevirmeyi başarıp, buralara yuvalanarak sayılarını daha da çoğaltıyordular. Ormandaki ağaçların arasında gizlenmeye çalışan dinazorlar, ormanlar yok oldukça saklanacak yer bulma güçlüğü çekiyordular. Bu nedenle akbabaların taş çölleri, en çok dinazorları huzursuz ediyordu... Ormanları yok olan diğer hayvanlar, taş çölündeki oyukların arasına saklanıp yaşamlarını sürdürmeye çalışıyor ama, açlıktan güçsüz düşünce, akbabalara yem oluyordu. </a:t>
            </a:r>
          </a:p>
          <a:p>
            <a:pPr>
              <a:lnSpc>
                <a:spcPct val="80000"/>
              </a:lnSpc>
              <a:buFontTx/>
              <a:buNone/>
            </a:pPr>
            <a:r>
              <a:rPr lang="tr-TR" altLang="tr-TR" sz="1400" b="1">
                <a:solidFill>
                  <a:schemeClr val="accent2"/>
                </a:solidFill>
                <a:latin typeface="Comic Sans MS" pitchFamily="66" charset="0"/>
              </a:rPr>
              <a:t>         Yedi Tepe Ormanları'nın taş çölüne dönüşmeye başlaması üzerine dinazorlar yaşamak için kendilerine yeni bir yer aramaya başladılar</a:t>
            </a:r>
            <a:r>
              <a:rPr lang="tr-TR" altLang="tr-TR" sz="1400">
                <a:solidFill>
                  <a:schemeClr val="accent2"/>
                </a:solidFill>
                <a:latin typeface="Comic Sans MS" pitchFamily="66" charset="0"/>
              </a:rPr>
              <a:t>. </a:t>
            </a:r>
          </a:p>
        </p:txBody>
      </p:sp>
      <p:sp>
        <p:nvSpPr>
          <p:cNvPr id="15365" name="AutoShape 5"/>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15366" name="AutoShape 6"/>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Tree>
  </p:cSld>
  <p:clrMapOvr>
    <a:masterClrMapping/>
  </p:clrMapOvr>
  <p:transition advClick="0">
    <p:cut/>
    <p:sndAc>
      <p:stSnd>
        <p:snd r:embed="rId2" name="START.WAV"/>
      </p:stSnd>
    </p:sndAc>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body" idx="1"/>
          </p:nvPr>
        </p:nvSpPr>
        <p:spPr>
          <a:xfrm>
            <a:off x="-228600" y="304800"/>
            <a:ext cx="9144000" cy="6248400"/>
          </a:xfrm>
        </p:spPr>
        <p:txBody>
          <a:bodyPr/>
          <a:lstStyle/>
          <a:p>
            <a:pPr>
              <a:lnSpc>
                <a:spcPct val="80000"/>
              </a:lnSpc>
              <a:buFontTx/>
              <a:buNone/>
            </a:pPr>
            <a:r>
              <a:rPr lang="tr-TR" altLang="tr-TR" sz="1400" b="1">
                <a:solidFill>
                  <a:schemeClr val="accent2"/>
                </a:solidFill>
                <a:latin typeface="Comic Sans MS" pitchFamily="66" charset="0"/>
              </a:rPr>
              <a:t>     - Bundan böyle çalışanlar her gün belirli saat çalışacaklar ve gelirden çalıştıkları </a:t>
            </a:r>
          </a:p>
          <a:p>
            <a:pPr>
              <a:lnSpc>
                <a:spcPct val="80000"/>
              </a:lnSpc>
              <a:buFontTx/>
              <a:buNone/>
            </a:pPr>
            <a:r>
              <a:rPr lang="tr-TR" altLang="tr-TR" sz="1400" b="1">
                <a:solidFill>
                  <a:schemeClr val="accent2"/>
                </a:solidFill>
                <a:latin typeface="Comic Sans MS" pitchFamily="66" charset="0"/>
              </a:rPr>
              <a:t>    saat kadar pay alacaklar </a:t>
            </a:r>
          </a:p>
          <a:p>
            <a:pPr>
              <a:lnSpc>
                <a:spcPct val="80000"/>
              </a:lnSpc>
              <a:buFontTx/>
              <a:buNone/>
            </a:pPr>
            <a:r>
              <a:rPr lang="tr-TR" altLang="tr-TR" sz="1400" b="1">
                <a:solidFill>
                  <a:schemeClr val="accent2"/>
                </a:solidFill>
                <a:latin typeface="Comic Sans MS" pitchFamily="66" charset="0"/>
              </a:rPr>
              <a:t>    demiş. Kral, süreyi belirlerken Tembel Adam'ın çalışmakta olduğu süreyi temel almış. Kral bu yöntemle, Tembel Adam'ı kaldıramayacağı bir yükümlülük altına sokmamayı, diğer insanların da gereksiz ve haksız yere fazla çalışmasını önlemeyi amaçlamış. Ayrıca Tembel Adam'ın çalışmadığı süreler için gelir payı almasını engelleyerek, oluşan haksızlığı önlenecekmiş. Aldığı kararın en iyisi olduğunu düşünerek çok da sevinmiş. </a:t>
            </a:r>
          </a:p>
          <a:p>
            <a:pPr>
              <a:lnSpc>
                <a:spcPct val="80000"/>
              </a:lnSpc>
              <a:buFontTx/>
              <a:buNone/>
            </a:pPr>
            <a:r>
              <a:rPr lang="tr-TR" altLang="tr-TR" sz="1400" b="1">
                <a:solidFill>
                  <a:schemeClr val="accent2"/>
                </a:solidFill>
                <a:latin typeface="Comic Sans MS" pitchFamily="66" charset="0"/>
              </a:rPr>
              <a:t>        Artık insanlar her sabah aynı saatte çalışmaya başlıyor; istenilen süre kadar çalışıyormuşlar. Bu yöntemin en büyük sorunu şuymuş: Ürün eskisi kadar çabuk üremiyor, yeni ürün elde etmek çok daha uzun zaman alıyormuş. Ürün azalmış olduğu için toplanan gelirde de azalma olmuş. Tembel Adam, yeni koşullara hemen kendisini uyarlamış. Sabahları yine herkesten daha geç gelmeye, akşam herkesden daha erken çıkmaya başlamış. Her zaman işe geç gelmesinin bir gerekçesi, işten erken ayrılmasının bir nedeni oluyormuş. Gerekçeleri geçerli olduğundan çalışmadığı süreleri her zaman çalışılmış süre olarak kabul ettiriyormuş. Ayrıca işte bulunduğu zaman oyalanıyor, hiç iş yapmamaya çalışıyormuş. </a:t>
            </a:r>
          </a:p>
          <a:p>
            <a:pPr>
              <a:lnSpc>
                <a:spcPct val="80000"/>
              </a:lnSpc>
              <a:buFontTx/>
              <a:buNone/>
            </a:pPr>
            <a:r>
              <a:rPr lang="tr-TR" altLang="tr-TR" sz="1400" b="1">
                <a:solidFill>
                  <a:schemeClr val="accent2"/>
                </a:solidFill>
                <a:latin typeface="Comic Sans MS" pitchFamily="66" charset="0"/>
              </a:rPr>
              <a:t>        Gelirden pay dağıtımı yapılırken, yeni yönteme göre pay alan Tembel Adam, eskisine oranla daha az çalışıp, daha çok pay almış. Diğerleri daha az çalıştıkları için doğal olarak daha az pay almışlar. Çünkü artık satılan ürün daha az olduğundan kazanılan gelir de daha azalmış. </a:t>
            </a:r>
          </a:p>
          <a:p>
            <a:pPr>
              <a:lnSpc>
                <a:spcPct val="80000"/>
              </a:lnSpc>
              <a:buFontTx/>
              <a:buNone/>
            </a:pPr>
            <a:r>
              <a:rPr lang="tr-TR" altLang="tr-TR" sz="1400" b="1">
                <a:solidFill>
                  <a:schemeClr val="accent2"/>
                </a:solidFill>
                <a:latin typeface="Comic Sans MS" pitchFamily="66" charset="0"/>
              </a:rPr>
              <a:t>         Halk yeni yöntemi pek sevmemiş. Gelirleri azaldığı için artık herkes gereksinimlerini karşılamakta güçlük çekiyormuşlar. Tembel Adam'a da sinirlenmeye başlamışlar. Çünkü eskisinden daha az çalışıp, eskisinden daha çok kazanan bir tek Tembel Adam varmış. </a:t>
            </a:r>
          </a:p>
          <a:p>
            <a:pPr>
              <a:lnSpc>
                <a:spcPct val="80000"/>
              </a:lnSpc>
              <a:buFontTx/>
              <a:buNone/>
            </a:pPr>
            <a:r>
              <a:rPr lang="tr-TR" altLang="tr-TR" sz="1400" b="1">
                <a:solidFill>
                  <a:schemeClr val="accent2"/>
                </a:solidFill>
                <a:latin typeface="Comic Sans MS" pitchFamily="66" charset="0"/>
              </a:rPr>
              <a:t>         Kral, halkın istekleri ve huzursuzluğu karşısında yeniden düşünmeye başlamış. Yeni bir yöntem denemeye karar vermiş : </a:t>
            </a:r>
          </a:p>
          <a:p>
            <a:pPr>
              <a:lnSpc>
                <a:spcPct val="80000"/>
              </a:lnSpc>
              <a:buFontTx/>
              <a:buNone/>
            </a:pPr>
            <a:r>
              <a:rPr lang="tr-TR" altLang="tr-TR" sz="1400" b="1">
                <a:solidFill>
                  <a:schemeClr val="accent2"/>
                </a:solidFill>
                <a:latin typeface="Comic Sans MS" pitchFamily="66" charset="0"/>
              </a:rPr>
              <a:t>    - Çalışanlar, işyerinde çalıştıkları her saat için gelirden pay alacaklar. </a:t>
            </a:r>
          </a:p>
          <a:p>
            <a:pPr>
              <a:lnSpc>
                <a:spcPct val="80000"/>
              </a:lnSpc>
              <a:buFontTx/>
              <a:buNone/>
            </a:pPr>
            <a:r>
              <a:rPr lang="tr-TR" altLang="tr-TR" sz="1400" b="1">
                <a:solidFill>
                  <a:schemeClr val="accent2"/>
                </a:solidFill>
                <a:latin typeface="Comic Sans MS" pitchFamily="66" charset="0"/>
              </a:rPr>
              <a:t>        "Çalışıyor gözüküp de çalışmayanlar, iş yapmadıkları zaman gelirden pay alamayacakları için çalışmak zorunda kalırlar, daha çok ürün üretilir, daha çok gelir sağlanır. Ve gelir yalnız çalışanlar arasında pay edilirse, çalışanlar daha çok pay alacakları için mutlu olurlar" diye düşünmüş. </a:t>
            </a:r>
          </a:p>
          <a:p>
            <a:pPr>
              <a:lnSpc>
                <a:spcPct val="80000"/>
              </a:lnSpc>
              <a:buFontTx/>
              <a:buNone/>
            </a:pPr>
            <a:r>
              <a:rPr lang="tr-TR" altLang="tr-TR" sz="1400" b="1">
                <a:solidFill>
                  <a:schemeClr val="accent2"/>
                </a:solidFill>
                <a:latin typeface="Comic Sans MS" pitchFamily="66" charset="0"/>
              </a:rPr>
              <a:t>         Tüm iş yerlerinde bir defter tutulmaya başlanmış. Çalışanlar çalışmaya başlayınca defterin kendilerine özel bölümünü imzalıyormuşlar. İşten ayrılırken de aynı kurala uyuyormuşlar. Böylece, çalışmadıkları zaman defterde görünüyormuş. Kral, defterleri denetleyecek ekipler kurmuş. Her zamanki gibi başlangıçta yeni yöntem yararlı olmuş. Çalışan iş saatlerinde boş durmuyor, payını arttırmak için sürekli emek harcıyormuş. Ama zaman içinde yorulmaya başlamışlar. Arada dinlenmek gerektiğinden bazen tüm gün çalışamamışlar. Çalışmadıkları süreler, imza atamadıkları için, defterde açıkça görülüyormuş.</a:t>
            </a:r>
            <a:r>
              <a:rPr lang="tr-TR" altLang="tr-TR" b="1">
                <a:latin typeface="Comic Sans MS" pitchFamily="66" charset="0"/>
              </a:rPr>
              <a:t> </a:t>
            </a:r>
          </a:p>
        </p:txBody>
      </p:sp>
      <p:sp>
        <p:nvSpPr>
          <p:cNvPr id="117763"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117764" name="AutoShape 4"/>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
        <p:nvSpPr>
          <p:cNvPr id="117765" name="AutoShape 5"/>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GERİ</a:t>
            </a:r>
            <a:endParaRPr lang="tr-TR" altLang="tr-TR"/>
          </a:p>
        </p:txBody>
      </p:sp>
    </p:spTree>
  </p:cSld>
  <p:clrMapOvr>
    <a:masterClrMapping/>
  </p:clrMapOvr>
  <p:transition advClick="0">
    <p:cut/>
    <p:sndAc>
      <p:stSnd>
        <p:snd r:embed="rId2" name="START.WAV"/>
      </p:stSnd>
    </p:sndAc>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body" idx="1"/>
          </p:nvPr>
        </p:nvSpPr>
        <p:spPr>
          <a:xfrm>
            <a:off x="-228600" y="304800"/>
            <a:ext cx="9144000" cy="6248400"/>
          </a:xfrm>
        </p:spPr>
        <p:txBody>
          <a:bodyPr/>
          <a:lstStyle/>
          <a:p>
            <a:pPr>
              <a:lnSpc>
                <a:spcPct val="80000"/>
              </a:lnSpc>
              <a:buFontTx/>
              <a:buNone/>
            </a:pPr>
            <a:r>
              <a:rPr lang="tr-TR" altLang="tr-TR" sz="1400" b="1">
                <a:solidFill>
                  <a:schemeClr val="accent2"/>
                </a:solidFill>
                <a:latin typeface="Comic Sans MS" pitchFamily="66" charset="0"/>
              </a:rPr>
              <a:t>    Tembel Adam, bu soruna da bir çözüm bulmuş. Eline bir iş alıyor, hiç ara vermeden</a:t>
            </a:r>
          </a:p>
          <a:p>
            <a:pPr>
              <a:lnSpc>
                <a:spcPct val="80000"/>
              </a:lnSpc>
              <a:buFontTx/>
              <a:buNone/>
            </a:pPr>
            <a:r>
              <a:rPr lang="tr-TR" altLang="tr-TR" sz="1400" b="1">
                <a:solidFill>
                  <a:schemeClr val="accent2"/>
                </a:solidFill>
                <a:latin typeface="Comic Sans MS" pitchFamily="66" charset="0"/>
              </a:rPr>
              <a:t>     bu işle uğraşıyor, ne işi bitiriyor, ne de iş üzerinde çalışıyormuş. Ama boş durmadığı için defterde işaretlenmemiş ya da imzalanmamış çalışma süresi olmuyormuş. </a:t>
            </a:r>
          </a:p>
          <a:p>
            <a:pPr>
              <a:lnSpc>
                <a:spcPct val="80000"/>
              </a:lnSpc>
              <a:buFontTx/>
              <a:buNone/>
            </a:pPr>
            <a:r>
              <a:rPr lang="tr-TR" altLang="tr-TR" sz="1400" b="1">
                <a:solidFill>
                  <a:schemeClr val="accent2"/>
                </a:solidFill>
                <a:latin typeface="Comic Sans MS" pitchFamily="66" charset="0"/>
              </a:rPr>
              <a:t>    Gelirden pay dağıtımı yapılırken, çalışanlar çalıştıkları saatler daha azalmış olduğu için eskisinden daha az pay almışlar. Tembel Adam hep çalışmış gibi gözüktüğü için aldığı pay daha çok olmuş.   Çünkü bu yöntemle üretilen ürün eskisine oranla daha çokmuş. </a:t>
            </a:r>
          </a:p>
          <a:p>
            <a:pPr>
              <a:lnSpc>
                <a:spcPct val="80000"/>
              </a:lnSpc>
              <a:buFontTx/>
              <a:buNone/>
            </a:pPr>
            <a:r>
              <a:rPr lang="tr-TR" altLang="tr-TR" sz="1400" b="1">
                <a:solidFill>
                  <a:schemeClr val="accent2"/>
                </a:solidFill>
                <a:latin typeface="Comic Sans MS" pitchFamily="66" charset="0"/>
              </a:rPr>
              <a:t>     Halk bu sonuçtan da mutlu olmamış. Daha çok çalıştıkları halde daha az pay aldıkları için gereksinimlerini karşılayamıyorlar, daha az yiyecek ya da giyecekle yetinmek zorunda kalıyormuşlar. Kral yeni yöntemin düşündüğü gibi halkın yararına olmadığını anlayınca yeni bir çözüm aramak zorunda kalmış. Emir vermiş : </a:t>
            </a:r>
          </a:p>
          <a:p>
            <a:pPr>
              <a:lnSpc>
                <a:spcPct val="80000"/>
              </a:lnSpc>
              <a:buFontTx/>
              <a:buNone/>
            </a:pPr>
            <a:r>
              <a:rPr lang="tr-TR" altLang="tr-TR" sz="1400" b="1">
                <a:solidFill>
                  <a:schemeClr val="accent2"/>
                </a:solidFill>
                <a:latin typeface="Comic Sans MS" pitchFamily="66" charset="0"/>
              </a:rPr>
              <a:t>     - Artık herkes yaptığı birim işin karşılığı pay alacak. </a:t>
            </a:r>
          </a:p>
          <a:p>
            <a:pPr>
              <a:lnSpc>
                <a:spcPct val="80000"/>
              </a:lnSpc>
              <a:buFontTx/>
              <a:buNone/>
            </a:pPr>
            <a:r>
              <a:rPr lang="tr-TR" altLang="tr-TR" sz="1400" b="1">
                <a:solidFill>
                  <a:schemeClr val="accent2"/>
                </a:solidFill>
                <a:latin typeface="Comic Sans MS" pitchFamily="66" charset="0"/>
              </a:rPr>
              <a:t>     Böylece, çok ürün üreten çok pay alacak, az ürün üreten daha az pay alacakmış. Kral, "Tembel Adam hiç üretmediği için hiç pay alamayacak" diye bıyık altından gülmüş. </a:t>
            </a:r>
          </a:p>
          <a:p>
            <a:pPr>
              <a:lnSpc>
                <a:spcPct val="80000"/>
              </a:lnSpc>
              <a:buFontTx/>
              <a:buNone/>
            </a:pPr>
            <a:r>
              <a:rPr lang="tr-TR" altLang="tr-TR" sz="1400" b="1">
                <a:solidFill>
                  <a:schemeClr val="accent2"/>
                </a:solidFill>
                <a:latin typeface="Comic Sans MS" pitchFamily="66" charset="0"/>
              </a:rPr>
              <a:t>     Tembel Adam bu yötemin altından nasıl kalkabileceğine yormuş kafasını. Sonunda boşluğunu bulmuş ve kendine göre yeni bir biçim balirlemiş. Çabuk yapılacak ürünleri seçmiş. Bir ürün üzerinde birkaç dakika uğraşıyor. Bir günde çok ürün üretiyor, kalan iş süresinde aylak, aylak dolaşıyormuş. Pek çok çalışan ise bir ürün üzerinde günlerce, saatlerce uğraşıyor ve sonunda yalnız bir ürün üretmiş sayılıyormuş. Pay dağıtımında sorun ortaya çıkmış. En zor işi yapan en az payı alırken, en kolay işi yapan Tembel Adam, eskisinden de çok pay almış. Az pay alanlar artık hiçbir gereksinimini karşılayamaz konumuna düşmüşler. Bu duruma en çok Kral öfkelenmiş. Doğruluklar ülkesinde aldığı kararlarla pek çok yanlış yaparak halkı rahatsız ettiği için üzülmüş. Mutlu halk, mutsuz yaşamaya mahkum olmuş onun yüzünden. Halkın daha çok haksızlık çekmesini önlemek için emir vermiş : </a:t>
            </a:r>
          </a:p>
          <a:p>
            <a:pPr>
              <a:lnSpc>
                <a:spcPct val="80000"/>
              </a:lnSpc>
              <a:buFontTx/>
              <a:buNone/>
            </a:pPr>
            <a:r>
              <a:rPr lang="tr-TR" altLang="tr-TR" sz="1400" b="1">
                <a:solidFill>
                  <a:schemeClr val="accent2"/>
                </a:solidFill>
                <a:latin typeface="Comic Sans MS" pitchFamily="66" charset="0"/>
              </a:rPr>
              <a:t>    - Yapılacak her işin birim süresi belirlenerek bir katsayı saptanacak. Gelir paylaşımında bu katsayı temel alınacak. Tüm görevliler gece gündüz çalışıp, ülkedeki her bir işin birim çalışma süresini belirlemişler. Bu süreler tüm çalışanlara duyurulmuş. Artık zor işte çalışan daha yüksek katsayı ile payını alacağından haksızlık önlenmiş olacakmış. Halk bu işe sevinmiş. "Tüm gelir, çalışma oranına   göre dağıtılacak, haksızlık olmayacak" diye umutlanmışlar. </a:t>
            </a:r>
          </a:p>
          <a:p>
            <a:pPr>
              <a:lnSpc>
                <a:spcPct val="80000"/>
              </a:lnSpc>
              <a:buFontTx/>
              <a:buNone/>
            </a:pPr>
            <a:r>
              <a:rPr lang="tr-TR" altLang="tr-TR" sz="1400" b="1">
                <a:solidFill>
                  <a:schemeClr val="accent2"/>
                </a:solidFill>
                <a:latin typeface="Comic Sans MS" pitchFamily="66" charset="0"/>
              </a:rPr>
              <a:t>    Tembel Adam yine her zamanki gibi bir kolayını bulmuş. Bu kez Kral'a danışmanlık yapmaya başlamış. Daha önce böyle bir görev tanımı olmadığı için bu hizmetin katsayısı da yokmuş. Kral'ın amacı ise Tembel Adam'ın niyetini öğrenip emirlerini ona göre vermek, halkın mutsuzluğunu ortadan kaldırmakmış. Bu arada görevlilere bu hizmetin birim katsayısını saptamaları için emir vermiş. Tembel Adam hep odasında oturuyor. Hiç çıkmıyormuş. Görevliler ne yaptığını sorduklarında "düşünüyorum" diye yanıtlıyormuş. </a:t>
            </a:r>
          </a:p>
          <a:p>
            <a:pPr>
              <a:lnSpc>
                <a:spcPct val="80000"/>
              </a:lnSpc>
              <a:buFontTx/>
              <a:buNone/>
            </a:pPr>
            <a:r>
              <a:rPr lang="tr-TR" altLang="tr-TR" sz="1400" b="1">
                <a:solidFill>
                  <a:schemeClr val="accent2"/>
                </a:solidFill>
                <a:latin typeface="Comic Sans MS" pitchFamily="66" charset="0"/>
              </a:rPr>
              <a:t>    Gelirden pay dağıtımı yapılırken, Tembel Adam en öne çıkmış ve en büyük payı istemiş. Kral gerekçesini sorunca</a:t>
            </a:r>
            <a:r>
              <a:rPr lang="tr-TR" altLang="tr-TR" sz="1400" b="1">
                <a:latin typeface="Comic Sans MS" pitchFamily="66" charset="0"/>
              </a:rPr>
              <a:t> :</a:t>
            </a:r>
            <a:r>
              <a:rPr lang="tr-TR" altLang="tr-TR" b="1">
                <a:latin typeface="Comic Sans MS" pitchFamily="66" charset="0"/>
              </a:rPr>
              <a:t> </a:t>
            </a:r>
          </a:p>
          <a:p>
            <a:pPr>
              <a:buFontTx/>
              <a:buNone/>
            </a:pPr>
            <a:endParaRPr lang="tr-TR" altLang="tr-TR" sz="1400" b="1">
              <a:solidFill>
                <a:schemeClr val="accent2"/>
              </a:solidFill>
              <a:latin typeface="Comic Sans MS" pitchFamily="66" charset="0"/>
            </a:endParaRPr>
          </a:p>
        </p:txBody>
      </p:sp>
      <p:sp>
        <p:nvSpPr>
          <p:cNvPr id="128003"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128004" name="AutoShape 4"/>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
        <p:nvSpPr>
          <p:cNvPr id="128005" name="AutoShape 5"/>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GERİ</a:t>
            </a:r>
            <a:endParaRPr lang="tr-TR" altLang="tr-TR"/>
          </a:p>
        </p:txBody>
      </p:sp>
    </p:spTree>
  </p:cSld>
  <p:clrMapOvr>
    <a:masterClrMapping/>
  </p:clrMapOvr>
  <p:transition advClick="0">
    <p:cut/>
    <p:sndAc>
      <p:stSnd>
        <p:snd r:embed="rId2" name="START.WAV"/>
      </p:stSnd>
    </p:sndAc>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body" idx="1"/>
          </p:nvPr>
        </p:nvSpPr>
        <p:spPr>
          <a:xfrm>
            <a:off x="-228600" y="304800"/>
            <a:ext cx="9144000" cy="6248400"/>
          </a:xfrm>
        </p:spPr>
        <p:txBody>
          <a:bodyPr/>
          <a:lstStyle/>
          <a:p>
            <a:pPr>
              <a:lnSpc>
                <a:spcPct val="80000"/>
              </a:lnSpc>
              <a:buFontTx/>
              <a:buNone/>
            </a:pPr>
            <a:r>
              <a:rPr lang="tr-TR" altLang="tr-TR" sz="1400" b="1">
                <a:solidFill>
                  <a:schemeClr val="accent2"/>
                </a:solidFill>
                <a:latin typeface="Comic Sans MS" pitchFamily="66" charset="0"/>
              </a:rPr>
              <a:t>    - Sizin için çalıştım. Hep düşündüm, gece gündüz. Hatta uyurken bile. Siz çok bilgili </a:t>
            </a:r>
          </a:p>
          <a:p>
            <a:pPr>
              <a:lnSpc>
                <a:spcPct val="80000"/>
              </a:lnSpc>
              <a:buFontTx/>
              <a:buNone/>
            </a:pPr>
            <a:r>
              <a:rPr lang="tr-TR" altLang="tr-TR" sz="1400" b="1">
                <a:solidFill>
                  <a:schemeClr val="accent2"/>
                </a:solidFill>
                <a:latin typeface="Comic Sans MS" pitchFamily="66" charset="0"/>
              </a:rPr>
              <a:t>    bir insansınız. Sizin bilemediğiniz bir konuda size öneri sunmam için hep çalışmak zorunda kaldım. </a:t>
            </a:r>
          </a:p>
          <a:p>
            <a:pPr>
              <a:lnSpc>
                <a:spcPct val="80000"/>
              </a:lnSpc>
              <a:buFontTx/>
              <a:buNone/>
            </a:pPr>
            <a:r>
              <a:rPr lang="tr-TR" altLang="tr-TR" sz="1400" b="1">
                <a:solidFill>
                  <a:schemeClr val="accent2"/>
                </a:solidFill>
                <a:latin typeface="Comic Sans MS" pitchFamily="66" charset="0"/>
              </a:rPr>
              <a:t>    demiş. Kral bu durumda ne yapacağını bilememiş. Çaresiz isteğini kabul etmiş. Tembel Adam'ın istediği payı verince diğer çalışanlara hiç pay kalmamış. Kral çaresiz bir çözüm araken, danışmanı olan Tembel Adam : </a:t>
            </a:r>
          </a:p>
          <a:p>
            <a:pPr>
              <a:lnSpc>
                <a:spcPct val="80000"/>
              </a:lnSpc>
              <a:buFontTx/>
              <a:buNone/>
            </a:pPr>
            <a:r>
              <a:rPr lang="tr-TR" altLang="tr-TR" sz="1400" b="1">
                <a:solidFill>
                  <a:schemeClr val="accent2"/>
                </a:solidFill>
                <a:latin typeface="Comic Sans MS" pitchFamily="66" charset="0"/>
              </a:rPr>
              <a:t>     - Payımın tamamını şimdi ödemeyin. İlerideki yıllarda kazanılacak gelirden ödersiniz. Diğer bir deyimle bana borçlanırsınız. demiş. Tüm çalışanlar en azından bu yılki gelirden pay alabilecekleri, yaşamlarını sürdürebilecekleri için çok seveinmişler. Herkesin mutlu olduğunu görünce Kral borçlanmayı kabul etmiş. Paylar çalışanlara katsayı oranında eşit olarak dağıtılmış. </a:t>
            </a:r>
          </a:p>
          <a:p>
            <a:pPr>
              <a:lnSpc>
                <a:spcPct val="80000"/>
              </a:lnSpc>
              <a:buFontTx/>
              <a:buNone/>
            </a:pPr>
            <a:r>
              <a:rPr lang="tr-TR" altLang="tr-TR" sz="1400" b="1">
                <a:solidFill>
                  <a:schemeClr val="accent2"/>
                </a:solidFill>
                <a:latin typeface="Comic Sans MS" pitchFamily="66" charset="0"/>
              </a:rPr>
              <a:t>    Yıllardır haklarından daha azını alan çalışanlar, aldıkları payla ancak yaşamlarını sürdürebildiklerinden oturdukları evler köhne ve bakımsızmış. Tembel Adam ise yıllardır herkesden çok pay aldığı için lüsk bir konakta bolluk içinde yaşıyormuş. </a:t>
            </a:r>
          </a:p>
          <a:p>
            <a:pPr>
              <a:lnSpc>
                <a:spcPct val="80000"/>
              </a:lnSpc>
              <a:buFontTx/>
              <a:buNone/>
            </a:pPr>
            <a:r>
              <a:rPr lang="tr-TR" altLang="tr-TR" sz="1400" b="1">
                <a:solidFill>
                  <a:schemeClr val="accent2"/>
                </a:solidFill>
                <a:latin typeface="Comic Sans MS" pitchFamily="66" charset="0"/>
              </a:rPr>
              <a:t>         Tembel Adam'ın tüm kuralları bencil bir biçimde kendi çıkarına göre değiştirmesi ve hep kendine daha çok pay alması bir takım çalışanların aklını çelmiş. Onlar da Tembel Adam gibi yapıp çalışmadan pay almanın yollarını aramaya başlamışlar. Ülkede tembellerin sayısı her gün birer ikişer artmaya başlamış. Kral Tembel Adam'ların hepsi ile başa çıkamamış. Hepsini birden denetlemesi zaten olanaksızmış. </a:t>
            </a:r>
          </a:p>
          <a:p>
            <a:pPr>
              <a:lnSpc>
                <a:spcPct val="80000"/>
              </a:lnSpc>
              <a:buFontTx/>
              <a:buNone/>
            </a:pPr>
            <a:r>
              <a:rPr lang="tr-TR" altLang="tr-TR" sz="1400" b="1">
                <a:solidFill>
                  <a:schemeClr val="accent2"/>
                </a:solidFill>
                <a:latin typeface="Comic Sans MS" pitchFamily="66" charset="0"/>
              </a:rPr>
              <a:t>        Gelirden pay dağıtımı yapılırken tembeller gelirin neredeyse hepsini almak istediğinden, Kral önce çalışanların azalmış paylarını dağıtıyor, daha sonra borçlanarak tembellerin gelir paylarını belirliyormuş. </a:t>
            </a:r>
          </a:p>
          <a:p>
            <a:pPr>
              <a:lnSpc>
                <a:spcPct val="80000"/>
              </a:lnSpc>
              <a:buFontTx/>
              <a:buNone/>
            </a:pPr>
            <a:r>
              <a:rPr lang="tr-TR" altLang="tr-TR" sz="1400" b="1">
                <a:solidFill>
                  <a:schemeClr val="accent2"/>
                </a:solidFill>
                <a:latin typeface="Comic Sans MS" pitchFamily="66" charset="0"/>
              </a:rPr>
              <a:t>        Kral'ın borçları çoğalınca, tembel adamlar başka ülkelerden borç almaya başlamışlar. Başka ülkelere de bu Kral'daki alacaklarını teminat olarak göstermişler. Başka ülkeler kefil isteyince, gururlu ve dürüst halk, hemen borçlara kefil olmuşlar. Öyle ya, çalışırlar borçlarını ödermişler. Bir yere kaçtıkları da yokmuş. Bir gün Kral doğru yöntemi bulur, borçlar ödenir umudu ile yaşamaya çabalamışlar. </a:t>
            </a:r>
          </a:p>
          <a:p>
            <a:pPr>
              <a:lnSpc>
                <a:spcPct val="80000"/>
              </a:lnSpc>
              <a:buFontTx/>
              <a:buNone/>
            </a:pPr>
            <a:r>
              <a:rPr lang="tr-TR" altLang="tr-TR" sz="1400" b="1">
                <a:solidFill>
                  <a:schemeClr val="accent2"/>
                </a:solidFill>
                <a:latin typeface="Comic Sans MS" pitchFamily="66" charset="0"/>
              </a:rPr>
              <a:t>          Tembel adamlar lüsk içinde çağdaş yaşam koşullarını oluşturarak yaşarken, ülkenin geleceğini ipotek altına almaya devam etmişler. Ülke tembellere, tembeller başka ülkelere borçlanmaya devam edince, çalışanların borçları her gün biraz daha artmış. Çalışanlar köhne evlerde, mağralarda yarı aç yaşamlarını sürdürürken, tembeller eğlencelerde, balolarda günü gün etmişler. </a:t>
            </a:r>
          </a:p>
          <a:p>
            <a:pPr>
              <a:lnSpc>
                <a:spcPct val="80000"/>
              </a:lnSpc>
              <a:buFontTx/>
              <a:buNone/>
            </a:pPr>
            <a:r>
              <a:rPr lang="tr-TR" altLang="tr-TR" sz="1400" b="1">
                <a:solidFill>
                  <a:schemeClr val="accent2"/>
                </a:solidFill>
                <a:latin typeface="Comic Sans MS" pitchFamily="66" charset="0"/>
              </a:rPr>
              <a:t>         Onlar ersin muratlarına, biz çıkalım kerevetlerine... Bu masalı kurarken hep insanların koydukları kuralların nedenini düşünmeye çalıştım. Sanırım kuralların çoğu, bir yönden çağdaş yaşamı düzenlemeye, bir yönden de bunları delmeye çalışan insanlara karşı alınmış önlemlerden oluşuyor. Ben bu masalda, alınan önlemlerin sorunu çözmekten çok, sıradan insanların yaşam koşullarını zorladığını vurguluyorum. Belki gerçek yaşam daha ayrıdır. Belki de çok benziyordur... </a:t>
            </a:r>
          </a:p>
          <a:p>
            <a:pPr>
              <a:buFontTx/>
              <a:buNone/>
            </a:pPr>
            <a:endParaRPr lang="tr-TR" altLang="tr-TR" b="1">
              <a:solidFill>
                <a:schemeClr val="accent2"/>
              </a:solidFill>
              <a:latin typeface="Comic Sans MS" pitchFamily="66" charset="0"/>
            </a:endParaRPr>
          </a:p>
          <a:p>
            <a:pPr>
              <a:buFontTx/>
              <a:buNone/>
            </a:pPr>
            <a:endParaRPr lang="tr-TR" altLang="tr-TR" sz="1400" b="1">
              <a:solidFill>
                <a:schemeClr val="accent2"/>
              </a:solidFill>
              <a:latin typeface="Comic Sans MS" pitchFamily="66" charset="0"/>
            </a:endParaRPr>
          </a:p>
        </p:txBody>
      </p:sp>
      <p:sp>
        <p:nvSpPr>
          <p:cNvPr id="126979"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126981" name="AutoShape 5"/>
          <p:cNvSpPr>
            <a:spLocks noChangeArrowheads="1"/>
          </p:cNvSpPr>
          <p:nvPr/>
        </p:nvSpPr>
        <p:spPr bwMode="auto">
          <a:xfrm>
            <a:off x="8167688" y="6477000"/>
            <a:ext cx="976312"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GERİ</a:t>
            </a:r>
            <a:endParaRPr lang="tr-TR" altLang="tr-TR"/>
          </a:p>
        </p:txBody>
      </p:sp>
    </p:spTree>
  </p:cSld>
  <p:clrMapOvr>
    <a:masterClrMapping/>
  </p:clrMapOvr>
  <p:transition advClick="0">
    <p:cut/>
    <p:sndAc>
      <p:stSnd>
        <p:snd r:embed="rId2" name="START.WAV"/>
      </p:stSnd>
    </p:sndAc>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0" y="0"/>
            <a:ext cx="3276600" cy="381000"/>
          </a:xfrm>
        </p:spPr>
        <p:txBody>
          <a:bodyPr/>
          <a:lstStyle/>
          <a:p>
            <a:pPr algn="l"/>
            <a:r>
              <a:rPr lang="tr-TR" altLang="tr-TR" sz="1600" b="1">
                <a:solidFill>
                  <a:schemeClr val="accent2"/>
                </a:solidFill>
                <a:latin typeface="Comic Sans MS" pitchFamily="66" charset="0"/>
              </a:rPr>
              <a:t>YALNIZ ADAM</a:t>
            </a:r>
          </a:p>
        </p:txBody>
      </p:sp>
      <p:sp>
        <p:nvSpPr>
          <p:cNvPr id="43011" name="Rectangle 3"/>
          <p:cNvSpPr>
            <a:spLocks noGrp="1" noChangeArrowheads="1"/>
          </p:cNvSpPr>
          <p:nvPr>
            <p:ph type="body" idx="1"/>
          </p:nvPr>
        </p:nvSpPr>
        <p:spPr>
          <a:xfrm>
            <a:off x="-228600" y="533400"/>
            <a:ext cx="9144000" cy="6019800"/>
          </a:xfrm>
        </p:spPr>
        <p:txBody>
          <a:bodyPr/>
          <a:lstStyle/>
          <a:p>
            <a:pPr>
              <a:lnSpc>
                <a:spcPct val="90000"/>
              </a:lnSpc>
              <a:buFontTx/>
              <a:buNone/>
            </a:pPr>
            <a:r>
              <a:rPr lang="tr-TR" altLang="tr-TR" sz="1400" b="1">
                <a:solidFill>
                  <a:schemeClr val="accent2"/>
                </a:solidFill>
                <a:latin typeface="Comic Sans MS" pitchFamily="66" charset="0"/>
              </a:rPr>
              <a:t>        Masal bu ya, uzak bir ülkede, kara bulutların karamsarlık yağdırdığı yüzyıllar yaşanırmış. Kara bulutların arasından güneş bir yolunu bulup görünemezmiş bir türlü. O ülkede doğan hayvanlar olsun, insanlar olsun hiç güneş yüzü görmeden ölür gidermişler. Yalnız bir söylence içinde geçermiş güneşin adı. Bunun için de kimse güneşin varlığına inanmazmış... </a:t>
            </a:r>
          </a:p>
          <a:p>
            <a:pPr>
              <a:lnSpc>
                <a:spcPct val="90000"/>
              </a:lnSpc>
              <a:buFontTx/>
              <a:buNone/>
            </a:pPr>
            <a:r>
              <a:rPr lang="tr-TR" altLang="tr-TR" sz="1400" b="1">
                <a:solidFill>
                  <a:schemeClr val="accent2"/>
                </a:solidFill>
                <a:latin typeface="Comic Sans MS" pitchFamily="66" charset="0"/>
              </a:rPr>
              <a:t>        Bu karanlık ülkede herkes birbirine kızar, arkasından konuşur, kavga ederek yaşamlarını sürdürürmüşler. Bu sıkıcı yaşam biçiminden, insanlar mutsuzmuşlar. Yüzlerinden düşen bin parça olurmuş. Sokakta yürüyenler sıkça görünmezmiş. Tek tük asık yüzlü insanların, paltolarının yakasını kaldırarak saçakların altından hızla ilerlediği görülürmüş ama; genelde sokaklar boş, ıslak ve karanlıkmış. Yalnız başı boş aylakça dolaşan hayvanlar varmış. Evlerin kepenkleri çoğu zaman kapalı dururmuş. İçeriden ara sıra ağıt, ya da yas çığlıkları duyulurmuş. </a:t>
            </a:r>
          </a:p>
          <a:p>
            <a:pPr>
              <a:lnSpc>
                <a:spcPct val="90000"/>
              </a:lnSpc>
              <a:buFontTx/>
              <a:buNone/>
            </a:pPr>
            <a:r>
              <a:rPr lang="tr-TR" altLang="tr-TR" sz="1400" b="1">
                <a:solidFill>
                  <a:schemeClr val="accent2"/>
                </a:solidFill>
                <a:latin typeface="Comic Sans MS" pitchFamily="66" charset="0"/>
              </a:rPr>
              <a:t>        Bu karamsar, ıslak ve çamurlu ülkenin uzak bir köşesinde, bir bahçe içindeki kulübede, tek başına yaşıyan bir adamcağız varmış. Evinden pek çıkmaz, kimseyle konuşmaz, kitap okur ya da bahçesi ile uğraşırmış. Aslında zamanının çoğunu bahçesinde geçirirmiş. Amacı bahçedeki balçığı temizleyip, kara toprak üzerinde çim ve çiçek yetiştirmekmiş. Söylenceye göre; yeşillik, güneşi geri getirecekmiş. Söylence belki de doğrudur diye, sabahları erkenden kalkar, bahçeyi balçıktan temizlemek için saatlerce uğraşırmış. Bu çok zor bir işmiş. Sürekli yağan yağmur altında çamurları temizlemek için harcanan çaba, bir başka çamur ve pis su göleti oluşturmaktan öteye gitmiyormuş. </a:t>
            </a:r>
          </a:p>
          <a:p>
            <a:pPr>
              <a:lnSpc>
                <a:spcPct val="90000"/>
              </a:lnSpc>
              <a:buFontTx/>
              <a:buNone/>
            </a:pPr>
            <a:r>
              <a:rPr lang="tr-TR" altLang="tr-TR" sz="1400" b="1">
                <a:solidFill>
                  <a:schemeClr val="accent2"/>
                </a:solidFill>
                <a:latin typeface="Comic Sans MS" pitchFamily="66" charset="0"/>
              </a:rPr>
              <a:t>        Önce küçük kanallar yapmış. Yağan yağmuru bu kanallara yönlendirerek toprak parçasının çamurlaşmasını önlemeye çalışmış. Toprak, yağan yağmura doymuş olduğundan kolay kolay istenilen sonucu verememiş. Kanalları daha derinleştirmiş. Toprak parçasına yeterli eğimi vermiş. Gündüz bahçede kazma kürekle, akşam masa başında plan yaparak bitmeyen bir enerji ile uğraşmış durmuş... </a:t>
            </a:r>
          </a:p>
          <a:p>
            <a:pPr>
              <a:lnSpc>
                <a:spcPct val="90000"/>
              </a:lnSpc>
              <a:buFontTx/>
              <a:buNone/>
            </a:pPr>
            <a:r>
              <a:rPr lang="tr-TR" altLang="tr-TR" sz="1400" b="1">
                <a:solidFill>
                  <a:schemeClr val="accent2"/>
                </a:solidFill>
                <a:latin typeface="Comic Sans MS" pitchFamily="66" charset="0"/>
              </a:rPr>
              <a:t>         İlerleyen haftalarda; çabalarının başarıya ulaşacağını gösteren küçük belirtiler görmeye başlamış. Toprak artık yağmuru emmiyor, suyun açılan kanala doğru akmasını sağlıyormuş. Tümsekler çamur yığını değil de bir toprak parçası gibi görünmeye başlamış. Bir gün evin önündeki verandaya çıkıp, bahçeye şöyle bir bakmış : </a:t>
            </a:r>
          </a:p>
          <a:p>
            <a:pPr>
              <a:lnSpc>
                <a:spcPct val="90000"/>
              </a:lnSpc>
              <a:buFontTx/>
              <a:buNone/>
            </a:pPr>
            <a:r>
              <a:rPr lang="tr-TR" altLang="tr-TR" sz="1400" b="1">
                <a:solidFill>
                  <a:schemeClr val="accent2"/>
                </a:solidFill>
                <a:latin typeface="Comic Sans MS" pitchFamily="66" charset="0"/>
              </a:rPr>
              <a:t>    - Artık tohumları ve fidanları dikmeliyim. </a:t>
            </a:r>
          </a:p>
          <a:p>
            <a:pPr>
              <a:lnSpc>
                <a:spcPct val="90000"/>
              </a:lnSpc>
              <a:buFontTx/>
              <a:buNone/>
            </a:pPr>
            <a:r>
              <a:rPr lang="tr-TR" altLang="tr-TR" sz="1400" b="1">
                <a:solidFill>
                  <a:schemeClr val="accent2"/>
                </a:solidFill>
                <a:latin typeface="Comic Sans MS" pitchFamily="66" charset="0"/>
              </a:rPr>
              <a:t>         Demiş kendi kendine. Ertesi gün erkenden kalkıp işe koyulmuş. Çim tohumlarını toprağa özenle serpiştirmiş. Bahçe duvarı dibindeki toprağa da, çiçek ve ağaç fidanları dikmiş. </a:t>
            </a:r>
          </a:p>
          <a:p>
            <a:pPr>
              <a:lnSpc>
                <a:spcPct val="90000"/>
              </a:lnSpc>
              <a:buFontTx/>
              <a:buNone/>
            </a:pPr>
            <a:r>
              <a:rPr lang="tr-TR" altLang="tr-TR" sz="1400" b="1">
                <a:solidFill>
                  <a:schemeClr val="accent2"/>
                </a:solidFill>
                <a:latin typeface="Comic Sans MS" pitchFamily="66" charset="0"/>
              </a:rPr>
              <a:t>    İşi bitince verandadan bahçeye bakıp :</a:t>
            </a:r>
            <a:r>
              <a:rPr lang="tr-TR" altLang="tr-TR" b="1">
                <a:latin typeface="Comic Sans MS" pitchFamily="66" charset="0"/>
              </a:rPr>
              <a:t> </a:t>
            </a:r>
          </a:p>
        </p:txBody>
      </p:sp>
      <p:sp>
        <p:nvSpPr>
          <p:cNvPr id="43012" name="AutoShape 4"/>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43013" name="AutoShape 5"/>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Tree>
  </p:cSld>
  <p:clrMapOvr>
    <a:masterClrMapping/>
  </p:clrMapOvr>
  <p:transition advClick="0">
    <p:cut/>
    <p:sndAc>
      <p:stSnd>
        <p:snd r:embed="rId2" name="START.WAV"/>
      </p:stSnd>
    </p:sndAc>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body" idx="1"/>
          </p:nvPr>
        </p:nvSpPr>
        <p:spPr>
          <a:xfrm>
            <a:off x="-228600" y="304800"/>
            <a:ext cx="9144000" cy="6248400"/>
          </a:xfrm>
        </p:spPr>
        <p:txBody>
          <a:bodyPr/>
          <a:lstStyle/>
          <a:p>
            <a:pPr>
              <a:lnSpc>
                <a:spcPct val="80000"/>
              </a:lnSpc>
              <a:buFontTx/>
              <a:buNone/>
            </a:pPr>
            <a:r>
              <a:rPr lang="tr-TR" altLang="tr-TR" sz="1400" b="1">
                <a:solidFill>
                  <a:schemeClr val="accent2"/>
                </a:solidFill>
                <a:latin typeface="Comic Sans MS" pitchFamily="66" charset="0"/>
              </a:rPr>
              <a:t>   - Bir gün yemyeşil olacak. Güzel kokulu renk renk çiçekler açacaklar. </a:t>
            </a:r>
          </a:p>
          <a:p>
            <a:pPr>
              <a:lnSpc>
                <a:spcPct val="80000"/>
              </a:lnSpc>
              <a:buFontTx/>
              <a:buNone/>
            </a:pPr>
            <a:r>
              <a:rPr lang="tr-TR" altLang="tr-TR" sz="1400" b="1">
                <a:solidFill>
                  <a:schemeClr val="accent2"/>
                </a:solidFill>
                <a:latin typeface="Comic Sans MS" pitchFamily="66" charset="0"/>
              </a:rPr>
              <a:t>    diye söylenmiş. </a:t>
            </a:r>
          </a:p>
          <a:p>
            <a:pPr>
              <a:lnSpc>
                <a:spcPct val="80000"/>
              </a:lnSpc>
              <a:buFontTx/>
              <a:buNone/>
            </a:pPr>
            <a:r>
              <a:rPr lang="tr-TR" altLang="tr-TR" sz="1400" b="1">
                <a:solidFill>
                  <a:schemeClr val="accent2"/>
                </a:solidFill>
                <a:latin typeface="Comic Sans MS" pitchFamily="66" charset="0"/>
              </a:rPr>
              <a:t>    Geceleri rüyasında bahçesinin gelecekteki biçimini görürmüş. Uyanınca rüyasına sevinir : </a:t>
            </a:r>
          </a:p>
          <a:p>
            <a:pPr>
              <a:lnSpc>
                <a:spcPct val="80000"/>
              </a:lnSpc>
              <a:buFontTx/>
              <a:buNone/>
            </a:pPr>
            <a:r>
              <a:rPr lang="tr-TR" altLang="tr-TR" sz="1400" b="1">
                <a:solidFill>
                  <a:schemeClr val="accent2"/>
                </a:solidFill>
                <a:latin typeface="Comic Sans MS" pitchFamily="66" charset="0"/>
              </a:rPr>
              <a:t>    - Yemyeşil bahçeye kuşlar da gelir. Ötüşürler cıvıl cıvıl. </a:t>
            </a:r>
          </a:p>
          <a:p>
            <a:pPr>
              <a:lnSpc>
                <a:spcPct val="80000"/>
              </a:lnSpc>
              <a:buFontTx/>
              <a:buNone/>
            </a:pPr>
            <a:r>
              <a:rPr lang="tr-TR" altLang="tr-TR" sz="1400" b="1">
                <a:solidFill>
                  <a:schemeClr val="accent2"/>
                </a:solidFill>
                <a:latin typeface="Comic Sans MS" pitchFamily="66" charset="0"/>
              </a:rPr>
              <a:t>    diye düş bile kurarmış. </a:t>
            </a:r>
          </a:p>
          <a:p>
            <a:pPr>
              <a:lnSpc>
                <a:spcPct val="80000"/>
              </a:lnSpc>
              <a:buFontTx/>
              <a:buNone/>
            </a:pPr>
            <a:r>
              <a:rPr lang="tr-TR" altLang="tr-TR" sz="1400" b="1">
                <a:solidFill>
                  <a:schemeClr val="accent2"/>
                </a:solidFill>
                <a:latin typeface="Comic Sans MS" pitchFamily="66" charset="0"/>
              </a:rPr>
              <a:t>     Günlerce, aylarca uğraşmış. Sonunda çamuru kurutmayı başarmış. Çim tohumları ve çiçek fideleri artık çamur içinde kalmıyormuşlar. Yoldan geçenler bahçedeki değişikliği görüyorlar ama </a:t>
            </a:r>
          </a:p>
          <a:p>
            <a:pPr>
              <a:lnSpc>
                <a:spcPct val="80000"/>
              </a:lnSpc>
              <a:buFontTx/>
              <a:buNone/>
            </a:pPr>
            <a:r>
              <a:rPr lang="tr-TR" altLang="tr-TR" sz="1400" b="1">
                <a:solidFill>
                  <a:schemeClr val="accent2"/>
                </a:solidFill>
                <a:latin typeface="Comic Sans MS" pitchFamily="66" charset="0"/>
              </a:rPr>
              <a:t>    "Nasıl olsa başaramaz. Burada hiçbirşey yaşamaz." </a:t>
            </a:r>
          </a:p>
          <a:p>
            <a:pPr>
              <a:lnSpc>
                <a:spcPct val="80000"/>
              </a:lnSpc>
              <a:buFontTx/>
              <a:buNone/>
            </a:pPr>
            <a:r>
              <a:rPr lang="tr-TR" altLang="tr-TR" sz="1400" b="1">
                <a:solidFill>
                  <a:schemeClr val="accent2"/>
                </a:solidFill>
                <a:latin typeface="Comic Sans MS" pitchFamily="66" charset="0"/>
              </a:rPr>
              <a:t>    diyerek önemsemiyormuşlar yapılan işi. </a:t>
            </a:r>
          </a:p>
          <a:p>
            <a:pPr>
              <a:lnSpc>
                <a:spcPct val="80000"/>
              </a:lnSpc>
              <a:buFontTx/>
              <a:buNone/>
            </a:pPr>
            <a:r>
              <a:rPr lang="tr-TR" altLang="tr-TR" sz="1400" b="1">
                <a:solidFill>
                  <a:schemeClr val="accent2"/>
                </a:solidFill>
                <a:latin typeface="Comic Sans MS" pitchFamily="66" charset="0"/>
              </a:rPr>
              <a:t>     Çamur tümüyle yok olunca, çevredekiler rahatsız olmaya başlamışlar. </a:t>
            </a:r>
          </a:p>
          <a:p>
            <a:pPr>
              <a:lnSpc>
                <a:spcPct val="80000"/>
              </a:lnSpc>
              <a:buFontTx/>
              <a:buNone/>
            </a:pPr>
            <a:r>
              <a:rPr lang="tr-TR" altLang="tr-TR" sz="1400" b="1">
                <a:solidFill>
                  <a:schemeClr val="accent2"/>
                </a:solidFill>
                <a:latin typeface="Comic Sans MS" pitchFamily="66" charset="0"/>
              </a:rPr>
              <a:t>    "Çamur olmayan bahçe olmamalı" </a:t>
            </a:r>
          </a:p>
          <a:p>
            <a:pPr>
              <a:lnSpc>
                <a:spcPct val="80000"/>
              </a:lnSpc>
              <a:buFontTx/>
              <a:buNone/>
            </a:pPr>
            <a:r>
              <a:rPr lang="tr-TR" altLang="tr-TR" sz="1400" b="1">
                <a:solidFill>
                  <a:schemeClr val="accent2"/>
                </a:solidFill>
                <a:latin typeface="Comic Sans MS" pitchFamily="66" charset="0"/>
              </a:rPr>
              <a:t>    diyerek geceleri yoldan topladıkları çamurları bahçe duvarından içeriye küreyip, bahçeyi çamura bulamaya çalışmışlar. Ancak tüm çabaları boş çıkmış. Adamın bahçede açtığı su arkları o kadar düzenli ve güzelmiş ki; yağan yağmur, toprağa karışan çamuru, su yollarına sürükleyip toprağın çamura bulanmasını engelliyormuş. </a:t>
            </a:r>
          </a:p>
          <a:p>
            <a:pPr>
              <a:lnSpc>
                <a:spcPct val="80000"/>
              </a:lnSpc>
              <a:buFontTx/>
              <a:buNone/>
            </a:pPr>
            <a:r>
              <a:rPr lang="tr-TR" altLang="tr-TR" sz="1400" b="1">
                <a:solidFill>
                  <a:schemeClr val="accent2"/>
                </a:solidFill>
                <a:latin typeface="Comic Sans MS" pitchFamily="66" charset="0"/>
              </a:rPr>
              <a:t>        Gün geçtikçe toprakta bir hareket belirmiş. Artık toprak kabarıyor, canlanıp hava alıyormuş. Kabaran toprak hava aldıkça, suyu emiyor ve yağan yağmur toprağa zarar veremiyor, hatta yararlı bile oluyormuş. </a:t>
            </a:r>
          </a:p>
          <a:p>
            <a:pPr>
              <a:lnSpc>
                <a:spcPct val="80000"/>
              </a:lnSpc>
              <a:buFontTx/>
              <a:buNone/>
            </a:pPr>
            <a:r>
              <a:rPr lang="tr-TR" altLang="tr-TR" sz="1400" b="1">
                <a:solidFill>
                  <a:schemeClr val="accent2"/>
                </a:solidFill>
                <a:latin typeface="Comic Sans MS" pitchFamily="66" charset="0"/>
              </a:rPr>
              <a:t>        Bir sabah, yalnız adam, bahçede bir değişiklik gözlemlemiş. O gece birkaç çim tohumu filizlenip kıl gibi ince sürgünler halinde topraktan çıkmayı başarmışlar. Adamın keyfine diyecek yokmuş. Sevinçten gözlerinden akan mutluluk damlalarını nasırlaşmış ellerinin tersi ile silmiş. Hoş bir ezgi mırıldanmaya başlamış gülümseyerek. Yalnız Adam, belki de ülkenin ilk gülümseyen kişisiymiş. </a:t>
            </a:r>
          </a:p>
          <a:p>
            <a:pPr>
              <a:lnSpc>
                <a:spcPct val="80000"/>
              </a:lnSpc>
              <a:buFontTx/>
              <a:buNone/>
            </a:pPr>
            <a:r>
              <a:rPr lang="tr-TR" altLang="tr-TR" sz="1400" b="1">
                <a:solidFill>
                  <a:schemeClr val="accent2"/>
                </a:solidFill>
                <a:latin typeface="Comic Sans MS" pitchFamily="66" charset="0"/>
              </a:rPr>
              <a:t>         - Sonunda başardım. Birkaç tane de olsa çim sürgünleri topraktan çıktılar ve Özgürlüklerine kavuştular. </a:t>
            </a:r>
          </a:p>
          <a:p>
            <a:pPr>
              <a:lnSpc>
                <a:spcPct val="80000"/>
              </a:lnSpc>
              <a:buFontTx/>
              <a:buNone/>
            </a:pPr>
            <a:r>
              <a:rPr lang="tr-TR" altLang="tr-TR" sz="1400" b="1">
                <a:solidFill>
                  <a:schemeClr val="accent2"/>
                </a:solidFill>
                <a:latin typeface="Comic Sans MS" pitchFamily="66" charset="0"/>
              </a:rPr>
              <a:t>    demiş verandadan bahçeye bakarken. </a:t>
            </a:r>
          </a:p>
          <a:p>
            <a:pPr>
              <a:lnSpc>
                <a:spcPct val="80000"/>
              </a:lnSpc>
              <a:buFontTx/>
              <a:buNone/>
            </a:pPr>
            <a:r>
              <a:rPr lang="tr-TR" altLang="tr-TR" sz="1400" b="1">
                <a:solidFill>
                  <a:schemeClr val="accent2"/>
                </a:solidFill>
                <a:latin typeface="Comic Sans MS" pitchFamily="66" charset="0"/>
              </a:rPr>
              <a:t>        Artık çalışmalarını daha özenle sürdürüyor, umitsizliğe kapılmıyormuş. O gece, uykusundan birkaç kez uyanmış. Rüyasında, bahçesini yemyeşil çim halının kapladığını görmüş. </a:t>
            </a:r>
          </a:p>
          <a:p>
            <a:pPr>
              <a:lnSpc>
                <a:spcPct val="80000"/>
              </a:lnSpc>
              <a:buFontTx/>
              <a:buNone/>
            </a:pPr>
            <a:r>
              <a:rPr lang="tr-TR" altLang="tr-TR" sz="1400" b="1">
                <a:solidFill>
                  <a:schemeClr val="accent2"/>
                </a:solidFill>
                <a:latin typeface="Comic Sans MS" pitchFamily="66" charset="0"/>
              </a:rPr>
              <a:t>    - Bu rüya hiç bitmesin, gerçek olsun. </a:t>
            </a:r>
          </a:p>
          <a:p>
            <a:pPr>
              <a:lnSpc>
                <a:spcPct val="80000"/>
              </a:lnSpc>
              <a:buFontTx/>
              <a:buNone/>
            </a:pPr>
            <a:r>
              <a:rPr lang="tr-TR" altLang="tr-TR" sz="1400" b="1">
                <a:solidFill>
                  <a:schemeClr val="accent2"/>
                </a:solidFill>
                <a:latin typeface="Comic Sans MS" pitchFamily="66" charset="0"/>
              </a:rPr>
              <a:t>        diye yakarmış mutlulukla. Sabah olmasını bekleyememiş. Hemen bahçeye çıkıp çalışmaya başlamış gecenin karanlığında. Çalışırken toprak tepeciklerine basmamaya, yeşeren cılız çim sürgünlerini ezmemeye özen göstermiş.</a:t>
            </a:r>
            <a:r>
              <a:rPr lang="tr-TR" altLang="tr-TR" b="1">
                <a:latin typeface="Comic Sans MS" pitchFamily="66" charset="0"/>
              </a:rPr>
              <a:t> </a:t>
            </a:r>
          </a:p>
          <a:p>
            <a:pPr>
              <a:buFontTx/>
              <a:buNone/>
            </a:pPr>
            <a:endParaRPr lang="tr-TR" altLang="tr-TR" sz="1400" b="1">
              <a:solidFill>
                <a:schemeClr val="accent2"/>
              </a:solidFill>
              <a:latin typeface="Comic Sans MS" pitchFamily="66" charset="0"/>
            </a:endParaRPr>
          </a:p>
        </p:txBody>
      </p:sp>
      <p:sp>
        <p:nvSpPr>
          <p:cNvPr id="129027"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129028" name="AutoShape 4"/>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
        <p:nvSpPr>
          <p:cNvPr id="129029" name="AutoShape 5"/>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GERİ</a:t>
            </a:r>
            <a:endParaRPr lang="tr-TR" altLang="tr-TR"/>
          </a:p>
        </p:txBody>
      </p:sp>
    </p:spTree>
  </p:cSld>
  <p:clrMapOvr>
    <a:masterClrMapping/>
  </p:clrMapOvr>
  <p:transition advClick="0">
    <p:cut/>
    <p:sndAc>
      <p:stSnd>
        <p:snd r:embed="rId2" name="START.WAV"/>
      </p:stSnd>
    </p:sndAc>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body" idx="1"/>
          </p:nvPr>
        </p:nvSpPr>
        <p:spPr>
          <a:xfrm>
            <a:off x="-228600" y="304800"/>
            <a:ext cx="9144000" cy="6248400"/>
          </a:xfrm>
        </p:spPr>
        <p:txBody>
          <a:bodyPr/>
          <a:lstStyle/>
          <a:p>
            <a:pPr>
              <a:lnSpc>
                <a:spcPct val="80000"/>
              </a:lnSpc>
              <a:buFontTx/>
              <a:buNone/>
            </a:pPr>
            <a:r>
              <a:rPr lang="tr-TR" altLang="tr-TR" sz="1400" b="1">
                <a:solidFill>
                  <a:schemeClr val="accent2"/>
                </a:solidFill>
                <a:latin typeface="Comic Sans MS" pitchFamily="66" charset="0"/>
              </a:rPr>
              <a:t>         Gün ağırırken biraz ara vermiş. Ağrıyan belini elleri ile tutarken şöyle bir </a:t>
            </a:r>
          </a:p>
          <a:p>
            <a:pPr>
              <a:lnSpc>
                <a:spcPct val="80000"/>
              </a:lnSpc>
              <a:buFontTx/>
              <a:buNone/>
            </a:pPr>
            <a:r>
              <a:rPr lang="tr-TR" altLang="tr-TR" sz="1400" b="1">
                <a:solidFill>
                  <a:schemeClr val="accent2"/>
                </a:solidFill>
                <a:latin typeface="Comic Sans MS" pitchFamily="66" charset="0"/>
              </a:rPr>
              <a:t>    bakmış bahçeye. Başka çim sürgünleri görmüş toprağı yarıp özgürlüğe koşuşan. Artık toprağın üzerinde aralıklarla yayılmış çim sürgünleri varmış. Cılız ama sayıca çok. Sayıları her geçen gün hızla artmaya başlamış sürgünlerin. Sayıları çoğaldıkça güçlenmişler. Artık ilk çıkan sürgünler kalınlaşmış birer çim topağı olmuşlar bile. Bir hafta sonra, civardakiler de gözlemeye başlamışlar bahçedeki ayrıcalığı. Çünkü toprağın üzerindeki yeşil örtü, artık bahçe duvarının ötesinden de görünüyormuş. Yeşil örtü hızla koyulaşıyor, gürleşiyormuş. Yalnız Adam'ın bahçesi, diğer çamurlu yerlere göre çok farklıymış. Eskiden şöyle bir bakıp geçerken dudak bükenler, bahçe duvarından çamur atanlar, artık durup hayretle bahçeye bakıyormuşlar. Yeşeren toprağın nasıl böyle olduğunu yorumlamaya çalışıyormuşlar akıllarınca. Bazıları kendilerine pay bile çıkartmaya başlamışlar : </a:t>
            </a:r>
          </a:p>
          <a:p>
            <a:pPr>
              <a:lnSpc>
                <a:spcPct val="80000"/>
              </a:lnSpc>
              <a:buFontTx/>
              <a:buNone/>
            </a:pPr>
            <a:r>
              <a:rPr lang="tr-TR" altLang="tr-TR" sz="1400" b="1">
                <a:solidFill>
                  <a:schemeClr val="accent2"/>
                </a:solidFill>
                <a:latin typeface="Comic Sans MS" pitchFamily="66" charset="0"/>
              </a:rPr>
              <a:t>    - Çim tohumlarını benden almıştı.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Gübreyi de ben satmıştım.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Çapayı ben vermiştim.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Ne yapması gerektiğini ben söyledim O'na. </a:t>
            </a:r>
          </a:p>
          <a:p>
            <a:pPr>
              <a:lnSpc>
                <a:spcPct val="80000"/>
              </a:lnSpc>
              <a:buFontTx/>
              <a:buNone/>
            </a:pPr>
            <a:r>
              <a:rPr lang="tr-TR" altLang="tr-TR" sz="1400" b="1">
                <a:solidFill>
                  <a:schemeClr val="accent2"/>
                </a:solidFill>
                <a:latin typeface="Comic Sans MS" pitchFamily="66" charset="0"/>
              </a:rPr>
              <a:t>        Sanki onların verdiği destek olmasa başaramazmış gibi bir tavır içine girmişler, bahçedeki emeği hiçe sayarak ortak olmuşlar her şeye. Bahçenin ünü tüm ülkeye yayılmış. Ama hala kötümser görüşü savunanlar çoğunluktaymış : </a:t>
            </a:r>
          </a:p>
          <a:p>
            <a:pPr>
              <a:lnSpc>
                <a:spcPct val="80000"/>
              </a:lnSpc>
              <a:buFontTx/>
              <a:buNone/>
            </a:pPr>
            <a:r>
              <a:rPr lang="tr-TR" altLang="tr-TR" sz="1400" b="1">
                <a:solidFill>
                  <a:schemeClr val="accent2"/>
                </a:solidFill>
                <a:latin typeface="Comic Sans MS" pitchFamily="66" charset="0"/>
              </a:rPr>
              <a:t>    - Hep yağmur yağıyor. Bir süre sonra bu çimler çürüyüp ölür.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Bir sağanakta yok olur bu bitkiler, yine çamur olur her yer. </a:t>
            </a:r>
            <a:br>
              <a:rPr lang="tr-TR" altLang="tr-TR" sz="1400" b="1">
                <a:solidFill>
                  <a:schemeClr val="accent2"/>
                </a:solidFill>
                <a:latin typeface="Comic Sans MS" pitchFamily="66" charset="0"/>
              </a:rPr>
            </a:br>
            <a:r>
              <a:rPr lang="tr-TR" altLang="tr-TR" sz="1400" b="1">
                <a:solidFill>
                  <a:schemeClr val="accent2"/>
                </a:solidFill>
                <a:latin typeface="Comic Sans MS" pitchFamily="66" charset="0"/>
              </a:rPr>
              <a:t>- Daha önce kimse başaramamış. Bu toprak verimsiz. Bu adam da başaramıyacak. </a:t>
            </a:r>
          </a:p>
          <a:p>
            <a:pPr>
              <a:lnSpc>
                <a:spcPct val="80000"/>
              </a:lnSpc>
              <a:buFontTx/>
              <a:buNone/>
            </a:pPr>
            <a:r>
              <a:rPr lang="tr-TR" altLang="tr-TR" sz="1400" b="1">
                <a:solidFill>
                  <a:schemeClr val="accent2"/>
                </a:solidFill>
                <a:latin typeface="Comic Sans MS" pitchFamily="66" charset="0"/>
              </a:rPr>
              <a:t>     diye yorumlarla gelişmeleri gölgelemeye çalışmışlar. Bahçeyi görmeyenlerin çoğu inanmış kötümser yorumlara. Hatta bazıları kötümser yorumları savunan kitaplar bile yazmışlar. </a:t>
            </a:r>
          </a:p>
          <a:p>
            <a:pPr>
              <a:lnSpc>
                <a:spcPct val="80000"/>
              </a:lnSpc>
              <a:buFontTx/>
              <a:buNone/>
            </a:pPr>
            <a:r>
              <a:rPr lang="tr-TR" altLang="tr-TR" sz="1400" b="1">
                <a:solidFill>
                  <a:schemeClr val="accent2"/>
                </a:solidFill>
                <a:latin typeface="Comic Sans MS" pitchFamily="66" charset="0"/>
              </a:rPr>
              <a:t>         Aylar sonra, cılız çim sürgünleri dört parmak boy atıp, bir yeşil örtü gibi bahçeyi kapladığında ülkenin tek yeşil bahçesini görmek için meraklılar gelmeye başlamış her yerden. Yalnız Adam'dan nasıl başardığını öğrenmek isteyenler, çim tohumları satın alanlar, evlerine dönerken dükkandan satın aldıkları çapayı sırtlayıp yollara düşünler her geçen gün çoğalmaya başlamış. Yalnız Adam yapabildiğine göre, kendileri de yapabilirler diye düşünenlerin sayısı çoğalınca bahçelerini işleyenler artmış. Söylentiler yayılmış başka bahçelerde de çim yetiştiği yolunda. Çim yetiştirenler gülmeyi ve gülümsemeyi de beceriyormuşlar. Çim yetiştirenlerin neşeli ve güler yüzlü olmaları, ülkedeki karamsar tabloyu değiştirmek üzereymiş... </a:t>
            </a:r>
          </a:p>
          <a:p>
            <a:pPr>
              <a:lnSpc>
                <a:spcPct val="80000"/>
              </a:lnSpc>
              <a:buFontTx/>
              <a:buNone/>
            </a:pPr>
            <a:r>
              <a:rPr lang="tr-TR" altLang="tr-TR" sz="1400" b="1">
                <a:solidFill>
                  <a:schemeClr val="accent2"/>
                </a:solidFill>
                <a:latin typeface="Comic Sans MS" pitchFamily="66" charset="0"/>
              </a:rPr>
              <a:t>         Tüm yaşamlarını, karamsarlığı ve karanlığı temel alan düzene ayak uydurmuş olanlar, değişimden hoşnut olmamışlar. Karamsarlığı savunacak güvenilir adamlar yetiştirmeye başlamışlar. Sonra bu adamları, gözlem yapmak için yemyeşil bahçelerin bulunduğu yerlere göndermişler. Karamsar güçlere, her gün bahçelerdeki gelişmeler bildirilmiş. Karamsar güçler de, gelişmeleri engellemek için en uygun anı beklemeye başlamışlar. </a:t>
            </a:r>
          </a:p>
          <a:p>
            <a:pPr>
              <a:buFontTx/>
              <a:buNone/>
            </a:pPr>
            <a:endParaRPr lang="tr-TR" altLang="tr-TR" sz="1400" b="1">
              <a:solidFill>
                <a:schemeClr val="accent2"/>
              </a:solidFill>
              <a:latin typeface="Comic Sans MS" pitchFamily="66" charset="0"/>
            </a:endParaRPr>
          </a:p>
        </p:txBody>
      </p:sp>
      <p:sp>
        <p:nvSpPr>
          <p:cNvPr id="130051"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130052" name="AutoShape 4"/>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
        <p:nvSpPr>
          <p:cNvPr id="130053" name="AutoShape 5"/>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GERİ</a:t>
            </a:r>
            <a:endParaRPr lang="tr-TR" altLang="tr-TR"/>
          </a:p>
        </p:txBody>
      </p:sp>
    </p:spTree>
  </p:cSld>
  <p:clrMapOvr>
    <a:masterClrMapping/>
  </p:clrMapOvr>
  <p:transition advClick="0">
    <p:cut/>
    <p:sndAc>
      <p:stSnd>
        <p:snd r:embed="rId2" name="START.WAV"/>
      </p:stSnd>
    </p:sndAc>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body" idx="1"/>
          </p:nvPr>
        </p:nvSpPr>
        <p:spPr>
          <a:xfrm>
            <a:off x="-228600" y="304800"/>
            <a:ext cx="9144000" cy="6248400"/>
          </a:xfrm>
        </p:spPr>
        <p:txBody>
          <a:bodyPr/>
          <a:lstStyle/>
          <a:p>
            <a:pPr>
              <a:lnSpc>
                <a:spcPct val="80000"/>
              </a:lnSpc>
              <a:buFontTx/>
              <a:buNone/>
            </a:pPr>
            <a:r>
              <a:rPr lang="tr-TR" altLang="tr-TR" sz="1400" b="1">
                <a:solidFill>
                  <a:schemeClr val="accent2"/>
                </a:solidFill>
                <a:latin typeface="Comic Sans MS" pitchFamily="66" charset="0"/>
              </a:rPr>
              <a:t>        Yalnız Adam, tüm gelişmeleri sevinçle izliyor, kendi gibi çabalayanlara yardım </a:t>
            </a:r>
          </a:p>
          <a:p>
            <a:pPr>
              <a:lnSpc>
                <a:spcPct val="80000"/>
              </a:lnSpc>
              <a:buFontTx/>
              <a:buNone/>
            </a:pPr>
            <a:r>
              <a:rPr lang="tr-TR" altLang="tr-TR" sz="1400" b="1">
                <a:solidFill>
                  <a:schemeClr val="accent2"/>
                </a:solidFill>
                <a:latin typeface="Comic Sans MS" pitchFamily="66" charset="0"/>
              </a:rPr>
              <a:t>    ediyor, başlattığı yeniliğe katılanlara kucak açıp, destek oluyormuş. Ama bahçesini hiç unutmamış. İşini hiç aksatmadan, her sabah çalışmış. Çimlerin büyümeleri tek başına yeterli değilmiş onun için. O çiçekleri de görmek, ağaçların büyüdüğünü de izlemek, olursa meyvelerini de toplamak istiyormuş. </a:t>
            </a:r>
          </a:p>
          <a:p>
            <a:pPr>
              <a:lnSpc>
                <a:spcPct val="80000"/>
              </a:lnSpc>
              <a:buFontTx/>
              <a:buNone/>
            </a:pPr>
            <a:r>
              <a:rPr lang="tr-TR" altLang="tr-TR" sz="1400" b="1">
                <a:solidFill>
                  <a:schemeClr val="accent2"/>
                </a:solidFill>
                <a:latin typeface="Comic Sans MS" pitchFamily="66" charset="0"/>
              </a:rPr>
              <a:t>    - Bir de söylence doğru olsa, güneş çıksa, ülke aydınlığa kavuşsa... </a:t>
            </a:r>
          </a:p>
          <a:p>
            <a:pPr>
              <a:lnSpc>
                <a:spcPct val="80000"/>
              </a:lnSpc>
              <a:buFontTx/>
              <a:buNone/>
            </a:pPr>
            <a:r>
              <a:rPr lang="tr-TR" altLang="tr-TR" sz="1400" b="1">
                <a:solidFill>
                  <a:schemeClr val="accent2"/>
                </a:solidFill>
                <a:latin typeface="Comic Sans MS" pitchFamily="66" charset="0"/>
              </a:rPr>
              <a:t>    diyormuş kendi kendine verandada oturup bahçesine bakarken. </a:t>
            </a:r>
          </a:p>
          <a:p>
            <a:pPr>
              <a:lnSpc>
                <a:spcPct val="80000"/>
              </a:lnSpc>
              <a:buFontTx/>
              <a:buNone/>
            </a:pPr>
            <a:r>
              <a:rPr lang="tr-TR" altLang="tr-TR" sz="1400" b="1">
                <a:solidFill>
                  <a:schemeClr val="accent2"/>
                </a:solidFill>
                <a:latin typeface="Comic Sans MS" pitchFamily="66" charset="0"/>
              </a:rPr>
              <a:t>    Bir sabah, duvar dibindeki çiçek fidelerinden birinden, beyaz taç yapraklarını açarak dünyaya gelen ilk papatyayı görmüş sevinç çığlıkları atarak. Bu karamsar ülkede açan ilk beyaz çiçekmiş. Tüm yandaşlarına, gönül birliği yapanlara duyurmuş çiçeğin doğuşunu. Halk, bu söylenti ile çalkalanmaya başlamış. Çoğunluk artık aydınlık günlerin doğacağını, söylencenin gerçekleşeceğini konuşur olmuş. Herkes güneşin doğacağı günü ümitle beklemeye başlamış. </a:t>
            </a:r>
          </a:p>
          <a:p>
            <a:pPr>
              <a:lnSpc>
                <a:spcPct val="80000"/>
              </a:lnSpc>
              <a:buFontTx/>
              <a:buNone/>
            </a:pPr>
            <a:r>
              <a:rPr lang="tr-TR" altLang="tr-TR" sz="1400" b="1">
                <a:solidFill>
                  <a:schemeClr val="accent2"/>
                </a:solidFill>
                <a:latin typeface="Comic Sans MS" pitchFamily="66" charset="0"/>
              </a:rPr>
              <a:t>        Karanlıktan beklentisi olan, çamuru ve karamsarlığı kendileriyle özdeşleştirmiş olanlar, gelişmelere "dur" demenin zamanı geldiğini düşünüp, plan yapmaya başlamışlar. Birden halkın tepkisini alıp, halkla karşı karşıya gelmemek için küçük oyunlar kurmuşlar. Küçük ama, yeşil bahçelere zarar verecek oyunlar. </a:t>
            </a:r>
          </a:p>
          <a:p>
            <a:pPr>
              <a:lnSpc>
                <a:spcPct val="80000"/>
              </a:lnSpc>
              <a:buFontTx/>
              <a:buNone/>
            </a:pPr>
            <a:r>
              <a:rPr lang="tr-TR" altLang="tr-TR" sz="1400" b="1">
                <a:solidFill>
                  <a:schemeClr val="accent2"/>
                </a:solidFill>
                <a:latin typeface="Comic Sans MS" pitchFamily="66" charset="0"/>
              </a:rPr>
              <a:t>        Güvenilir güçler, kimselere görünmeden bahçelere saldırılar düzenlemişler. Bazı bahçelere gece girip çamur serpmişler. Çiçekleri koparmışlar. Kabaralı büyük postallarla çimlerin üzerinde tepinmişler. Harap olan bahçeyi ertesi gün gördüklerinde, sanki bahçeye zarar veren kendileri değilmiş gibi halkla beraber bağırıp, karanlık güçlere ateş püskürmüşler. Üzüntülerini bildiren bildiriler dağıtmışlar. Ama bu küçük oyunlar hızla bir çığ gibi büyüyen yeşil bahçe akımını engellemeye, yıldırmaya yetmemiş. </a:t>
            </a:r>
          </a:p>
          <a:p>
            <a:pPr>
              <a:lnSpc>
                <a:spcPct val="80000"/>
              </a:lnSpc>
              <a:buFontTx/>
              <a:buNone/>
            </a:pPr>
            <a:r>
              <a:rPr lang="tr-TR" altLang="tr-TR" sz="1400" b="1">
                <a:solidFill>
                  <a:schemeClr val="accent2"/>
                </a:solidFill>
                <a:latin typeface="Comic Sans MS" pitchFamily="66" charset="0"/>
              </a:rPr>
              <a:t>        Bir sabah, yalnız adam yatağında uyandığında, camdan içeri sızın bir ışık kümesi görünce çok korkmuş. Önce karanlık güçlerin bahçesini talan ettiğini, sonra evine bir el feneri ile baktıklarını sanmış. Hemen giyinip panik içinde evden dışarı çıkmış. Verandaya geldiğinde gözlerine inanamamış. Gökten süzülerek bahçesine kadar uzanan ışık kümesi, yeşil çimlere değdikçe çimler parlaklaşıyor, duvar dibindeki çiçekler taç yapraklarını gökten gelen sıcak ışık kümesine açarak onu kucaklamaya çabalıyormuşlar. Bu, sabahın ilk saatlerinde doğan güneşin ilk belirtileriymiş. Hayatında ilk kez güneşin doğuşunu gören Yalnız Adam, çimlerin ve çiçeklerin çoşkusuna katılmış ve bahçesi içinde koşarken: </a:t>
            </a:r>
          </a:p>
          <a:p>
            <a:pPr>
              <a:lnSpc>
                <a:spcPct val="80000"/>
              </a:lnSpc>
              <a:buFontTx/>
              <a:buNone/>
            </a:pPr>
            <a:r>
              <a:rPr lang="tr-TR" altLang="tr-TR" sz="1400" b="1">
                <a:solidFill>
                  <a:schemeClr val="accent2"/>
                </a:solidFill>
                <a:latin typeface="Comic Sans MS" pitchFamily="66" charset="0"/>
              </a:rPr>
              <a:t>    - Söylence gerçekleşti. Güneş doğuyor. Aydınlıklar sizinle olsun arkadaşlar. </a:t>
            </a:r>
          </a:p>
          <a:p>
            <a:pPr>
              <a:lnSpc>
                <a:spcPct val="80000"/>
              </a:lnSpc>
              <a:buFontTx/>
              <a:buNone/>
            </a:pPr>
            <a:r>
              <a:rPr lang="tr-TR" altLang="tr-TR" sz="1400" b="1">
                <a:solidFill>
                  <a:schemeClr val="accent2"/>
                </a:solidFill>
                <a:latin typeface="Comic Sans MS" pitchFamily="66" charset="0"/>
              </a:rPr>
              <a:t>    diye çığlık atıyormuş. Kara bulutların arasından sızıp bahçesine uzanan güneş ışınlarını gören çevredekiler, bahçenin etrafına toplanmaya başlamışlar. Hep beraber hayretle ve korkarak güneş ışınlarının yeşil çimler üzerinde gezinişini, rengarenk çiçekleri okşayışını izlemişler.</a:t>
            </a:r>
            <a:r>
              <a:rPr lang="tr-TR" altLang="tr-TR" b="1">
                <a:latin typeface="Comic Sans MS" pitchFamily="66" charset="0"/>
              </a:rPr>
              <a:t> </a:t>
            </a:r>
          </a:p>
        </p:txBody>
      </p:sp>
      <p:sp>
        <p:nvSpPr>
          <p:cNvPr id="131075"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131076" name="AutoShape 4"/>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
        <p:nvSpPr>
          <p:cNvPr id="131077" name="AutoShape 5"/>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GERİ</a:t>
            </a:r>
            <a:endParaRPr lang="tr-TR" altLang="tr-TR"/>
          </a:p>
        </p:txBody>
      </p:sp>
    </p:spTree>
  </p:cSld>
  <p:clrMapOvr>
    <a:masterClrMapping/>
  </p:clrMapOvr>
  <p:transition advClick="0">
    <p:cut/>
    <p:sndAc>
      <p:stSnd>
        <p:snd r:embed="rId2" name="START.WAV"/>
      </p:stSnd>
    </p:sndAc>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body" idx="1"/>
          </p:nvPr>
        </p:nvSpPr>
        <p:spPr>
          <a:xfrm>
            <a:off x="-228600" y="304800"/>
            <a:ext cx="9144000" cy="6248400"/>
          </a:xfrm>
        </p:spPr>
        <p:txBody>
          <a:bodyPr/>
          <a:lstStyle/>
          <a:p>
            <a:pPr>
              <a:lnSpc>
                <a:spcPct val="90000"/>
              </a:lnSpc>
              <a:buFontTx/>
              <a:buNone/>
            </a:pPr>
            <a:r>
              <a:rPr lang="tr-TR" altLang="tr-TR" sz="1400" b="1">
                <a:solidFill>
                  <a:schemeClr val="accent2"/>
                </a:solidFill>
                <a:latin typeface="Comic Sans MS" pitchFamily="66" charset="0"/>
              </a:rPr>
              <a:t>    Kıskananlar ve inanmayanlar da sarmışlar bahçenin etrafını. Güneşi ilk kez görmenin </a:t>
            </a:r>
          </a:p>
          <a:p>
            <a:pPr>
              <a:lnSpc>
                <a:spcPct val="90000"/>
              </a:lnSpc>
              <a:buFontTx/>
              <a:buNone/>
            </a:pPr>
            <a:r>
              <a:rPr lang="tr-TR" altLang="tr-TR" sz="1400" b="1">
                <a:solidFill>
                  <a:schemeClr val="accent2"/>
                </a:solidFill>
                <a:latin typeface="Comic Sans MS" pitchFamily="66" charset="0"/>
              </a:rPr>
              <a:t>    mutluluğunu yaşayan birkaç dost, sevinç göz yaşları dökerken, kalabalığın arasına karışan güvenli güçler, homurdanmaya başlamışlar : </a:t>
            </a:r>
          </a:p>
          <a:p>
            <a:pPr>
              <a:lnSpc>
                <a:spcPct val="90000"/>
              </a:lnSpc>
              <a:buFontTx/>
              <a:buNone/>
            </a:pPr>
            <a:r>
              <a:rPr lang="tr-TR" altLang="tr-TR" sz="1400" b="1">
                <a:solidFill>
                  <a:schemeClr val="accent2"/>
                </a:solidFill>
                <a:latin typeface="Comic Sans MS" pitchFamily="66" charset="0"/>
              </a:rPr>
              <a:t>    - Büyücü bu adam. Bakın sonunda güneşi de doğdurdu. Ama yalnız kendi bahçesine. Bize birşey vermedi. Vermeyecek de. Yok edelim. Aydınlığı ve güneşi alalım elinden. Bu adam insanlığa zararlıdır. </a:t>
            </a:r>
          </a:p>
          <a:p>
            <a:pPr>
              <a:lnSpc>
                <a:spcPct val="90000"/>
              </a:lnSpc>
              <a:buFontTx/>
              <a:buNone/>
            </a:pPr>
            <a:r>
              <a:rPr lang="tr-TR" altLang="tr-TR" sz="1400" b="1">
                <a:solidFill>
                  <a:schemeClr val="accent2"/>
                </a:solidFill>
                <a:latin typeface="Comic Sans MS" pitchFamily="66" charset="0"/>
              </a:rPr>
              <a:t>    Ön sıralarda kıskanarak bahçeye bakanlar, önce bir adım atmışlar bahçeye basmamaya özen göstererek. Kimin olduğu belli olmayan kocaman eller, arkalarından onları bahçeye doğru itince, sendelemişler ve fazla zorlanmadan adımlarını atmışlar bahçedeki çimlerin üzerine. </a:t>
            </a:r>
          </a:p>
          <a:p>
            <a:pPr>
              <a:lnSpc>
                <a:spcPct val="90000"/>
              </a:lnSpc>
              <a:buFontTx/>
              <a:buNone/>
            </a:pPr>
            <a:r>
              <a:rPr lang="tr-TR" altLang="tr-TR" sz="1400" b="1">
                <a:solidFill>
                  <a:schemeClr val="accent2"/>
                </a:solidFill>
                <a:latin typeface="Comic Sans MS" pitchFamily="66" charset="0"/>
              </a:rPr>
              <a:t>        Çimler ezilince, aydınlık güneş ışınının kendilerine zarar vermediğini görenler, bahçe içinde koşmaya başlamışlar. Her bastıkları yerde, çimler toprağa yapışıp tutsaklar gibi etkisiz ve güçsüz kalınca, daha çok cesaretlenmişler. Bazıları çimlerin üzerinde zıplamışlar toprağa daha çok gömülsün, hiç çıkmasınlar diye. Yalnız Adam çırpınarak bir ona bir ötekine koşmuş : </a:t>
            </a:r>
          </a:p>
          <a:p>
            <a:pPr>
              <a:lnSpc>
                <a:spcPct val="90000"/>
              </a:lnSpc>
              <a:buFontTx/>
              <a:buNone/>
            </a:pPr>
            <a:r>
              <a:rPr lang="tr-TR" altLang="tr-TR" sz="1400" b="1">
                <a:solidFill>
                  <a:schemeClr val="accent2"/>
                </a:solidFill>
                <a:latin typeface="Comic Sans MS" pitchFamily="66" charset="0"/>
              </a:rPr>
              <a:t>    - Yapmayın. Çok emek verdim. Ne olur bozmayın bahçemi. Size bir zararı yok onların. Bakın aydınlık da oldu. Artık güneş hepimizi ısıtacak... </a:t>
            </a:r>
          </a:p>
          <a:p>
            <a:pPr>
              <a:lnSpc>
                <a:spcPct val="90000"/>
              </a:lnSpc>
              <a:buFontTx/>
              <a:buNone/>
            </a:pPr>
            <a:r>
              <a:rPr lang="tr-TR" altLang="tr-TR" sz="1400" b="1">
                <a:solidFill>
                  <a:schemeClr val="accent2"/>
                </a:solidFill>
                <a:latin typeface="Comic Sans MS" pitchFamily="66" charset="0"/>
              </a:rPr>
              <a:t>        Gözleri hırçınlıktan kızarmış, asık yüzlü insanlar ellerinin tersi ile itmişler Yalnız Adam'ı. Sonra daha hırsla tepinmişler çimlerin üzerinde. Adam aldığı darbe ile sendeleyip yere düşünce, onu gören biri tekme atmış hırsını yenmek için. Bunu gören diğerleri, çullanmışlar adamın üzerine, tüm güçleri ile yumruklamaya ve tekmelemeye başlamışlar adamı. Yalnız Adam, aldığı darbelerden korunmak için kollarını kafasına sarmış ve yüzü koyun toprağın üzerine kapanmış. Hareket etmeden hem saldırıların durmasını beklemiş, hem de bedeni kadar çimi korumak istemiş. </a:t>
            </a:r>
          </a:p>
          <a:p>
            <a:pPr>
              <a:lnSpc>
                <a:spcPct val="90000"/>
              </a:lnSpc>
              <a:buFontTx/>
              <a:buNone/>
            </a:pPr>
            <a:r>
              <a:rPr lang="tr-TR" altLang="tr-TR" sz="1400" b="1">
                <a:solidFill>
                  <a:schemeClr val="accent2"/>
                </a:solidFill>
                <a:latin typeface="Comic Sans MS" pitchFamily="66" charset="0"/>
              </a:rPr>
              <a:t>    Aynı anda güvenli güçler, başka bahçelere de saldırmışlar. Bu toplu saldırı eskiden yaptıkları küçük oyunlardan çok farklıymış. Burada karanlık güçlerin, aydınlığı yok etme eylemini başlatmışlar. Güneşin başka bahçelerde doğması olasalığını beklemeden tüm bahçeleri talan etmişler bilinçle. </a:t>
            </a:r>
          </a:p>
          <a:p>
            <a:pPr>
              <a:lnSpc>
                <a:spcPct val="90000"/>
              </a:lnSpc>
              <a:buFontTx/>
              <a:buNone/>
            </a:pPr>
            <a:r>
              <a:rPr lang="tr-TR" altLang="tr-TR" sz="1400" b="1">
                <a:solidFill>
                  <a:schemeClr val="accent2"/>
                </a:solidFill>
                <a:latin typeface="Comic Sans MS" pitchFamily="66" charset="0"/>
              </a:rPr>
              <a:t>    Yalnız Adam'ın bahçesindeki uğultular ve bağırmalar sonunda kesilmiş. Sonsuz bir sessizlik başlamış. Yalnız Adam kollarını kullanarak, uzandığı topraktan yavaşça başını kaldırmış. Acılar içinde, bir eliyle belini tutarken, dizlerinin üzerine doğrulmuş ve gözlerinden sicim gibi akan hüzünlü yaşlar arasından bahçesine, emeğinin yok oluşuna bakmış. Çiçeklerin koparılmış, çimlerin ezilerek toprağa gömülmüş olduğunu görmüş. </a:t>
            </a:r>
          </a:p>
          <a:p>
            <a:pPr>
              <a:lnSpc>
                <a:spcPct val="90000"/>
              </a:lnSpc>
              <a:buFontTx/>
              <a:buNone/>
            </a:pPr>
            <a:r>
              <a:rPr lang="tr-TR" altLang="tr-TR" sz="1400" b="1">
                <a:solidFill>
                  <a:schemeClr val="accent2"/>
                </a:solidFill>
                <a:latin typeface="Comic Sans MS" pitchFamily="66" charset="0"/>
              </a:rPr>
              <a:t>    - Size bir zararı yoktu çimlerin. Yalnızca güzel kokuyordu çiçekler. Neden yaptınız bunu ?</a:t>
            </a:r>
            <a:r>
              <a:rPr lang="tr-TR" altLang="tr-TR" b="1">
                <a:solidFill>
                  <a:schemeClr val="accent2"/>
                </a:solidFill>
                <a:latin typeface="Comic Sans MS" pitchFamily="66" charset="0"/>
              </a:rPr>
              <a:t> </a:t>
            </a:r>
          </a:p>
          <a:p>
            <a:pPr>
              <a:buFontTx/>
              <a:buNone/>
            </a:pPr>
            <a:endParaRPr lang="tr-TR" altLang="tr-TR" sz="1400" b="1">
              <a:solidFill>
                <a:schemeClr val="accent2"/>
              </a:solidFill>
              <a:latin typeface="Comic Sans MS" pitchFamily="66" charset="0"/>
            </a:endParaRPr>
          </a:p>
        </p:txBody>
      </p:sp>
      <p:sp>
        <p:nvSpPr>
          <p:cNvPr id="132099"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132100" name="AutoShape 4"/>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
        <p:nvSpPr>
          <p:cNvPr id="132101" name="AutoShape 5"/>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GERİ</a:t>
            </a:r>
            <a:endParaRPr lang="tr-TR" altLang="tr-TR"/>
          </a:p>
        </p:txBody>
      </p:sp>
    </p:spTree>
  </p:cSld>
  <p:clrMapOvr>
    <a:masterClrMapping/>
  </p:clrMapOvr>
  <p:transition advClick="0">
    <p:cut/>
    <p:sndAc>
      <p:stSnd>
        <p:snd r:embed="rId2" name="START.WAV"/>
      </p:stSnd>
    </p:sndAc>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body" idx="1"/>
          </p:nvPr>
        </p:nvSpPr>
        <p:spPr>
          <a:xfrm>
            <a:off x="-228600" y="304800"/>
            <a:ext cx="9144000" cy="6248400"/>
          </a:xfrm>
        </p:spPr>
        <p:txBody>
          <a:bodyPr/>
          <a:lstStyle/>
          <a:p>
            <a:pPr>
              <a:buFontTx/>
              <a:buNone/>
            </a:pPr>
            <a:r>
              <a:rPr lang="tr-TR" altLang="tr-TR" sz="1400" b="1">
                <a:solidFill>
                  <a:schemeClr val="accent2"/>
                </a:solidFill>
                <a:latin typeface="Comic Sans MS" pitchFamily="66" charset="0"/>
              </a:rPr>
              <a:t>         diyebilmiş. Sonra elleriyle yüzüne kapatmış. Hareket etmeden bir süre öyle </a:t>
            </a:r>
          </a:p>
          <a:p>
            <a:pPr>
              <a:buFontTx/>
              <a:buNone/>
            </a:pPr>
            <a:r>
              <a:rPr lang="tr-TR" altLang="tr-TR" sz="1400" b="1">
                <a:solidFill>
                  <a:schemeClr val="accent2"/>
                </a:solidFill>
                <a:latin typeface="Comic Sans MS" pitchFamily="66" charset="0"/>
              </a:rPr>
              <a:t>    durmuş, yavaşça sağ tarafına doğru ulu bir çınar gibi yıkılmış. </a:t>
            </a:r>
          </a:p>
          <a:p>
            <a:pPr>
              <a:buFontTx/>
              <a:buNone/>
            </a:pPr>
            <a:r>
              <a:rPr lang="tr-TR" altLang="tr-TR" sz="1400" b="1">
                <a:solidFill>
                  <a:schemeClr val="accent2"/>
                </a:solidFill>
                <a:latin typeface="Comic Sans MS" pitchFamily="66" charset="0"/>
              </a:rPr>
              <a:t>        Uzaktan tüm çirkinliği ile olayları izleyen yaşlı bir adam harap olan bahçede gördüğü manzaraya bakmış, gözleri sulanarak. Bahçenin köşesine sinmiş, tüyleri çamura bulanmış ve korkulu gözlerle etrafa bakan kediyi görünce ona doğru yürüyüp, kucağına almak istemiş. Yalnız Adam'ın anısına kediyi evine götürüp beslemekmiş amacı. Kedi, yaşlı adamın kendisine zarar vereceğini sanarak, bir hamlede bahçe duvarının üzerine sıçramış ve gözden kaybolmuş. Yaşlı adam, kedinin bulunduğu yerde, saldırıdan zarar görmemiş bir tutam çimi ve bir çiçek fidesini görünce sevinmiş ve dönüp evine gitmiş. </a:t>
            </a:r>
          </a:p>
          <a:p>
            <a:pPr>
              <a:buFontTx/>
              <a:buNone/>
            </a:pPr>
            <a:r>
              <a:rPr lang="tr-TR" altLang="tr-TR" sz="1400" b="1">
                <a:solidFill>
                  <a:schemeClr val="accent2"/>
                </a:solidFill>
                <a:latin typeface="Comic Sans MS" pitchFamily="66" charset="0"/>
              </a:rPr>
              <a:t>        Bu olaydan sonra, ülkede aydınlıktan söz edilmez olmuş. Güvenli güçler, halkın da desteği ile tüm bahçeleri yok etmişler. Bahçe yapanlar dışlanmış, ya da sudan bir gerekçe ile tutuklanıp yargılanmışlar. Karanlık ve çamuru kendileriyle özdeşleştirmiş olanlar, eskisi gibi güven içinde, yaşamlarını sürdürmüşler... </a:t>
            </a:r>
          </a:p>
          <a:p>
            <a:pPr>
              <a:buFontTx/>
              <a:buNone/>
            </a:pPr>
            <a:r>
              <a:rPr lang="tr-TR" altLang="tr-TR" sz="1400" b="1">
                <a:solidFill>
                  <a:schemeClr val="accent2"/>
                </a:solidFill>
                <a:latin typeface="Comic Sans MS" pitchFamily="66" charset="0"/>
              </a:rPr>
              <a:t>         Yalnız Adam'ın ölümüyle sonuçlanan olaydan sonra, bahçenin önünden geçenler, olayı hep anımsamışlar. Ama kimse bir daha ne eve ne de bahçeye girmiş. Çoğu zaman yollarını değiştirmişler. O bölgede görünmemeye özen göstermişler. </a:t>
            </a:r>
          </a:p>
          <a:p>
            <a:pPr>
              <a:buFontTx/>
              <a:buNone/>
            </a:pPr>
            <a:r>
              <a:rPr lang="tr-TR" altLang="tr-TR" sz="1400" b="1">
                <a:solidFill>
                  <a:schemeClr val="accent2"/>
                </a:solidFill>
                <a:latin typeface="Comic Sans MS" pitchFamily="66" charset="0"/>
              </a:rPr>
              <a:t>         Her sabah cılız bir tutam güneş ışını, bahçenin köşesinde kalan çimi ve çiçek fidesini kısacık bir süre aydınlatmaya devam etmiş. Kimse görememiş bu olayı. Küçük aydınlık, yalnız adamın görevini üstlenmiş, yaşatmaya çalışmış çimi ve çiçeği. Bu olay, zaman içinde bahçenin bazı bölgelerinde yer yer türeyen yaban otlarının yeşermesine neden olmuş. Artık bahçeye özenle bakan olmadığı için, yeşeren yaban otları ve çiçekler eskisi kadar güzel değilmiş... </a:t>
            </a:r>
          </a:p>
          <a:p>
            <a:pPr>
              <a:buFontTx/>
              <a:buNone/>
            </a:pPr>
            <a:r>
              <a:rPr lang="tr-TR" altLang="tr-TR" sz="1400" b="1">
                <a:solidFill>
                  <a:schemeClr val="accent2"/>
                </a:solidFill>
                <a:latin typeface="Comic Sans MS" pitchFamily="66" charset="0"/>
              </a:rPr>
              <a:t>         Kimse gelişmeyi gözlemleyemeden, gelişmeye karşı bir önlem alamadan, yaban otları tüm ülkeyi sarmış. Değişim o kadar yavaş olmuş ki, kimse bilememiş yaban otlarının çamuru yok ettiğini. Çamur, örtememiş aydınlığı. Otlar çoğaldıkça güneş daha sık görülür olmuş. Bazen güneş tüm gün görünmüş, ışıl ışıl sıcaklığını yaymış, insanların içini ısıtmış. Düzensiz büyüyen yaban otlarının ve çiçeklerin, özgürce aydınlığı kucaklaması, ilk günkü gibi saf ve temiz kalmış. Bu duygu hiç kaybolmamış... </a:t>
            </a:r>
          </a:p>
          <a:p>
            <a:pPr>
              <a:buFontTx/>
              <a:buNone/>
            </a:pPr>
            <a:endParaRPr lang="tr-TR" altLang="tr-TR" sz="1400" b="1">
              <a:solidFill>
                <a:schemeClr val="accent2"/>
              </a:solidFill>
              <a:latin typeface="Comic Sans MS" pitchFamily="66" charset="0"/>
            </a:endParaRPr>
          </a:p>
        </p:txBody>
      </p:sp>
      <p:sp>
        <p:nvSpPr>
          <p:cNvPr id="133123"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133124" name="AutoShape 4"/>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
        <p:nvSpPr>
          <p:cNvPr id="133125" name="AutoShape 5"/>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GERİ</a:t>
            </a:r>
            <a:endParaRPr lang="tr-TR" altLang="tr-TR"/>
          </a:p>
        </p:txBody>
      </p:sp>
    </p:spTree>
  </p:cSld>
  <p:clrMapOvr>
    <a:masterClrMapping/>
  </p:clrMapOvr>
  <p:transition advClick="0">
    <p:cut/>
    <p:sndAc>
      <p:stSnd>
        <p:snd r:embed="rId2" name="START.WAV"/>
      </p:stSnd>
    </p:sndAc>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body" idx="1"/>
          </p:nvPr>
        </p:nvSpPr>
        <p:spPr>
          <a:xfrm>
            <a:off x="-228600" y="304800"/>
            <a:ext cx="9144000" cy="6248400"/>
          </a:xfrm>
        </p:spPr>
        <p:txBody>
          <a:bodyPr/>
          <a:lstStyle/>
          <a:p>
            <a:pPr>
              <a:lnSpc>
                <a:spcPct val="90000"/>
              </a:lnSpc>
              <a:buFontTx/>
              <a:buNone/>
            </a:pPr>
            <a:r>
              <a:rPr lang="tr-TR" altLang="tr-TR" sz="1400" b="1">
                <a:latin typeface="Comic Sans MS" pitchFamily="66" charset="0"/>
              </a:rPr>
              <a:t>        </a:t>
            </a:r>
            <a:r>
              <a:rPr lang="tr-TR" altLang="tr-TR" sz="1400" b="1">
                <a:solidFill>
                  <a:schemeClr val="accent2"/>
                </a:solidFill>
                <a:latin typeface="Comic Sans MS" pitchFamily="66" charset="0"/>
              </a:rPr>
              <a:t>Ülkede yaşayanlardan bazıları, anlayamamışlar karanlıkla aydınlığın farkını.</a:t>
            </a:r>
          </a:p>
          <a:p>
            <a:pPr>
              <a:lnSpc>
                <a:spcPct val="90000"/>
              </a:lnSpc>
              <a:buFontTx/>
              <a:buNone/>
            </a:pPr>
            <a:r>
              <a:rPr lang="tr-TR" altLang="tr-TR" sz="1400" b="1">
                <a:solidFill>
                  <a:schemeClr val="accent2"/>
                </a:solidFill>
                <a:latin typeface="Comic Sans MS" pitchFamily="66" charset="0"/>
              </a:rPr>
              <a:t>    Pekçok kişi hala karanlıkta olduklarını sanırken, aydınlığı ve özgürlüğü bilenler, özlemle beklemişler aydınlığın yaygınlaşmasını. Bazı güçler de kendilerine çıkar bile sağlamışlar aydınlığın olanaklarından. Onlar değişim gösteren karanlığı kullanmışlar araç olarak. </a:t>
            </a:r>
          </a:p>
          <a:p>
            <a:pPr>
              <a:lnSpc>
                <a:spcPct val="90000"/>
              </a:lnSpc>
              <a:buFontTx/>
              <a:buNone/>
            </a:pPr>
            <a:r>
              <a:rPr lang="tr-TR" altLang="tr-TR" sz="1400" b="1">
                <a:solidFill>
                  <a:schemeClr val="accent2"/>
                </a:solidFill>
                <a:latin typeface="Comic Sans MS" pitchFamily="66" charset="0"/>
              </a:rPr>
              <a:t>         Zavallı insanlar, yaşları ilerledikçe kuşaktan kuşağa anlatmışlar o kötü günü. Aydınlığı nasıl yok ettiklerini. Söylencenin nasıl gerçek olduğunu... </a:t>
            </a:r>
          </a:p>
          <a:p>
            <a:pPr>
              <a:lnSpc>
                <a:spcPct val="90000"/>
              </a:lnSpc>
              <a:buFontTx/>
              <a:buNone/>
            </a:pPr>
            <a:r>
              <a:rPr lang="tr-TR" altLang="tr-TR" sz="1400" b="1">
                <a:solidFill>
                  <a:schemeClr val="accent2"/>
                </a:solidFill>
                <a:latin typeface="Comic Sans MS" pitchFamily="66" charset="0"/>
              </a:rPr>
              <a:t>          Yalnız, yaban otları, çiçekler ve onların varlığına inananlar, aydınlığı ve güneşin sıcaklığını bilerek yaşamışlar sonsuza değin... </a:t>
            </a:r>
          </a:p>
          <a:p>
            <a:pPr>
              <a:lnSpc>
                <a:spcPct val="90000"/>
              </a:lnSpc>
              <a:buFontTx/>
              <a:buNone/>
            </a:pPr>
            <a:endParaRPr lang="tr-TR" altLang="tr-TR" sz="1400" b="1">
              <a:solidFill>
                <a:schemeClr val="accent2"/>
              </a:solidFill>
              <a:latin typeface="Comic Sans MS" pitchFamily="66" charset="0"/>
            </a:endParaRPr>
          </a:p>
          <a:p>
            <a:pPr>
              <a:lnSpc>
                <a:spcPct val="90000"/>
              </a:lnSpc>
              <a:buFontTx/>
              <a:buNone/>
            </a:pPr>
            <a:r>
              <a:rPr lang="tr-TR" altLang="tr-TR" sz="1400" b="1">
                <a:solidFill>
                  <a:schemeClr val="accent2"/>
                </a:solidFill>
                <a:latin typeface="Comic Sans MS" pitchFamily="66" charset="0"/>
              </a:rPr>
              <a:t>         Bu masalda insanın çalışarak en kötü koşullarda bile başarıya ulaşabileceğini anlatmaya çalıştım. Aydınlık bir gelecek için çok çalışılması gerektiğine inanıyorum. Başarıya ulaşanlar, toplumdaki bazı kesimlerin tepkisini alabilirler. İnsanlık tarihi bu tür olaylarla doludur. Dünya'nın yuvaklak olduğunu söyleyen bilgine gösterilen tepki aklınıza gelsin. Yıllar sonra insanlar bu kavramı kabul etmişler ama, öyle birden değil, yavaş yavaş, alıştıra alıştıra... </a:t>
            </a:r>
          </a:p>
          <a:p>
            <a:endParaRPr lang="tr-TR" altLang="tr-TR" b="1">
              <a:solidFill>
                <a:schemeClr val="accent2"/>
              </a:solidFill>
              <a:latin typeface="Comic Sans MS" pitchFamily="66" charset="0"/>
            </a:endParaRPr>
          </a:p>
          <a:p>
            <a:pPr>
              <a:buFontTx/>
              <a:buNone/>
            </a:pPr>
            <a:endParaRPr lang="tr-TR" altLang="tr-TR" sz="1400" b="1">
              <a:solidFill>
                <a:schemeClr val="accent2"/>
              </a:solidFill>
              <a:latin typeface="Comic Sans MS" pitchFamily="66" charset="0"/>
            </a:endParaRPr>
          </a:p>
        </p:txBody>
      </p:sp>
      <p:sp>
        <p:nvSpPr>
          <p:cNvPr id="134147"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134149" name="AutoShape 5"/>
          <p:cNvSpPr>
            <a:spLocks noChangeArrowheads="1"/>
          </p:cNvSpPr>
          <p:nvPr/>
        </p:nvSpPr>
        <p:spPr bwMode="auto">
          <a:xfrm>
            <a:off x="8167688" y="6477000"/>
            <a:ext cx="976312"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GERİ</a:t>
            </a:r>
            <a:endParaRPr lang="tr-TR" altLang="tr-TR"/>
          </a:p>
        </p:txBody>
      </p:sp>
    </p:spTree>
  </p:cSld>
  <p:clrMapOvr>
    <a:masterClrMapping/>
  </p:clrMapOvr>
  <p:transition advClick="0">
    <p:cut/>
    <p:sndAc>
      <p:stSnd>
        <p:snd r:embed="rId2" name="START.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a:xfrm>
            <a:off x="-228600" y="304800"/>
            <a:ext cx="9144000" cy="6019800"/>
          </a:xfrm>
        </p:spPr>
        <p:txBody>
          <a:bodyPr/>
          <a:lstStyle/>
          <a:p>
            <a:pPr>
              <a:lnSpc>
                <a:spcPct val="90000"/>
              </a:lnSpc>
              <a:buFontTx/>
              <a:buNone/>
            </a:pPr>
            <a:r>
              <a:rPr lang="tr-TR" altLang="tr-TR" sz="1400" b="1">
                <a:solidFill>
                  <a:schemeClr val="accent2"/>
                </a:solidFill>
                <a:latin typeface="Comic Sans MS" pitchFamily="66" charset="0"/>
              </a:rPr>
              <a:t>        Sonunda boğaza bakan yamaçlardan birinde, yeşilliği bozulmamış, ağaçları </a:t>
            </a:r>
          </a:p>
          <a:p>
            <a:pPr>
              <a:lnSpc>
                <a:spcPct val="90000"/>
              </a:lnSpc>
              <a:buFontTx/>
              <a:buNone/>
            </a:pPr>
            <a:r>
              <a:rPr lang="tr-TR" altLang="tr-TR" sz="1400" b="1">
                <a:solidFill>
                  <a:schemeClr val="accent2"/>
                </a:solidFill>
                <a:latin typeface="Comic Sans MS" pitchFamily="66" charset="0"/>
              </a:rPr>
              <a:t>    akbabalarca yok edilmemiş, bir vadi buldular. Bu alana "Yeşil Vadi" adını verdiler. Dinazorlar, buranın da taş çölüne dönüşmemesi için akbabaları Yeşil Vadi'den uzak tutma kararı aldılar. Yedi Tepe Ormanlarında yaşamlarını sürdüren dinazorlar, Yeşil Vadi'yi dinlenme alanı olarak kullanacaktı. </a:t>
            </a:r>
          </a:p>
          <a:p>
            <a:pPr>
              <a:lnSpc>
                <a:spcPct val="90000"/>
              </a:lnSpc>
              <a:buFontTx/>
              <a:buNone/>
            </a:pPr>
            <a:r>
              <a:rPr lang="tr-TR" altLang="tr-TR" sz="1400" b="1">
                <a:solidFill>
                  <a:schemeClr val="accent2"/>
                </a:solidFill>
                <a:latin typeface="Comic Sans MS" pitchFamily="66" charset="0"/>
              </a:rPr>
              <a:t>         Yedi Tepe Ormanları'nı yalnız akbabalar yok etmiyordu. Diğer hayvanların bilinçsizce ağaçları kemirmesi sonucu, ağaçlar yok oluyor, yerini çıplak topraklara bırakıyordu. Yedi Tepe Ormanlarının yer yer kel olup, kabaklaştığı günlerde, Yeşil Vadi'nin el değmemiş güzelliği dinazorları pek sevindirdi. Bu alana kimse zarar versin istemediler. Dinazorların en irilerinden olan iki Trex, Yeşil Vadi'nin yönetimini üstlendiler. Tciretops ve Brantosaurus da onlara yardım etti. Yönetimin ilk işi, Yeşil Vadi'de yaşayan hayvanların türlerini belirlemek oldu. Yeşil Vadi'de ağaçların ve çalıların arasında yaşayan tüm hayvan türlerini belirlemek çok zordu. Trex, burada kaplumbağa yaşadığını öğrendi. Tüm dinazorlar, çevreyi araştırıp kaç tane kaplumbağa yaşadığını bulmak istediler. Gördükleri her kaplumbağa numaralandırıldı ve Yeşil Vadi'de oniki kablumbağa olduğunu anlaşıldı. Söylentiye göre, Yeşil Vadi'de papağanlar ve yılanlar da yaşıyordu. Dinazorlar, bulabildikleri yılanların boyunlarına halka geçirdiler. Papağanları da ayak bileklerinden numaraladılar. Yeşil Vadi'de yaşayan tüm hayvanlar belirlendikten sonra Trex, dinlenmeye gelen dinazorları topladı ve: </a:t>
            </a:r>
          </a:p>
          <a:p>
            <a:pPr>
              <a:lnSpc>
                <a:spcPct val="90000"/>
              </a:lnSpc>
              <a:buFontTx/>
              <a:buNone/>
            </a:pPr>
            <a:r>
              <a:rPr lang="tr-TR" altLang="tr-TR" sz="1400" b="1">
                <a:solidFill>
                  <a:schemeClr val="accent2"/>
                </a:solidFill>
                <a:latin typeface="Comic Sans MS" pitchFamily="66" charset="0"/>
              </a:rPr>
              <a:t>     - Arkadaşlar. Bu alanda yaşıyan tüm hayvanları belirledik. Bu hayvanlar Yeşil Vadi'ye bugüne değin zarar vermemişler, bundan sonra da zarar vermezler. Başka hayvanların bu alana girmelerini engellersek Yeşil Vadi'nin yok olmasını önleriz. </a:t>
            </a:r>
          </a:p>
          <a:p>
            <a:pPr>
              <a:lnSpc>
                <a:spcPct val="90000"/>
              </a:lnSpc>
              <a:buFontTx/>
              <a:buNone/>
            </a:pPr>
            <a:r>
              <a:rPr lang="tr-TR" altLang="tr-TR" sz="1400" b="1">
                <a:solidFill>
                  <a:schemeClr val="accent2"/>
                </a:solidFill>
                <a:latin typeface="Comic Sans MS" pitchFamily="66" charset="0"/>
              </a:rPr>
              <a:t>          diye seslendi. Dinazorlar Yeşil Vadi'de yaşayan hayvanların yaşam koşullarını iyileştirmek ve          kendilerine güzel bir dinlence ortamı hazırlamak için Yeşil Vadi'yi onarmaya başladılar. Hayvanların yuvalarının bakımı yapıldı, dikenli çalılar budandı, açık alanlara çiçekler ekildi, yıkılan ağaçların yerine yeni ağaçlar dikildi. Yeşil Vadi daha güzel ve yaşanabilir bir ortam olmaya başladıkça dinazorlar seviniyordu. </a:t>
            </a:r>
          </a:p>
          <a:p>
            <a:pPr>
              <a:lnSpc>
                <a:spcPct val="90000"/>
              </a:lnSpc>
              <a:buFontTx/>
              <a:buNone/>
            </a:pPr>
            <a:r>
              <a:rPr lang="tr-TR" altLang="tr-TR" sz="1400" b="1">
                <a:solidFill>
                  <a:schemeClr val="accent2"/>
                </a:solidFill>
                <a:latin typeface="Comic Sans MS" pitchFamily="66" charset="0"/>
              </a:rPr>
              <a:t>        Yeşil Vadi'nin çevresinde sarp kayalar vardı. Bazı akbabalar, bu kayaların üzerindeki taş yığınları arasına yuvalanmışdı. Bu alanda yaşıyan başka hayvanlar da vardı. Bunlar, arada Yeşil Vadi'ye inip, ağaçları kemirir, Yeşil Vadi'nin küçülmesine bilinçsizce katkıda bulunurdular. Akbabalar, kemirilen ağaçların bulunduğu yerlere taş yuvarlar ve bu alanı taş çölü yapardılar. Çevresi taşlarla çevrilen kabukları kemirilmiş ağaçlar, zamanla ölüp gidince, akbabalar bu taş çölüne inip, hemen yuva yapmaya başlardı. Yeşil Vadi de aynı Yedi Tepe Ormanları gibi taş çölüne dönüşmek üzereydi...</a:t>
            </a:r>
            <a:r>
              <a:rPr lang="tr-TR" altLang="tr-TR" sz="1400" b="1">
                <a:latin typeface="Comic Sans MS" pitchFamily="66" charset="0"/>
              </a:rPr>
              <a:t> </a:t>
            </a:r>
          </a:p>
        </p:txBody>
      </p:sp>
      <p:sp>
        <p:nvSpPr>
          <p:cNvPr id="47107" name="AutoShape 3"/>
          <p:cNvSpPr>
            <a:spLocks noChangeArrowheads="1"/>
          </p:cNvSpPr>
          <p:nvPr/>
        </p:nvSpPr>
        <p:spPr bwMode="auto">
          <a:xfrm>
            <a:off x="7696200" y="2286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3" action="ppaction://hlinksldjump"/>
              </a:rPr>
              <a:t>ANA SAYFA</a:t>
            </a:r>
            <a:endParaRPr lang="tr-TR" altLang="tr-TR"/>
          </a:p>
        </p:txBody>
      </p:sp>
      <p:sp>
        <p:nvSpPr>
          <p:cNvPr id="47108" name="AutoShape 4"/>
          <p:cNvSpPr>
            <a:spLocks noChangeArrowheads="1"/>
          </p:cNvSpPr>
          <p:nvPr/>
        </p:nvSpPr>
        <p:spPr bwMode="auto">
          <a:xfrm>
            <a:off x="8167688" y="6473825"/>
            <a:ext cx="976312" cy="381000"/>
          </a:xfrm>
          <a:prstGeom prst="rightArrow">
            <a:avLst>
              <a:gd name="adj1" fmla="val 72546"/>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4" action="ppaction://hlinksldjump"/>
              </a:rPr>
              <a:t>İLER</a:t>
            </a:r>
            <a:r>
              <a:rPr lang="tr-TR" altLang="tr-TR" sz="1400">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hlinkClick r:id="rId4" action="ppaction://hlinksldjump"/>
              </a:rPr>
              <a:t>İ</a:t>
            </a:r>
            <a:endParaRPr lang="tr-TR" altLang="tr-TR"/>
          </a:p>
        </p:txBody>
      </p:sp>
      <p:sp>
        <p:nvSpPr>
          <p:cNvPr id="47110" name="AutoShape 6"/>
          <p:cNvSpPr>
            <a:spLocks noChangeArrowheads="1"/>
          </p:cNvSpPr>
          <p:nvPr/>
        </p:nvSpPr>
        <p:spPr bwMode="auto">
          <a:xfrm>
            <a:off x="7086600" y="6473825"/>
            <a:ext cx="976313" cy="381000"/>
          </a:xfrm>
          <a:prstGeom prst="leftArrow">
            <a:avLst>
              <a:gd name="adj1" fmla="val 65361"/>
              <a:gd name="adj2" fmla="val 64169"/>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GERİ</a:t>
            </a:r>
            <a:endParaRPr lang="tr-TR" altLang="tr-TR"/>
          </a:p>
        </p:txBody>
      </p:sp>
    </p:spTree>
  </p:cSld>
  <p:clrMapOvr>
    <a:masterClrMapping/>
  </p:clrMapOvr>
  <p:transition advClick="0">
    <p:cut/>
    <p:sndAc>
      <p:stSnd>
        <p:snd r:embed="rId2" name="START.WAV"/>
      </p:stSnd>
    </p:sndAc>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0" y="228600"/>
            <a:ext cx="9144000" cy="1905000"/>
          </a:xfrm>
          <a:effectLst>
            <a:outerShdw dist="107763" dir="13500000" algn="ctr" rotWithShape="0">
              <a:schemeClr val="bg2"/>
            </a:outerShdw>
          </a:effectLst>
        </p:spPr>
        <p:txBody>
          <a:bodyPr/>
          <a:lstStyle/>
          <a:p>
            <a:r>
              <a:rPr lang="tr-TR" altLang="tr-TR" sz="8800" b="1">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Comic Sans MS" pitchFamily="66" charset="0"/>
              </a:rPr>
              <a:t>Şakir    ‘DEN</a:t>
            </a:r>
            <a:endParaRPr lang="tr-TR" altLang="tr-TR"/>
          </a:p>
        </p:txBody>
      </p:sp>
      <p:sp>
        <p:nvSpPr>
          <p:cNvPr id="135171" name="Rectangle 3"/>
          <p:cNvSpPr>
            <a:spLocks noGrp="1" noChangeArrowheads="1"/>
          </p:cNvSpPr>
          <p:nvPr>
            <p:ph type="body" idx="1"/>
          </p:nvPr>
        </p:nvSpPr>
        <p:spPr>
          <a:xfrm>
            <a:off x="0" y="1981200"/>
            <a:ext cx="9144000" cy="4114800"/>
          </a:xfrm>
        </p:spPr>
        <p:txBody>
          <a:bodyPr/>
          <a:lstStyle/>
          <a:p>
            <a:pPr algn="ctr">
              <a:buFontTx/>
              <a:buNone/>
            </a:pPr>
            <a:endParaRPr lang="tr-TR" altLang="tr-TR">
              <a:solidFill>
                <a:schemeClr val="accent2"/>
              </a:solidFill>
              <a:effectLst>
                <a:outerShdw blurRad="38100" dist="38100" dir="2700000" algn="tl">
                  <a:srgbClr val="000000"/>
                </a:outerShdw>
              </a:effectLst>
            </a:endParaRPr>
          </a:p>
          <a:p>
            <a:pPr algn="ctr">
              <a:buFontTx/>
              <a:buNone/>
            </a:pPr>
            <a:r>
              <a:rPr lang="tr-TR" altLang="tr-TR">
                <a:solidFill>
                  <a:srgbClr val="009900"/>
                </a:solidFill>
                <a:effectLst>
                  <a:outerShdw blurRad="38100" dist="38100" dir="2700000" algn="tl">
                    <a:srgbClr val="000000"/>
                  </a:outerShdw>
                </a:effectLst>
              </a:rPr>
              <a:t>Bu program  masal severler için</a:t>
            </a:r>
          </a:p>
          <a:p>
            <a:pPr algn="ctr">
              <a:buFontTx/>
              <a:buNone/>
            </a:pPr>
            <a:r>
              <a:rPr lang="tr-TR" altLang="tr-TR">
                <a:solidFill>
                  <a:srgbClr val="009900"/>
                </a:solidFill>
                <a:effectLst>
                  <a:outerShdw blurRad="38100" dist="38100" dir="2700000" algn="tl">
                    <a:srgbClr val="000000"/>
                  </a:outerShdw>
                </a:effectLst>
              </a:rPr>
              <a:t> Şakir GÜLDEN </a:t>
            </a:r>
          </a:p>
          <a:p>
            <a:pPr algn="ctr">
              <a:buFontTx/>
              <a:buNone/>
            </a:pPr>
            <a:r>
              <a:rPr lang="tr-TR" altLang="tr-TR">
                <a:solidFill>
                  <a:srgbClr val="009900"/>
                </a:solidFill>
                <a:effectLst>
                  <a:outerShdw blurRad="38100" dist="38100" dir="2700000" algn="tl">
                    <a:srgbClr val="000000"/>
                  </a:outerShdw>
                </a:effectLst>
              </a:rPr>
              <a:t>tarafından hazırlanmıştır ve tamamen ücretsizdir.</a:t>
            </a:r>
            <a:endParaRPr lang="tr-TR" altLang="tr-TR">
              <a:solidFill>
                <a:schemeClr val="accent2"/>
              </a:solidFill>
              <a:effectLst>
                <a:outerShdw blurRad="38100" dist="38100" dir="2700000" algn="tl">
                  <a:srgbClr val="000000"/>
                </a:outerShdw>
              </a:effectLst>
            </a:endParaRPr>
          </a:p>
          <a:p>
            <a:pPr algn="ctr">
              <a:buFontTx/>
              <a:buNone/>
            </a:pPr>
            <a:endParaRPr lang="tr-TR" altLang="tr-TR">
              <a:solidFill>
                <a:schemeClr val="accent2"/>
              </a:solidFill>
              <a:effectLst>
                <a:outerShdw blurRad="38100" dist="38100" dir="2700000" algn="tl">
                  <a:srgbClr val="000000"/>
                </a:outerShdw>
              </a:effectLst>
            </a:endParaRPr>
          </a:p>
          <a:p>
            <a:pPr algn="ctr">
              <a:buFontTx/>
              <a:buNone/>
            </a:pPr>
            <a:r>
              <a:rPr lang="tr-TR" altLang="tr-TR">
                <a:solidFill>
                  <a:schemeClr val="accent2"/>
                </a:solidFill>
                <a:effectLst>
                  <a:outerShdw blurRad="38100" dist="38100" dir="2700000" algn="tl">
                    <a:srgbClr val="000000"/>
                  </a:outerShdw>
                </a:effectLst>
              </a:rPr>
              <a:t>E-posta:   sakirgulden@mynet.com</a:t>
            </a:r>
          </a:p>
          <a:p>
            <a:pPr algn="ctr">
              <a:buFontTx/>
              <a:buNone/>
            </a:pPr>
            <a:r>
              <a:rPr lang="tr-TR" altLang="tr-TR">
                <a:solidFill>
                  <a:schemeClr val="accent2"/>
                </a:solidFill>
                <a:effectLst>
                  <a:outerShdw blurRad="38100" dist="38100" dir="2700000" algn="tl">
                    <a:srgbClr val="000000"/>
                  </a:outerShdw>
                </a:effectLst>
              </a:rPr>
              <a:t>web:   </a:t>
            </a:r>
            <a:r>
              <a:rPr lang="tr-TR" altLang="tr-TR">
                <a:solidFill>
                  <a:schemeClr val="accent2"/>
                </a:solidFill>
                <a:effectLst>
                  <a:outerShdw blurRad="38100" dist="38100" dir="2700000" algn="tl">
                    <a:srgbClr val="000000"/>
                  </a:outerShdw>
                </a:effectLst>
                <a:hlinkClick r:id="rId4"/>
              </a:rPr>
              <a:t>sakirgulden.sitemynet.com</a:t>
            </a:r>
            <a:endParaRPr lang="tr-TR" altLang="tr-TR">
              <a:solidFill>
                <a:schemeClr val="accent2"/>
              </a:solidFill>
            </a:endParaRPr>
          </a:p>
          <a:p>
            <a:pPr>
              <a:lnSpc>
                <a:spcPct val="200000"/>
              </a:lnSpc>
              <a:buFontTx/>
              <a:buNone/>
            </a:pPr>
            <a:r>
              <a:rPr lang="tr-TR" altLang="tr-TR" sz="2000" b="1" i="1">
                <a:solidFill>
                  <a:schemeClr val="accent2"/>
                </a:solidFill>
                <a:effectLst>
                  <a:outerShdw blurRad="38100" dist="38100" dir="2700000" algn="tl">
                    <a:srgbClr val="000000"/>
                  </a:outerShdw>
                </a:effectLst>
                <a:latin typeface="Arial" charset="0"/>
              </a:rPr>
              <a:t>Tüm öneri ve görüşlerinizi beklerim</a:t>
            </a:r>
            <a:endParaRPr lang="tr-TR" altLang="tr-TR"/>
          </a:p>
          <a:p>
            <a:pPr>
              <a:buFontTx/>
              <a:buNone/>
            </a:pPr>
            <a:endParaRPr lang="tr-TR" altLang="tr-TR" sz="2000"/>
          </a:p>
          <a:p>
            <a:pPr>
              <a:buFontTx/>
              <a:buNone/>
            </a:pPr>
            <a:r>
              <a:rPr lang="tr-TR" altLang="tr-TR" sz="2000"/>
              <a:t>     </a:t>
            </a:r>
          </a:p>
          <a:p>
            <a:pPr>
              <a:buFontTx/>
              <a:buNone/>
            </a:pPr>
            <a:r>
              <a:rPr lang="tr-TR" altLang="tr-TR" sz="2000"/>
              <a:t>    </a:t>
            </a:r>
          </a:p>
          <a:p>
            <a:pPr>
              <a:buFontTx/>
              <a:buNone/>
            </a:pPr>
            <a:r>
              <a:rPr lang="tr-TR" altLang="tr-TR" sz="2000"/>
              <a:t>    </a:t>
            </a:r>
            <a:endParaRPr lang="tr-TR" altLang="tr-TR"/>
          </a:p>
        </p:txBody>
      </p:sp>
      <p:sp>
        <p:nvSpPr>
          <p:cNvPr id="135172" name="AutoShape 4"/>
          <p:cNvSpPr>
            <a:spLocks noChangeArrowheads="1"/>
          </p:cNvSpPr>
          <p:nvPr/>
        </p:nvSpPr>
        <p:spPr bwMode="auto">
          <a:xfrm>
            <a:off x="7620000" y="6248400"/>
            <a:ext cx="1219200" cy="304800"/>
          </a:xfrm>
          <a:prstGeom prst="flowChartAlternateProcess">
            <a:avLst/>
          </a:prstGeom>
          <a:gradFill rotWithShape="0">
            <a:gsLst>
              <a:gs pos="0">
                <a:schemeClr val="folHlink"/>
              </a:gs>
              <a:gs pos="50000">
                <a:schemeClr val="folHlink">
                  <a:gamma/>
                  <a:shade val="46275"/>
                  <a:invGamma/>
                </a:schemeClr>
              </a:gs>
              <a:gs pos="100000">
                <a:schemeClr val="folHlink"/>
              </a:gs>
            </a:gsLst>
            <a:lin ang="2700000" scaled="1"/>
          </a:gra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tr-TR" altLang="tr-TR" sz="1400" b="1">
                <a:solidFill>
                  <a:schemeClr val="folHlink"/>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Comic Sans MS" pitchFamily="66" charset="0"/>
                <a:hlinkClick r:id="rId5" action="ppaction://hlinksldjump"/>
              </a:rPr>
              <a:t>ANA SAYFA</a:t>
            </a:r>
            <a:endParaRPr lang="tr-TR" altLang="tr-TR"/>
          </a:p>
        </p:txBody>
      </p:sp>
      <p:graphicFrame>
        <p:nvGraphicFramePr>
          <p:cNvPr id="135173" name="Object 5"/>
          <p:cNvGraphicFramePr>
            <a:graphicFrameLocks noChangeAspect="1"/>
          </p:cNvGraphicFramePr>
          <p:nvPr/>
        </p:nvGraphicFramePr>
        <p:xfrm>
          <a:off x="4191000" y="457200"/>
          <a:ext cx="1574800" cy="1600200"/>
        </p:xfrm>
        <a:graphic>
          <a:graphicData uri="http://schemas.openxmlformats.org/presentationml/2006/ole">
            <mc:AlternateContent xmlns:mc="http://schemas.openxmlformats.org/markup-compatibility/2006">
              <mc:Choice xmlns:v="urn:schemas-microsoft-com:vml" Requires="v">
                <p:oleObj spid="_x0000_s135177" name="Klip" r:id="rId6" imgW="3467160" imgH="5018040" progId="MS_ClipArt_Gallery.2">
                  <p:embed/>
                </p:oleObj>
              </mc:Choice>
              <mc:Fallback>
                <p:oleObj name="Klip" r:id="rId6" imgW="3467160" imgH="5018040" progId="MS_ClipArt_Gallery.2">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91000" y="457200"/>
                        <a:ext cx="15748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advClick="0">
    <p:cut/>
    <p:sndAc>
      <p:stSnd>
        <p:snd r:embed="rId3" name="START.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afterEffect">
                                  <p:stCondLst>
                                    <p:cond delay="0"/>
                                  </p:stCondLst>
                                  <p:childTnLst>
                                    <p:set>
                                      <p:cBhvr>
                                        <p:cTn id="6" dur="1" fill="hold">
                                          <p:stCondLst>
                                            <p:cond delay="0"/>
                                          </p:stCondLst>
                                        </p:cTn>
                                        <p:tgtEl>
                                          <p:spTgt spid="135173"/>
                                        </p:tgtEl>
                                        <p:attrNameLst>
                                          <p:attrName>style.visibility</p:attrName>
                                        </p:attrNameLst>
                                      </p:cBhvr>
                                      <p:to>
                                        <p:strVal val="visible"/>
                                      </p:to>
                                    </p:set>
                                    <p:animEffect transition="in" filter="box(out)">
                                      <p:cBhvr>
                                        <p:cTn id="7" dur="500"/>
                                        <p:tgtEl>
                                          <p:spTgt spid="135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advClick="0">
    <p:cut/>
    <p:sndAc>
      <p:stSnd>
        <p:snd r:embed="rId3" name="START.WAV"/>
      </p:stSnd>
    </p:sndAc>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is Teması">
  <a:themeElements>
    <a:clrScheme name="Ofis Teması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Teması">
      <a:majorFont>
        <a:latin typeface="Times New Roman"/>
        <a:ea typeface=""/>
        <a:cs typeface=""/>
      </a:majorFont>
      <a:minorFont>
        <a:latin typeface="Times New Roman"/>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tr-TR" altLang="tr-TR" sz="2400" b="0" i="0" u="none" strike="noStrike" cap="none" normalizeH="0" baseline="0" smtClean="0">
            <a:ln>
              <a:noFill/>
            </a:ln>
            <a:solidFill>
              <a:schemeClr val="tx1"/>
            </a:solidFill>
            <a:effectLst/>
            <a:latin typeface="Times New Roman"/>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tr-TR" altLang="tr-TR" sz="2400" b="0" i="0" u="none" strike="noStrike" cap="none" normalizeH="0" baseline="0" smtClean="0">
            <a:ln>
              <a:noFill/>
            </a:ln>
            <a:solidFill>
              <a:schemeClr val="tx1"/>
            </a:solidFill>
            <a:effectLst/>
            <a:latin typeface="Times New Roman"/>
          </a:defRPr>
        </a:defPPr>
      </a:lstStyle>
    </a:lnDef>
  </a:objectDefaults>
  <a:extraClrSchemeLst>
    <a:extraClrScheme>
      <a:clrScheme name="Ofis Teması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is Teması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is Teması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is Teması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is Teması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is Teması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is Teması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593</TotalTime>
  <Words>24655</Words>
  <PresentationFormat>Ekran Gösterisi (4:3)</PresentationFormat>
  <Paragraphs>990</Paragraphs>
  <Slides>91</Slides>
  <Notes>2</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91</vt:i4>
      </vt:variant>
    </vt:vector>
  </HeadingPairs>
  <TitlesOfParts>
    <vt:vector size="93" baseType="lpstr">
      <vt:lpstr>Ofis Teması</vt:lpstr>
      <vt:lpstr>Klip</vt:lpstr>
      <vt:lpstr>     ÇOCUKLARINIZA OKUYABİLECEĞİNİZ BİRBİRİNDEN    GÜZEL TAM 18 ADET MASAL    İYİ EYLENCELER                                                                    </vt:lpstr>
      <vt:lpstr>PowerPoint Sunusu</vt:lpstr>
      <vt:lpstr>PowerPoint Sunusu</vt:lpstr>
      <vt:lpstr>PowerPoint Sunusu</vt:lpstr>
      <vt:lpstr>PowerPoint Sunusu</vt:lpstr>
      <vt:lpstr>PowerPoint Sunusu</vt:lpstr>
      <vt:lpstr>PowerPoint Sunusu</vt:lpstr>
      <vt:lpstr>AKBABALARIN UMUDU</vt:lpstr>
      <vt:lpstr>PowerPoint Sunusu</vt:lpstr>
      <vt:lpstr>PowerPoint Sunusu</vt:lpstr>
      <vt:lpstr>PowerPoint Sunusu</vt:lpstr>
      <vt:lpstr>PowerPoint Sunusu</vt:lpstr>
      <vt:lpstr>PowerPoint Sunusu</vt:lpstr>
      <vt:lpstr>PowerPoint Sunusu</vt:lpstr>
      <vt:lpstr>AVA GİDEN AVLANIR</vt:lpstr>
      <vt:lpstr>PowerPoint Sunusu</vt:lpstr>
      <vt:lpstr>PowerPoint Sunusu</vt:lpstr>
      <vt:lpstr>PowerPoint Sunusu</vt:lpstr>
      <vt:lpstr>CANAVARLAR ÜLKESİ</vt:lpstr>
      <vt:lpstr>PowerPoint Sunusu</vt:lpstr>
      <vt:lpstr>PowerPoint Sunusu</vt:lpstr>
      <vt:lpstr>PowerPoint Sunusu</vt:lpstr>
      <vt:lpstr>DEMOKRASİ BEKÇİSİ</vt:lpstr>
      <vt:lpstr>PowerPoint Sunusu</vt:lpstr>
      <vt:lpstr>DÜSLER ÜLKESİ</vt:lpstr>
      <vt:lpstr>PowerPoint Sunusu</vt:lpstr>
      <vt:lpstr>PowerPoint Sunusu</vt:lpstr>
      <vt:lpstr>PowerPoint Sunusu</vt:lpstr>
      <vt:lpstr>PowerPoint Sunusu</vt:lpstr>
      <vt:lpstr>GÖLGE</vt:lpstr>
      <vt:lpstr>PowerPoint Sunusu</vt:lpstr>
      <vt:lpstr>PowerPoint Sunusu</vt:lpstr>
      <vt:lpstr>PowerPoint Sunusu</vt:lpstr>
      <vt:lpstr>PowerPoint Sunusu</vt:lpstr>
      <vt:lpstr>İYİLİK YAP ALTIN OLSUN</vt:lpstr>
      <vt:lpstr>PowerPoint Sunusu</vt:lpstr>
      <vt:lpstr>PowerPoint Sunusu</vt:lpstr>
      <vt:lpstr>PowerPoint Sunusu</vt:lpstr>
      <vt:lpstr>PowerPoint Sunusu</vt:lpstr>
      <vt:lpstr>KAVAL ÇİÇEĞİ</vt:lpstr>
      <vt:lpstr>PowerPoint Sunusu</vt:lpstr>
      <vt:lpstr>PowerPoint Sunusu</vt:lpstr>
      <vt:lpstr>PowerPoint Sunusu</vt:lpstr>
      <vt:lpstr>PowerPoint Sunusu</vt:lpstr>
      <vt:lpstr>KEDİLER</vt:lpstr>
      <vt:lpstr>PowerPoint Sunusu</vt:lpstr>
      <vt:lpstr>PowerPoint Sunusu</vt:lpstr>
      <vt:lpstr>PowerPoint Sunusu</vt:lpstr>
      <vt:lpstr>PowerPoint Sunusu</vt:lpstr>
      <vt:lpstr>KURT KAPANI</vt:lpstr>
      <vt:lpstr>PowerPoint Sunusu</vt:lpstr>
      <vt:lpstr>PowerPoint Sunusu</vt:lpstr>
      <vt:lpstr>PowerPoint Sunusu</vt:lpstr>
      <vt:lpstr>KÜÇÜK TIRTIL</vt:lpstr>
      <vt:lpstr>PowerPoint Sunusu</vt:lpstr>
      <vt:lpstr>PowerPoint Sunusu</vt:lpstr>
      <vt:lpstr>PowerPoint Sunusu</vt:lpstr>
      <vt:lpstr>PowerPoint Sunusu</vt:lpstr>
      <vt:lpstr>PUPSY</vt:lpstr>
      <vt:lpstr>PowerPoint Sunusu</vt:lpstr>
      <vt:lpstr>PowerPoint Sunusu</vt:lpstr>
      <vt:lpstr>SEVGİ AĞACI</vt:lpstr>
      <vt:lpstr>PowerPoint Sunusu</vt:lpstr>
      <vt:lpstr>PowerPoint Sunusu</vt:lpstr>
      <vt:lpstr>PowerPoint Sunusu</vt:lpstr>
      <vt:lpstr>SİYAH İNCİ</vt:lpstr>
      <vt:lpstr>PowerPoint Sunusu</vt:lpstr>
      <vt:lpstr>PowerPoint Sunusu</vt:lpstr>
      <vt:lpstr>PowerPoint Sunusu</vt:lpstr>
      <vt:lpstr>PowerPoint Sunusu</vt:lpstr>
      <vt:lpstr>TAŞ ADAM</vt:lpstr>
      <vt:lpstr>PowerPoint Sunusu</vt:lpstr>
      <vt:lpstr>PowerPoint Sunusu</vt:lpstr>
      <vt:lpstr>PowerPoint Sunusu</vt:lpstr>
      <vt:lpstr>PowerPoint Sunusu</vt:lpstr>
      <vt:lpstr>PowerPoint Sunusu</vt:lpstr>
      <vt:lpstr>PowerPoint Sunusu</vt:lpstr>
      <vt:lpstr>PowerPoint Sunusu</vt:lpstr>
      <vt:lpstr>TEMBEL ADAM</vt:lpstr>
      <vt:lpstr>PowerPoint Sunusu</vt:lpstr>
      <vt:lpstr>PowerPoint Sunusu</vt:lpstr>
      <vt:lpstr>PowerPoint Sunusu</vt:lpstr>
      <vt:lpstr>YALNIZ ADAM</vt:lpstr>
      <vt:lpstr>PowerPoint Sunusu</vt:lpstr>
      <vt:lpstr>PowerPoint Sunusu</vt:lpstr>
      <vt:lpstr>PowerPoint Sunusu</vt:lpstr>
      <vt:lpstr>PowerPoint Sunusu</vt:lpstr>
      <vt:lpstr>PowerPoint Sunusu</vt:lpstr>
      <vt:lpstr>PowerPoint Sunusu</vt:lpstr>
      <vt:lpstr>Şakir    ‘DEN</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2003-08-23T09:19:49Z</dcterms:created>
  <dcterms:modified xsi:type="dcterms:W3CDTF">2023-05-12T06:43:46Z</dcterms:modified>
</cp:coreProperties>
</file>