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0CA1F-7459-4DA1-B57E-43DD40D559D4}" type="datetimeFigureOut">
              <a:rPr lang="tr-TR" smtClean="0"/>
              <a:t>4.05.2023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D5A4A0-752F-447B-B11A-B6836322B8FB}" type="slidenum">
              <a:rPr lang="tr-TR" smtClean="0"/>
              <a:t>‹#›</a:t>
            </a:fld>
            <a:endParaRPr lang="tr-TR"/>
          </a:p>
        </p:txBody>
      </p:sp>
    </p:spTree>
    <p:extLst>
      <p:ext uri="{BB962C8B-B14F-4D97-AF65-F5344CB8AC3E}">
        <p14:creationId xmlns:p14="http://schemas.microsoft.com/office/powerpoint/2010/main" val="163104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4314755-3B20-4C11-BC55-AE188ACB4218}" type="datetime1">
              <a:rPr lang="tr-TR" smtClean="0"/>
              <a:t>4.05.2023</a:t>
            </a:fld>
            <a:endParaRPr lang="tr-TR"/>
          </a:p>
        </p:txBody>
      </p:sp>
      <p:sp>
        <p:nvSpPr>
          <p:cNvPr id="5" name="Footer Placeholder 4"/>
          <p:cNvSpPr>
            <a:spLocks noGrp="1"/>
          </p:cNvSpPr>
          <p:nvPr>
            <p:ph type="ftr" sz="quarter" idx="11"/>
          </p:nvPr>
        </p:nvSpPr>
        <p:spPr>
          <a:xfrm>
            <a:off x="1174044" y="5357592"/>
            <a:ext cx="5034845" cy="365125"/>
          </a:xfrm>
        </p:spPr>
        <p:txBody>
          <a:bodyPr/>
          <a:lstStyle/>
          <a:p>
            <a:r>
              <a:rPr lang="tr-TR" smtClean="0"/>
              <a:t>Turkedebiyati.org</a:t>
            </a:r>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A2CCBFB-C95E-4FA1-80E2-BAF33386D72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F9B60D0-E11D-4709-A31B-65238D86EE70}" type="datetime1">
              <a:rPr lang="tr-TR" smtClean="0"/>
              <a:t>4.05.2023</a:t>
            </a:fld>
            <a:endParaRPr lang="tr-TR"/>
          </a:p>
        </p:txBody>
      </p:sp>
      <p:sp>
        <p:nvSpPr>
          <p:cNvPr id="5" name="Footer Placeholder 4"/>
          <p:cNvSpPr>
            <a:spLocks noGrp="1"/>
          </p:cNvSpPr>
          <p:nvPr>
            <p:ph type="ftr" sz="quarter" idx="11"/>
          </p:nvPr>
        </p:nvSpPr>
        <p:spPr/>
        <p:txBody>
          <a:bodyPr/>
          <a:lstStyle/>
          <a:p>
            <a:r>
              <a:rPr lang="tr-TR" smtClean="0"/>
              <a:t>Turkedebiyati.org</a:t>
            </a:r>
            <a:endParaRPr lang="tr-TR"/>
          </a:p>
        </p:txBody>
      </p:sp>
      <p:sp>
        <p:nvSpPr>
          <p:cNvPr id="6" name="Slide Number Placeholder 5"/>
          <p:cNvSpPr>
            <a:spLocks noGrp="1"/>
          </p:cNvSpPr>
          <p:nvPr>
            <p:ph type="sldNum" sz="quarter" idx="12"/>
          </p:nvPr>
        </p:nvSpPr>
        <p:spPr/>
        <p:txBody>
          <a:bodyPr/>
          <a:lstStyle/>
          <a:p>
            <a:fld id="{BA2CCBFB-C95E-4FA1-80E2-BAF33386D72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E35C3DB-6A89-4C64-917C-D6066201E256}" type="datetime1">
              <a:rPr lang="tr-TR" smtClean="0"/>
              <a:t>4.05.2023</a:t>
            </a:fld>
            <a:endParaRPr lang="tr-TR"/>
          </a:p>
        </p:txBody>
      </p:sp>
      <p:sp>
        <p:nvSpPr>
          <p:cNvPr id="5" name="Footer Placeholder 4"/>
          <p:cNvSpPr>
            <a:spLocks noGrp="1"/>
          </p:cNvSpPr>
          <p:nvPr>
            <p:ph type="ftr" sz="quarter" idx="11"/>
          </p:nvPr>
        </p:nvSpPr>
        <p:spPr/>
        <p:txBody>
          <a:bodyPr/>
          <a:lstStyle/>
          <a:p>
            <a:r>
              <a:rPr lang="tr-TR" smtClean="0"/>
              <a:t>Turkedebiyati.org</a:t>
            </a:r>
            <a:endParaRPr lang="tr-TR"/>
          </a:p>
        </p:txBody>
      </p:sp>
      <p:sp>
        <p:nvSpPr>
          <p:cNvPr id="6" name="Slide Number Placeholder 5"/>
          <p:cNvSpPr>
            <a:spLocks noGrp="1"/>
          </p:cNvSpPr>
          <p:nvPr>
            <p:ph type="sldNum" sz="quarter" idx="12"/>
          </p:nvPr>
        </p:nvSpPr>
        <p:spPr/>
        <p:txBody>
          <a:bodyPr/>
          <a:lstStyle/>
          <a:p>
            <a:fld id="{BA2CCBFB-C95E-4FA1-80E2-BAF33386D72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9A0DE63-5F4B-460C-B1EC-B358AA9366A8}" type="datetime1">
              <a:rPr lang="tr-TR" smtClean="0"/>
              <a:t>4.05.2023</a:t>
            </a:fld>
            <a:endParaRPr lang="tr-TR"/>
          </a:p>
        </p:txBody>
      </p:sp>
      <p:sp>
        <p:nvSpPr>
          <p:cNvPr id="5" name="Footer Placeholder 4"/>
          <p:cNvSpPr>
            <a:spLocks noGrp="1"/>
          </p:cNvSpPr>
          <p:nvPr>
            <p:ph type="ftr" sz="quarter" idx="11"/>
          </p:nvPr>
        </p:nvSpPr>
        <p:spPr/>
        <p:txBody>
          <a:bodyPr/>
          <a:lstStyle/>
          <a:p>
            <a:r>
              <a:rPr lang="tr-TR" smtClean="0"/>
              <a:t>Turkedebiyati.org</a:t>
            </a:r>
            <a:endParaRPr lang="tr-TR"/>
          </a:p>
        </p:txBody>
      </p:sp>
      <p:sp>
        <p:nvSpPr>
          <p:cNvPr id="6" name="Slide Number Placeholder 5"/>
          <p:cNvSpPr>
            <a:spLocks noGrp="1"/>
          </p:cNvSpPr>
          <p:nvPr>
            <p:ph type="sldNum" sz="quarter" idx="12"/>
          </p:nvPr>
        </p:nvSpPr>
        <p:spPr/>
        <p:txBody>
          <a:bodyPr/>
          <a:lstStyle/>
          <a:p>
            <a:fld id="{BA2CCBFB-C95E-4FA1-80E2-BAF33386D72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A0B20A-1B53-41C0-9A56-3B680C9F9D36}" type="datetime1">
              <a:rPr lang="tr-TR" smtClean="0"/>
              <a:t>4.05.2023</a:t>
            </a:fld>
            <a:endParaRPr lang="tr-TR"/>
          </a:p>
        </p:txBody>
      </p:sp>
      <p:sp>
        <p:nvSpPr>
          <p:cNvPr id="5" name="Footer Placeholder 4"/>
          <p:cNvSpPr>
            <a:spLocks noGrp="1"/>
          </p:cNvSpPr>
          <p:nvPr>
            <p:ph type="ftr" sz="quarter" idx="11"/>
          </p:nvPr>
        </p:nvSpPr>
        <p:spPr/>
        <p:txBody>
          <a:bodyPr/>
          <a:lstStyle/>
          <a:p>
            <a:r>
              <a:rPr lang="tr-TR" smtClean="0"/>
              <a:t>Turkedebiyati.org</a:t>
            </a:r>
            <a:endParaRPr lang="tr-TR"/>
          </a:p>
        </p:txBody>
      </p:sp>
      <p:sp>
        <p:nvSpPr>
          <p:cNvPr id="6" name="Slide Number Placeholder 5"/>
          <p:cNvSpPr>
            <a:spLocks noGrp="1"/>
          </p:cNvSpPr>
          <p:nvPr>
            <p:ph type="sldNum" sz="quarter" idx="12"/>
          </p:nvPr>
        </p:nvSpPr>
        <p:spPr/>
        <p:txBody>
          <a:bodyPr/>
          <a:lstStyle/>
          <a:p>
            <a:fld id="{BA2CCBFB-C95E-4FA1-80E2-BAF33386D72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53F9CF37-E4D1-4F50-894D-21F51BED1363}" type="datetime1">
              <a:rPr lang="tr-TR" smtClean="0"/>
              <a:t>4.05.2023</a:t>
            </a:fld>
            <a:endParaRPr lang="tr-TR"/>
          </a:p>
        </p:txBody>
      </p:sp>
      <p:sp>
        <p:nvSpPr>
          <p:cNvPr id="6" name="Footer Placeholder 5"/>
          <p:cNvSpPr>
            <a:spLocks noGrp="1"/>
          </p:cNvSpPr>
          <p:nvPr>
            <p:ph type="ftr" sz="quarter" idx="11"/>
          </p:nvPr>
        </p:nvSpPr>
        <p:spPr/>
        <p:txBody>
          <a:bodyPr/>
          <a:lstStyle/>
          <a:p>
            <a:r>
              <a:rPr lang="tr-TR" smtClean="0"/>
              <a:t>Turkedebiyati.org</a:t>
            </a:r>
            <a:endParaRPr lang="tr-TR"/>
          </a:p>
        </p:txBody>
      </p:sp>
      <p:sp>
        <p:nvSpPr>
          <p:cNvPr id="7" name="Slide Number Placeholder 6"/>
          <p:cNvSpPr>
            <a:spLocks noGrp="1"/>
          </p:cNvSpPr>
          <p:nvPr>
            <p:ph type="sldNum" sz="quarter" idx="12"/>
          </p:nvPr>
        </p:nvSpPr>
        <p:spPr/>
        <p:txBody>
          <a:bodyPr/>
          <a:lstStyle/>
          <a:p>
            <a:fld id="{BA2CCBFB-C95E-4FA1-80E2-BAF33386D725}"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6165FB8F-4F55-4312-94B8-3C08F433FDF7}" type="datetime1">
              <a:rPr lang="tr-TR" smtClean="0"/>
              <a:t>4.05.2023</a:t>
            </a:fld>
            <a:endParaRPr lang="tr-TR"/>
          </a:p>
        </p:txBody>
      </p:sp>
      <p:sp>
        <p:nvSpPr>
          <p:cNvPr id="8" name="Footer Placeholder 7"/>
          <p:cNvSpPr>
            <a:spLocks noGrp="1"/>
          </p:cNvSpPr>
          <p:nvPr>
            <p:ph type="ftr" sz="quarter" idx="11"/>
          </p:nvPr>
        </p:nvSpPr>
        <p:spPr/>
        <p:txBody>
          <a:bodyPr/>
          <a:lstStyle/>
          <a:p>
            <a:r>
              <a:rPr lang="tr-TR" smtClean="0"/>
              <a:t>Turkedebiyati.org</a:t>
            </a:r>
            <a:endParaRPr lang="tr-TR"/>
          </a:p>
        </p:txBody>
      </p:sp>
      <p:sp>
        <p:nvSpPr>
          <p:cNvPr id="9" name="Slide Number Placeholder 8"/>
          <p:cNvSpPr>
            <a:spLocks noGrp="1"/>
          </p:cNvSpPr>
          <p:nvPr>
            <p:ph type="sldNum" sz="quarter" idx="12"/>
          </p:nvPr>
        </p:nvSpPr>
        <p:spPr/>
        <p:txBody>
          <a:bodyPr/>
          <a:lstStyle/>
          <a:p>
            <a:fld id="{BA2CCBFB-C95E-4FA1-80E2-BAF33386D725}"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1760853-F61C-450A-BD09-2BD00FF04517}" type="datetime1">
              <a:rPr lang="tr-TR" smtClean="0"/>
              <a:t>4.05.2023</a:t>
            </a:fld>
            <a:endParaRPr lang="tr-TR"/>
          </a:p>
        </p:txBody>
      </p:sp>
      <p:sp>
        <p:nvSpPr>
          <p:cNvPr id="4" name="Footer Placeholder 3"/>
          <p:cNvSpPr>
            <a:spLocks noGrp="1"/>
          </p:cNvSpPr>
          <p:nvPr>
            <p:ph type="ftr" sz="quarter" idx="11"/>
          </p:nvPr>
        </p:nvSpPr>
        <p:spPr/>
        <p:txBody>
          <a:bodyPr/>
          <a:lstStyle/>
          <a:p>
            <a:r>
              <a:rPr lang="tr-TR" smtClean="0"/>
              <a:t>Turkedebiyati.org</a:t>
            </a:r>
            <a:endParaRPr lang="tr-TR"/>
          </a:p>
        </p:txBody>
      </p:sp>
      <p:sp>
        <p:nvSpPr>
          <p:cNvPr id="5" name="Slide Number Placeholder 4"/>
          <p:cNvSpPr>
            <a:spLocks noGrp="1"/>
          </p:cNvSpPr>
          <p:nvPr>
            <p:ph type="sldNum" sz="quarter" idx="12"/>
          </p:nvPr>
        </p:nvSpPr>
        <p:spPr/>
        <p:txBody>
          <a:bodyPr/>
          <a:lstStyle/>
          <a:p>
            <a:fld id="{BA2CCBFB-C95E-4FA1-80E2-BAF33386D72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3AEC5-DDB0-4F36-B712-67FD7942BADA}" type="datetime1">
              <a:rPr lang="tr-TR" smtClean="0"/>
              <a:t>4.05.2023</a:t>
            </a:fld>
            <a:endParaRPr lang="tr-TR"/>
          </a:p>
        </p:txBody>
      </p:sp>
      <p:sp>
        <p:nvSpPr>
          <p:cNvPr id="3" name="Footer Placeholder 2"/>
          <p:cNvSpPr>
            <a:spLocks noGrp="1"/>
          </p:cNvSpPr>
          <p:nvPr>
            <p:ph type="ftr" sz="quarter" idx="11"/>
          </p:nvPr>
        </p:nvSpPr>
        <p:spPr/>
        <p:txBody>
          <a:bodyPr/>
          <a:lstStyle/>
          <a:p>
            <a:r>
              <a:rPr lang="tr-TR" smtClean="0"/>
              <a:t>Turkedebiyati.org</a:t>
            </a:r>
            <a:endParaRPr lang="tr-TR"/>
          </a:p>
        </p:txBody>
      </p:sp>
      <p:sp>
        <p:nvSpPr>
          <p:cNvPr id="4" name="Slide Number Placeholder 3"/>
          <p:cNvSpPr>
            <a:spLocks noGrp="1"/>
          </p:cNvSpPr>
          <p:nvPr>
            <p:ph type="sldNum" sz="quarter" idx="12"/>
          </p:nvPr>
        </p:nvSpPr>
        <p:spPr/>
        <p:txBody>
          <a:bodyPr/>
          <a:lstStyle/>
          <a:p>
            <a:fld id="{BA2CCBFB-C95E-4FA1-80E2-BAF33386D72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7B272816-3542-456A-9B38-AF1696AA16F6}" type="datetime1">
              <a:rPr lang="tr-TR" smtClean="0"/>
              <a:t>4.05.2023</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r>
              <a:rPr lang="tr-TR" smtClean="0"/>
              <a:t>Turkedebiyati.org</a:t>
            </a:r>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BA2CCBFB-C95E-4FA1-80E2-BAF33386D72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6DD23509-CF10-4A4B-9EA8-A465A1158837}" type="datetime1">
              <a:rPr lang="tr-TR" smtClean="0"/>
              <a:t>4.05.2023</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r>
              <a:rPr lang="tr-TR" smtClean="0"/>
              <a:t>Turkedebiyati.org</a:t>
            </a:r>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BA2CCBFB-C95E-4FA1-80E2-BAF33386D72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455D91E-8679-4979-8A71-7AA6A8967E2E}" type="datetime1">
              <a:rPr lang="tr-TR" smtClean="0"/>
              <a:t>4.05.2023</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r>
              <a:rPr lang="tr-TR" smtClean="0"/>
              <a:t>Turkedebiyati.org</a:t>
            </a:r>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A2CCBFB-C95E-4FA1-80E2-BAF33386D72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chemeClr val="accent4">
                    <a:lumMod val="75000"/>
                  </a:schemeClr>
                </a:solidFill>
              </a:rPr>
              <a:t>Paragrafta Yardımcı Düşünce</a:t>
            </a:r>
            <a:endParaRPr lang="tr-TR" b="1" dirty="0">
              <a:solidFill>
                <a:schemeClr val="accent4">
                  <a:lumMod val="75000"/>
                </a:schemeClr>
              </a:solidFill>
            </a:endParaRPr>
          </a:p>
        </p:txBody>
      </p:sp>
      <p:sp>
        <p:nvSpPr>
          <p:cNvPr id="4" name="Altbilgi Yer Tutucusu 3"/>
          <p:cNvSpPr>
            <a:spLocks noGrp="1"/>
          </p:cNvSpPr>
          <p:nvPr>
            <p:ph type="ftr" sz="quarter" idx="11"/>
          </p:nvPr>
        </p:nvSpPr>
        <p:spPr/>
        <p:txBody>
          <a:bodyPr/>
          <a:lstStyle/>
          <a:p>
            <a:r>
              <a:rPr lang="tr-TR" smtClean="0"/>
              <a:t>Turkedebiyati.org</a:t>
            </a:r>
            <a:endParaRPr lang="tr-TR"/>
          </a:p>
        </p:txBody>
      </p:sp>
      <p:pic>
        <p:nvPicPr>
          <p:cNvPr id="1026" name="Picture 2" descr="D:\Desktop\turkedebiyati.org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861048"/>
            <a:ext cx="2236996" cy="1235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80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692696"/>
            <a:ext cx="7200800" cy="5030373"/>
          </a:xfrm>
        </p:spPr>
        <p:txBody>
          <a:bodyPr>
            <a:normAutofit fontScale="62500" lnSpcReduction="20000"/>
          </a:bodyPr>
          <a:lstStyle/>
          <a:p>
            <a:pPr marL="0" indent="0">
              <a:buNone/>
            </a:pPr>
            <a:endParaRPr lang="tr-TR" b="1" dirty="0" smtClean="0"/>
          </a:p>
          <a:p>
            <a:pPr marL="0" indent="0">
              <a:buNone/>
            </a:pPr>
            <a:r>
              <a:rPr lang="tr-TR" b="1" dirty="0" smtClean="0"/>
              <a:t>Örnek </a:t>
            </a:r>
            <a:r>
              <a:rPr lang="tr-TR" b="1" dirty="0"/>
              <a:t>7:</a:t>
            </a:r>
          </a:p>
          <a:p>
            <a:pPr marL="0" indent="0" algn="just">
              <a:buNone/>
            </a:pPr>
            <a:r>
              <a:rPr lang="tr-TR" dirty="0"/>
              <a:t>Karagöz oyunu, Osmanlı – Türk toplumunun, yüzyıllarca yaşamış sanat dallarından biridir. Tanzimat’tan bu yana, özellikle Cumhuriyet döneminde yerini, Batı’dan gelen sinema ve tiyatroya bırakmıştır. Bu sanat dalı, bugün bize çok uzak ve yabancı gelen İslam uygarlığı döneminde, halkın dilini, inançlarını yansıtan zengin bir kaynaktır. Geçmişi tanımak ve öğrenmek isteyenler bu kaynağı değişik açılardan değerlendirebilirler.</a:t>
            </a:r>
          </a:p>
          <a:p>
            <a:pPr marL="0" indent="0">
              <a:buNone/>
            </a:pPr>
            <a:r>
              <a:rPr lang="tr-TR" b="1" dirty="0"/>
              <a:t>Bu parçada, Karagöz’le ilgili olarak aşağıdakilerden hangisine </a:t>
            </a:r>
            <a:r>
              <a:rPr lang="tr-TR" b="1" u="sng" dirty="0"/>
              <a:t>değinilmemiştir</a:t>
            </a:r>
            <a:r>
              <a:rPr lang="tr-TR" b="1" dirty="0"/>
              <a:t>?</a:t>
            </a:r>
          </a:p>
          <a:p>
            <a:pPr marL="0" indent="0">
              <a:buNone/>
            </a:pPr>
            <a:r>
              <a:rPr lang="tr-TR" dirty="0"/>
              <a:t>A) Toplumsal yaşamı yansıtan uzun bir geçmişi olduğuna</a:t>
            </a:r>
          </a:p>
          <a:p>
            <a:pPr marL="0" indent="0">
              <a:buNone/>
            </a:pPr>
            <a:r>
              <a:rPr lang="tr-TR" dirty="0"/>
              <a:t>B) Günümüzde yerini başka sanat dallarının aldığına</a:t>
            </a:r>
          </a:p>
          <a:p>
            <a:pPr marL="0" indent="0">
              <a:buNone/>
            </a:pPr>
            <a:r>
              <a:rPr lang="tr-TR" dirty="0"/>
              <a:t>C) Güldürü öğelerinden yararlanarak oluşturulduğuna</a:t>
            </a:r>
          </a:p>
          <a:p>
            <a:pPr marL="0" indent="0">
              <a:buNone/>
            </a:pPr>
            <a:r>
              <a:rPr lang="tr-TR" dirty="0"/>
              <a:t>D) Farklı yönlerden incelenmeye uygun bir kapsamı bulun-</a:t>
            </a:r>
            <a:r>
              <a:rPr lang="tr-TR" dirty="0" err="1"/>
              <a:t>duğuna</a:t>
            </a:r>
            <a:endParaRPr lang="tr-TR" dirty="0"/>
          </a:p>
          <a:p>
            <a:pPr marL="0" indent="0">
              <a:buNone/>
            </a:pPr>
            <a:r>
              <a:rPr lang="tr-TR" dirty="0"/>
              <a:t>E) Eski dönemler hakkında bilgi verdiğine</a:t>
            </a:r>
          </a:p>
          <a:p>
            <a:pPr marL="0" indent="0">
              <a:buNone/>
            </a:pPr>
            <a:r>
              <a:rPr lang="tr-TR" dirty="0"/>
              <a:t>(1994-ÖSS)</a:t>
            </a:r>
          </a:p>
          <a:p>
            <a:pPr marL="0" indent="0">
              <a:buNone/>
            </a:pPr>
            <a:endParaRPr lang="tr-TR" dirty="0"/>
          </a:p>
          <a:p>
            <a:pPr marL="0" indent="0">
              <a:buNone/>
            </a:pPr>
            <a:r>
              <a:rPr lang="tr-TR" b="1" dirty="0"/>
              <a:t>Çözüm</a:t>
            </a:r>
            <a:r>
              <a:rPr lang="tr-TR" dirty="0"/>
              <a:t>:</a:t>
            </a:r>
          </a:p>
          <a:p>
            <a:pPr marL="0" indent="0">
              <a:buNone/>
            </a:pPr>
            <a:r>
              <a:rPr lang="tr-TR" dirty="0"/>
              <a:t>Parçada, “Bu sanat dalı, bugün bize çok uzak ve yabancı gelen İslam uygarlığı döneminde, halkın dilini, inançlarını yansıtan zengin bir kaynaktır” cümlesi ile A seçeneğine; II. cümlede B seçeneğine; son cümlede D seçeneğine; son iki cümlede E seçeneğine değinilmiştir. Her ne kadar Karagöz’de güldürü öğeleri varsa da parçada bundan söz edilmediğinden, Karagöz’ün, güldürü öğelerinden yararlanılarak oluşturulduğuna değinilmemiştir. Cevap C</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473755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764704"/>
            <a:ext cx="7128792" cy="4958365"/>
          </a:xfrm>
        </p:spPr>
        <p:txBody>
          <a:bodyPr>
            <a:normAutofit fontScale="62500" lnSpcReduction="20000"/>
          </a:bodyPr>
          <a:lstStyle/>
          <a:p>
            <a:pPr marL="0" indent="0">
              <a:buNone/>
            </a:pPr>
            <a:endParaRPr lang="tr-TR" b="1" dirty="0" smtClean="0"/>
          </a:p>
          <a:p>
            <a:pPr marL="0" indent="0">
              <a:buNone/>
            </a:pPr>
            <a:r>
              <a:rPr lang="tr-TR" b="1" dirty="0" smtClean="0"/>
              <a:t>Örnek </a:t>
            </a:r>
            <a:r>
              <a:rPr lang="tr-TR" b="1" dirty="0"/>
              <a:t>8:</a:t>
            </a:r>
          </a:p>
          <a:p>
            <a:pPr marL="0" indent="0" algn="just">
              <a:buNone/>
            </a:pPr>
            <a:r>
              <a:rPr lang="tr-TR" dirty="0"/>
              <a:t>İlgimi, kültürel konulara, yaşadığım kentin tarihine yönelttim. Bu da beni bir tür kedere itti. Ne var ki ben bunun altında ezilmedim. Çalıştım, uğraştım, kitaplarımı yazdım. Hayatımdan memnunum. Hiçbir arkadaşım benim için “hüzünlü” demez. “Sinirli, enerjik” diyebilir; ama belirgin niteliğim “hüzün” değil. Olsa olsa şunu söyleyebilirler benim için: “Kâğıdı, kalemi eline alınca kaleminin ucuna gelenler bunlardır.”</a:t>
            </a:r>
          </a:p>
          <a:p>
            <a:pPr marL="0" indent="0">
              <a:buNone/>
            </a:pPr>
            <a:r>
              <a:rPr lang="tr-TR" b="1" dirty="0"/>
              <a:t>Aşağıdakilerden hangisi, bu sözleri söyleyen yazara özgü bir nitelik </a:t>
            </a:r>
            <a:r>
              <a:rPr lang="tr-TR" b="1" u="sng" dirty="0"/>
              <a:t>değildir</a:t>
            </a:r>
            <a:r>
              <a:rPr lang="tr-TR" b="1" dirty="0"/>
              <a:t>?</a:t>
            </a:r>
          </a:p>
          <a:p>
            <a:pPr marL="0" indent="0">
              <a:buNone/>
            </a:pPr>
            <a:r>
              <a:rPr lang="tr-TR" dirty="0"/>
              <a:t>A) Çabuk kızan, hareketli</a:t>
            </a:r>
          </a:p>
          <a:p>
            <a:pPr marL="0" indent="0">
              <a:buNone/>
            </a:pPr>
            <a:r>
              <a:rPr lang="tr-TR" dirty="0"/>
              <a:t>B) Ürünler ortaya koymak için çabalayan</a:t>
            </a:r>
          </a:p>
          <a:p>
            <a:pPr marL="0" indent="0">
              <a:buNone/>
            </a:pPr>
            <a:r>
              <a:rPr lang="tr-TR" dirty="0"/>
              <a:t>C) İçinde bulunduğu koşullardan şikâyetçi olmayan</a:t>
            </a:r>
          </a:p>
          <a:p>
            <a:pPr marL="0" indent="0">
              <a:buNone/>
            </a:pPr>
            <a:r>
              <a:rPr lang="tr-TR" dirty="0"/>
              <a:t>D) Yazdıklarıyla yaşadıklarını örtüştüren</a:t>
            </a:r>
          </a:p>
          <a:p>
            <a:pPr marL="0" indent="0">
              <a:buNone/>
            </a:pPr>
            <a:r>
              <a:rPr lang="tr-TR" dirty="0"/>
              <a:t>E) Kendi özelliklerini tanıyan</a:t>
            </a:r>
          </a:p>
          <a:p>
            <a:pPr marL="0" indent="0">
              <a:buNone/>
            </a:pPr>
            <a:r>
              <a:rPr lang="tr-TR" dirty="0"/>
              <a:t>(2005 – ÖSS) </a:t>
            </a:r>
          </a:p>
          <a:p>
            <a:pPr marL="0" indent="0">
              <a:buNone/>
            </a:pPr>
            <a:endParaRPr lang="tr-TR" dirty="0"/>
          </a:p>
          <a:p>
            <a:pPr marL="0" indent="0">
              <a:buNone/>
            </a:pPr>
            <a:r>
              <a:rPr lang="tr-TR" b="1" dirty="0"/>
              <a:t>Çözüm</a:t>
            </a:r>
            <a:r>
              <a:rPr lang="tr-TR" dirty="0"/>
              <a:t>:</a:t>
            </a:r>
          </a:p>
          <a:p>
            <a:pPr marL="0" indent="0">
              <a:buNone/>
            </a:pPr>
            <a:r>
              <a:rPr lang="tr-TR" dirty="0"/>
              <a:t>Parçada, “Hiçbir arkadaşım benim için “hüzünlü” demez. “Sinirli, enerjik” diyebilir; ama belirgin niteliğim “hüzün değil” cümlelerinden A ve E seçenekleri; “Çalıştım, uğraştım, kitaplarımı yazdım.” cümlesinden B seçeneği; “Hayatımdan memnunum.” cümlesinden C seçeneği çıkarılabilir. Parçaya göre, yazarın “yaşadıklarıyla yazdıklarını örtüştürdüğü” söylenemez. Cevap D</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3452324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692696"/>
            <a:ext cx="7272808" cy="5030373"/>
          </a:xfrm>
        </p:spPr>
        <p:txBody>
          <a:bodyPr>
            <a:normAutofit fontScale="55000" lnSpcReduction="20000"/>
          </a:bodyPr>
          <a:lstStyle/>
          <a:p>
            <a:pPr marL="0" indent="0">
              <a:buNone/>
            </a:pPr>
            <a:endParaRPr lang="tr-TR" b="1" dirty="0" smtClean="0"/>
          </a:p>
          <a:p>
            <a:pPr marL="0" indent="0">
              <a:buNone/>
            </a:pPr>
            <a:r>
              <a:rPr lang="tr-TR" sz="3300" b="1" dirty="0" smtClean="0"/>
              <a:t>Örnek </a:t>
            </a:r>
            <a:r>
              <a:rPr lang="tr-TR" sz="3300" b="1" dirty="0"/>
              <a:t>9:</a:t>
            </a:r>
          </a:p>
          <a:p>
            <a:pPr marL="0" indent="0" algn="just">
              <a:buNone/>
            </a:pPr>
            <a:r>
              <a:rPr lang="tr-TR" sz="3300" dirty="0"/>
              <a:t>O, evrensel değerleri, toplumcu şiirin potasında eriten şairlerimizden biridir. İnsanı ilgilendiren her olaya, her yaşantıya şiirlerinde yer vermiştir. Bu nedenle anılar, geziler, güncel haberler, duyarlı bir gözlemin açtığı yolda, şiirinin içine akar.</a:t>
            </a:r>
          </a:p>
          <a:p>
            <a:pPr marL="0" indent="0">
              <a:buNone/>
            </a:pPr>
            <a:r>
              <a:rPr lang="tr-TR" sz="3300" b="1" dirty="0"/>
              <a:t>Bu parçada sözü edilen şairle ilgili olarak aşağıdakilerden hangisi </a:t>
            </a:r>
            <a:r>
              <a:rPr lang="tr-TR" sz="3300" b="1" u="sng" dirty="0"/>
              <a:t>söylenemez</a:t>
            </a:r>
            <a:r>
              <a:rPr lang="tr-TR" sz="3300" b="1" dirty="0"/>
              <a:t>?</a:t>
            </a:r>
          </a:p>
          <a:p>
            <a:pPr marL="0" indent="0">
              <a:buNone/>
            </a:pPr>
            <a:r>
              <a:rPr lang="tr-TR" sz="3300" dirty="0"/>
              <a:t>A) Şiirlerinde konu çeşitliliği görülür.</a:t>
            </a:r>
          </a:p>
          <a:p>
            <a:pPr marL="0" indent="0">
              <a:buNone/>
            </a:pPr>
            <a:r>
              <a:rPr lang="tr-TR" sz="3300" dirty="0"/>
              <a:t>B) Dünyaca tanınmış bir sanatçı olmayı amaçlar.</a:t>
            </a:r>
          </a:p>
          <a:p>
            <a:pPr marL="0" indent="0">
              <a:buNone/>
            </a:pPr>
            <a:r>
              <a:rPr lang="tr-TR" sz="3300" dirty="0"/>
              <a:t>C) Bireysellikten uzak bir tutum takınır.</a:t>
            </a:r>
          </a:p>
          <a:p>
            <a:pPr marL="0" indent="0">
              <a:buNone/>
            </a:pPr>
            <a:r>
              <a:rPr lang="tr-TR" sz="3300" dirty="0"/>
              <a:t>D) Olayları ve durumları dikkatle inceler.</a:t>
            </a:r>
          </a:p>
          <a:p>
            <a:pPr marL="0" indent="0">
              <a:buNone/>
            </a:pPr>
            <a:r>
              <a:rPr lang="tr-TR" sz="3300" dirty="0"/>
              <a:t>E) Tüm insanlığı kucaklamayı amaçlayan şiirler yazar.</a:t>
            </a:r>
          </a:p>
          <a:p>
            <a:pPr marL="0" indent="0">
              <a:buNone/>
            </a:pPr>
            <a:r>
              <a:rPr lang="tr-TR" sz="3300" dirty="0"/>
              <a:t>(2002-ÖSS)</a:t>
            </a:r>
          </a:p>
          <a:p>
            <a:pPr marL="0" indent="0">
              <a:buNone/>
            </a:pPr>
            <a:endParaRPr lang="tr-TR" dirty="0"/>
          </a:p>
          <a:p>
            <a:pPr marL="0" indent="0">
              <a:buNone/>
            </a:pPr>
            <a:r>
              <a:rPr lang="tr-TR" b="1" dirty="0"/>
              <a:t>Çözüm</a:t>
            </a:r>
            <a:r>
              <a:rPr lang="tr-TR" dirty="0"/>
              <a:t>:</a:t>
            </a:r>
          </a:p>
          <a:p>
            <a:pPr marL="0" indent="0" algn="just">
              <a:buNone/>
            </a:pPr>
            <a:r>
              <a:rPr lang="tr-TR" dirty="0"/>
              <a:t>Parçadaki, “İnsanı ilgilendiren her olaya, her yaşantıya şiirlerinde yer vermiştir.” cümlesine göre A seçeneği; “O, evrensel değerleri, toplumcu şiirin potasında eriten şairlerimizden biridir.” cümlesine göre C ve E seçeneği; “Bu nedenle anılar, geziler, güncel haberler, duyarlı bir gözlemin açtığı yolda, şiirinin içine akar.” cümlesine göre D seçeneği söylenebilir. Parçaya göre, sanatçının, “dünyaca tanınmış bir sanatçı olmayı amaçladığı” söylenemez. Cevap B</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74310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764704"/>
            <a:ext cx="7416824" cy="4958365"/>
          </a:xfrm>
        </p:spPr>
        <p:txBody>
          <a:bodyPr>
            <a:normAutofit fontScale="62500" lnSpcReduction="20000"/>
          </a:bodyPr>
          <a:lstStyle/>
          <a:p>
            <a:pPr marL="0" indent="0">
              <a:buNone/>
            </a:pPr>
            <a:r>
              <a:rPr lang="tr-TR" b="1" dirty="0"/>
              <a:t>Örnek 10:</a:t>
            </a:r>
          </a:p>
          <a:p>
            <a:pPr marL="0" indent="0" algn="just">
              <a:buNone/>
            </a:pPr>
            <a:r>
              <a:rPr lang="tr-TR" dirty="0"/>
              <a:t>“Aşk </a:t>
            </a:r>
            <a:r>
              <a:rPr lang="tr-TR" dirty="0" err="1"/>
              <a:t>romanı’yla</a:t>
            </a:r>
            <a:r>
              <a:rPr lang="tr-TR" dirty="0"/>
              <a:t> “aşkı da içeren romanları birbiriyle karıştıranlar var. Bunları ayırmak gerek. Oysa bizde bu ayrım yapılmıyor. Eğer aşk romanından kasıt, yabancıların “</a:t>
            </a:r>
            <a:r>
              <a:rPr lang="tr-TR" dirty="0" err="1"/>
              <a:t>romance</a:t>
            </a:r>
            <a:r>
              <a:rPr lang="tr-TR" dirty="0"/>
              <a:t>” dedikleriyse benim romanlarım bu grupta yer almıyor. Çünkü bu tür romanlara Barbara </a:t>
            </a:r>
            <a:r>
              <a:rPr lang="tr-TR" dirty="0" err="1"/>
              <a:t>Cartland’ın</a:t>
            </a:r>
            <a:r>
              <a:rPr lang="tr-TR" dirty="0"/>
              <a:t> kitaplarını, pembe dizileri örnek gösterebiliriz ki bunlar bence edebiyatın dışındadır. Konusuna aşkın da sindirildiği ya da birtakım olayların bir aşk etrafında anlatıldığı romanlar bunlarla bir tutulamaz. Örneğin </a:t>
            </a:r>
            <a:r>
              <a:rPr lang="tr-TR" dirty="0" err="1"/>
              <a:t>Anna</a:t>
            </a:r>
            <a:r>
              <a:rPr lang="tr-TR" dirty="0"/>
              <a:t> </a:t>
            </a:r>
            <a:r>
              <a:rPr lang="tr-TR" dirty="0" err="1"/>
              <a:t>Karenina’da</a:t>
            </a:r>
            <a:r>
              <a:rPr lang="tr-TR" dirty="0"/>
              <a:t> toprak reformu da anlatılır. Bu ayrımı yapmazsak </a:t>
            </a:r>
            <a:r>
              <a:rPr lang="tr-TR" dirty="0" err="1"/>
              <a:t>Anna</a:t>
            </a:r>
            <a:r>
              <a:rPr lang="tr-TR" dirty="0"/>
              <a:t> </a:t>
            </a:r>
            <a:r>
              <a:rPr lang="tr-TR" dirty="0" err="1"/>
              <a:t>Karenina’yı</a:t>
            </a:r>
            <a:r>
              <a:rPr lang="tr-TR" dirty="0"/>
              <a:t> yalnızca sıradan bir aşk romanı olarak nitelendiririz.</a:t>
            </a:r>
          </a:p>
          <a:p>
            <a:pPr marL="0" indent="0">
              <a:buNone/>
            </a:pPr>
            <a:r>
              <a:rPr lang="tr-TR" b="1" dirty="0"/>
              <a:t>Aşağıdakilerden hangisi bu sözleri söyleyen yazarın düşüncesiyle </a:t>
            </a:r>
            <a:r>
              <a:rPr lang="tr-TR" b="1" u="sng" dirty="0"/>
              <a:t>bağdaşmaz</a:t>
            </a:r>
            <a:r>
              <a:rPr lang="tr-TR" b="1" dirty="0"/>
              <a:t>?</a:t>
            </a:r>
          </a:p>
          <a:p>
            <a:pPr marL="0" indent="0">
              <a:buNone/>
            </a:pPr>
            <a:r>
              <a:rPr lang="tr-TR" dirty="0"/>
              <a:t>A) Aşk, gerçeğe en uygun biçimde ancak yabancı romanlarda anlatılır.</a:t>
            </a:r>
          </a:p>
          <a:p>
            <a:pPr marL="0" indent="0">
              <a:buNone/>
            </a:pPr>
            <a:r>
              <a:rPr lang="tr-TR" dirty="0"/>
              <a:t>B) Aşk romanı sözünün anlamsal sınırı belirlenmelidir.</a:t>
            </a:r>
          </a:p>
          <a:p>
            <a:pPr marL="0" indent="0">
              <a:buNone/>
            </a:pPr>
            <a:r>
              <a:rPr lang="tr-TR" dirty="0"/>
              <a:t>C) Salt aşk üzerinde yoğunlaşan romanların yazınsal bir değeri yoktur.</a:t>
            </a:r>
          </a:p>
          <a:p>
            <a:pPr marL="0" indent="0">
              <a:buNone/>
            </a:pPr>
            <a:r>
              <a:rPr lang="tr-TR" dirty="0"/>
              <a:t>D) Dokusunda aşkı barındıran her yapıt, aşk romanı sayılmaz.</a:t>
            </a:r>
          </a:p>
          <a:p>
            <a:pPr marL="0" indent="0">
              <a:buNone/>
            </a:pPr>
            <a:r>
              <a:rPr lang="tr-TR" dirty="0"/>
              <a:t>E) Kimi romanlarda aşk, toplumsal sorunlarla iç içe anlatılır.</a:t>
            </a:r>
          </a:p>
          <a:p>
            <a:pPr marL="0" indent="0">
              <a:buNone/>
            </a:pPr>
            <a:endParaRPr lang="tr-TR" dirty="0"/>
          </a:p>
          <a:p>
            <a:pPr marL="0" indent="0">
              <a:buNone/>
            </a:pPr>
            <a:r>
              <a:rPr lang="tr-TR" b="1" dirty="0"/>
              <a:t>Çözüm</a:t>
            </a:r>
            <a:r>
              <a:rPr lang="tr-TR" dirty="0"/>
              <a:t>:</a:t>
            </a:r>
          </a:p>
          <a:p>
            <a:pPr marL="0" indent="0">
              <a:buNone/>
            </a:pPr>
            <a:r>
              <a:rPr lang="tr-TR" dirty="0"/>
              <a:t>Parçada, yazar, “aşk romanının özelliklerinden söz etmektedir. Parçayı incelediğimizde B, C, D ve E seçeneklerinde yer alan düşüncelerin, yazarın düşünceleriyle bağdaştığını görüyoruz. Ancak A seçeneğinde yer alan: “Aşk, gerçeğe en uygun biçimde ancak yabancı romanlarda anlatılır.” düşüncesinin yazarın “aşk romanı” hakkındaki düşünceleriyle bağdaşmadığını görüyoruz. Cevap A</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97064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Paragrafta Yardımcı Düşünce</a:t>
            </a:r>
          </a:p>
        </p:txBody>
      </p:sp>
      <p:sp>
        <p:nvSpPr>
          <p:cNvPr id="3" name="İçerik Yer Tutucusu 2"/>
          <p:cNvSpPr>
            <a:spLocks noGrp="1"/>
          </p:cNvSpPr>
          <p:nvPr>
            <p:ph idx="1"/>
          </p:nvPr>
        </p:nvSpPr>
        <p:spPr/>
        <p:txBody>
          <a:bodyPr>
            <a:normAutofit fontScale="92500"/>
          </a:bodyPr>
          <a:lstStyle/>
          <a:p>
            <a:pPr marL="0" indent="0" algn="just">
              <a:buNone/>
            </a:pPr>
            <a:r>
              <a:rPr lang="tr-TR" dirty="0"/>
              <a:t>Paragraf, bir ana düşünce etrafında kurulur. Bu ana düşünceyi geliştirmek, açıklamak, desteklemek amacıyla kurulan cümleler, yardımcı düşünceleri oluşturur. Bu tip sorularda, paragraftaki yardımcı düşünceler içinde bulunmayan, söylenmeyen, değinilmeyen bir düşünce veya bir özellik sorulmaktadır. Dolayısıyla, yardımcı düşünce soruları; olumsuz ifadelerle karşımıza çıkmaktadır. Sorular, buna dikkat edilerek çözülmelidir.</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2602711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3040" y="980728"/>
            <a:ext cx="6853376" cy="4742341"/>
          </a:xfrm>
        </p:spPr>
        <p:txBody>
          <a:bodyPr>
            <a:normAutofit fontScale="85000" lnSpcReduction="10000"/>
          </a:bodyPr>
          <a:lstStyle/>
          <a:p>
            <a:pPr marL="0" indent="0">
              <a:buNone/>
            </a:pPr>
            <a:r>
              <a:rPr lang="tr-TR" dirty="0"/>
              <a:t>1906 yılında Adapazarı’nda doğan Sait Faik, ilköğrenimini burada, ortaöğrenimini İstanbul ve Bursa’da tamamlamıştır: Üç yıllık Avrupa hayatından sonra İstanbul’a yerleşmiştir Öykülerinde de mekân olarak hep burayı kullanmıştır. Bursa Lisesi’ndeyken başlayan ilk yazı denemeleriyle, öykücülüğümüzde o güne değin alışılagelmiş bir anlatımın dışına çıkan örnekler vermiştir. Yazarın yazın hayatı da böylece başlamış olur:</a:t>
            </a:r>
          </a:p>
          <a:p>
            <a:pPr marL="0" indent="0">
              <a:buNone/>
            </a:pPr>
            <a:endParaRPr lang="tr-TR" dirty="0"/>
          </a:p>
          <a:p>
            <a:pPr marL="0" indent="0">
              <a:buNone/>
            </a:pPr>
            <a:r>
              <a:rPr lang="tr-TR" dirty="0"/>
              <a:t>Sait Faik’ten söz eden bu parçanın yardımcı düşüncelerini; “Değişik şehirlerde öğrenim görmüştür.”, “Yaşamının bir bölümünü Avrupa’da geçirmiştir.”, “Öykülerini özgün bir söyleyişle oluşturmuştur.”, “Öykülerinde yer olarak İstanbul’u konu edinmiştir.”, “Özgün bir anlatımla öyküler yazmıştır.” şeklinde sıralayabiliriz.</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2468821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764704"/>
            <a:ext cx="7056784" cy="4958365"/>
          </a:xfrm>
        </p:spPr>
        <p:txBody>
          <a:bodyPr>
            <a:normAutofit fontScale="62500" lnSpcReduction="20000"/>
          </a:bodyPr>
          <a:lstStyle/>
          <a:p>
            <a:pPr marL="0" indent="0">
              <a:buNone/>
            </a:pPr>
            <a:r>
              <a:rPr lang="tr-TR" b="1" dirty="0"/>
              <a:t>Örnek 1:</a:t>
            </a:r>
          </a:p>
          <a:p>
            <a:pPr marL="0" indent="0">
              <a:buNone/>
            </a:pPr>
            <a:r>
              <a:rPr lang="tr-TR" dirty="0"/>
              <a:t>Tüketim kültürü, şiiri az çok dışlamıştır. Televizyon, sinema, gazete gibi kitle iletişim araçlarının doğurduğu bu kültür, şiirin okur yitirmesine yol açmıştır. Ancak bilelim ki şiir, yalnızca sahte okurlarını yitirmiş, gerçek okurlarını korumuştur. İşte bunun içindir ki benim, şiirin geleceği açısından hiçbir kaygım yok. İyi şiir, gerçek okuruyla yaşamını sürdürecektir.</a:t>
            </a:r>
          </a:p>
          <a:p>
            <a:pPr marL="0" indent="0">
              <a:buNone/>
            </a:pPr>
            <a:r>
              <a:rPr lang="tr-TR" b="1" dirty="0"/>
              <a:t>Bu parçada, şiirle ilgili olarak aşağıdakilerden hangisine </a:t>
            </a:r>
            <a:r>
              <a:rPr lang="tr-TR" b="1" u="sng" dirty="0"/>
              <a:t>değinilmemiştir</a:t>
            </a:r>
            <a:r>
              <a:rPr lang="tr-TR" b="1" dirty="0"/>
              <a:t>?</a:t>
            </a:r>
          </a:p>
          <a:p>
            <a:pPr marL="0" indent="0">
              <a:buNone/>
            </a:pPr>
            <a:r>
              <a:rPr lang="tr-TR" dirty="0"/>
              <a:t>A) Toplumsal değişmelerden etkilendiğine</a:t>
            </a:r>
          </a:p>
          <a:p>
            <a:pPr marL="0" indent="0">
              <a:buNone/>
            </a:pPr>
            <a:r>
              <a:rPr lang="tr-TR" dirty="0"/>
              <a:t>B) Okur sayısının azaldığına</a:t>
            </a:r>
          </a:p>
          <a:p>
            <a:pPr marL="0" indent="0">
              <a:buNone/>
            </a:pPr>
            <a:r>
              <a:rPr lang="tr-TR" dirty="0"/>
              <a:t>C) Şiir beğenisi tam gelişmemiş okurların elendiğine</a:t>
            </a:r>
          </a:p>
          <a:p>
            <a:pPr marL="0" indent="0">
              <a:buNone/>
            </a:pPr>
            <a:r>
              <a:rPr lang="tr-TR" dirty="0"/>
              <a:t>D) Nitelikli olanların varlığını koruyacağına</a:t>
            </a:r>
          </a:p>
          <a:p>
            <a:pPr marL="0" indent="0">
              <a:buNone/>
            </a:pPr>
            <a:r>
              <a:rPr lang="tr-TR" dirty="0"/>
              <a:t>E) Her dönemde çok sevilen tür olduğuna</a:t>
            </a:r>
          </a:p>
          <a:p>
            <a:pPr marL="0" indent="0">
              <a:buNone/>
            </a:pPr>
            <a:r>
              <a:rPr lang="tr-TR" dirty="0"/>
              <a:t>(1999-ÖSS</a:t>
            </a:r>
            <a:r>
              <a:rPr lang="tr-TR" dirty="0" smtClean="0"/>
              <a:t>)</a:t>
            </a:r>
          </a:p>
          <a:p>
            <a:pPr marL="0" indent="0">
              <a:buNone/>
            </a:pPr>
            <a:endParaRPr lang="tr-TR" dirty="0"/>
          </a:p>
          <a:p>
            <a:pPr marL="0" indent="0">
              <a:buNone/>
            </a:pPr>
            <a:r>
              <a:rPr lang="tr-TR" b="1" dirty="0"/>
              <a:t>Çözüm:</a:t>
            </a:r>
          </a:p>
          <a:p>
            <a:pPr marL="0" indent="0">
              <a:buNone/>
            </a:pPr>
            <a:r>
              <a:rPr lang="tr-TR" dirty="0"/>
              <a:t>Parçada, “Televizyon, sinema, gazete gibi kitle iletişim araçlarının doğurduğu bu kültür, şiirin okur yitirmesine yol açmıştır.” cümlesinde A ve B seçeneklerine, “Ancak bilelim ki şiir, yalnızca sahte okurlarını yitirmiş, gerçek okurlarını korumuştur.” cümlesinde C seçeneğine, “İyi şiir, gerçek okuruyla yaşamını sürdürecektir.” cümlesinde D seçeneğine değinilmiştir. Parçada “şiirin her dönemde sevilen bir tür olduğu” düşüncesine değinilmemiştir.</a:t>
            </a:r>
          </a:p>
          <a:p>
            <a:pPr marL="0" indent="0">
              <a:buNone/>
            </a:pPr>
            <a:r>
              <a:rPr lang="tr-TR" dirty="0"/>
              <a:t>Cevap E</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3697222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692696"/>
            <a:ext cx="7272808" cy="5030373"/>
          </a:xfrm>
        </p:spPr>
        <p:txBody>
          <a:bodyPr>
            <a:normAutofit fontScale="40000" lnSpcReduction="20000"/>
          </a:bodyPr>
          <a:lstStyle/>
          <a:p>
            <a:pPr marL="0" indent="0">
              <a:buNone/>
            </a:pPr>
            <a:r>
              <a:rPr lang="tr-TR" sz="4000" b="1" dirty="0"/>
              <a:t>Örnek 2:</a:t>
            </a:r>
          </a:p>
          <a:p>
            <a:pPr marL="0" indent="0" algn="just">
              <a:buNone/>
            </a:pPr>
            <a:r>
              <a:rPr lang="tr-TR" sz="4000" dirty="0"/>
              <a:t>Babam yeni bir roman yazmaya başlamışsa, gözü hiçbir şeyi görmezdi. O andan itibaren yeni dünyası o roman olurdu. Bizler de annemizin uyarısıyla evde çıt çıkarmadan otururduk. İki katlı ahşap evde, saatlerce, daktilo tuşlarının çıkardığı ses duyulurdu. Babam romanını bitirdikten sonra onu ev halkına okumayı alışkanlık haline getirmişti. İlk tepkileri bizlerden almayı çok severdi. Yapıt bittikten sonra son kontrollerini yapar, sabahın erken saatinde evden çıkardı. Romanı herhangi bir yayınevine satmış, para da almışsa, bu, ev halkı için sevinç kaynağı olurdu. Babam eli kolu dolu gelir, mutfağın yüzü gülerdi. Birikmiş üç beş aylık ev kirası yatırılırdı. Bu bolluk dönemi uzun sürmez, kısa bir süre sonra yeniden sağa sola borçlanılırdı.</a:t>
            </a:r>
          </a:p>
          <a:p>
            <a:pPr marL="0" indent="0">
              <a:buNone/>
            </a:pPr>
            <a:r>
              <a:rPr lang="tr-TR" sz="4000" b="1" dirty="0"/>
              <a:t>Bu parçada sözü edilen romancıyla ilgili olarak aşağıdakilerden hangisi </a:t>
            </a:r>
            <a:r>
              <a:rPr lang="tr-TR" sz="4000" b="1" u="sng" dirty="0"/>
              <a:t>söylenemez</a:t>
            </a:r>
            <a:r>
              <a:rPr lang="tr-TR" sz="4000" b="1" dirty="0"/>
              <a:t>?</a:t>
            </a:r>
          </a:p>
          <a:p>
            <a:pPr marL="0" indent="0">
              <a:buNone/>
            </a:pPr>
            <a:r>
              <a:rPr lang="tr-TR" sz="4000" dirty="0"/>
              <a:t>A) Çevresindekilerin değerlendirmelerine önem vermektedir.</a:t>
            </a:r>
          </a:p>
          <a:p>
            <a:pPr marL="0" indent="0">
              <a:buNone/>
            </a:pPr>
            <a:r>
              <a:rPr lang="tr-TR" sz="4000" dirty="0"/>
              <a:t>B) Roman yazma sürecinde her şeyle bağını koparmaktadır.</a:t>
            </a:r>
          </a:p>
          <a:p>
            <a:pPr marL="0" indent="0">
              <a:buNone/>
            </a:pPr>
            <a:r>
              <a:rPr lang="tr-TR" sz="4000" dirty="0"/>
              <a:t>C) Romanlardan kazandığı parayı ailesi için harcamaktadır.</a:t>
            </a:r>
          </a:p>
          <a:p>
            <a:pPr marL="0" indent="0">
              <a:buNone/>
            </a:pPr>
            <a:r>
              <a:rPr lang="tr-TR" sz="4000" dirty="0"/>
              <a:t>D) Romancılığı, babalık duyarlığını engellemektedir.</a:t>
            </a:r>
          </a:p>
          <a:p>
            <a:pPr marL="0" indent="0">
              <a:buNone/>
            </a:pPr>
            <a:r>
              <a:rPr lang="tr-TR" sz="4000" dirty="0"/>
              <a:t>E) Sık sık ekonomik sıkıntı içine düşmektedir.</a:t>
            </a:r>
          </a:p>
          <a:p>
            <a:pPr marL="0" indent="0">
              <a:buNone/>
            </a:pPr>
            <a:r>
              <a:rPr lang="tr-TR" sz="4000" dirty="0"/>
              <a:t>(2004 – ÖSS) </a:t>
            </a:r>
          </a:p>
          <a:p>
            <a:pPr marL="0" indent="0">
              <a:buNone/>
            </a:pPr>
            <a:endParaRPr lang="tr-TR" dirty="0"/>
          </a:p>
          <a:p>
            <a:pPr marL="0" indent="0">
              <a:buNone/>
            </a:pPr>
            <a:r>
              <a:rPr lang="tr-TR" b="1" dirty="0"/>
              <a:t>Çözüm</a:t>
            </a:r>
            <a:r>
              <a:rPr lang="tr-TR" dirty="0"/>
              <a:t>:</a:t>
            </a:r>
          </a:p>
          <a:p>
            <a:pPr marL="0" indent="0">
              <a:buNone/>
            </a:pPr>
            <a:r>
              <a:rPr lang="tr-TR" dirty="0"/>
              <a:t>Parçada sözü edilen romancı ile ilgili olarak “İlk tepkileri bizlerden almayı çok severdi.” cümlesine göre A seçeneği; “Babam yeni bir roman yazmaya başlamışsa, gözü hiçbir şeyi görmezdi.” cümlesine göre B seçeneği; “Romanı herhangi bir yayınevine satmış, para da almışsa, bu ev halkı için sevinç kaynağı olurdu. Babam eli kolu dolu gelir, mutfağın yüzü gülerdi.” cümlelerine göre C seçeneği; “Bu bolluk dönemi uzun sürmez, kısa süre sonra yeniden sağa sola borçlandırdı.” cümlesine göre E seçeneği söylenebilir. Bu parçaya göre “romancılığının, romancının babalık duyarlığını engellediği” söylenemez. Cevap D</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527323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764704"/>
            <a:ext cx="7272808" cy="4958365"/>
          </a:xfrm>
        </p:spPr>
        <p:txBody>
          <a:bodyPr>
            <a:normAutofit fontScale="40000" lnSpcReduction="20000"/>
          </a:bodyPr>
          <a:lstStyle/>
          <a:p>
            <a:pPr marL="0" indent="0">
              <a:buNone/>
            </a:pPr>
            <a:r>
              <a:rPr lang="tr-TR" sz="4000" b="1" dirty="0"/>
              <a:t>Örnek 3</a:t>
            </a:r>
            <a:r>
              <a:rPr lang="tr-TR" sz="4000" b="1" dirty="0" smtClean="0"/>
              <a:t>:</a:t>
            </a:r>
            <a:endParaRPr lang="tr-TR" sz="4000" b="1" dirty="0"/>
          </a:p>
          <a:p>
            <a:pPr marL="0" indent="0">
              <a:buNone/>
            </a:pPr>
            <a:r>
              <a:rPr lang="tr-TR" sz="4000" dirty="0"/>
              <a:t>Yazarlığın da ozanlığın da baş koşulu dille içli dışlı olmaktır. Kolay bir iş değildir bu. Bir yandan kendimiz sürekli denemeler yapacağız, bir yandan da dilimizde yaratılmış ürünleri eksiksiz izleyeceğiz. Bana öyle geliyor ki senin baş eksiğin bu: </a:t>
            </a:r>
            <a:r>
              <a:rPr lang="tr-TR" sz="4000" dirty="0" err="1"/>
              <a:t>Düzyazısal</a:t>
            </a:r>
            <a:r>
              <a:rPr lang="tr-TR" sz="4000" dirty="0"/>
              <a:t> ve şiirsel ürünleri yeterince izleyip irdelememek. Doğaçtan şiir söyleme dönemi çoktan kapandı. Kendi yönelimlerini, yerini belirleyebilmen için Türkçenin şiir haritasını tüm bölgeleriyle tanıman gerekir her şeyden önce. Bunu yaptığın gün, dergilerin kapısının sana açıldığını göreceksin. Ya da bilmem kaçıncı dereceden bir ozan olmaktansa, iyi bir şiir okuru olmayı yeğleyeceksin. Ne dersin?</a:t>
            </a:r>
          </a:p>
          <a:p>
            <a:pPr marL="0" indent="0">
              <a:buNone/>
            </a:pPr>
            <a:r>
              <a:rPr lang="tr-TR" sz="4000" b="1" dirty="0"/>
              <a:t>Bu parçada konuşan kişinin, karşısındakine önerdikleri arasında aşağıdakilerden hangisi </a:t>
            </a:r>
            <a:r>
              <a:rPr lang="tr-TR" sz="4000" b="1" u="sng" dirty="0"/>
              <a:t>yoktur</a:t>
            </a:r>
            <a:r>
              <a:rPr lang="tr-TR" sz="4000" b="1" dirty="0"/>
              <a:t>?</a:t>
            </a:r>
          </a:p>
          <a:p>
            <a:pPr marL="0" indent="0">
              <a:buNone/>
            </a:pPr>
            <a:r>
              <a:rPr lang="tr-TR" sz="4000" dirty="0"/>
              <a:t>A) Deneyimli ozanların yaptıklarının dışına çıkmaması</a:t>
            </a:r>
          </a:p>
          <a:p>
            <a:pPr marL="0" indent="0">
              <a:buNone/>
            </a:pPr>
            <a:r>
              <a:rPr lang="tr-TR" sz="4000" dirty="0"/>
              <a:t>B) Şairlikle okurluk arasında bir seçim yapması</a:t>
            </a:r>
          </a:p>
          <a:p>
            <a:pPr marL="0" indent="0">
              <a:buNone/>
            </a:pPr>
            <a:r>
              <a:rPr lang="tr-TR" sz="4000" dirty="0"/>
              <a:t>C) Değişik türde yazınsal ürünleri okuyup incelemesi</a:t>
            </a:r>
          </a:p>
          <a:p>
            <a:pPr marL="0" indent="0">
              <a:buNone/>
            </a:pPr>
            <a:r>
              <a:rPr lang="tr-TR" sz="4000" dirty="0"/>
              <a:t>D) İçine doğduğu gibi şiir yazmaması</a:t>
            </a:r>
          </a:p>
          <a:p>
            <a:pPr marL="0" indent="0">
              <a:buNone/>
            </a:pPr>
            <a:r>
              <a:rPr lang="tr-TR" sz="4000" dirty="0"/>
              <a:t>E) Dilimizin olanaklarını bütün yönleriyle tanıması</a:t>
            </a:r>
          </a:p>
          <a:p>
            <a:pPr marL="0" indent="0">
              <a:buNone/>
            </a:pPr>
            <a:r>
              <a:rPr lang="tr-TR" sz="4000" dirty="0"/>
              <a:t>(2004 – ÖSS)</a:t>
            </a:r>
          </a:p>
          <a:p>
            <a:pPr marL="0" indent="0">
              <a:buNone/>
            </a:pPr>
            <a:endParaRPr lang="tr-TR" dirty="0"/>
          </a:p>
          <a:p>
            <a:pPr marL="0" indent="0">
              <a:buNone/>
            </a:pPr>
            <a:r>
              <a:rPr lang="tr-TR" b="1" dirty="0"/>
              <a:t>Çözüm:</a:t>
            </a:r>
          </a:p>
          <a:p>
            <a:pPr marL="0" indent="0">
              <a:buNone/>
            </a:pPr>
            <a:r>
              <a:rPr lang="tr-TR" dirty="0"/>
              <a:t>Parçada, konuşan kişinin, şair adayına, parçanın son cümlesinde B seçeneğini; “Bana öyle geliyor ki senin baş eksiğin bu: </a:t>
            </a:r>
            <a:r>
              <a:rPr lang="tr-TR" dirty="0" err="1"/>
              <a:t>Düzyazısal</a:t>
            </a:r>
            <a:r>
              <a:rPr lang="tr-TR" dirty="0"/>
              <a:t> ve şiirsel ürünleri yeterince izleyip irdelememek.” cümlelerinde C seçeneğini; “Doğaçtan şiir söyleme dönemi çoktan kapandı.” cümlesinde D seçeneğini; “Kendi yönelimlerini, yerini belirleyebilmen için Türkçenin şiir haritasını tüm bölgeleriyle tanıman gerekir her şeyden önce.” cümlesinde E seçeneğini önerdiği görülmektedir. Parçaya göre, genç sanatçıya, “Deneyimli ozanların yaptıklarının dışına çıkmaması” ile ilgili bir öneri yoktur. Cevap A</a:t>
            </a:r>
          </a:p>
          <a:p>
            <a:pPr marL="0" indent="0">
              <a:buNone/>
            </a:pPr>
            <a:r>
              <a:rPr lang="tr-TR" dirty="0"/>
              <a:t> </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166525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764704"/>
            <a:ext cx="7344816" cy="4958365"/>
          </a:xfrm>
        </p:spPr>
        <p:txBody>
          <a:bodyPr>
            <a:normAutofit fontScale="55000" lnSpcReduction="20000"/>
          </a:bodyPr>
          <a:lstStyle/>
          <a:p>
            <a:pPr marL="0" indent="0">
              <a:buNone/>
            </a:pPr>
            <a:r>
              <a:rPr lang="tr-TR" sz="2900" b="1" dirty="0"/>
              <a:t>Örnek 4:</a:t>
            </a:r>
          </a:p>
          <a:p>
            <a:pPr marL="0" indent="0" algn="just">
              <a:buNone/>
            </a:pPr>
            <a:r>
              <a:rPr lang="tr-TR" sz="2900" dirty="0"/>
              <a:t>Yazı insanıyım ben. Yazıdan başka bir şey düşünmem. Geçimimi de yazarak sağlıyorum. Televizyon haberciliği bana, açık, kısa cümlelerle yazmayı öğretti. Bir buçuk dakikalık haberde bütün gün izlediğin olayı anlatmak zorundasın. Zaten televizyonda uzun cümleler dikkati dağıtır. Eline gazete alıp okumak gibi değildir. Basında röportajlar, diziler hazırlarken yerim genişti. Yine de kısa, anlaşılır yazmaya özen gösterirdim. Reklam için metin yazmak ise bambaşkadır. Kırk beş saniyelik reklamlara metin sığdıracaksın. Kısacası yazıyı, yaptığım işe uydurmayı öğrendim.</a:t>
            </a:r>
          </a:p>
          <a:p>
            <a:pPr marL="0" indent="0">
              <a:buNone/>
            </a:pPr>
            <a:r>
              <a:rPr lang="tr-TR" sz="2900" b="1" dirty="0"/>
              <a:t>Aşağıdakilerden hangisi böyle diyen bir yazarın özelliği </a:t>
            </a:r>
            <a:r>
              <a:rPr lang="tr-TR" sz="2900" b="1" u="sng" dirty="0"/>
              <a:t>değildir</a:t>
            </a:r>
            <a:r>
              <a:rPr lang="tr-TR" sz="2900" b="1" dirty="0"/>
              <a:t>?</a:t>
            </a:r>
          </a:p>
          <a:p>
            <a:pPr marL="0" indent="0">
              <a:buNone/>
            </a:pPr>
            <a:r>
              <a:rPr lang="tr-TR" sz="2900" dirty="0"/>
              <a:t>A) Yaşamını yazmaya adama</a:t>
            </a:r>
          </a:p>
          <a:p>
            <a:pPr marL="0" indent="0">
              <a:buNone/>
            </a:pPr>
            <a:r>
              <a:rPr lang="tr-TR" sz="2900" dirty="0"/>
              <a:t>B) Okurların ilgisini değerli yapıtlara yönlendirme</a:t>
            </a:r>
          </a:p>
          <a:p>
            <a:pPr marL="0" indent="0">
              <a:buNone/>
            </a:pPr>
            <a:r>
              <a:rPr lang="tr-TR" sz="2900" dirty="0"/>
              <a:t>C) Anlatımını yoğunlaştırma</a:t>
            </a:r>
          </a:p>
          <a:p>
            <a:pPr marL="0" indent="0">
              <a:buNone/>
            </a:pPr>
            <a:r>
              <a:rPr lang="tr-TR" sz="2900" dirty="0"/>
              <a:t>D) Bir işle ilgili değişik ürünler üretme</a:t>
            </a:r>
          </a:p>
          <a:p>
            <a:pPr marL="0" indent="0">
              <a:buNone/>
            </a:pPr>
            <a:r>
              <a:rPr lang="tr-TR" sz="2900" dirty="0"/>
              <a:t>E) Yazıyı türsel özelliklerine göre oluşturma</a:t>
            </a:r>
          </a:p>
          <a:p>
            <a:pPr marL="0" indent="0">
              <a:buNone/>
            </a:pPr>
            <a:r>
              <a:rPr lang="tr-TR" sz="2900" dirty="0"/>
              <a:t>(2006 – ÖSS)</a:t>
            </a:r>
          </a:p>
          <a:p>
            <a:pPr marL="0" indent="0">
              <a:buNone/>
            </a:pPr>
            <a:endParaRPr lang="tr-TR" dirty="0"/>
          </a:p>
          <a:p>
            <a:pPr marL="0" indent="0">
              <a:buNone/>
            </a:pPr>
            <a:r>
              <a:rPr lang="tr-TR" b="1" dirty="0"/>
              <a:t>Çözüm:</a:t>
            </a:r>
          </a:p>
          <a:p>
            <a:pPr marL="0" indent="0">
              <a:buNone/>
            </a:pPr>
            <a:r>
              <a:rPr lang="tr-TR" dirty="0"/>
              <a:t>Parçanın “Yazı insanıyım ben. Yazıdan başka bir şey düşünmem.” cümlelerinden A seçeneği; “Televizyon haberciliği bana, açık, kısa cümlelerle yazmayı öğretti.” cümlesinden C seçeneği, sözü edilen yazarın bir özelliği olarak söylenebilir. Parçanın genelinde yazarın röportaj yazıları, reklam metinleri yazdığını öğreniyoruz. Bu bilgiden yola çıkarak D seçeneği ve E seçeneği yine yazarın bir özelliği olarak söylenebilir. Parçada söz konusu yazarla ilgili olarak “Okurların ilgisini değerli yapıtlara yönlendirme” diye bir durum söz konusu değildir. Cevap B</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169873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764704"/>
            <a:ext cx="7200800" cy="4958365"/>
          </a:xfrm>
        </p:spPr>
        <p:txBody>
          <a:bodyPr>
            <a:normAutofit fontScale="62500" lnSpcReduction="20000"/>
          </a:bodyPr>
          <a:lstStyle/>
          <a:p>
            <a:pPr marL="0" indent="0">
              <a:buNone/>
            </a:pPr>
            <a:r>
              <a:rPr lang="tr-TR" sz="2600" b="1" dirty="0"/>
              <a:t>Örnek 5:</a:t>
            </a:r>
          </a:p>
          <a:p>
            <a:pPr marL="0" indent="0" algn="just">
              <a:buNone/>
            </a:pPr>
            <a:r>
              <a:rPr lang="tr-TR" sz="2600" dirty="0"/>
              <a:t>Tüketim kültürü, şiiri az çok dışlamıştır. Televizyon, sinema, gazete gibi kitle iletişim araçlarının doğurduğu bu kültür, şiirin okur yitirmesine yol açmıştır. Ancak bilelim ki şiir, yalnızca sahte okurlarını yitirmiş, gerçek okurlarını korumuştur. İşte bunun içindir ki benim, şiirin geleceği açısından hiçbir kaygım yok. İyi şiir, gerçek okuruyla yaşamını sürdürecektir.</a:t>
            </a:r>
          </a:p>
          <a:p>
            <a:pPr marL="0" indent="0">
              <a:buNone/>
            </a:pPr>
            <a:r>
              <a:rPr lang="tr-TR" sz="2600" b="1" dirty="0"/>
              <a:t>Bu parçada, şiirle ilgili olarak aşağıdakilerden hangisine </a:t>
            </a:r>
            <a:r>
              <a:rPr lang="tr-TR" sz="2600" b="1" u="sng" dirty="0"/>
              <a:t>değinilmemiştir</a:t>
            </a:r>
            <a:r>
              <a:rPr lang="tr-TR" sz="2600" b="1" dirty="0"/>
              <a:t>?</a:t>
            </a:r>
          </a:p>
          <a:p>
            <a:pPr marL="0" indent="0">
              <a:buNone/>
            </a:pPr>
            <a:r>
              <a:rPr lang="tr-TR" sz="2600" dirty="0"/>
              <a:t>A) Toplumsal değişmelerden etkilendiğine</a:t>
            </a:r>
          </a:p>
          <a:p>
            <a:pPr marL="0" indent="0">
              <a:buNone/>
            </a:pPr>
            <a:r>
              <a:rPr lang="tr-TR" sz="2600" dirty="0"/>
              <a:t>B) Okur sayısının azaldığına</a:t>
            </a:r>
          </a:p>
          <a:p>
            <a:pPr marL="0" indent="0">
              <a:buNone/>
            </a:pPr>
            <a:r>
              <a:rPr lang="tr-TR" sz="2600" dirty="0"/>
              <a:t>C) Şiir beğenisi tam gelişmemiş okurların elendiğine</a:t>
            </a:r>
          </a:p>
          <a:p>
            <a:pPr marL="0" indent="0">
              <a:buNone/>
            </a:pPr>
            <a:r>
              <a:rPr lang="tr-TR" sz="2600" dirty="0"/>
              <a:t>D) Nitelikli olanların varlığını koruyacağına</a:t>
            </a:r>
          </a:p>
          <a:p>
            <a:pPr marL="0" indent="0">
              <a:buNone/>
            </a:pPr>
            <a:r>
              <a:rPr lang="tr-TR" sz="2600" dirty="0"/>
              <a:t>E) Her dönemde çok sevilen tür olduğuna</a:t>
            </a:r>
          </a:p>
          <a:p>
            <a:pPr marL="0" indent="0">
              <a:buNone/>
            </a:pPr>
            <a:r>
              <a:rPr lang="tr-TR" dirty="0"/>
              <a:t>(1999-ÖSS) </a:t>
            </a:r>
            <a:endParaRPr lang="tr-TR" dirty="0" smtClean="0"/>
          </a:p>
          <a:p>
            <a:pPr marL="0" indent="0">
              <a:buNone/>
            </a:pPr>
            <a:endParaRPr lang="tr-TR" dirty="0"/>
          </a:p>
          <a:p>
            <a:pPr marL="0" indent="0">
              <a:buNone/>
            </a:pPr>
            <a:r>
              <a:rPr lang="tr-TR" b="1" dirty="0"/>
              <a:t>Çözüm</a:t>
            </a:r>
            <a:r>
              <a:rPr lang="tr-TR" dirty="0"/>
              <a:t>:</a:t>
            </a:r>
          </a:p>
          <a:p>
            <a:pPr marL="0" indent="0" algn="just">
              <a:buNone/>
            </a:pPr>
            <a:r>
              <a:rPr lang="tr-TR" dirty="0"/>
              <a:t>Parçada, “Televizyon, sinema, gazete gibi kitle iletişim araçlarının doğurduğu bu kültür, şiirin okur yitirmesine yol açmıştır.” cümlesinde A ve B seçeneklerine, “Ancak bilelim ki şiir, yalnızca sahte okurlarını yitirmiş, gerçek okurlarını korumuştur.” cümlesinde C seçeneğine, “İyi şiir, gerçek okuruyla yaşamını sürdürecektir.” cümlesinde D seçeneğine değinilmiştir. Parçada “şiirin her dönemde sevilen bir tür olduğu” düşüncesine değinilmemiştir. Cevap E</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735296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764704"/>
            <a:ext cx="7344816" cy="4958365"/>
          </a:xfrm>
        </p:spPr>
        <p:txBody>
          <a:bodyPr>
            <a:normAutofit fontScale="47500" lnSpcReduction="20000"/>
          </a:bodyPr>
          <a:lstStyle/>
          <a:p>
            <a:pPr marL="0" indent="0">
              <a:buNone/>
            </a:pPr>
            <a:r>
              <a:rPr lang="tr-TR" sz="4200" b="1" dirty="0"/>
              <a:t>Örnek 6:</a:t>
            </a:r>
          </a:p>
          <a:p>
            <a:pPr marL="0" indent="0" algn="just">
              <a:buNone/>
            </a:pPr>
            <a:r>
              <a:rPr lang="tr-TR" sz="4200" dirty="0"/>
              <a:t>Romanını okuyup bitirdim. Hele biraz zaman geçsin, hazmedeyim. Neler kaldı, neler gitti? Bunları saptadıktan sonra bildireceğim görüşlerimi.</a:t>
            </a:r>
          </a:p>
          <a:p>
            <a:pPr marL="0" indent="0">
              <a:buNone/>
            </a:pPr>
            <a:r>
              <a:rPr lang="tr-TR" sz="4200" b="1" dirty="0"/>
              <a:t>Böyle diyen bir kişi için aşağıdakilerden hangisi </a:t>
            </a:r>
            <a:r>
              <a:rPr lang="tr-TR" sz="4200" b="1" u="sng" dirty="0"/>
              <a:t>söylenemez</a:t>
            </a:r>
            <a:r>
              <a:rPr lang="tr-TR" sz="4200" b="1" dirty="0"/>
              <a:t>?</a:t>
            </a:r>
          </a:p>
          <a:p>
            <a:pPr marL="0" indent="0">
              <a:buNone/>
            </a:pPr>
            <a:r>
              <a:rPr lang="tr-TR" sz="4200" dirty="0"/>
              <a:t>A) Düşüncelerini açıklamadan önce, başkalarıyla tartışarak doğrulamak ister.</a:t>
            </a:r>
          </a:p>
          <a:p>
            <a:pPr marL="0" indent="0">
              <a:buNone/>
            </a:pPr>
            <a:r>
              <a:rPr lang="tr-TR" sz="4200" dirty="0"/>
              <a:t>B) Ayrıntılı olarak düşünmenin gereğine inanır.</a:t>
            </a:r>
          </a:p>
          <a:p>
            <a:pPr marL="0" indent="0">
              <a:buNone/>
            </a:pPr>
            <a:r>
              <a:rPr lang="tr-TR" sz="4200" dirty="0"/>
              <a:t>C) Zaman içinde görüşlerinin değişebileceğini düşünür.</a:t>
            </a:r>
          </a:p>
          <a:p>
            <a:pPr marL="0" indent="0">
              <a:buNone/>
            </a:pPr>
            <a:r>
              <a:rPr lang="tr-TR" sz="4200" dirty="0"/>
              <a:t>D) Düşüncelerini hemen açıklamaktan kaçınır.</a:t>
            </a:r>
          </a:p>
          <a:p>
            <a:pPr marL="0" indent="0">
              <a:buNone/>
            </a:pPr>
            <a:r>
              <a:rPr lang="tr-TR" sz="4200" dirty="0"/>
              <a:t>E) İzlenimlerini yorumlayıp değerlendirme eğilimindedir.</a:t>
            </a:r>
          </a:p>
          <a:p>
            <a:pPr marL="0" indent="0">
              <a:buNone/>
            </a:pPr>
            <a:r>
              <a:rPr lang="tr-TR" sz="4200" dirty="0"/>
              <a:t>(1999-ÖSS</a:t>
            </a:r>
            <a:r>
              <a:rPr lang="tr-TR" sz="4200" dirty="0" smtClean="0"/>
              <a:t>)</a:t>
            </a:r>
          </a:p>
          <a:p>
            <a:pPr marL="0" indent="0">
              <a:buNone/>
            </a:pPr>
            <a:endParaRPr lang="tr-TR" dirty="0"/>
          </a:p>
          <a:p>
            <a:pPr marL="0" indent="0">
              <a:buNone/>
            </a:pPr>
            <a:r>
              <a:rPr lang="tr-TR" b="1" dirty="0"/>
              <a:t>Çözüm</a:t>
            </a:r>
            <a:r>
              <a:rPr lang="tr-TR" dirty="0"/>
              <a:t>:</a:t>
            </a:r>
          </a:p>
          <a:p>
            <a:pPr marL="0" indent="0" algn="just">
              <a:buNone/>
            </a:pPr>
            <a:r>
              <a:rPr lang="tr-TR" sz="2500" dirty="0"/>
              <a:t>Parçada yazar, roman için “Hele biraz zaman geçsin, hazmedeyim.” diyerek “düşüncelerini hemen açıklamaktan kaçındığını” belirtiyor. Ayrıca bu sözden, “zaman içinde görüşlerinin değişebileceğini düşündüğünü” çıkarabiliriz. “Neler kaldı, neler gitti? Bunları saptadıktan sonra bildireceğim görüşlerimi.” cümlelerinden yazarın “ayrıntılı olarak düşünmenin gereğine inandığı” ve “izlenimlerini yorumlayıp değerlendirme eğiliminde olduğu” çıkarılabilir. Parçaya göre, yazarın “düşüncelerini açıklamadan önce, başkalarıyla tartışarak doğrulamak istediği” </a:t>
            </a:r>
            <a:r>
              <a:rPr lang="tr-TR" sz="2500" dirty="0" smtClean="0"/>
              <a:t>söylenemez. Cevap </a:t>
            </a:r>
            <a:r>
              <a:rPr lang="tr-TR" sz="2500" dirty="0"/>
              <a:t>A</a:t>
            </a:r>
          </a:p>
        </p:txBody>
      </p:sp>
      <p:sp>
        <p:nvSpPr>
          <p:cNvPr id="4" name="Altbilgi Yer Tutucusu 3"/>
          <p:cNvSpPr>
            <a:spLocks noGrp="1"/>
          </p:cNvSpPr>
          <p:nvPr>
            <p:ph type="ftr" sz="quarter" idx="11"/>
          </p:nvPr>
        </p:nvSpPr>
        <p:spPr/>
        <p:txBody>
          <a:bodyPr/>
          <a:lstStyle/>
          <a:p>
            <a:r>
              <a:rPr lang="tr-TR" smtClean="0"/>
              <a:t>Turkedebiyati.org</a:t>
            </a:r>
            <a:endParaRPr lang="tr-TR"/>
          </a:p>
        </p:txBody>
      </p:sp>
    </p:spTree>
    <p:extLst>
      <p:ext uri="{BB962C8B-B14F-4D97-AF65-F5344CB8AC3E}">
        <p14:creationId xmlns:p14="http://schemas.microsoft.com/office/powerpoint/2010/main" val="2659472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TotalTime>
  <Words>2315</Words>
  <PresentationFormat>Ekran Gösterisi (4:3)</PresentationFormat>
  <Paragraphs>143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Raptiye</vt:lpstr>
      <vt:lpstr>Paragrafta Yardımcı Düşünce</vt:lpstr>
      <vt:lpstr>Paragrafta Yardımcı Düşünce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dcterms:created xsi:type="dcterms:W3CDTF">2015-03-08T00:59:53Z</dcterms:created>
  <dcterms:modified xsi:type="dcterms:W3CDTF">2023-05-03T22:32:51Z</dcterms:modified>
  <cp:category>www.turkedebiyati.org</cp:category>
</cp:coreProperties>
</file>