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tr-TR"/>
    </a:defPPr>
    <a:lvl1pPr algn="l" rtl="0" fontAlgn="base">
      <a:spcBef>
        <a:spcPct val="0"/>
      </a:spcBef>
      <a:spcAft>
        <a:spcPct val="0"/>
      </a:spcAft>
      <a:defRPr b="1" kern="1200">
        <a:solidFill>
          <a:schemeClr val="tx1"/>
        </a:solidFill>
        <a:latin typeface="Verdana" pitchFamily="34" charset="0"/>
        <a:ea typeface="+mn-ea"/>
        <a:cs typeface="+mn-cs"/>
      </a:defRPr>
    </a:lvl1pPr>
    <a:lvl2pPr marL="457200" algn="l" rtl="0" fontAlgn="base">
      <a:spcBef>
        <a:spcPct val="0"/>
      </a:spcBef>
      <a:spcAft>
        <a:spcPct val="0"/>
      </a:spcAft>
      <a:defRPr b="1" kern="1200">
        <a:solidFill>
          <a:schemeClr val="tx1"/>
        </a:solidFill>
        <a:latin typeface="Verdana" pitchFamily="34" charset="0"/>
        <a:ea typeface="+mn-ea"/>
        <a:cs typeface="+mn-cs"/>
      </a:defRPr>
    </a:lvl2pPr>
    <a:lvl3pPr marL="914400" algn="l" rtl="0" fontAlgn="base">
      <a:spcBef>
        <a:spcPct val="0"/>
      </a:spcBef>
      <a:spcAft>
        <a:spcPct val="0"/>
      </a:spcAft>
      <a:defRPr b="1" kern="1200">
        <a:solidFill>
          <a:schemeClr val="tx1"/>
        </a:solidFill>
        <a:latin typeface="Verdana" pitchFamily="34" charset="0"/>
        <a:ea typeface="+mn-ea"/>
        <a:cs typeface="+mn-cs"/>
      </a:defRPr>
    </a:lvl3pPr>
    <a:lvl4pPr marL="1371600" algn="l" rtl="0" fontAlgn="base">
      <a:spcBef>
        <a:spcPct val="0"/>
      </a:spcBef>
      <a:spcAft>
        <a:spcPct val="0"/>
      </a:spcAft>
      <a:defRPr b="1" kern="1200">
        <a:solidFill>
          <a:schemeClr val="tx1"/>
        </a:solidFill>
        <a:latin typeface="Verdana" pitchFamily="34" charset="0"/>
        <a:ea typeface="+mn-ea"/>
        <a:cs typeface="+mn-cs"/>
      </a:defRPr>
    </a:lvl4pPr>
    <a:lvl5pPr marL="1828800" algn="l" rtl="0" fontAlgn="base">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0032"/>
    <a:srgbClr val="E4FFC9"/>
    <a:srgbClr val="CDFFCD"/>
    <a:srgbClr val="480048"/>
    <a:srgbClr val="DDCAEC"/>
    <a:srgbClr val="C19CDC"/>
    <a:srgbClr val="99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61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87F19C-1353-4A1E-8503-B493E9B97C20}" type="datetimeFigureOut">
              <a:rPr lang="tr-TR" smtClean="0"/>
              <a:t>3.05.2023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07A44-A82C-4F19-9761-045C6239BFA3}" type="slidenum">
              <a:rPr lang="tr-TR" smtClean="0"/>
              <a:t>‹#›</a:t>
            </a:fld>
            <a:endParaRPr lang="tr-TR"/>
          </a:p>
        </p:txBody>
      </p:sp>
    </p:spTree>
    <p:extLst>
      <p:ext uri="{BB962C8B-B14F-4D97-AF65-F5344CB8AC3E}">
        <p14:creationId xmlns:p14="http://schemas.microsoft.com/office/powerpoint/2010/main" val="1221329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pPr>
              <a:defRPr/>
            </a:pPr>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tr-TR" smtClean="0"/>
              <a:t>www.turkedebiyati.org</a:t>
            </a:r>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3A500AC9-FC3E-49FC-8002-00085EF46153}" type="slidenum">
              <a:rPr lang="tr-TR" smtClean="0"/>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r>
              <a:rPr lang="tr-TR" smtClean="0"/>
              <a:t>www.turkedebiyati.org</a:t>
            </a:r>
            <a:endParaRPr lang="tr-TR"/>
          </a:p>
        </p:txBody>
      </p:sp>
      <p:sp>
        <p:nvSpPr>
          <p:cNvPr id="6" name="Slayt Numarası Yer Tutucusu 5"/>
          <p:cNvSpPr>
            <a:spLocks noGrp="1"/>
          </p:cNvSpPr>
          <p:nvPr>
            <p:ph type="sldNum" sz="quarter" idx="12"/>
          </p:nvPr>
        </p:nvSpPr>
        <p:spPr/>
        <p:txBody>
          <a:bodyPr/>
          <a:lstStyle/>
          <a:p>
            <a:pPr>
              <a:defRPr/>
            </a:pPr>
            <a:fld id="{4894DA57-4187-4184-BA8E-1704460C5179}"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r>
              <a:rPr lang="tr-TR" smtClean="0"/>
              <a:t>www.turkedebiyati.org</a:t>
            </a:r>
            <a:endParaRPr lang="tr-TR"/>
          </a:p>
        </p:txBody>
      </p:sp>
      <p:sp>
        <p:nvSpPr>
          <p:cNvPr id="6" name="Slayt Numarası Yer Tutucusu 5"/>
          <p:cNvSpPr>
            <a:spLocks noGrp="1"/>
          </p:cNvSpPr>
          <p:nvPr>
            <p:ph type="sldNum" sz="quarter" idx="12"/>
          </p:nvPr>
        </p:nvSpPr>
        <p:spPr/>
        <p:txBody>
          <a:bodyPr/>
          <a:lstStyle/>
          <a:p>
            <a:pPr>
              <a:defRPr/>
            </a:pPr>
            <a:fld id="{AC05FB8A-54EB-4B15-B1FE-05C32997D2DD}" type="slidenum">
              <a:rPr lang="tr-TR" smtClean="0"/>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smtClean="0"/>
              <a:t>www.turkedebiyati.org</a:t>
            </a: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B0B9B6E-07C9-444C-B4E5-2F8677C3BA22}" type="slidenum">
              <a:rPr lang="tr-TR"/>
              <a:pPr>
                <a:defRPr/>
              </a:pPr>
              <a:t>‹#›</a:t>
            </a:fld>
            <a:endParaRPr lang="tr-TR"/>
          </a:p>
        </p:txBody>
      </p:sp>
    </p:spTree>
    <p:extLst>
      <p:ext uri="{BB962C8B-B14F-4D97-AF65-F5344CB8AC3E}">
        <p14:creationId xmlns:p14="http://schemas.microsoft.com/office/powerpoint/2010/main" val="16250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pPr>
              <a:defRPr/>
            </a:pPr>
            <a:endParaRPr lang="tr-TR"/>
          </a:p>
        </p:txBody>
      </p:sp>
      <p:sp>
        <p:nvSpPr>
          <p:cNvPr id="5" name="Altbilgi Yer Tutucusu 4"/>
          <p:cNvSpPr>
            <a:spLocks noGrp="1"/>
          </p:cNvSpPr>
          <p:nvPr>
            <p:ph type="ftr" sz="quarter" idx="11"/>
          </p:nvPr>
        </p:nvSpPr>
        <p:spPr>
          <a:xfrm>
            <a:off x="457200" y="6480969"/>
            <a:ext cx="4260056" cy="300831"/>
          </a:xfrm>
        </p:spPr>
        <p:txBody>
          <a:bodyPr/>
          <a:lstStyle/>
          <a:p>
            <a:pPr>
              <a:defRPr/>
            </a:pPr>
            <a:r>
              <a:rPr lang="tr-TR" smtClean="0"/>
              <a:t>www.turkedebiyati.org</a:t>
            </a:r>
            <a:endParaRPr lang="tr-TR"/>
          </a:p>
        </p:txBody>
      </p:sp>
      <p:sp>
        <p:nvSpPr>
          <p:cNvPr id="6" name="Slayt Numarası Yer Tutucusu 5"/>
          <p:cNvSpPr>
            <a:spLocks noGrp="1"/>
          </p:cNvSpPr>
          <p:nvPr>
            <p:ph type="sldNum" sz="quarter" idx="12"/>
          </p:nvPr>
        </p:nvSpPr>
        <p:spPr/>
        <p:txBody>
          <a:bodyPr/>
          <a:lstStyle/>
          <a:p>
            <a:pPr>
              <a:defRPr/>
            </a:pPr>
            <a:fld id="{91D24A67-C9E4-4C73-AC9F-29779544629E}"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pPr>
              <a:defRPr/>
            </a:pPr>
            <a:endParaRPr lang="tr-TR"/>
          </a:p>
        </p:txBody>
      </p:sp>
      <p:sp>
        <p:nvSpPr>
          <p:cNvPr id="5" name="Altbilgi Yer Tutucusu 4"/>
          <p:cNvSpPr>
            <a:spLocks noGrp="1"/>
          </p:cNvSpPr>
          <p:nvPr>
            <p:ph type="ftr" sz="quarter" idx="11"/>
          </p:nvPr>
        </p:nvSpPr>
        <p:spPr>
          <a:xfrm>
            <a:off x="2619376" y="6480969"/>
            <a:ext cx="4260056" cy="300831"/>
          </a:xfrm>
        </p:spPr>
        <p:txBody>
          <a:bodyPr/>
          <a:lstStyle/>
          <a:p>
            <a:pPr>
              <a:defRPr/>
            </a:pPr>
            <a:r>
              <a:rPr lang="tr-TR" smtClean="0"/>
              <a:t>www.turkedebiyati.org</a:t>
            </a:r>
            <a:endParaRPr lang="tr-TR"/>
          </a:p>
        </p:txBody>
      </p:sp>
      <p:sp>
        <p:nvSpPr>
          <p:cNvPr id="6" name="Slayt Numarası Yer Tutucusu 5"/>
          <p:cNvSpPr>
            <a:spLocks noGrp="1"/>
          </p:cNvSpPr>
          <p:nvPr>
            <p:ph type="sldNum" sz="quarter" idx="12"/>
          </p:nvPr>
        </p:nvSpPr>
        <p:spPr>
          <a:xfrm>
            <a:off x="8451056" y="809624"/>
            <a:ext cx="502920" cy="300831"/>
          </a:xfrm>
        </p:spPr>
        <p:txBody>
          <a:bodyPr/>
          <a:lstStyle/>
          <a:p>
            <a:pPr>
              <a:defRPr/>
            </a:pPr>
            <a:fld id="{6DC47B5B-757B-4188-9261-6B26EB3E0D58}" type="slidenum">
              <a:rPr lang="tr-TR" smtClean="0"/>
              <a:pPr>
                <a:defRPr/>
              </a:pPr>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pPr>
              <a:defRPr/>
            </a:pPr>
            <a:endParaRPr lang="tr-TR"/>
          </a:p>
        </p:txBody>
      </p:sp>
      <p:sp>
        <p:nvSpPr>
          <p:cNvPr id="6" name="Altbilgi Yer Tutucusu 5"/>
          <p:cNvSpPr>
            <a:spLocks noGrp="1"/>
          </p:cNvSpPr>
          <p:nvPr>
            <p:ph type="ftr" sz="quarter" idx="11"/>
          </p:nvPr>
        </p:nvSpPr>
        <p:spPr>
          <a:xfrm>
            <a:off x="457200" y="6480969"/>
            <a:ext cx="4260056" cy="301752"/>
          </a:xfrm>
        </p:spPr>
        <p:txBody>
          <a:bodyPr/>
          <a:lstStyle/>
          <a:p>
            <a:pPr>
              <a:defRPr/>
            </a:pPr>
            <a:r>
              <a:rPr lang="tr-TR" smtClean="0"/>
              <a:t>www.turkedebiyati.org</a:t>
            </a:r>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pPr>
              <a:defRPr/>
            </a:pPr>
            <a:fld id="{ECA40BA9-43D3-434F-92FA-814C7945CEEF}"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pPr>
              <a:defRPr/>
            </a:pPr>
            <a:endParaRPr lang="tr-TR"/>
          </a:p>
        </p:txBody>
      </p:sp>
      <p:sp>
        <p:nvSpPr>
          <p:cNvPr id="8" name="Altbilgi Yer Tutucusu 7"/>
          <p:cNvSpPr>
            <a:spLocks noGrp="1"/>
          </p:cNvSpPr>
          <p:nvPr>
            <p:ph type="ftr" sz="quarter" idx="11"/>
          </p:nvPr>
        </p:nvSpPr>
        <p:spPr>
          <a:xfrm>
            <a:off x="457200" y="6480969"/>
            <a:ext cx="4261104" cy="301752"/>
          </a:xfrm>
        </p:spPr>
        <p:txBody>
          <a:bodyPr/>
          <a:lstStyle/>
          <a:p>
            <a:pPr>
              <a:defRPr/>
            </a:pPr>
            <a:r>
              <a:rPr lang="tr-TR" smtClean="0"/>
              <a:t>www.turkedebiyati.org</a:t>
            </a:r>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pPr>
              <a:defRPr/>
            </a:pPr>
            <a:fld id="{7D6E0F61-8E04-434E-AE81-88472F2CCCCA}"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pPr>
              <a:defRPr/>
            </a:pPr>
            <a:endParaRPr lang="tr-TR"/>
          </a:p>
        </p:txBody>
      </p:sp>
      <p:sp>
        <p:nvSpPr>
          <p:cNvPr id="4" name="Altbilgi Yer Tutucusu 3"/>
          <p:cNvSpPr>
            <a:spLocks noGrp="1"/>
          </p:cNvSpPr>
          <p:nvPr>
            <p:ph type="ftr" sz="quarter" idx="11"/>
          </p:nvPr>
        </p:nvSpPr>
        <p:spPr/>
        <p:txBody>
          <a:bodyPr/>
          <a:lstStyle/>
          <a:p>
            <a:pPr>
              <a:defRPr/>
            </a:pPr>
            <a:r>
              <a:rPr lang="tr-TR" smtClean="0"/>
              <a:t>www.turkedebiyati.org</a:t>
            </a:r>
            <a:endParaRPr lang="tr-TR"/>
          </a:p>
        </p:txBody>
      </p:sp>
      <p:sp>
        <p:nvSpPr>
          <p:cNvPr id="5" name="Slayt Numarası Yer Tutucusu 4"/>
          <p:cNvSpPr>
            <a:spLocks noGrp="1"/>
          </p:cNvSpPr>
          <p:nvPr>
            <p:ph type="sldNum" sz="quarter" idx="12"/>
          </p:nvPr>
        </p:nvSpPr>
        <p:spPr/>
        <p:txBody>
          <a:bodyPr/>
          <a:lstStyle/>
          <a:p>
            <a:pPr>
              <a:defRPr/>
            </a:pPr>
            <a:fld id="{A4F34A11-10E2-44EE-A276-0B730A83EB6B}"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pPr>
              <a:defRPr/>
            </a:pPr>
            <a:endParaRPr lang="tr-TR"/>
          </a:p>
        </p:txBody>
      </p:sp>
      <p:sp>
        <p:nvSpPr>
          <p:cNvPr id="3" name="Altbilgi Yer Tutucusu 2"/>
          <p:cNvSpPr>
            <a:spLocks noGrp="1"/>
          </p:cNvSpPr>
          <p:nvPr>
            <p:ph type="ftr" sz="quarter" idx="11"/>
          </p:nvPr>
        </p:nvSpPr>
        <p:spPr>
          <a:xfrm>
            <a:off x="457200" y="6481890"/>
            <a:ext cx="4260056" cy="300831"/>
          </a:xfrm>
        </p:spPr>
        <p:txBody>
          <a:bodyPr/>
          <a:lstStyle/>
          <a:p>
            <a:pPr>
              <a:defRPr/>
            </a:pPr>
            <a:r>
              <a:rPr lang="tr-TR" smtClean="0"/>
              <a:t>www.turkedebiyati.org</a:t>
            </a:r>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pPr>
              <a:defRPr/>
            </a:pPr>
            <a:fld id="{D74EB3FD-849B-42C4-9BDE-7F322B727979}"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pPr>
              <a:defRPr/>
            </a:pPr>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pPr>
              <a:defRPr/>
            </a:pPr>
            <a:r>
              <a:rPr lang="tr-TR" smtClean="0"/>
              <a:t>www.turkedebiyati.org</a:t>
            </a:r>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pPr>
              <a:defRPr/>
            </a:pPr>
            <a:fld id="{9BF51F04-6241-479D-8F75-5919F0FEDD0C}"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pPr>
              <a:defRPr/>
            </a:pPr>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pPr>
              <a:defRPr/>
            </a:pPr>
            <a:r>
              <a:rPr lang="tr-TR" smtClean="0"/>
              <a:t>www.turkedebiyati.org</a:t>
            </a:r>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pPr>
              <a:defRPr/>
            </a:pPr>
            <a:fld id="{5B46F6CC-F5DA-4084-BFBD-D7E44AC98ADE}"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tr-TR" smtClean="0"/>
              <a:t>www.turkedebiyati.org</a:t>
            </a:r>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88F699EB-F250-47B0-9FBD-1435F8D977D8}" type="slidenum">
              <a:rPr lang="tr-TR" smtClean="0"/>
              <a:pPr>
                <a:defRPr/>
              </a:pPr>
              <a:t>‹#›</a:t>
            </a:fld>
            <a:endParaRPr lang="tr-TR"/>
          </a:p>
        </p:txBody>
      </p:sp>
    </p:spTree>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hf sldNum="0"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wmf"/><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descr="Kiremit"/>
          <p:cNvSpPr>
            <a:spLocks noGrp="1" noChangeArrowheads="1"/>
          </p:cNvSpPr>
          <p:nvPr>
            <p:ph type="ctrTitle"/>
          </p:nvPr>
        </p:nvSpPr>
        <p:spPr>
          <a:xfrm>
            <a:off x="323528" y="692696"/>
            <a:ext cx="8424936" cy="2160240"/>
          </a:xfrm>
          <a:ln>
            <a:headEnd/>
            <a:tailEnd/>
          </a:ln>
        </p:spPr>
        <p:style>
          <a:lnRef idx="3">
            <a:schemeClr val="lt1"/>
          </a:lnRef>
          <a:fillRef idx="1">
            <a:schemeClr val="accent6"/>
          </a:fillRef>
          <a:effectRef idx="1">
            <a:schemeClr val="accent6"/>
          </a:effectRef>
          <a:fontRef idx="minor">
            <a:schemeClr val="lt1"/>
          </a:fontRef>
        </p:style>
        <p:txBody>
          <a:bodyPr>
            <a:noAutofit/>
          </a:bodyPr>
          <a:lstStyle/>
          <a:p>
            <a:pPr algn="ctr" eaLnBrk="1" hangingPunct="1"/>
            <a:r>
              <a:rPr lang="tr-TR" altLang="tr-TR" sz="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ANLATIM BİÇİMLERİ</a:t>
            </a:r>
            <a:r>
              <a:rPr lang="tr-TR" alt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alt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alt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VE</a:t>
            </a:r>
            <a:r>
              <a:rPr lang="tr-TR" altLang="tr-T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altLang="tr-T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altLang="tr-T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DÜŞÜNCEYİ GELİŞTİRME YOLLARI </a:t>
            </a:r>
          </a:p>
        </p:txBody>
      </p:sp>
      <p:sp>
        <p:nvSpPr>
          <p:cNvPr id="2051" name="Rectangle 3" descr="Kiremit"/>
          <p:cNvSpPr>
            <a:spLocks noGrp="1" noChangeArrowheads="1"/>
          </p:cNvSpPr>
          <p:nvPr>
            <p:ph type="subTitle" idx="1"/>
          </p:nvPr>
        </p:nvSpPr>
        <p:spPr>
          <a:xfrm>
            <a:off x="1043608" y="3068960"/>
            <a:ext cx="7272808" cy="2160588"/>
          </a:xfrm>
          <a:solidFill>
            <a:srgbClr val="E4FFC9"/>
          </a:solidFill>
          <a:ln w="38100">
            <a:solidFill>
              <a:srgbClr val="006600"/>
            </a:solidFill>
            <a:miter lim="800000"/>
            <a:headEnd/>
            <a:tailEnd/>
          </a:ln>
        </p:spPr>
        <p:txBody>
          <a:bodyPr/>
          <a:lstStyle/>
          <a:p>
            <a:pPr algn="l" eaLnBrk="1" hangingPunct="1"/>
            <a:r>
              <a:rPr lang="tr-TR" altLang="tr-TR" sz="3200" dirty="0" smtClean="0">
                <a:solidFill>
                  <a:srgbClr val="C00000"/>
                </a:solidFill>
              </a:rPr>
              <a:t>Bir duygu, düşünce, olay ya da durumun sözlü veya yazılı bir şekilde ortaya konma biçimine </a:t>
            </a:r>
            <a:r>
              <a:rPr lang="tr-TR" altLang="tr-TR" sz="3200" b="1" i="1" dirty="0" smtClean="0">
                <a:solidFill>
                  <a:srgbClr val="C00000"/>
                </a:solidFill>
              </a:rPr>
              <a:t>“</a:t>
            </a:r>
            <a:r>
              <a:rPr lang="tr-TR" altLang="tr-TR" sz="3200" b="1" dirty="0" smtClean="0">
                <a:solidFill>
                  <a:srgbClr val="C00000"/>
                </a:solidFill>
              </a:rPr>
              <a:t>anlatım</a:t>
            </a:r>
            <a:r>
              <a:rPr lang="tr-TR" altLang="tr-TR" sz="3200" b="1" i="1" dirty="0" smtClean="0">
                <a:solidFill>
                  <a:srgbClr val="C00000"/>
                </a:solidFill>
              </a:rPr>
              <a:t>”</a:t>
            </a:r>
            <a:r>
              <a:rPr lang="tr-TR" altLang="tr-TR" sz="3200" dirty="0" smtClean="0">
                <a:solidFill>
                  <a:srgbClr val="C00000"/>
                </a:solidFill>
              </a:rPr>
              <a:t> denir</a:t>
            </a:r>
            <a:r>
              <a:rPr lang="tr-TR" altLang="tr-TR" sz="3200" dirty="0" smtClean="0">
                <a:solidFill>
                  <a:srgbClr val="006600"/>
                </a:solidFill>
              </a:rPr>
              <a:t>.  </a:t>
            </a:r>
          </a:p>
        </p:txBody>
      </p:sp>
      <p:sp>
        <p:nvSpPr>
          <p:cNvPr id="3" name="Dikdörtgen 2"/>
          <p:cNvSpPr/>
          <p:nvPr/>
        </p:nvSpPr>
        <p:spPr>
          <a:xfrm>
            <a:off x="1907704" y="5661248"/>
            <a:ext cx="5040560"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spcAft>
                <a:spcPts val="0"/>
              </a:spcAft>
            </a:pPr>
            <a:r>
              <a:rPr lang="tr-TR" u="sng" dirty="0">
                <a:solidFill>
                  <a:srgbClr val="0000FF"/>
                </a:solidFill>
                <a:latin typeface="Calibri"/>
                <a:ea typeface="Calibri"/>
                <a:cs typeface="Times New Roman"/>
                <a:hlinkClick r:id="rId2"/>
              </a:rPr>
              <a:t>www.turkedebiyati.org</a:t>
            </a:r>
            <a:br>
              <a:rPr lang="tr-TR" u="sng" dirty="0">
                <a:solidFill>
                  <a:srgbClr val="0000FF"/>
                </a:solidFill>
                <a:latin typeface="Calibri"/>
                <a:ea typeface="Calibri"/>
                <a:cs typeface="Times New Roman"/>
                <a:hlinkClick r:id="rId2"/>
              </a:rPr>
            </a:br>
            <a:r>
              <a:rPr lang="tr-TR" dirty="0">
                <a:solidFill>
                  <a:srgbClr val="FF3300"/>
                </a:solidFill>
                <a:latin typeface="Calibri"/>
                <a:ea typeface="Calibri"/>
                <a:cs typeface="Times New Roman"/>
              </a:rPr>
              <a:t>Türk Dili ve Edebiyatı Dersi Kaynak Eğitim Sitesi</a:t>
            </a:r>
            <a:endParaRPr lang="tr-TR" dirty="0">
              <a:effectLst/>
              <a:latin typeface="Calibri"/>
              <a:ea typeface="Calibri"/>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slide(fromBottom)">
                                      <p:cBhvr>
                                        <p:cTn id="7" dur="2000"/>
                                        <p:tgtEl>
                                          <p:spTgt spid="2050"/>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051">
                                            <p:bg/>
                                          </p:spTgt>
                                        </p:tgtEl>
                                        <p:attrNameLst>
                                          <p:attrName>style.visibility</p:attrName>
                                        </p:attrNameLst>
                                      </p:cBhvr>
                                      <p:to>
                                        <p:strVal val="visible"/>
                                      </p:to>
                                    </p:set>
                                    <p:anim calcmode="lin" valueType="num">
                                      <p:cBhvr additive="base">
                                        <p:cTn id="10" dur="2000" fill="hold"/>
                                        <p:tgtEl>
                                          <p:spTgt spid="2051">
                                            <p:bg/>
                                          </p:spTgt>
                                        </p:tgtEl>
                                        <p:attrNameLst>
                                          <p:attrName>ppt_x</p:attrName>
                                        </p:attrNameLst>
                                      </p:cBhvr>
                                      <p:tavLst>
                                        <p:tav tm="0">
                                          <p:val>
                                            <p:strVal val="#ppt_x"/>
                                          </p:val>
                                        </p:tav>
                                        <p:tav tm="100000">
                                          <p:val>
                                            <p:strVal val="#ppt_x"/>
                                          </p:val>
                                        </p:tav>
                                      </p:tavLst>
                                    </p:anim>
                                    <p:anim calcmode="lin" valueType="num">
                                      <p:cBhvr additive="base">
                                        <p:cTn id="11" dur="2000" fill="hold"/>
                                        <p:tgtEl>
                                          <p:spTgt spid="2051">
                                            <p:bg/>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 calcmode="lin" valueType="num">
                                      <p:cBhvr additive="base">
                                        <p:cTn id="14" dur="2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528" y="260648"/>
            <a:ext cx="8579296" cy="1399032"/>
          </a:xfrm>
        </p:spPr>
        <p:style>
          <a:lnRef idx="3">
            <a:schemeClr val="lt1"/>
          </a:lnRef>
          <a:fillRef idx="1">
            <a:schemeClr val="accent6"/>
          </a:fillRef>
          <a:effectRef idx="1">
            <a:schemeClr val="accent6"/>
          </a:effectRef>
          <a:fontRef idx="minor">
            <a:schemeClr val="lt1"/>
          </a:fontRef>
        </p:style>
        <p:txBody>
          <a:bodyPr>
            <a:normAutofit/>
          </a:bodyPr>
          <a:lstStyle/>
          <a:p>
            <a:pPr eaLnBrk="1" hangingPunct="1"/>
            <a:r>
              <a:rPr lang="tr-TR" altLang="tr-T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 Tartışmacı Anlatım (Tartışma) </a:t>
            </a:r>
          </a:p>
        </p:txBody>
      </p:sp>
      <p:sp>
        <p:nvSpPr>
          <p:cNvPr id="12291" name="Rectangle 3" descr="Noktalı kılavuz"/>
          <p:cNvSpPr>
            <a:spLocks noGrp="1" noChangeArrowheads="1"/>
          </p:cNvSpPr>
          <p:nvPr>
            <p:ph idx="1"/>
          </p:nvPr>
        </p:nvSpPr>
        <p:spPr>
          <a:xfrm>
            <a:off x="539552" y="1844825"/>
            <a:ext cx="8064896" cy="4536504"/>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dirty="0" smtClean="0">
                <a:solidFill>
                  <a:srgbClr val="480048"/>
                </a:solidFill>
              </a:rPr>
              <a:t>Yazarın kendi doğrularına okuyucuyu inandırmak, onu kendi gibi düşündürmek için kullandığı anlatım tekniğine </a:t>
            </a:r>
            <a:r>
              <a:rPr lang="tr-TR" altLang="tr-TR" b="1" dirty="0" smtClean="0">
                <a:solidFill>
                  <a:srgbClr val="480048"/>
                </a:solidFill>
              </a:rPr>
              <a:t>tartışma</a:t>
            </a:r>
            <a:r>
              <a:rPr lang="tr-TR" altLang="tr-TR" dirty="0" smtClean="0">
                <a:solidFill>
                  <a:srgbClr val="480048"/>
                </a:solidFill>
              </a:rPr>
              <a:t> denir. </a:t>
            </a:r>
          </a:p>
          <a:p>
            <a:pPr eaLnBrk="1" hangingPunct="1"/>
            <a:r>
              <a:rPr lang="tr-TR" altLang="tr-TR" dirty="0" smtClean="0">
                <a:solidFill>
                  <a:srgbClr val="480048"/>
                </a:solidFill>
              </a:rPr>
              <a:t>Amaç kendi düşüncesini savunmak, varsa yanlış düşünceyi çürütmek olduğundan yazar, düşüncelerini sanki karşısında okuyucu varmış  da onunla konuşuyormuş gibi ele alır.</a:t>
            </a:r>
          </a:p>
        </p:txBody>
      </p:sp>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zoom dir="in"/>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altLang="tr-TR" sz="4800" i="1" smtClean="0"/>
              <a:t>ÖRNEK :</a:t>
            </a:r>
          </a:p>
        </p:txBody>
      </p:sp>
      <p:sp>
        <p:nvSpPr>
          <p:cNvPr id="13315" name="Rectangle 3" descr="Noktalı kılavuz"/>
          <p:cNvSpPr>
            <a:spLocks noGrp="1" noChangeArrowheads="1"/>
          </p:cNvSpPr>
          <p:nvPr>
            <p:ph idx="1"/>
          </p:nvPr>
        </p:nvSpPr>
        <p:spPr>
          <a:xfrm>
            <a:off x="3276600" y="1889125"/>
            <a:ext cx="5399088" cy="4968875"/>
          </a:xfrm>
          <a:pattFill prst="dotGrid">
            <a:fgClr>
              <a:srgbClr val="DDCAEC"/>
            </a:fgClr>
            <a:bgClr>
              <a:schemeClr val="tx1"/>
            </a:bgClr>
          </a:pattFill>
          <a:ln w="88900" cmpd="tri">
            <a:solidFill>
              <a:srgbClr val="99CC00"/>
            </a:solidFill>
            <a:miter lim="800000"/>
            <a:headEnd/>
            <a:tailEnd/>
          </a:ln>
        </p:spPr>
        <p:txBody>
          <a:bodyPr/>
          <a:lstStyle/>
          <a:p>
            <a:pPr eaLnBrk="1" hangingPunct="1"/>
            <a:r>
              <a:rPr lang="tr-TR" altLang="tr-TR" sz="2400" smtClean="0">
                <a:solidFill>
                  <a:srgbClr val="480048"/>
                </a:solidFill>
              </a:rPr>
              <a:t>Bazı bilim adamları yanlış, anlaşılmaz bir Türkçe ile yazıyorlar. Üstelik bunlar, edebiyatçı olmadıklarını ileri sürerek hoş görülmelerini de istiyorlar. Ama bu mazeret olmaz. Çünkü bizim onlardan istediğimiz; duygu ve düşüncelerini düzgün bir dille yazmalarıdır. Bunun için de sanatçı olmaya gerek yoktur. Her insan ana dilini hatasız kullanacak ölçüde bilmelidir. </a:t>
            </a:r>
          </a:p>
        </p:txBody>
      </p:sp>
      <p:pic>
        <p:nvPicPr>
          <p:cNvPr id="13316" name="Picture 4" descr="MCj041239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9338" y="0"/>
            <a:ext cx="30099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bd170"/>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50825" y="2060575"/>
            <a:ext cx="291782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blinds dir="vert"/>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Noktalı kılavuz"/>
          <p:cNvSpPr>
            <a:spLocks noGrp="1" noChangeArrowheads="1"/>
          </p:cNvSpPr>
          <p:nvPr>
            <p:ph type="title"/>
          </p:nvPr>
        </p:nvSpPr>
        <p:spPr>
          <a:xfrm>
            <a:off x="-180975" y="2565400"/>
            <a:ext cx="9648825" cy="862013"/>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mtClean="0">
                <a:solidFill>
                  <a:srgbClr val="320032"/>
                </a:solidFill>
              </a:rPr>
              <a:t>DÜŞÜNCEYİ GELİŞTİRME YOLLARI</a:t>
            </a:r>
          </a:p>
        </p:txBody>
      </p:sp>
      <p:pic>
        <p:nvPicPr>
          <p:cNvPr id="14339" name="Picture 6" descr="MCj016035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27289">
            <a:off x="3132138" y="3573463"/>
            <a:ext cx="2303462"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8" descr="MCj041150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71353">
            <a:off x="395288" y="4292600"/>
            <a:ext cx="2016125" cy="2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9" descr="MCj0411498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990777">
            <a:off x="6519863" y="4044950"/>
            <a:ext cx="2160587"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1" descr="Ques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138" y="0"/>
            <a:ext cx="2736850"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zoom/>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descr="Noktalı kılavuz"/>
          <p:cNvSpPr>
            <a:spLocks noGrp="1" noChangeArrowheads="1"/>
          </p:cNvSpPr>
          <p:nvPr>
            <p:ph type="title"/>
          </p:nvPr>
        </p:nvSpPr>
        <p:spPr>
          <a:xfrm>
            <a:off x="0" y="188913"/>
            <a:ext cx="8893175" cy="868362"/>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z="4000" smtClean="0">
                <a:solidFill>
                  <a:srgbClr val="480048"/>
                </a:solidFill>
              </a:rPr>
              <a:t>DÜŞÜNCEYİ GELİŞTİRME YOLLARI</a:t>
            </a:r>
          </a:p>
        </p:txBody>
      </p:sp>
      <p:sp>
        <p:nvSpPr>
          <p:cNvPr id="15362" name="Rectangle 3" descr="Noktalı kılavuz"/>
          <p:cNvSpPr>
            <a:spLocks noGrp="1" noChangeArrowheads="1"/>
          </p:cNvSpPr>
          <p:nvPr>
            <p:ph idx="1"/>
          </p:nvPr>
        </p:nvSpPr>
        <p:spPr>
          <a:xfrm>
            <a:off x="1908175" y="1412875"/>
            <a:ext cx="6840538" cy="3455988"/>
          </a:xfrm>
          <a:pattFill prst="dotGrid">
            <a:fgClr>
              <a:srgbClr val="DDCAEC"/>
            </a:fgClr>
            <a:bgClr>
              <a:schemeClr val="tx1"/>
            </a:bgClr>
          </a:pattFill>
          <a:ln w="88900" cmpd="tri">
            <a:solidFill>
              <a:schemeClr val="tx1"/>
            </a:solidFill>
            <a:miter lim="800000"/>
            <a:headEnd/>
            <a:tailEnd/>
          </a:ln>
        </p:spPr>
        <p:txBody>
          <a:bodyPr/>
          <a:lstStyle/>
          <a:p>
            <a:pPr eaLnBrk="1" hangingPunct="1"/>
            <a:r>
              <a:rPr lang="tr-TR" altLang="tr-TR" smtClean="0">
                <a:solidFill>
                  <a:srgbClr val="480048"/>
                </a:solidFill>
              </a:rPr>
              <a:t>Tanımlama</a:t>
            </a:r>
          </a:p>
          <a:p>
            <a:pPr eaLnBrk="1" hangingPunct="1"/>
            <a:r>
              <a:rPr lang="tr-TR" altLang="tr-TR" smtClean="0">
                <a:solidFill>
                  <a:srgbClr val="480048"/>
                </a:solidFill>
              </a:rPr>
              <a:t>Karşılaştırma</a:t>
            </a:r>
          </a:p>
          <a:p>
            <a:pPr eaLnBrk="1" hangingPunct="1"/>
            <a:r>
              <a:rPr lang="tr-TR" altLang="tr-TR" smtClean="0">
                <a:solidFill>
                  <a:srgbClr val="480048"/>
                </a:solidFill>
              </a:rPr>
              <a:t>Örneklendirme</a:t>
            </a:r>
          </a:p>
          <a:p>
            <a:pPr eaLnBrk="1" hangingPunct="1"/>
            <a:r>
              <a:rPr lang="tr-TR" altLang="tr-TR" smtClean="0">
                <a:solidFill>
                  <a:srgbClr val="480048"/>
                </a:solidFill>
              </a:rPr>
              <a:t>Tanık Gösterme( Alıntı Yapma)</a:t>
            </a:r>
          </a:p>
          <a:p>
            <a:pPr eaLnBrk="1" hangingPunct="1"/>
            <a:r>
              <a:rPr lang="tr-TR" altLang="tr-TR" smtClean="0">
                <a:solidFill>
                  <a:srgbClr val="480048"/>
                </a:solidFill>
              </a:rPr>
              <a:t>Benzetme</a:t>
            </a:r>
          </a:p>
          <a:p>
            <a:pPr eaLnBrk="1" hangingPunct="1"/>
            <a:r>
              <a:rPr lang="tr-TR" altLang="tr-TR" smtClean="0">
                <a:solidFill>
                  <a:srgbClr val="480048"/>
                </a:solidFill>
              </a:rPr>
              <a:t>Sayısal verilerden yararlanma</a:t>
            </a:r>
          </a:p>
          <a:p>
            <a:pPr eaLnBrk="1" hangingPunct="1"/>
            <a:endParaRPr lang="tr-TR" altLang="tr-TR" smtClean="0">
              <a:solidFill>
                <a:srgbClr val="480048"/>
              </a:solidFill>
            </a:endParaRPr>
          </a:p>
          <a:p>
            <a:pPr eaLnBrk="1" hangingPunct="1">
              <a:buFont typeface="Wingdings" pitchFamily="2" charset="2"/>
              <a:buNone/>
            </a:pPr>
            <a:endParaRPr lang="tr-TR" altLang="tr-TR" smtClean="0">
              <a:solidFill>
                <a:srgbClr val="480048"/>
              </a:solidFill>
            </a:endParaRPr>
          </a:p>
          <a:p>
            <a:pPr eaLnBrk="1" hangingPunct="1"/>
            <a:endParaRPr lang="tr-TR" altLang="tr-TR" smtClean="0"/>
          </a:p>
          <a:p>
            <a:pPr eaLnBrk="1" hangingPunct="1"/>
            <a:endParaRPr lang="tr-TR" altLang="tr-TR" smtClean="0"/>
          </a:p>
        </p:txBody>
      </p:sp>
      <p:pic>
        <p:nvPicPr>
          <p:cNvPr id="15364" name="Picture 5" descr="MCj043438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30245">
            <a:off x="247650" y="4546600"/>
            <a:ext cx="1584325"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MCj023919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22309">
            <a:off x="0" y="2133600"/>
            <a:ext cx="1874838"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0" descr="MCj0332680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00826">
            <a:off x="6807200" y="4652963"/>
            <a:ext cx="2336800"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11"/>
          <p:cNvSpPr txBox="1">
            <a:spLocks noChangeArrowheads="1"/>
          </p:cNvSpPr>
          <p:nvPr/>
        </p:nvSpPr>
        <p:spPr bwMode="auto">
          <a:xfrm>
            <a:off x="323850" y="4795838"/>
            <a:ext cx="9350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1400" b="0">
                <a:solidFill>
                  <a:srgbClr val="320032"/>
                </a:solidFill>
                <a:latin typeface="Comic Sans MS" pitchFamily="66" charset="0"/>
              </a:rPr>
              <a:t>Hımmm</a:t>
            </a:r>
            <a:r>
              <a:rPr lang="tr-TR" altLang="tr-TR" sz="1600" b="0">
                <a:solidFill>
                  <a:srgbClr val="320032"/>
                </a:solidFill>
                <a:latin typeface="Comic Sans MS" pitchFamily="66" charset="0"/>
              </a:rPr>
              <a:t>…</a:t>
            </a:r>
            <a:r>
              <a:rPr lang="tr-TR" altLang="tr-TR" sz="1000" b="0">
                <a:solidFill>
                  <a:srgbClr val="320032"/>
                </a:solidFill>
              </a:rPr>
              <a:t>…</a:t>
            </a:r>
          </a:p>
        </p:txBody>
      </p:sp>
      <p:pic>
        <p:nvPicPr>
          <p:cNvPr id="15368" name="Picture 12" descr="MCj0435278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59113" y="5013325"/>
            <a:ext cx="2665412"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checker/>
    <p:sndAc>
      <p:stSnd loop="1">
        <p:snd r:embed="rId2" name="drumroll.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dirty="0">
                <a:latin typeface="Garamond" pitchFamily="18" charset="0"/>
              </a:rPr>
              <a:t>***DÜŞÜNCEYİ GELİŞTİRME YOLLARI***</a:t>
            </a:r>
          </a:p>
        </p:txBody>
      </p:sp>
      <p:sp>
        <p:nvSpPr>
          <p:cNvPr id="16387" name="Text Box 7" descr="Noktalı kılavuz"/>
          <p:cNvSpPr txBox="1">
            <a:spLocks noChangeArrowheads="1"/>
          </p:cNvSpPr>
          <p:nvPr/>
        </p:nvSpPr>
        <p:spPr bwMode="auto">
          <a:xfrm>
            <a:off x="4140200" y="836613"/>
            <a:ext cx="2879725"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Tanımlama</a:t>
            </a:r>
          </a:p>
        </p:txBody>
      </p:sp>
      <p:sp>
        <p:nvSpPr>
          <p:cNvPr id="16388" name="Text Box 8" descr="Noktalı kılavuz"/>
          <p:cNvSpPr txBox="1">
            <a:spLocks noChangeArrowheads="1"/>
          </p:cNvSpPr>
          <p:nvPr/>
        </p:nvSpPr>
        <p:spPr bwMode="auto">
          <a:xfrm>
            <a:off x="2411413" y="2133600"/>
            <a:ext cx="5976937" cy="4025900"/>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2800" b="0">
                <a:solidFill>
                  <a:srgbClr val="480048"/>
                </a:solidFill>
              </a:rPr>
              <a:t>Bir kavram veya varlığın ne olduğunun açıklanmasına </a:t>
            </a:r>
            <a:r>
              <a:rPr lang="tr-TR" altLang="tr-TR" sz="2800" b="0" i="1">
                <a:solidFill>
                  <a:srgbClr val="FF0000"/>
                </a:solidFill>
              </a:rPr>
              <a:t>tanımlama </a:t>
            </a:r>
            <a:r>
              <a:rPr lang="tr-TR" altLang="tr-TR" sz="2800" b="0">
                <a:solidFill>
                  <a:srgbClr val="480048"/>
                </a:solidFill>
              </a:rPr>
              <a:t>denir.</a:t>
            </a:r>
          </a:p>
          <a:p>
            <a:pPr eaLnBrk="1" hangingPunct="1">
              <a:spcBef>
                <a:spcPct val="50000"/>
              </a:spcBef>
            </a:pPr>
            <a:r>
              <a:rPr lang="tr-TR" altLang="tr-TR" sz="2800" b="0">
                <a:solidFill>
                  <a:srgbClr val="480048"/>
                </a:solidFill>
              </a:rPr>
              <a:t>Varlık ya da kavramların okuyucunun zihninde daha belirginleşmesi amaçlanır. </a:t>
            </a:r>
          </a:p>
          <a:p>
            <a:pPr eaLnBrk="1" hangingPunct="1">
              <a:spcBef>
                <a:spcPct val="50000"/>
              </a:spcBef>
            </a:pPr>
            <a:r>
              <a:rPr lang="tr-TR" altLang="tr-TR" sz="2800" b="0">
                <a:solidFill>
                  <a:srgbClr val="480048"/>
                </a:solidFill>
              </a:rPr>
              <a:t>Tanım </a:t>
            </a:r>
            <a:r>
              <a:rPr lang="tr-TR" altLang="tr-TR" sz="2800" b="0">
                <a:solidFill>
                  <a:srgbClr val="FF0000"/>
                </a:solidFill>
              </a:rPr>
              <a:t>“Bu nedir?”</a:t>
            </a:r>
            <a:r>
              <a:rPr lang="tr-TR" altLang="tr-TR" sz="2800" b="0">
                <a:solidFill>
                  <a:srgbClr val="480048"/>
                </a:solidFill>
              </a:rPr>
              <a:t> sorusuna cevap verir.</a:t>
            </a:r>
          </a:p>
        </p:txBody>
      </p:sp>
      <p:pic>
        <p:nvPicPr>
          <p:cNvPr id="16389" name="Picture 12" descr="MCj038355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20714">
            <a:off x="0" y="2565400"/>
            <a:ext cx="2160588" cy="2663825"/>
          </a:xfrm>
          <a:prstGeom prst="rect">
            <a:avLst/>
          </a:prstGeom>
          <a:solidFill>
            <a:srgbClr val="DDCAE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390" name="Picture 14" descr="MCj029828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0"/>
            <a:ext cx="1368425"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dir="vert"/>
    <p:sndAc>
      <p:stSnd>
        <p:snd r:embed="rId2" name="drumroll.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5"/>
          <p:cNvSpPr>
            <a:spLocks noGrp="1" noChangeArrowheads="1"/>
          </p:cNvSpPr>
          <p:nvPr>
            <p:ph type="title"/>
          </p:nvPr>
        </p:nvSpPr>
        <p:spPr>
          <a:noFill/>
        </p:spPr>
        <p:txBody>
          <a:bodyPr/>
          <a:lstStyle/>
          <a:p>
            <a:pPr eaLnBrk="1" hangingPunct="1"/>
            <a:r>
              <a:rPr lang="tr-TR" altLang="tr-TR" sz="4800" i="1" smtClean="0"/>
              <a:t>ÖRNEK :</a:t>
            </a:r>
          </a:p>
        </p:txBody>
      </p:sp>
      <p:sp>
        <p:nvSpPr>
          <p:cNvPr id="17410" name="Rectangle 3" descr="Noktalı kılavuz"/>
          <p:cNvSpPr>
            <a:spLocks noGrp="1" noChangeArrowheads="1"/>
          </p:cNvSpPr>
          <p:nvPr>
            <p:ph idx="1"/>
          </p:nvPr>
        </p:nvSpPr>
        <p:spPr>
          <a:xfrm>
            <a:off x="611188" y="2060575"/>
            <a:ext cx="7704137" cy="3455988"/>
          </a:xfrm>
          <a:pattFill prst="dotGrid">
            <a:fgClr>
              <a:srgbClr val="DDCAEC"/>
            </a:fgClr>
            <a:bgClr>
              <a:schemeClr val="tx1"/>
            </a:bgClr>
          </a:pattFill>
          <a:ln w="76200" cmpd="tri">
            <a:solidFill>
              <a:srgbClr val="99CC00"/>
            </a:solidFill>
            <a:miter lim="800000"/>
            <a:headEnd/>
            <a:tailEnd/>
          </a:ln>
        </p:spPr>
        <p:txBody>
          <a:bodyPr/>
          <a:lstStyle/>
          <a:p>
            <a:pPr eaLnBrk="1" hangingPunct="1"/>
            <a:r>
              <a:rPr lang="tr-TR" altLang="tr-TR" smtClean="0">
                <a:solidFill>
                  <a:srgbClr val="480048"/>
                </a:solidFill>
              </a:rPr>
              <a:t>Destanlar, tarihten önce ve tarihin başlangıcı sırasında bir milletin geçirdiği maceraları, kahramanlıkları; doğa,evren ve toplum olayları hakkında düşündüklerini ve bunlar karşısında aldığı vaziyetleri anlatan din ve kahramanlık hikayeleridir. </a:t>
            </a:r>
          </a:p>
        </p:txBody>
      </p:sp>
      <p:sp>
        <p:nvSpPr>
          <p:cNvPr id="17411"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pic>
        <p:nvPicPr>
          <p:cNvPr id="17413" name="Picture 10" descr="MCj043982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88913"/>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11" descr="Noktalı kılavuz"/>
          <p:cNvSpPr txBox="1">
            <a:spLocks noChangeArrowheads="1"/>
          </p:cNvSpPr>
          <p:nvPr/>
        </p:nvSpPr>
        <p:spPr bwMode="auto">
          <a:xfrm>
            <a:off x="3492500" y="620713"/>
            <a:ext cx="2879725"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Tanımlama</a:t>
            </a:r>
          </a:p>
        </p:txBody>
      </p:sp>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descr="Noktalı kılavuz"/>
          <p:cNvSpPr>
            <a:spLocks noGrp="1" noChangeArrowheads="1"/>
          </p:cNvSpPr>
          <p:nvPr>
            <p:ph idx="1"/>
          </p:nvPr>
        </p:nvSpPr>
        <p:spPr>
          <a:xfrm>
            <a:off x="179388" y="2349500"/>
            <a:ext cx="7761287" cy="2260600"/>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mtClean="0">
                <a:solidFill>
                  <a:srgbClr val="480048"/>
                </a:solidFill>
              </a:rPr>
              <a:t>Birden fazla varlık ya da kavram arasındaki benzerlik veya farklılıkları ortaya koymak için kullanılan anlatım yoluna </a:t>
            </a:r>
            <a:r>
              <a:rPr lang="tr-TR" altLang="tr-TR" i="1" smtClean="0">
                <a:solidFill>
                  <a:srgbClr val="FF0000"/>
                </a:solidFill>
              </a:rPr>
              <a:t>karşılaştırma</a:t>
            </a:r>
            <a:r>
              <a:rPr lang="tr-TR" altLang="tr-TR" smtClean="0">
                <a:solidFill>
                  <a:srgbClr val="480048"/>
                </a:solidFill>
              </a:rPr>
              <a:t> denir.</a:t>
            </a:r>
          </a:p>
        </p:txBody>
      </p:sp>
      <p:sp>
        <p:nvSpPr>
          <p:cNvPr id="18435"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8436" name="Text Box 5" descr="Noktalı kılavuz"/>
          <p:cNvSpPr txBox="1">
            <a:spLocks noChangeArrowheads="1"/>
          </p:cNvSpPr>
          <p:nvPr/>
        </p:nvSpPr>
        <p:spPr bwMode="auto">
          <a:xfrm>
            <a:off x="3059113" y="1052513"/>
            <a:ext cx="3240087" cy="777875"/>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Karşılaştırma</a:t>
            </a:r>
          </a:p>
        </p:txBody>
      </p:sp>
      <p:pic>
        <p:nvPicPr>
          <p:cNvPr id="18437" name="Picture 6" descr="MCj043527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4813"/>
            <a:ext cx="2627313"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9" descr="MCj0320716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0788" y="3500438"/>
            <a:ext cx="2843212"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tLang="tr-TR" sz="4800" i="1" smtClean="0"/>
              <a:t>ÖRNEK :</a:t>
            </a:r>
          </a:p>
        </p:txBody>
      </p:sp>
      <p:sp>
        <p:nvSpPr>
          <p:cNvPr id="19459" name="Rectangle 3" descr="Noktalı kılavuz"/>
          <p:cNvSpPr>
            <a:spLocks noGrp="1" noChangeArrowheads="1"/>
          </p:cNvSpPr>
          <p:nvPr>
            <p:ph idx="1"/>
          </p:nvPr>
        </p:nvSpPr>
        <p:spPr>
          <a:xfrm>
            <a:off x="611188" y="1628775"/>
            <a:ext cx="4968875" cy="4824413"/>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sz="2900" smtClean="0">
                <a:solidFill>
                  <a:srgbClr val="480048"/>
                </a:solidFill>
              </a:rPr>
              <a:t>Konuşma ile yazma farklıdır. Konuşma  geçicidir, yazma ise kalıcı. Konuşma anlıktır, yazma sonsuz. Yazıya geçirilen her şey olduğu gibi korunur. Konuşma ise saman alevi gibi söylendiği anda yitip gider.</a:t>
            </a:r>
          </a:p>
        </p:txBody>
      </p:sp>
      <p:pic>
        <p:nvPicPr>
          <p:cNvPr id="19460" name="Picture 10" descr="MCj029797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9450" y="908050"/>
            <a:ext cx="33845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11"/>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dirty="0">
                <a:latin typeface="Garamond" pitchFamily="18" charset="0"/>
              </a:rPr>
              <a:t>***DÜŞÜNCEYİ GELİŞTİRME YOLLARI***</a:t>
            </a:r>
          </a:p>
        </p:txBody>
      </p:sp>
      <p:sp>
        <p:nvSpPr>
          <p:cNvPr id="19462" name="Text Box 12" descr="Noktalı kılavuz"/>
          <p:cNvSpPr txBox="1">
            <a:spLocks noChangeArrowheads="1"/>
          </p:cNvSpPr>
          <p:nvPr/>
        </p:nvSpPr>
        <p:spPr bwMode="auto">
          <a:xfrm>
            <a:off x="3203575" y="476250"/>
            <a:ext cx="3240088" cy="777875"/>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Karşılaştırma</a:t>
            </a:r>
          </a:p>
        </p:txBody>
      </p:sp>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descr="Noktalı kılavuz"/>
          <p:cNvSpPr>
            <a:spLocks noGrp="1" noChangeArrowheads="1"/>
          </p:cNvSpPr>
          <p:nvPr>
            <p:ph idx="1"/>
          </p:nvPr>
        </p:nvSpPr>
        <p:spPr>
          <a:xfrm>
            <a:off x="468313" y="2349500"/>
            <a:ext cx="8229600" cy="2405063"/>
          </a:xfrm>
          <a:pattFill prst="dotGrid">
            <a:fgClr>
              <a:srgbClr val="DDCAEC"/>
            </a:fgClr>
            <a:bgClr>
              <a:schemeClr val="tx1"/>
            </a:bgClr>
          </a:pattFill>
          <a:ln w="76200" cmpd="tri">
            <a:solidFill>
              <a:schemeClr val="tx1"/>
            </a:solidFill>
            <a:miter lim="800000"/>
            <a:headEnd/>
            <a:tailEnd/>
          </a:ln>
        </p:spPr>
        <p:txBody>
          <a:bodyPr/>
          <a:lstStyle/>
          <a:p>
            <a:pPr eaLnBrk="1" hangingPunct="1"/>
            <a:r>
              <a:rPr lang="tr-TR" altLang="tr-TR" smtClean="0">
                <a:solidFill>
                  <a:srgbClr val="480048"/>
                </a:solidFill>
              </a:rPr>
              <a:t>Bir düşüncenin somut hale getirilerek daha anlaşılır kılınması için anlatılan konuyla ilgili örnekler verilmesine </a:t>
            </a:r>
            <a:r>
              <a:rPr lang="tr-TR" altLang="tr-TR" i="1" smtClean="0">
                <a:solidFill>
                  <a:srgbClr val="FF0000"/>
                </a:solidFill>
              </a:rPr>
              <a:t>örneklendirme</a:t>
            </a:r>
            <a:r>
              <a:rPr lang="tr-TR" altLang="tr-TR" smtClean="0">
                <a:solidFill>
                  <a:srgbClr val="480048"/>
                </a:solidFill>
              </a:rPr>
              <a:t> denir. Düşüncenin anlaşılır ve akılda kalıcı olmasına dikkat edilir.</a:t>
            </a:r>
          </a:p>
        </p:txBody>
      </p:sp>
      <p:sp>
        <p:nvSpPr>
          <p:cNvPr id="20483"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20484" name="Text Box 5" descr="Noktalı kılavuz"/>
          <p:cNvSpPr txBox="1">
            <a:spLocks noChangeArrowheads="1"/>
          </p:cNvSpPr>
          <p:nvPr/>
        </p:nvSpPr>
        <p:spPr bwMode="auto">
          <a:xfrm>
            <a:off x="2771775" y="1196975"/>
            <a:ext cx="3600450"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Örneklendirme</a:t>
            </a:r>
          </a:p>
        </p:txBody>
      </p:sp>
    </p:spTree>
  </p:cSld>
  <p:clrMapOvr>
    <a:masterClrMapping/>
  </p:clrMapOvr>
  <p:transition spd="med">
    <p:blinds dir="vert"/>
    <p:sndAc>
      <p:stSnd>
        <p:snd r:embed="rId2" name="drumroll.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z="4800" i="1" smtClean="0"/>
              <a:t>ÖRNEK :</a:t>
            </a:r>
          </a:p>
        </p:txBody>
      </p:sp>
      <p:sp>
        <p:nvSpPr>
          <p:cNvPr id="21507" name="Rectangle 3" descr="Noktalı kılavuz"/>
          <p:cNvSpPr>
            <a:spLocks noGrp="1" noChangeArrowheads="1"/>
          </p:cNvSpPr>
          <p:nvPr>
            <p:ph idx="1"/>
          </p:nvPr>
        </p:nvSpPr>
        <p:spPr>
          <a:xfrm>
            <a:off x="395288" y="1773238"/>
            <a:ext cx="7200900" cy="4679950"/>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smtClean="0">
                <a:solidFill>
                  <a:srgbClr val="480048"/>
                </a:solidFill>
              </a:rPr>
              <a:t>Bir yerde sabit cıvata gibi duranların ne kendilerine bir faydası vardır ne çevredekilere. Oysa dünyaya bakalım; her şey değişir, durmadan yol alır. Su buhar olur, yağmura dönüşür; tohum baş verir, çiçeğe durur; civciv pek cılız doğar, kocaman bir horoz olur. Dünyada hiçbir şey durmaz. Bu doğanın bir parçası olan insan neden dursun?</a:t>
            </a:r>
          </a:p>
        </p:txBody>
      </p:sp>
      <p:pic>
        <p:nvPicPr>
          <p:cNvPr id="21508" name="Picture 5" descr="dnyaellerimdeqd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02325" y="-242888"/>
            <a:ext cx="3241675" cy="206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6"/>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21510" name="Text Box 7" descr="Noktalı kılavuz"/>
          <p:cNvSpPr txBox="1">
            <a:spLocks noChangeArrowheads="1"/>
          </p:cNvSpPr>
          <p:nvPr/>
        </p:nvSpPr>
        <p:spPr bwMode="auto">
          <a:xfrm>
            <a:off x="2916238" y="692150"/>
            <a:ext cx="3600450"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Örneklendirme</a:t>
            </a:r>
          </a:p>
        </p:txBody>
      </p:sp>
    </p:spTree>
  </p:cSld>
  <p:clrMapOvr>
    <a:masterClrMapping/>
  </p:clrMapOvr>
  <p:transition spd="med">
    <p:comb/>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a:noFill/>
        </p:spPr>
        <p:txBody>
          <a:bodyPr/>
          <a:lstStyle/>
          <a:p>
            <a:pPr eaLnBrk="1" hangingPunct="1"/>
            <a:r>
              <a:rPr lang="tr-TR" altLang="tr-TR" b="1" dirty="0" smtClean="0"/>
              <a:t>ANLATIM BİÇİMLERİ</a:t>
            </a:r>
          </a:p>
        </p:txBody>
      </p:sp>
      <p:sp>
        <p:nvSpPr>
          <p:cNvPr id="38915" name="Rectangle 3"/>
          <p:cNvSpPr>
            <a:spLocks noGrp="1" noChangeArrowheads="1"/>
          </p:cNvSpPr>
          <p:nvPr>
            <p:ph idx="1"/>
          </p:nvPr>
        </p:nvSpPr>
        <p:spPr>
          <a:xfrm>
            <a:off x="395288" y="1844675"/>
            <a:ext cx="8229600" cy="3671888"/>
          </a:xfrm>
          <a:noFill/>
          <a:ln w="57150" cap="flat">
            <a:solidFill>
              <a:srgbClr val="FFFFCC"/>
            </a:solidFill>
            <a:prstDash val="dash"/>
            <a:miter lim="800000"/>
            <a:headEnd/>
            <a:tailEnd/>
          </a:ln>
        </p:spPr>
        <p:txBody>
          <a:bodyPr/>
          <a:lstStyle/>
          <a:p>
            <a:pPr eaLnBrk="1" hangingPunct="1"/>
            <a:r>
              <a:rPr lang="tr-TR" altLang="tr-TR" dirty="0" smtClean="0"/>
              <a:t>Anlatılacak konuya uygun anlatım şekline de </a:t>
            </a:r>
            <a:r>
              <a:rPr lang="tr-TR" altLang="tr-TR" b="1" i="1" dirty="0" smtClean="0"/>
              <a:t>“anlatım biçimleri”</a:t>
            </a:r>
            <a:r>
              <a:rPr lang="tr-TR" altLang="tr-TR" dirty="0" smtClean="0"/>
              <a:t> ya da </a:t>
            </a:r>
            <a:r>
              <a:rPr lang="tr-TR" altLang="tr-TR" b="1" i="1" dirty="0" smtClean="0"/>
              <a:t>“anlatım şekilleri”</a:t>
            </a:r>
            <a:r>
              <a:rPr lang="tr-TR" altLang="tr-TR" dirty="0" smtClean="0"/>
              <a:t> denir.</a:t>
            </a:r>
          </a:p>
          <a:p>
            <a:pPr eaLnBrk="1" hangingPunct="1"/>
            <a:endParaRPr lang="tr-TR" altLang="tr-TR" dirty="0" smtClean="0"/>
          </a:p>
          <a:p>
            <a:pPr eaLnBrk="1" hangingPunct="1"/>
            <a:r>
              <a:rPr lang="tr-TR" altLang="tr-TR" dirty="0" smtClean="0"/>
              <a:t>Anlattığımız bir konuyu </a:t>
            </a:r>
            <a:r>
              <a:rPr lang="tr-TR" altLang="tr-TR" b="1" i="1" dirty="0" smtClean="0"/>
              <a:t>hangi amaçla anlattığımız, hangi anlatım biçimini seçmemiz gerektiğini</a:t>
            </a:r>
            <a:r>
              <a:rPr lang="tr-TR" altLang="tr-TR" dirty="0" smtClean="0"/>
              <a:t> de bize anlatır. </a:t>
            </a:r>
          </a:p>
          <a:p>
            <a:pPr eaLnBrk="1" hangingPunct="1"/>
            <a:endParaRPr lang="tr-TR" altLang="tr-TR" dirty="0" smtClean="0"/>
          </a:p>
        </p:txBody>
      </p:sp>
      <p:pic>
        <p:nvPicPr>
          <p:cNvPr id="4100" name="Picture 6" descr="MCj0433934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0"/>
            <a:ext cx="2065338"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770" decel="100000"/>
                                        <p:tgtEl>
                                          <p:spTgt spid="38916"/>
                                        </p:tgtEl>
                                      </p:cBhvr>
                                    </p:animEffect>
                                    <p:animScale>
                                      <p:cBhvr>
                                        <p:cTn id="8" dur="770" decel="100000"/>
                                        <p:tgtEl>
                                          <p:spTgt spid="38916"/>
                                        </p:tgtEl>
                                      </p:cBhvr>
                                      <p:from x="10000" y="10000"/>
                                      <p:to x="200000" y="450000"/>
                                    </p:animScale>
                                    <p:animScale>
                                      <p:cBhvr>
                                        <p:cTn id="9" dur="1230" accel="100000" fill="hold">
                                          <p:stCondLst>
                                            <p:cond delay="770"/>
                                          </p:stCondLst>
                                        </p:cTn>
                                        <p:tgtEl>
                                          <p:spTgt spid="38916"/>
                                        </p:tgtEl>
                                      </p:cBhvr>
                                      <p:from x="200000" y="450000"/>
                                      <p:to x="100000" y="100000"/>
                                    </p:animScale>
                                    <p:set>
                                      <p:cBhvr>
                                        <p:cTn id="10" dur="770" fill="hold"/>
                                        <p:tgtEl>
                                          <p:spTgt spid="38916"/>
                                        </p:tgtEl>
                                        <p:attrNameLst>
                                          <p:attrName>ppt_x</p:attrName>
                                        </p:attrNameLst>
                                      </p:cBhvr>
                                      <p:to>
                                        <p:strVal val="(0.5)"/>
                                      </p:to>
                                    </p:set>
                                    <p:anim from="(0.5)" to="(#ppt_x)" calcmode="lin" valueType="num">
                                      <p:cBhvr>
                                        <p:cTn id="11" dur="1230" accel="100000" fill="hold">
                                          <p:stCondLst>
                                            <p:cond delay="770"/>
                                          </p:stCondLst>
                                        </p:cTn>
                                        <p:tgtEl>
                                          <p:spTgt spid="38916"/>
                                        </p:tgtEl>
                                        <p:attrNameLst>
                                          <p:attrName>ppt_x</p:attrName>
                                        </p:attrNameLst>
                                      </p:cBhvr>
                                    </p:anim>
                                    <p:set>
                                      <p:cBhvr>
                                        <p:cTn id="12" dur="770" fill="hold"/>
                                        <p:tgtEl>
                                          <p:spTgt spid="38916"/>
                                        </p:tgtEl>
                                        <p:attrNameLst>
                                          <p:attrName>ppt_y</p:attrName>
                                        </p:attrNameLst>
                                      </p:cBhvr>
                                      <p:to>
                                        <p:strVal val="(#ppt_y+0.4)"/>
                                      </p:to>
                                    </p:set>
                                    <p:anim from="(#ppt_y+0.4)" to="(#ppt_y)" calcmode="lin" valueType="num">
                                      <p:cBhvr>
                                        <p:cTn id="13" dur="1230" accel="100000" fill="hold">
                                          <p:stCondLst>
                                            <p:cond delay="770"/>
                                          </p:stCondLst>
                                        </p:cTn>
                                        <p:tgtEl>
                                          <p:spTgt spid="3891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mph" presetSubtype="2" fill="hold" nodeType="clickEffect">
                                  <p:stCondLst>
                                    <p:cond delay="0"/>
                                  </p:stCondLst>
                                  <p:childTnLst>
                                    <p:animClr clrSpc="rgb" dir="cw">
                                      <p:cBhvr>
                                        <p:cTn id="17" dur="2000" fill="hold"/>
                                        <p:tgtEl>
                                          <p:spTgt spid="38915"/>
                                        </p:tgtEl>
                                        <p:attrNameLst>
                                          <p:attrName>stroke.color</p:attrName>
                                        </p:attrNameLst>
                                      </p:cBhvr>
                                      <p:to>
                                        <a:srgbClr val="FFFFCC"/>
                                      </p:to>
                                    </p:animClr>
                                    <p:set>
                                      <p:cBhvr>
                                        <p:cTn id="18" dur="2000" fill="hold"/>
                                        <p:tgtEl>
                                          <p:spTgt spid="38915"/>
                                        </p:tgtEl>
                                        <p:attrNameLst>
                                          <p:attrName>stroke.on</p:attrName>
                                        </p:attrNameLst>
                                      </p:cBhvr>
                                      <p:to>
                                        <p:strVal val="tru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38915">
                                            <p:bg/>
                                          </p:spTgt>
                                        </p:tgtEl>
                                        <p:attrNameLst>
                                          <p:attrName>style.visibility</p:attrName>
                                        </p:attrNameLst>
                                      </p:cBhvr>
                                      <p:to>
                                        <p:strVal val="visible"/>
                                      </p:to>
                                    </p:set>
                                    <p:animEffect transition="in" filter="wheel(4)">
                                      <p:cBhvr>
                                        <p:cTn id="23" dur="2000"/>
                                        <p:tgtEl>
                                          <p:spTgt spid="38915">
                                            <p:bg/>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38915">
                                            <p:txEl>
                                              <p:pRg st="0" end="0"/>
                                            </p:txEl>
                                          </p:spTgt>
                                        </p:tgtEl>
                                        <p:attrNameLst>
                                          <p:attrName>style.visibility</p:attrName>
                                        </p:attrNameLst>
                                      </p:cBhvr>
                                      <p:to>
                                        <p:strVal val="visible"/>
                                      </p:to>
                                    </p:set>
                                    <p:animEffect transition="in" filter="wheel(4)">
                                      <p:cBhvr>
                                        <p:cTn id="28" dur="2000"/>
                                        <p:tgtEl>
                                          <p:spTgt spid="38915">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38915">
                                            <p:txEl>
                                              <p:pRg st="2" end="2"/>
                                            </p:txEl>
                                          </p:spTgt>
                                        </p:tgtEl>
                                        <p:attrNameLst>
                                          <p:attrName>style.visibility</p:attrName>
                                        </p:attrNameLst>
                                      </p:cBhvr>
                                      <p:to>
                                        <p:strVal val="visible"/>
                                      </p:to>
                                    </p:set>
                                    <p:animEffect transition="in" filter="wheel(4)">
                                      <p:cBhvr>
                                        <p:cTn id="33" dur="20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5"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descr="Noktalı kılavuz"/>
          <p:cNvSpPr>
            <a:spLocks noGrp="1" noChangeArrowheads="1"/>
          </p:cNvSpPr>
          <p:nvPr>
            <p:ph idx="1"/>
          </p:nvPr>
        </p:nvSpPr>
        <p:spPr>
          <a:xfrm>
            <a:off x="457200" y="1600200"/>
            <a:ext cx="8229600" cy="4133850"/>
          </a:xfrm>
          <a:pattFill prst="dotGrid">
            <a:fgClr>
              <a:srgbClr val="DDCAEC"/>
            </a:fgClr>
            <a:bgClr>
              <a:schemeClr val="tx1"/>
            </a:bgClr>
          </a:pattFill>
          <a:ln w="76200" cmpd="tri">
            <a:solidFill>
              <a:schemeClr val="tx1"/>
            </a:solidFill>
            <a:miter lim="800000"/>
            <a:headEnd/>
            <a:tailEnd/>
          </a:ln>
        </p:spPr>
        <p:txBody>
          <a:bodyPr/>
          <a:lstStyle/>
          <a:p>
            <a:pPr eaLnBrk="1" hangingPunct="1">
              <a:lnSpc>
                <a:spcPct val="80000"/>
              </a:lnSpc>
            </a:pPr>
            <a:r>
              <a:rPr lang="tr-TR" altLang="tr-TR" sz="2400" smtClean="0">
                <a:solidFill>
                  <a:srgbClr val="480048"/>
                </a:solidFill>
              </a:rPr>
              <a:t>Yazarın savunduğu düşüncenin doğruluğuna okuyucuyu inandırabilmek için, tanınan ve görüşlerine itibar edilen kişilerin sözlerinden </a:t>
            </a:r>
          </a:p>
          <a:p>
            <a:pPr eaLnBrk="1" hangingPunct="1">
              <a:lnSpc>
                <a:spcPct val="80000"/>
              </a:lnSpc>
              <a:buFont typeface="Wingdings" pitchFamily="2" charset="2"/>
              <a:buNone/>
            </a:pPr>
            <a:r>
              <a:rPr lang="tr-TR" altLang="tr-TR" sz="2400" smtClean="0">
                <a:solidFill>
                  <a:srgbClr val="480048"/>
                </a:solidFill>
              </a:rPr>
              <a:t>-tırnak işareti içerisinde- alıntı yapılmasına </a:t>
            </a:r>
            <a:r>
              <a:rPr lang="tr-TR" altLang="tr-TR" sz="2400" i="1" smtClean="0">
                <a:solidFill>
                  <a:srgbClr val="FF0000"/>
                </a:solidFill>
              </a:rPr>
              <a:t>tanık gösterme</a:t>
            </a:r>
            <a:r>
              <a:rPr lang="tr-TR" altLang="tr-TR" sz="2400" smtClean="0">
                <a:solidFill>
                  <a:srgbClr val="480048"/>
                </a:solidFill>
              </a:rPr>
              <a:t> denir.</a:t>
            </a:r>
          </a:p>
          <a:p>
            <a:pPr eaLnBrk="1" hangingPunct="1">
              <a:lnSpc>
                <a:spcPct val="80000"/>
              </a:lnSpc>
            </a:pPr>
            <a:r>
              <a:rPr lang="tr-TR" altLang="tr-TR" sz="2400" smtClean="0">
                <a:solidFill>
                  <a:srgbClr val="480048"/>
                </a:solidFill>
              </a:rPr>
              <a:t>Kişinin sadece ismini yazıda kullanmak, tanık gösterme için yeterli değildir. Bu örneklendirme olur. </a:t>
            </a:r>
          </a:p>
          <a:p>
            <a:pPr eaLnBrk="1" hangingPunct="1">
              <a:lnSpc>
                <a:spcPct val="80000"/>
              </a:lnSpc>
            </a:pPr>
            <a:r>
              <a:rPr lang="tr-TR" altLang="tr-TR" sz="2400" smtClean="0">
                <a:solidFill>
                  <a:srgbClr val="480048"/>
                </a:solidFill>
              </a:rPr>
              <a:t>Tanık göstermede önemli olan kişinin sözünü destekleyici olarak kullanmaktır. Bu da kişinin düşüncelerinin tırnak içerisinde aktarılması ile olur.</a:t>
            </a:r>
          </a:p>
        </p:txBody>
      </p:sp>
      <p:sp>
        <p:nvSpPr>
          <p:cNvPr id="22531" name="Text Box 4" descr="Noktalı kılavuz"/>
          <p:cNvSpPr txBox="1">
            <a:spLocks noChangeArrowheads="1"/>
          </p:cNvSpPr>
          <p:nvPr/>
        </p:nvSpPr>
        <p:spPr bwMode="auto">
          <a:xfrm>
            <a:off x="900113" y="404813"/>
            <a:ext cx="7129462"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Tanık Gösterme (Alıntı Yapma)</a:t>
            </a:r>
          </a:p>
        </p:txBody>
      </p:sp>
      <p:pic>
        <p:nvPicPr>
          <p:cNvPr id="22532" name="Picture 6" descr="2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5300663"/>
            <a:ext cx="270033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7"/>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dirty="0">
                <a:latin typeface="Garamond" pitchFamily="18" charset="0"/>
              </a:rPr>
              <a:t>***DÜŞÜNCEYİ GELİŞTİRME YOLLARI***</a:t>
            </a:r>
          </a:p>
        </p:txBody>
      </p:sp>
    </p:spTree>
  </p:cSld>
  <p:clrMapOvr>
    <a:masterClrMapping/>
  </p:clrMapOvr>
  <p:transition spd="med">
    <p:blinds/>
    <p:sndAc>
      <p:stSnd>
        <p:snd r:embed="rId2" name="drumroll.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altLang="tr-TR" sz="4800" i="1" smtClean="0"/>
              <a:t>ÖRNEK :</a:t>
            </a:r>
          </a:p>
        </p:txBody>
      </p:sp>
      <p:sp>
        <p:nvSpPr>
          <p:cNvPr id="23555" name="Rectangle 3" descr="Noktalı kılavuz"/>
          <p:cNvSpPr>
            <a:spLocks noGrp="1" noChangeArrowheads="1"/>
          </p:cNvSpPr>
          <p:nvPr>
            <p:ph idx="1"/>
          </p:nvPr>
        </p:nvSpPr>
        <p:spPr>
          <a:xfrm>
            <a:off x="1692275" y="1600200"/>
            <a:ext cx="6994525" cy="3629025"/>
          </a:xfrm>
          <a:pattFill prst="dotGrid">
            <a:fgClr>
              <a:srgbClr val="DDCAEC"/>
            </a:fgClr>
            <a:bgClr>
              <a:schemeClr val="tx1"/>
            </a:bgClr>
          </a:pattFill>
          <a:ln w="76200" cmpd="tri">
            <a:solidFill>
              <a:srgbClr val="480048"/>
            </a:solidFill>
            <a:miter lim="800000"/>
            <a:headEnd/>
            <a:tailEnd/>
          </a:ln>
        </p:spPr>
        <p:txBody>
          <a:bodyPr>
            <a:normAutofit fontScale="92500"/>
          </a:bodyPr>
          <a:lstStyle/>
          <a:p>
            <a:pPr eaLnBrk="1" hangingPunct="1"/>
            <a:r>
              <a:rPr lang="tr-TR" altLang="tr-TR" smtClean="0">
                <a:solidFill>
                  <a:srgbClr val="480048"/>
                </a:solidFill>
              </a:rPr>
              <a:t>Deneme, büyük savlar içermez. Daha çok duyguya, sezgiye, birikime ve akla dayanır. Denemede yazar kendi birikimini, içinden gelenleri özgürce aktarır.Bu nedenle Nurullah Ataç deneme için: “Deneme benin ülkesidir.” der. Bu görüşe katılmamak elde değildir.</a:t>
            </a:r>
          </a:p>
        </p:txBody>
      </p:sp>
      <p:sp>
        <p:nvSpPr>
          <p:cNvPr id="23556"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pic>
        <p:nvPicPr>
          <p:cNvPr id="23557" name="Picture 5" descr="iler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349500"/>
            <a:ext cx="1403350"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 Box 6" descr="Noktalı kılavuz"/>
          <p:cNvSpPr txBox="1">
            <a:spLocks noChangeArrowheads="1"/>
          </p:cNvSpPr>
          <p:nvPr/>
        </p:nvSpPr>
        <p:spPr bwMode="auto">
          <a:xfrm>
            <a:off x="3419475" y="0"/>
            <a:ext cx="3889375" cy="13874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Tanık Gösterme (Alıntı Yapma)</a:t>
            </a:r>
          </a:p>
        </p:txBody>
      </p:sp>
    </p:spTree>
  </p:cSld>
  <p:clrMapOvr>
    <a:masterClrMapping/>
  </p:clrMapOvr>
  <p:transition spd="med">
    <p:cover dir="d"/>
    <p:sndAc>
      <p:stSnd>
        <p:snd r:embed="rId2" name="drumroll.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descr="Noktalı kılavuz"/>
          <p:cNvSpPr>
            <a:spLocks noGrp="1" noChangeArrowheads="1"/>
          </p:cNvSpPr>
          <p:nvPr>
            <p:ph idx="1"/>
          </p:nvPr>
        </p:nvSpPr>
        <p:spPr>
          <a:xfrm>
            <a:off x="468313" y="3284538"/>
            <a:ext cx="8229600" cy="1684337"/>
          </a:xfrm>
          <a:pattFill prst="dotGrid">
            <a:fgClr>
              <a:srgbClr val="DDCAEC"/>
            </a:fgClr>
            <a:bgClr>
              <a:schemeClr val="tx1"/>
            </a:bgClr>
          </a:pattFill>
          <a:ln w="76200" cmpd="tri">
            <a:solidFill>
              <a:schemeClr val="tx1"/>
            </a:solidFill>
            <a:miter lim="800000"/>
            <a:headEnd/>
            <a:tailEnd/>
          </a:ln>
        </p:spPr>
        <p:txBody>
          <a:bodyPr/>
          <a:lstStyle/>
          <a:p>
            <a:pPr eaLnBrk="1" hangingPunct="1"/>
            <a:r>
              <a:rPr lang="tr-TR" altLang="tr-TR" smtClean="0">
                <a:solidFill>
                  <a:srgbClr val="480048"/>
                </a:solidFill>
              </a:rPr>
              <a:t>Bir kavramı ya da varlığı başka kavram ya da varlığın  özellikleriyle anlatmaya </a:t>
            </a:r>
            <a:r>
              <a:rPr lang="tr-TR" altLang="tr-TR" smtClean="0">
                <a:solidFill>
                  <a:srgbClr val="FF0000"/>
                </a:solidFill>
              </a:rPr>
              <a:t>benzetme</a:t>
            </a:r>
            <a:r>
              <a:rPr lang="tr-TR" altLang="tr-TR" smtClean="0">
                <a:solidFill>
                  <a:srgbClr val="480048"/>
                </a:solidFill>
              </a:rPr>
              <a:t> denir.</a:t>
            </a:r>
          </a:p>
          <a:p>
            <a:pPr eaLnBrk="1" hangingPunct="1"/>
            <a:endParaRPr lang="tr-TR" altLang="tr-TR" smtClean="0">
              <a:solidFill>
                <a:srgbClr val="480048"/>
              </a:solidFill>
            </a:endParaRPr>
          </a:p>
        </p:txBody>
      </p:sp>
      <p:sp>
        <p:nvSpPr>
          <p:cNvPr id="24579" name="Text Box 5" descr="Noktalı kılavuz"/>
          <p:cNvSpPr txBox="1">
            <a:spLocks noChangeArrowheads="1"/>
          </p:cNvSpPr>
          <p:nvPr/>
        </p:nvSpPr>
        <p:spPr bwMode="auto">
          <a:xfrm>
            <a:off x="1979613" y="1700213"/>
            <a:ext cx="2449512"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Benzetme</a:t>
            </a:r>
          </a:p>
        </p:txBody>
      </p:sp>
      <p:pic>
        <p:nvPicPr>
          <p:cNvPr id="24580" name="Picture 10" desc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476250"/>
            <a:ext cx="2986088"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checker dir="vert"/>
    <p:sndAc>
      <p:stSnd>
        <p:snd r:embed="rId2" name="drumroll.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altLang="tr-TR" sz="4800" i="1" smtClean="0"/>
              <a:t>ÖRNEK :</a:t>
            </a:r>
          </a:p>
        </p:txBody>
      </p:sp>
      <p:pic>
        <p:nvPicPr>
          <p:cNvPr id="25604" name="Picture 8" descr="20173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156325" y="260350"/>
            <a:ext cx="2801938" cy="244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3" name="Text Box 7" descr="Noktalı kılavuz"/>
          <p:cNvSpPr txBox="1">
            <a:spLocks noChangeArrowheads="1"/>
          </p:cNvSpPr>
          <p:nvPr/>
        </p:nvSpPr>
        <p:spPr bwMode="auto">
          <a:xfrm>
            <a:off x="1403350" y="1557338"/>
            <a:ext cx="2449513"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Benzetme</a:t>
            </a:r>
          </a:p>
        </p:txBody>
      </p:sp>
      <p:sp>
        <p:nvSpPr>
          <p:cNvPr id="25605" name="Text Box 9" descr="Noktalı kılavuz"/>
          <p:cNvSpPr txBox="1">
            <a:spLocks noChangeArrowheads="1"/>
          </p:cNvSpPr>
          <p:nvPr/>
        </p:nvSpPr>
        <p:spPr bwMode="auto">
          <a:xfrm>
            <a:off x="468313" y="2636838"/>
            <a:ext cx="6335712" cy="3157537"/>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2800" b="0">
                <a:solidFill>
                  <a:srgbClr val="480048"/>
                </a:solidFill>
              </a:rPr>
              <a:t>“ Birikimsiz yazarlık saman alevi gibidir. Saman alevi çabucak tutuşup yine çabucak söner. Yazmak için yeterli donanıma sahip olmayan birikimsiz yazarlar parlamış olsalar bile elbet bir gün saman alevi gibi sönüp giderler.”</a:t>
            </a:r>
          </a:p>
        </p:txBody>
      </p:sp>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comb dir="vert"/>
    <p:sndAc>
      <p:stSnd>
        <p:snd r:embed="rId2" name="drumroll.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descr="Noktalı kılavuz"/>
          <p:cNvSpPr>
            <a:spLocks noGrp="1" noChangeArrowheads="1"/>
          </p:cNvSpPr>
          <p:nvPr>
            <p:ph idx="1"/>
          </p:nvPr>
        </p:nvSpPr>
        <p:spPr>
          <a:xfrm>
            <a:off x="395288" y="1700213"/>
            <a:ext cx="5699125" cy="4249737"/>
          </a:xfrm>
          <a:pattFill prst="dotGrid">
            <a:fgClr>
              <a:srgbClr val="DDCAEC"/>
            </a:fgClr>
            <a:bgClr>
              <a:schemeClr val="tx1"/>
            </a:bgClr>
          </a:pattFill>
          <a:ln w="76200" cmpd="tri">
            <a:solidFill>
              <a:schemeClr val="tx1"/>
            </a:solidFill>
            <a:miter lim="800000"/>
            <a:headEnd/>
            <a:tailEnd/>
          </a:ln>
        </p:spPr>
        <p:txBody>
          <a:bodyPr/>
          <a:lstStyle/>
          <a:p>
            <a:pPr eaLnBrk="1" hangingPunct="1">
              <a:buFont typeface="Wingdings" pitchFamily="2" charset="2"/>
              <a:buNone/>
            </a:pPr>
            <a:r>
              <a:rPr lang="tr-TR" altLang="tr-TR" sz="2900" smtClean="0">
                <a:solidFill>
                  <a:srgbClr val="480048"/>
                </a:solidFill>
              </a:rPr>
              <a:t>Düşünceyi inandırıcı kılmanın yollarından biri de sayısal verilerden yararlanmadır. İnsanlar okuduklarının sayılarla desteklendiğini görürlerse yazıyı daha da inandırıcı bulurlar.</a:t>
            </a:r>
          </a:p>
          <a:p>
            <a:pPr eaLnBrk="1" hangingPunct="1"/>
            <a:endParaRPr lang="tr-TR" altLang="tr-TR" sz="2900" smtClean="0">
              <a:solidFill>
                <a:srgbClr val="480048"/>
              </a:solidFill>
            </a:endParaRPr>
          </a:p>
        </p:txBody>
      </p:sp>
      <p:sp>
        <p:nvSpPr>
          <p:cNvPr id="26627" name="Text Box 4" descr="Noktalı kılavuz"/>
          <p:cNvSpPr txBox="1">
            <a:spLocks noChangeArrowheads="1"/>
          </p:cNvSpPr>
          <p:nvPr/>
        </p:nvSpPr>
        <p:spPr bwMode="auto">
          <a:xfrm>
            <a:off x="323850" y="620713"/>
            <a:ext cx="6480175" cy="668337"/>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3200" b="0">
                <a:solidFill>
                  <a:srgbClr val="480048"/>
                </a:solidFill>
              </a:rPr>
              <a:t>Sayısal Verilerden Yararlanma</a:t>
            </a:r>
          </a:p>
        </p:txBody>
      </p:sp>
      <p:pic>
        <p:nvPicPr>
          <p:cNvPr id="26628" name="Picture 6" descr="sayil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2205038"/>
            <a:ext cx="3059112"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cover/>
    <p:sndAc>
      <p:stSnd>
        <p:snd r:embed="rId2" name="cashreg.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7544" y="188640"/>
            <a:ext cx="7992888" cy="967319"/>
          </a:xfrm>
        </p:spPr>
        <p:txBody>
          <a:bodyPr/>
          <a:lstStyle/>
          <a:p>
            <a:pPr eaLnBrk="1" hangingPunct="1"/>
            <a:r>
              <a:rPr lang="tr-TR" altLang="tr-TR" sz="4800" i="1" smtClean="0"/>
              <a:t>ÖRNEK :</a:t>
            </a:r>
          </a:p>
        </p:txBody>
      </p:sp>
      <p:sp>
        <p:nvSpPr>
          <p:cNvPr id="27651" name="Rectangle 3" descr="Noktalı kılavuz"/>
          <p:cNvSpPr>
            <a:spLocks noGrp="1" noChangeArrowheads="1"/>
          </p:cNvSpPr>
          <p:nvPr>
            <p:ph idx="1"/>
          </p:nvPr>
        </p:nvSpPr>
        <p:spPr>
          <a:xfrm>
            <a:off x="250825" y="2133601"/>
            <a:ext cx="8209607" cy="4247728"/>
          </a:xfrm>
          <a:pattFill prst="dotGrid">
            <a:fgClr>
              <a:srgbClr val="DDCAEC"/>
            </a:fgClr>
            <a:bgClr>
              <a:schemeClr val="tx1"/>
            </a:bgClr>
          </a:pattFill>
        </p:spPr>
        <p:txBody>
          <a:bodyPr>
            <a:normAutofit lnSpcReduction="10000"/>
          </a:bodyPr>
          <a:lstStyle/>
          <a:p>
            <a:pPr eaLnBrk="1" hangingPunct="1">
              <a:lnSpc>
                <a:spcPct val="90000"/>
              </a:lnSpc>
            </a:pPr>
            <a:r>
              <a:rPr lang="tr-TR" altLang="tr-TR" sz="2400" smtClean="0">
                <a:solidFill>
                  <a:srgbClr val="480048"/>
                </a:solidFill>
              </a:rPr>
              <a:t>Dünyanın ekvatorundaki bir noktanın dönüş hızı saniyede </a:t>
            </a:r>
            <a:r>
              <a:rPr lang="tr-TR" altLang="tr-TR" sz="2400" smtClean="0">
                <a:solidFill>
                  <a:srgbClr val="FF0000"/>
                </a:solidFill>
              </a:rPr>
              <a:t>467</a:t>
            </a:r>
            <a:r>
              <a:rPr lang="tr-TR" altLang="tr-TR" sz="2400" smtClean="0">
                <a:solidFill>
                  <a:srgbClr val="480048"/>
                </a:solidFill>
              </a:rPr>
              <a:t> metredir yani bu noktada koltuğunda oturan biri zaten bu hızla hareket etmektedir. Dünyamız Güneş'in etrafında daireye yakın eliptik bir yörüngede dönerken hızı saniyede </a:t>
            </a:r>
            <a:r>
              <a:rPr lang="tr-TR" altLang="tr-TR" sz="2400" smtClean="0">
                <a:solidFill>
                  <a:srgbClr val="FF0000"/>
                </a:solidFill>
              </a:rPr>
              <a:t>30</a:t>
            </a:r>
            <a:r>
              <a:rPr lang="tr-TR" altLang="tr-TR" sz="2400" smtClean="0">
                <a:solidFill>
                  <a:srgbClr val="480048"/>
                </a:solidFill>
              </a:rPr>
              <a:t> kilometredir.</a:t>
            </a:r>
            <a:br>
              <a:rPr lang="tr-TR" altLang="tr-TR" sz="2400" smtClean="0">
                <a:solidFill>
                  <a:srgbClr val="480048"/>
                </a:solidFill>
              </a:rPr>
            </a:br>
            <a:r>
              <a:rPr lang="tr-TR" altLang="tr-TR" sz="2400" smtClean="0">
                <a:solidFill>
                  <a:srgbClr val="480048"/>
                </a:solidFill>
              </a:rPr>
              <a:t/>
            </a:r>
            <a:br>
              <a:rPr lang="tr-TR" altLang="tr-TR" sz="2400" smtClean="0">
                <a:solidFill>
                  <a:srgbClr val="480048"/>
                </a:solidFill>
              </a:rPr>
            </a:br>
            <a:r>
              <a:rPr lang="tr-TR" altLang="tr-TR" sz="2400" smtClean="0">
                <a:solidFill>
                  <a:srgbClr val="480048"/>
                </a:solidFill>
              </a:rPr>
              <a:t>Güneş sistemimiz Samanyolu galaksisinde merkezden </a:t>
            </a:r>
            <a:r>
              <a:rPr lang="tr-TR" altLang="tr-TR" sz="2400" smtClean="0">
                <a:solidFill>
                  <a:srgbClr val="FF0000"/>
                </a:solidFill>
              </a:rPr>
              <a:t>25</a:t>
            </a:r>
            <a:r>
              <a:rPr lang="tr-TR" altLang="tr-TR" sz="2400" smtClean="0">
                <a:solidFill>
                  <a:srgbClr val="480048"/>
                </a:solidFill>
              </a:rPr>
              <a:t> bin ışık yılı uzaklığında, ortalarda bir yerdedir. Sistemimiz bu merkez etrafında, galaksideki diğer yıldızlarla birlikte saniyede </a:t>
            </a:r>
            <a:r>
              <a:rPr lang="tr-TR" altLang="tr-TR" sz="2400" smtClean="0">
                <a:solidFill>
                  <a:srgbClr val="FF0000"/>
                </a:solidFill>
              </a:rPr>
              <a:t>220</a:t>
            </a:r>
            <a:r>
              <a:rPr lang="tr-TR" altLang="tr-TR" sz="2400" smtClean="0">
                <a:solidFill>
                  <a:srgbClr val="480048"/>
                </a:solidFill>
              </a:rPr>
              <a:t> kilometre hızla döner. Her bir turunu </a:t>
            </a:r>
            <a:r>
              <a:rPr lang="tr-TR" altLang="tr-TR" sz="2400" smtClean="0">
                <a:solidFill>
                  <a:srgbClr val="FF0000"/>
                </a:solidFill>
              </a:rPr>
              <a:t>240</a:t>
            </a:r>
            <a:r>
              <a:rPr lang="tr-TR" altLang="tr-TR" sz="2400" smtClean="0">
                <a:solidFill>
                  <a:srgbClr val="480048"/>
                </a:solidFill>
              </a:rPr>
              <a:t> milyon yılda tamamlar.</a:t>
            </a:r>
            <a:br>
              <a:rPr lang="tr-TR" altLang="tr-TR" sz="2400" smtClean="0">
                <a:solidFill>
                  <a:srgbClr val="480048"/>
                </a:solidFill>
              </a:rPr>
            </a:br>
            <a:endParaRPr lang="tr-TR" altLang="tr-TR" sz="2400" smtClean="0">
              <a:solidFill>
                <a:srgbClr val="480048"/>
              </a:solidFill>
            </a:endParaRPr>
          </a:p>
        </p:txBody>
      </p:sp>
      <p:sp>
        <p:nvSpPr>
          <p:cNvPr id="27652" name="Text Box 4" descr="Noktalı kılavuz"/>
          <p:cNvSpPr txBox="1">
            <a:spLocks noChangeArrowheads="1"/>
          </p:cNvSpPr>
          <p:nvPr/>
        </p:nvSpPr>
        <p:spPr bwMode="auto">
          <a:xfrm>
            <a:off x="971600" y="1268412"/>
            <a:ext cx="6480175" cy="668337"/>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3200" b="0">
                <a:solidFill>
                  <a:srgbClr val="480048"/>
                </a:solidFill>
              </a:rPr>
              <a:t>Sayısal Verilerden Yararlanma</a:t>
            </a:r>
          </a:p>
        </p:txBody>
      </p:sp>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checker/>
    <p:sndAc>
      <p:stSnd>
        <p:snd r:embed="rId2" name="cashreg.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tr-TR" altLang="tr-TR" b="1" smtClean="0"/>
              <a:t>         ANLATIM </a:t>
            </a:r>
            <a:r>
              <a:rPr lang="tr-TR" altLang="tr-TR" b="1" dirty="0" smtClean="0"/>
              <a:t>BİÇİMLERİ</a:t>
            </a:r>
          </a:p>
        </p:txBody>
      </p:sp>
      <p:sp>
        <p:nvSpPr>
          <p:cNvPr id="62467" name="Rectangle 3" descr="Noktalı kılavuz"/>
          <p:cNvSpPr>
            <a:spLocks noGrp="1" noChangeArrowheads="1"/>
          </p:cNvSpPr>
          <p:nvPr>
            <p:ph idx="1"/>
          </p:nvPr>
        </p:nvSpPr>
        <p:spPr>
          <a:xfrm>
            <a:off x="457200" y="1600200"/>
            <a:ext cx="8229600" cy="3916363"/>
          </a:xfrm>
          <a:pattFill prst="dotGrid">
            <a:fgClr>
              <a:srgbClr val="DDCAEC"/>
            </a:fgClr>
            <a:bgClr>
              <a:schemeClr val="tx1"/>
            </a:bgClr>
          </a:pattFill>
          <a:ln w="76200" cmpd="tri">
            <a:solidFill>
              <a:srgbClr val="480048"/>
            </a:solidFill>
            <a:miter lim="800000"/>
            <a:headEnd/>
            <a:tailEnd/>
          </a:ln>
        </p:spPr>
        <p:txBody>
          <a:bodyPr/>
          <a:lstStyle/>
          <a:p>
            <a:pPr eaLnBrk="1" hangingPunct="1"/>
            <a:endParaRPr lang="tr-TR" altLang="tr-TR" dirty="0" smtClean="0"/>
          </a:p>
          <a:p>
            <a:pPr eaLnBrk="1" hangingPunct="1"/>
            <a:r>
              <a:rPr lang="tr-TR" altLang="tr-TR" sz="3200" b="1" dirty="0" smtClean="0">
                <a:solidFill>
                  <a:srgbClr val="5A2C7C"/>
                </a:solidFill>
              </a:rPr>
              <a:t>1. Açıklayıcı Anlatım (</a:t>
            </a:r>
            <a:r>
              <a:rPr lang="tr-TR" altLang="tr-TR" sz="3200" b="1" i="1" dirty="0" smtClean="0">
                <a:solidFill>
                  <a:srgbClr val="5A2C7C"/>
                </a:solidFill>
              </a:rPr>
              <a:t>Açıklama</a:t>
            </a:r>
            <a:r>
              <a:rPr lang="tr-TR" altLang="tr-TR" sz="3200" b="1" dirty="0" smtClean="0">
                <a:solidFill>
                  <a:srgbClr val="5A2C7C"/>
                </a:solidFill>
              </a:rPr>
              <a:t>)</a:t>
            </a:r>
          </a:p>
          <a:p>
            <a:pPr eaLnBrk="1" hangingPunct="1"/>
            <a:r>
              <a:rPr lang="tr-TR" altLang="tr-TR" sz="3200" b="1" dirty="0" smtClean="0">
                <a:solidFill>
                  <a:srgbClr val="5A2C7C"/>
                </a:solidFill>
              </a:rPr>
              <a:t>2. </a:t>
            </a:r>
            <a:r>
              <a:rPr lang="tr-TR" altLang="tr-TR" sz="3200" b="1" dirty="0" err="1" smtClean="0">
                <a:solidFill>
                  <a:srgbClr val="5A2C7C"/>
                </a:solidFill>
              </a:rPr>
              <a:t>Öyküleyici</a:t>
            </a:r>
            <a:r>
              <a:rPr lang="tr-TR" altLang="tr-TR" sz="3200" b="1" dirty="0" smtClean="0">
                <a:solidFill>
                  <a:srgbClr val="5A2C7C"/>
                </a:solidFill>
              </a:rPr>
              <a:t> Anlatım (</a:t>
            </a:r>
            <a:r>
              <a:rPr lang="tr-TR" altLang="tr-TR" sz="3200" b="1" i="1" dirty="0" smtClean="0">
                <a:solidFill>
                  <a:srgbClr val="5A2C7C"/>
                </a:solidFill>
              </a:rPr>
              <a:t>Öyküleme</a:t>
            </a:r>
            <a:r>
              <a:rPr lang="tr-TR" altLang="tr-TR" sz="3200" b="1" dirty="0" smtClean="0">
                <a:solidFill>
                  <a:srgbClr val="5A2C7C"/>
                </a:solidFill>
              </a:rPr>
              <a:t>) </a:t>
            </a:r>
          </a:p>
          <a:p>
            <a:pPr eaLnBrk="1" hangingPunct="1"/>
            <a:r>
              <a:rPr lang="tr-TR" altLang="tr-TR" sz="3200" b="1" dirty="0" smtClean="0">
                <a:solidFill>
                  <a:srgbClr val="5A2C7C"/>
                </a:solidFill>
              </a:rPr>
              <a:t>3. Betimleyici Anlatım (</a:t>
            </a:r>
            <a:r>
              <a:rPr lang="tr-TR" altLang="tr-TR" sz="3200" b="1" i="1" dirty="0" smtClean="0">
                <a:solidFill>
                  <a:srgbClr val="5A2C7C"/>
                </a:solidFill>
              </a:rPr>
              <a:t>Betimleme</a:t>
            </a:r>
            <a:r>
              <a:rPr lang="tr-TR" altLang="tr-TR" sz="3200" b="1" dirty="0" smtClean="0">
                <a:solidFill>
                  <a:srgbClr val="5A2C7C"/>
                </a:solidFill>
              </a:rPr>
              <a:t>)</a:t>
            </a:r>
          </a:p>
          <a:p>
            <a:pPr eaLnBrk="1" hangingPunct="1"/>
            <a:r>
              <a:rPr lang="tr-TR" altLang="tr-TR" sz="3200" b="1" dirty="0" smtClean="0">
                <a:solidFill>
                  <a:srgbClr val="5A2C7C"/>
                </a:solidFill>
              </a:rPr>
              <a:t>4. Tartışmacı Anlatım (</a:t>
            </a:r>
            <a:r>
              <a:rPr lang="tr-TR" altLang="tr-TR" sz="3200" b="1" i="1" dirty="0" smtClean="0">
                <a:solidFill>
                  <a:srgbClr val="5A2C7C"/>
                </a:solidFill>
              </a:rPr>
              <a:t>Tartışma</a:t>
            </a:r>
            <a:r>
              <a:rPr lang="tr-TR" altLang="tr-TR" sz="3200" b="1" dirty="0" smtClean="0">
                <a:solidFill>
                  <a:srgbClr val="5A2C7C"/>
                </a:solidFill>
              </a:rPr>
              <a:t>)</a:t>
            </a:r>
          </a:p>
          <a:p>
            <a:pPr eaLnBrk="1" hangingPunct="1"/>
            <a:endParaRPr lang="tr-TR" altLang="tr-TR" sz="3200" b="1" dirty="0" smtClean="0">
              <a:solidFill>
                <a:srgbClr val="5A2C7C"/>
              </a:solidFill>
            </a:endParaRPr>
          </a:p>
        </p:txBody>
      </p:sp>
      <p:pic>
        <p:nvPicPr>
          <p:cNvPr id="5124" name="Picture 4" descr="MCj044138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1148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MCj044138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813"/>
            <a:ext cx="2743200" cy="2743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67">
                                            <p:bg/>
                                          </p:spTgt>
                                        </p:tgtEl>
                                        <p:attrNameLst>
                                          <p:attrName>style.visibility</p:attrName>
                                        </p:attrNameLst>
                                      </p:cBhvr>
                                      <p:to>
                                        <p:strVal val="visible"/>
                                      </p:to>
                                    </p:set>
                                    <p:animEffect transition="in" filter="dissolve">
                                      <p:cBhvr>
                                        <p:cTn id="12" dur="500"/>
                                        <p:tgtEl>
                                          <p:spTgt spid="62467">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dissolve">
                                      <p:cBhvr>
                                        <p:cTn id="17" dur="500"/>
                                        <p:tgtEl>
                                          <p:spTgt spid="62467">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62467">
                                            <p:txEl>
                                              <p:pRg st="2" end="2"/>
                                            </p:txEl>
                                          </p:spTgt>
                                        </p:tgtEl>
                                        <p:attrNameLst>
                                          <p:attrName>style.visibility</p:attrName>
                                        </p:attrNameLst>
                                      </p:cBhvr>
                                      <p:to>
                                        <p:strVal val="visible"/>
                                      </p:to>
                                    </p:set>
                                    <p:animEffect transition="in" filter="dissolve">
                                      <p:cBhvr>
                                        <p:cTn id="20" dur="500"/>
                                        <p:tgtEl>
                                          <p:spTgt spid="62467">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62467">
                                            <p:txEl>
                                              <p:pRg st="3" end="3"/>
                                            </p:txEl>
                                          </p:spTgt>
                                        </p:tgtEl>
                                        <p:attrNameLst>
                                          <p:attrName>style.visibility</p:attrName>
                                        </p:attrNameLst>
                                      </p:cBhvr>
                                      <p:to>
                                        <p:strVal val="visible"/>
                                      </p:to>
                                    </p:set>
                                    <p:animEffect transition="in" filter="dissolve">
                                      <p:cBhvr>
                                        <p:cTn id="23" dur="500"/>
                                        <p:tgtEl>
                                          <p:spTgt spid="62467">
                                            <p:txEl>
                                              <p:pRg st="3" end="3"/>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62467">
                                            <p:txEl>
                                              <p:pRg st="4" end="4"/>
                                            </p:txEl>
                                          </p:spTgt>
                                        </p:tgtEl>
                                        <p:attrNameLst>
                                          <p:attrName>style.visibility</p:attrName>
                                        </p:attrNameLst>
                                      </p:cBhvr>
                                      <p:to>
                                        <p:strVal val="visible"/>
                                      </p:to>
                                    </p:set>
                                    <p:animEffect transition="in" filter="dissolve">
                                      <p:cBhvr>
                                        <p:cTn id="26" dur="500"/>
                                        <p:tgtEl>
                                          <p:spTgt spid="62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tr-TR" altLang="tr-TR" smtClean="0"/>
              <a:t/>
            </a:r>
            <a:br>
              <a:rPr lang="tr-TR" altLang="tr-TR" smtClean="0"/>
            </a:br>
            <a:endParaRPr lang="tr-TR" altLang="tr-TR" smtClean="0"/>
          </a:p>
        </p:txBody>
      </p:sp>
      <p:sp>
        <p:nvSpPr>
          <p:cNvPr id="6147" name="Rectangle 7" descr="Noktalı kılavuz"/>
          <p:cNvSpPr>
            <a:spLocks noGrp="1" noChangeArrowheads="1"/>
          </p:cNvSpPr>
          <p:nvPr>
            <p:ph type="body" sz="half" idx="1"/>
          </p:nvPr>
        </p:nvSpPr>
        <p:spPr>
          <a:xfrm>
            <a:off x="457200" y="1600200"/>
            <a:ext cx="5122912" cy="4924425"/>
          </a:xfrm>
          <a:pattFill prst="dotGrid">
            <a:fgClr>
              <a:srgbClr val="DDCAEC"/>
            </a:fgClr>
            <a:bgClr>
              <a:schemeClr val="tx1"/>
            </a:bgClr>
          </a:pattFill>
          <a:ln w="76200" cmpd="tri">
            <a:solidFill>
              <a:schemeClr val="accent2"/>
            </a:solidFill>
            <a:miter lim="800000"/>
            <a:headEnd/>
            <a:tailEnd/>
          </a:ln>
        </p:spPr>
        <p:txBody>
          <a:bodyPr/>
          <a:lstStyle/>
          <a:p>
            <a:pPr eaLnBrk="1" hangingPunct="1"/>
            <a:r>
              <a:rPr lang="tr-TR" altLang="tr-TR" sz="2700" dirty="0" smtClean="0">
                <a:solidFill>
                  <a:srgbClr val="320032"/>
                </a:solidFill>
              </a:rPr>
              <a:t>Okuyucuyu herhangi bir konuda eğitmek ve ona bilgi vermek amacıyla başvurulan bir anlatım tekniğidir. Sade ve sanatsız bir dil kullanılır. Tanımlarla, örneklerle konunun en iyi biçimde anlaşılması sağlanır. </a:t>
            </a:r>
          </a:p>
        </p:txBody>
      </p:sp>
      <p:pic>
        <p:nvPicPr>
          <p:cNvPr id="6149" name="Picture 11" descr="MCj0438249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732462" y="3000375"/>
            <a:ext cx="1870075" cy="1730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8" name="Rectangle 4"/>
          <p:cNvSpPr>
            <a:spLocks noChangeArrowheads="1"/>
          </p:cNvSpPr>
          <p:nvPr/>
        </p:nvSpPr>
        <p:spPr bwMode="auto">
          <a:xfrm>
            <a:off x="611560" y="333375"/>
            <a:ext cx="7632700" cy="701675"/>
          </a:xfrm>
          <a:prstGeom prst="rect">
            <a:avLst/>
          </a:prstGeom>
          <a:ln/>
          <a:extLst/>
        </p:spPr>
        <p:style>
          <a:lnRef idx="3">
            <a:schemeClr val="lt1"/>
          </a:lnRef>
          <a:fillRef idx="1">
            <a:schemeClr val="accent6"/>
          </a:fillRef>
          <a:effectRef idx="1">
            <a:schemeClr val="accent6"/>
          </a:effectRef>
          <a:fontRef idx="minor">
            <a:schemeClr val="lt1"/>
          </a:fontRef>
        </p:style>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tr-TR" altLang="tr-TR" sz="4000" dirty="0">
                <a:latin typeface="Garamond" pitchFamily="18" charset="0"/>
              </a:rPr>
              <a:t>1. Açıklayıcı Anlatım (Açıklama)</a:t>
            </a:r>
          </a:p>
        </p:txBody>
      </p:sp>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wipe dir="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60350"/>
            <a:ext cx="8229600" cy="1139825"/>
          </a:xfrm>
        </p:spPr>
        <p:txBody>
          <a:bodyPr/>
          <a:lstStyle/>
          <a:p>
            <a:pPr eaLnBrk="1" hangingPunct="1"/>
            <a:r>
              <a:rPr lang="tr-TR" altLang="tr-TR" sz="4800" i="1" smtClean="0"/>
              <a:t>ÖRNEK: </a:t>
            </a:r>
          </a:p>
        </p:txBody>
      </p:sp>
      <p:sp>
        <p:nvSpPr>
          <p:cNvPr id="7171" name="Rectangle 3" descr="Noktalı kılavuz"/>
          <p:cNvSpPr>
            <a:spLocks noGrp="1" noChangeArrowheads="1"/>
          </p:cNvSpPr>
          <p:nvPr>
            <p:ph idx="1"/>
          </p:nvPr>
        </p:nvSpPr>
        <p:spPr>
          <a:xfrm>
            <a:off x="684213" y="1989138"/>
            <a:ext cx="8229600" cy="4248150"/>
          </a:xfrm>
          <a:pattFill prst="dotGrid">
            <a:fgClr>
              <a:srgbClr val="CDFFCD"/>
            </a:fgClr>
            <a:bgClr>
              <a:schemeClr val="tx1"/>
            </a:bgClr>
          </a:pattFill>
          <a:ln w="92075" cmpd="thinThick">
            <a:solidFill>
              <a:srgbClr val="99CC00"/>
            </a:solidFill>
            <a:miter lim="800000"/>
            <a:headEnd/>
            <a:tailEnd/>
          </a:ln>
        </p:spPr>
        <p:txBody>
          <a:bodyPr/>
          <a:lstStyle/>
          <a:p>
            <a:pPr eaLnBrk="1" hangingPunct="1"/>
            <a:r>
              <a:rPr lang="tr-TR" altLang="tr-TR" dirty="0" smtClean="0">
                <a:solidFill>
                  <a:srgbClr val="480048"/>
                </a:solidFill>
              </a:rPr>
              <a:t>Haldun Taner hikaye, tiyatro, makale ve fıkra türlerinde eserler vermiştir. Hikayelerinde genellikle büyük şehirdeki tipleri; bozulmuş ve ikiyüzlü çevreleri anlatır. Tiyatrolarında da gecekondu bölgesinin cahil insanlarını ele almıştır. Bu tipler yerel dilleriyle konuşturulur. Bu eserleri okuyan insanın yüzünde tatlı bir tebessüm belirir. </a:t>
            </a:r>
          </a:p>
        </p:txBody>
      </p:sp>
      <p:pic>
        <p:nvPicPr>
          <p:cNvPr id="7172" name="Picture 7" descr="MCj041239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163" y="0"/>
            <a:ext cx="30099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split/>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ln/>
        </p:spPr>
        <p:style>
          <a:lnRef idx="3">
            <a:schemeClr val="lt1"/>
          </a:lnRef>
          <a:fillRef idx="1">
            <a:schemeClr val="accent6"/>
          </a:fillRef>
          <a:effectRef idx="1">
            <a:schemeClr val="accent6"/>
          </a:effectRef>
          <a:fontRef idx="minor">
            <a:schemeClr val="lt1"/>
          </a:fontRef>
        </p:style>
        <p:txBody>
          <a:bodyPr>
            <a:normAutofit/>
          </a:bodyPr>
          <a:lstStyle/>
          <a:p>
            <a:pPr eaLnBrk="1" hangingPunct="1"/>
            <a:r>
              <a:rPr lang="tr-TR" altLang="tr-TR" sz="3600" b="1" dirty="0" smtClean="0"/>
              <a:t>2.Öyküleyici Anlatım (Öyküleme)</a:t>
            </a:r>
          </a:p>
        </p:txBody>
      </p:sp>
      <p:sp>
        <p:nvSpPr>
          <p:cNvPr id="8195" name="Rectangle 4" descr="Noktalı kılavuz"/>
          <p:cNvSpPr>
            <a:spLocks noGrp="1" noChangeArrowheads="1"/>
          </p:cNvSpPr>
          <p:nvPr>
            <p:ph type="body" sz="half" idx="1"/>
          </p:nvPr>
        </p:nvSpPr>
        <p:spPr>
          <a:xfrm>
            <a:off x="457200" y="1600200"/>
            <a:ext cx="4402138" cy="4997450"/>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sz="2500" dirty="0" smtClean="0">
                <a:solidFill>
                  <a:srgbClr val="480048"/>
                </a:solidFill>
              </a:rPr>
              <a:t>Bir duygunun, düşüncenin anlatılmak istenen bir olay etrafında veya olaya bağlı olarak anlatılmasıyla oluşan bir anlatım tekniğidir. Olayın olmadığı yerde öyküleme de olmaz. Öykülemede yer, zaman, şahıs gibi unsurlara rastlanır. </a:t>
            </a:r>
          </a:p>
        </p:txBody>
      </p:sp>
      <p:pic>
        <p:nvPicPr>
          <p:cNvPr id="8196" name="Picture 13" descr="MCj040627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6213" y="1700213"/>
            <a:ext cx="3887787"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a:xfrm>
            <a:off x="4788024" y="6557169"/>
            <a:ext cx="4260056" cy="300831"/>
          </a:xfrm>
        </p:spPr>
        <p:txBody>
          <a:bodyPr/>
          <a:lstStyle/>
          <a:p>
            <a:pPr>
              <a:defRPr/>
            </a:pPr>
            <a:r>
              <a:rPr lang="tr-TR" dirty="0" smtClean="0"/>
              <a:t>www.turkedebiyati.org</a:t>
            </a:r>
            <a:endParaRPr lang="tr-TR" dirty="0"/>
          </a:p>
        </p:txBody>
      </p:sp>
    </p:spTree>
  </p:cSld>
  <p:clrMapOvr>
    <a:masterClrMapping/>
  </p:clrMapOvr>
  <p:transition spd="med">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altLang="tr-TR" sz="4800" i="1" smtClean="0"/>
              <a:t>ÖRNEK :</a:t>
            </a:r>
          </a:p>
        </p:txBody>
      </p:sp>
      <p:sp>
        <p:nvSpPr>
          <p:cNvPr id="9219" name="Rectangle 3" descr="Noktalı kılavuz"/>
          <p:cNvSpPr>
            <a:spLocks noGrp="1" noChangeArrowheads="1"/>
          </p:cNvSpPr>
          <p:nvPr>
            <p:ph idx="1"/>
          </p:nvPr>
        </p:nvSpPr>
        <p:spPr>
          <a:xfrm>
            <a:off x="468313" y="2133600"/>
            <a:ext cx="8229600" cy="3600450"/>
          </a:xfrm>
          <a:pattFill prst="dotGrid">
            <a:fgClr>
              <a:srgbClr val="DDCAEC"/>
            </a:fgClr>
            <a:bgClr>
              <a:schemeClr val="tx1"/>
            </a:bgClr>
          </a:pattFill>
          <a:ln w="88900" cmpd="thinThick">
            <a:solidFill>
              <a:srgbClr val="99CC00"/>
            </a:solidFill>
            <a:miter lim="800000"/>
            <a:headEnd/>
            <a:tailEnd/>
          </a:ln>
        </p:spPr>
        <p:txBody>
          <a:bodyPr>
            <a:normAutofit lnSpcReduction="10000"/>
          </a:bodyPr>
          <a:lstStyle/>
          <a:p>
            <a:pPr eaLnBrk="1" hangingPunct="1"/>
            <a:r>
              <a:rPr lang="tr-TR" altLang="tr-TR" smtClean="0">
                <a:solidFill>
                  <a:srgbClr val="480048"/>
                </a:solidFill>
              </a:rPr>
              <a:t>Ayaşlı, beş ay hapiste tutsak kaldıktan sonra, dört arkadaşıyla bir gece hapisten kaçtı. Dağa çıktı. O zaman kendisine Battal’ın İbrahim diyorlardı ki iki yahut üç yıl Kastamonu, Çankırı ve Bolu arasındaki dağlarda gezdi. Çoklarının evini basıp paralarını aldı. Çocuklarını  dağa kaldırdı, para için.</a:t>
            </a:r>
          </a:p>
        </p:txBody>
      </p:sp>
      <p:pic>
        <p:nvPicPr>
          <p:cNvPr id="9220" name="Picture 4" descr="MCj041239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163" y="0"/>
            <a:ext cx="30099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comb dir="vert"/>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579296" cy="1139825"/>
          </a:xfrm>
        </p:spPr>
        <p:style>
          <a:lnRef idx="3">
            <a:schemeClr val="lt1"/>
          </a:lnRef>
          <a:fillRef idx="1">
            <a:schemeClr val="accent6"/>
          </a:fillRef>
          <a:effectRef idx="1">
            <a:schemeClr val="accent6"/>
          </a:effectRef>
          <a:fontRef idx="minor">
            <a:schemeClr val="lt1"/>
          </a:fontRef>
        </p:style>
        <p:txBody>
          <a:bodyPr>
            <a:normAutofit fontScale="90000"/>
          </a:bodyPr>
          <a:lstStyle/>
          <a:p>
            <a:pPr eaLnBrk="1" hangingPunct="1"/>
            <a:r>
              <a:rPr lang="tr-TR" alt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3. Betimleyici </a:t>
            </a:r>
            <a:r>
              <a:rPr lang="tr-TR" alt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Anlatım(Betimleme</a:t>
            </a:r>
            <a:r>
              <a:rPr lang="tr-TR" alt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sp>
        <p:nvSpPr>
          <p:cNvPr id="10243" name="Rectangle 4" descr="Noktalı kılavuz"/>
          <p:cNvSpPr>
            <a:spLocks noGrp="1" noChangeArrowheads="1"/>
          </p:cNvSpPr>
          <p:nvPr>
            <p:ph type="body" sz="half" idx="1"/>
          </p:nvPr>
        </p:nvSpPr>
        <p:spPr>
          <a:xfrm>
            <a:off x="457200" y="1557338"/>
            <a:ext cx="4978400" cy="4967287"/>
          </a:xfrm>
          <a:pattFill prst="dotGrid">
            <a:fgClr>
              <a:srgbClr val="DDCAEC"/>
            </a:fgClr>
            <a:bgClr>
              <a:schemeClr val="tx1"/>
            </a:bgClr>
          </a:pattFill>
        </p:spPr>
        <p:txBody>
          <a:bodyPr/>
          <a:lstStyle/>
          <a:p>
            <a:pPr eaLnBrk="1" hangingPunct="1"/>
            <a:r>
              <a:rPr lang="tr-TR" altLang="tr-TR" sz="2400" dirty="0" smtClean="0">
                <a:solidFill>
                  <a:srgbClr val="480048"/>
                </a:solidFill>
              </a:rPr>
              <a:t>Varlıkların okuyucunun gözünde, zihninde canlanacak şekilde ayırt edici nitelikleriyle resim çizer gibi anlatılmasına </a:t>
            </a:r>
            <a:r>
              <a:rPr lang="tr-TR" altLang="tr-TR" sz="2400" i="1" dirty="0" smtClean="0">
                <a:solidFill>
                  <a:srgbClr val="FF0000"/>
                </a:solidFill>
              </a:rPr>
              <a:t>betimleyici anlatım (tasvir etme)</a:t>
            </a:r>
            <a:r>
              <a:rPr lang="tr-TR" altLang="tr-TR" sz="2400" dirty="0" smtClean="0">
                <a:solidFill>
                  <a:srgbClr val="480048"/>
                </a:solidFill>
              </a:rPr>
              <a:t> denir.</a:t>
            </a:r>
          </a:p>
          <a:p>
            <a:pPr eaLnBrk="1" hangingPunct="1"/>
            <a:r>
              <a:rPr lang="tr-TR" altLang="tr-TR" sz="2400" dirty="0" smtClean="0">
                <a:solidFill>
                  <a:srgbClr val="480048"/>
                </a:solidFill>
              </a:rPr>
              <a:t>Betimlemede gözlem esastır. Gözlemle elde edilen bilgiler, </a:t>
            </a:r>
            <a:r>
              <a:rPr lang="tr-TR" altLang="tr-TR" sz="2400" dirty="0" err="1" smtClean="0">
                <a:solidFill>
                  <a:srgbClr val="480048"/>
                </a:solidFill>
              </a:rPr>
              <a:t>açık,sade,anlaşılır</a:t>
            </a:r>
            <a:r>
              <a:rPr lang="tr-TR" altLang="tr-TR" sz="2400" dirty="0" smtClean="0">
                <a:solidFill>
                  <a:srgbClr val="480048"/>
                </a:solidFill>
              </a:rPr>
              <a:t> bir dille okuyucunun gözünde canlanacak gibi anlatılır.</a:t>
            </a:r>
          </a:p>
        </p:txBody>
      </p:sp>
      <p:pic>
        <p:nvPicPr>
          <p:cNvPr id="10244" name="Picture 10" descr="MCBS01248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1500" y="1916113"/>
            <a:ext cx="2808288"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zoom dir="in"/>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altLang="tr-TR" sz="4800" dirty="0" smtClean="0"/>
              <a:t>ÖRNEK :</a:t>
            </a:r>
          </a:p>
        </p:txBody>
      </p:sp>
      <p:sp>
        <p:nvSpPr>
          <p:cNvPr id="11267" name="Rectangle 3" descr="Noktalı kılavuz"/>
          <p:cNvSpPr>
            <a:spLocks noGrp="1" noChangeArrowheads="1"/>
          </p:cNvSpPr>
          <p:nvPr>
            <p:ph idx="1"/>
          </p:nvPr>
        </p:nvSpPr>
        <p:spPr>
          <a:xfrm>
            <a:off x="468313" y="1916113"/>
            <a:ext cx="5256212" cy="4537075"/>
          </a:xfrm>
          <a:pattFill prst="dotGrid">
            <a:fgClr>
              <a:srgbClr val="DDCAEC"/>
            </a:fgClr>
            <a:bgClr>
              <a:schemeClr val="tx1"/>
            </a:bgClr>
          </a:pattFill>
          <a:ln w="88900" cmpd="thinThick">
            <a:solidFill>
              <a:srgbClr val="99CC00"/>
            </a:solidFill>
            <a:miter lim="800000"/>
            <a:headEnd/>
            <a:tailEnd/>
          </a:ln>
        </p:spPr>
        <p:txBody>
          <a:bodyPr/>
          <a:lstStyle/>
          <a:p>
            <a:pPr eaLnBrk="1" hangingPunct="1">
              <a:lnSpc>
                <a:spcPct val="90000"/>
              </a:lnSpc>
            </a:pPr>
            <a:r>
              <a:rPr lang="tr-TR" altLang="tr-TR" sz="2900" smtClean="0">
                <a:solidFill>
                  <a:srgbClr val="480048"/>
                </a:solidFill>
              </a:rPr>
              <a:t>Yeşil dağlar arasından Manisa, akşamları morararak susar; ince rüzgarla dağılan ezan seslerinden belde, derin bir sessizliğe dalar, karanlık basınca yamaçtaki evlerde cılız gaz lambalarının titrek ışıkları görülür. </a:t>
            </a:r>
          </a:p>
        </p:txBody>
      </p:sp>
      <p:pic>
        <p:nvPicPr>
          <p:cNvPr id="11268" name="Picture 4" descr="MCj041239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9338" y="0"/>
            <a:ext cx="3009900"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hareketli_manzara_tablosu"/>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2349500"/>
            <a:ext cx="3024188"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smtClean="0"/>
              <a:t>www.turkedebiyati.org</a:t>
            </a:r>
            <a:endParaRPr lang="tr-TR"/>
          </a:p>
        </p:txBody>
      </p:sp>
    </p:spTree>
  </p:cSld>
  <p:clrMapOvr>
    <a:masterClrMapping/>
  </p:clrMapOvr>
  <p:transition spd="med">
    <p:cover dir="d"/>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477</TotalTime>
  <Words>998</Words>
  <Application>Microsoft Office PowerPoint</Application>
  <PresentationFormat>Ekran Gösterisi (4:3)</PresentationFormat>
  <Paragraphs>102</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Canlı</vt:lpstr>
      <vt:lpstr>ANLATIM BİÇİMLERİ VE DÜŞÜNCEYİ GELİŞTİRME YOLLARI </vt:lpstr>
      <vt:lpstr>ANLATIM BİÇİMLERİ</vt:lpstr>
      <vt:lpstr>         ANLATIM BİÇİMLERİ</vt:lpstr>
      <vt:lpstr> </vt:lpstr>
      <vt:lpstr>ÖRNEK: </vt:lpstr>
      <vt:lpstr>2.Öyküleyici Anlatım (Öyküleme)</vt:lpstr>
      <vt:lpstr>ÖRNEK :</vt:lpstr>
      <vt:lpstr>3. Betimleyici Anlatım(Betimleme) </vt:lpstr>
      <vt:lpstr>ÖRNEK :</vt:lpstr>
      <vt:lpstr>4. Tartışmacı Anlatım (Tartışma) </vt:lpstr>
      <vt:lpstr>ÖRNEK :</vt:lpstr>
      <vt:lpstr>DÜŞÜNCEYİ GELİŞTİRME YOLLARI</vt:lpstr>
      <vt:lpstr>DÜŞÜNCEYİ GELİŞTİRME YOLLARI</vt:lpstr>
      <vt:lpstr>PowerPoint Sunusu</vt:lpstr>
      <vt:lpstr>ÖRNEK :</vt:lpstr>
      <vt:lpstr>PowerPoint Sunusu</vt:lpstr>
      <vt:lpstr>ÖRNEK :</vt:lpstr>
      <vt:lpstr>PowerPoint Sunusu</vt:lpstr>
      <vt:lpstr>ÖRNEK :</vt:lpstr>
      <vt:lpstr>PowerPoint Sunusu</vt:lpstr>
      <vt:lpstr>ÖRNEK :</vt:lpstr>
      <vt:lpstr>PowerPoint Sunusu</vt:lpstr>
      <vt:lpstr>ÖRNEK :</vt:lpstr>
      <vt:lpstr>PowerPoint Sunusu</vt:lpstr>
      <vt:lpstr>ÖRNEK :</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5</cp:revision>
  <dcterms:created xsi:type="dcterms:W3CDTF">2009-10-11T19:18:47Z</dcterms:created>
  <dcterms:modified xsi:type="dcterms:W3CDTF">2023-05-03T11:04:22Z</dcterms:modified>
  <cp:category>www.turkedebiyati.org</cp:category>
</cp:coreProperties>
</file>