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7" r:id="rId2"/>
    <p:sldId id="256" r:id="rId3"/>
    <p:sldId id="257" r:id="rId4"/>
    <p:sldId id="258" r:id="rId5"/>
    <p:sldId id="259" r:id="rId6"/>
    <p:sldId id="260" r:id="rId7"/>
    <p:sldId id="261" r:id="rId8"/>
    <p:sldId id="262" r:id="rId9"/>
    <p:sldId id="263" r:id="rId10"/>
    <p:sldId id="264" r:id="rId11"/>
    <p:sldId id="276" r:id="rId12"/>
    <p:sldId id="269" r:id="rId13"/>
    <p:sldId id="266" r:id="rId14"/>
    <p:sldId id="267" r:id="rId15"/>
    <p:sldId id="268"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8" d="100"/>
          <a:sy n="88" d="100"/>
        </p:scale>
        <p:origin x="-1344"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B82608-A29F-443E-AFF7-6E24885142AB}" type="datetimeFigureOut">
              <a:rPr lang="tr-TR" smtClean="0"/>
              <a:t>2.05.2023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5B796B-C2AA-457E-872D-1676ADFD0759}" type="slidenum">
              <a:rPr lang="tr-TR" smtClean="0"/>
              <a:t>‹#›</a:t>
            </a:fld>
            <a:endParaRPr lang="tr-TR"/>
          </a:p>
        </p:txBody>
      </p:sp>
    </p:spTree>
    <p:extLst>
      <p:ext uri="{BB962C8B-B14F-4D97-AF65-F5344CB8AC3E}">
        <p14:creationId xmlns:p14="http://schemas.microsoft.com/office/powerpoint/2010/main" val="2763092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urkedebiyati.or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turkedebiyati.org/"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ctr">
              <a:spcAft>
                <a:spcPts val="0"/>
              </a:spcAft>
            </a:pPr>
            <a:r>
              <a:rPr lang="tr-TR" sz="1200" b="1" u="sng" dirty="0" smtClean="0">
                <a:solidFill>
                  <a:srgbClr val="0000FF"/>
                </a:solidFill>
                <a:effectLst/>
                <a:latin typeface="+mn-lt"/>
                <a:ea typeface="Calibri"/>
                <a:cs typeface="Times New Roman"/>
                <a:hlinkClick r:id="rId3"/>
              </a:rPr>
              <a:t>www.turkedebiyati.org</a:t>
            </a:r>
            <a:br>
              <a:rPr lang="tr-TR" sz="1200" b="1" u="sng" dirty="0" smtClean="0">
                <a:solidFill>
                  <a:srgbClr val="0000FF"/>
                </a:solidFill>
                <a:effectLst/>
                <a:latin typeface="+mn-lt"/>
                <a:ea typeface="Calibri"/>
                <a:cs typeface="Times New Roman"/>
                <a:hlinkClick r:id="rId3"/>
              </a:rPr>
            </a:br>
            <a:r>
              <a:rPr lang="tr-TR" sz="1200" b="1" dirty="0" smtClean="0">
                <a:solidFill>
                  <a:srgbClr val="FF3300"/>
                </a:solidFill>
                <a:effectLst/>
                <a:latin typeface="+mn-lt"/>
                <a:ea typeface="Calibri"/>
                <a:cs typeface="Times New Roman"/>
              </a:rPr>
              <a:t>Türk Dili ve </a:t>
            </a:r>
            <a:r>
              <a:rPr lang="tr-TR" sz="1200" b="1" smtClean="0">
                <a:solidFill>
                  <a:srgbClr val="FF3300"/>
                </a:solidFill>
                <a:effectLst/>
                <a:latin typeface="+mn-lt"/>
                <a:ea typeface="Calibri"/>
                <a:cs typeface="Times New Roman"/>
              </a:rPr>
              <a:t>Edebiyatı Dersleri Kaynak </a:t>
            </a:r>
            <a:r>
              <a:rPr lang="tr-TR" sz="1200" b="1" dirty="0" smtClean="0">
                <a:solidFill>
                  <a:srgbClr val="FF3300"/>
                </a:solidFill>
                <a:effectLst/>
                <a:latin typeface="+mn-lt"/>
                <a:ea typeface="Calibri"/>
                <a:cs typeface="Times New Roman"/>
              </a:rPr>
              <a:t>Eğitim Sitesi</a:t>
            </a:r>
            <a:endParaRPr lang="tr-TR" sz="1200" dirty="0" smtClean="0">
              <a:effectLst/>
              <a:latin typeface="+mn-lt"/>
              <a:ea typeface="Calibri"/>
              <a:cs typeface="Times New Roman"/>
            </a:endParaRPr>
          </a:p>
          <a:p>
            <a:endParaRPr lang="tr-TR" dirty="0"/>
          </a:p>
        </p:txBody>
      </p:sp>
      <p:sp>
        <p:nvSpPr>
          <p:cNvPr id="4" name="Slayt Numarası Yer Tutucusu 3"/>
          <p:cNvSpPr>
            <a:spLocks noGrp="1"/>
          </p:cNvSpPr>
          <p:nvPr>
            <p:ph type="sldNum" sz="quarter" idx="10"/>
          </p:nvPr>
        </p:nvSpPr>
        <p:spPr/>
        <p:txBody>
          <a:bodyPr/>
          <a:lstStyle/>
          <a:p>
            <a:fld id="{B05B796B-C2AA-457E-872D-1676ADFD0759}" type="slidenum">
              <a:rPr lang="tr-TR" smtClean="0"/>
              <a:t>2</a:t>
            </a:fld>
            <a:endParaRPr lang="tr-TR"/>
          </a:p>
        </p:txBody>
      </p:sp>
    </p:spTree>
    <p:extLst>
      <p:ext uri="{BB962C8B-B14F-4D97-AF65-F5344CB8AC3E}">
        <p14:creationId xmlns:p14="http://schemas.microsoft.com/office/powerpoint/2010/main" val="2585491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ctr">
              <a:spcAft>
                <a:spcPts val="0"/>
              </a:spcAft>
            </a:pPr>
            <a:r>
              <a:rPr lang="tr-TR" sz="1200" b="1" u="sng" dirty="0" smtClean="0">
                <a:solidFill>
                  <a:srgbClr val="0000FF"/>
                </a:solidFill>
                <a:effectLst/>
                <a:latin typeface="+mn-lt"/>
                <a:ea typeface="Calibri"/>
                <a:cs typeface="Times New Roman"/>
                <a:hlinkClick r:id="rId3"/>
              </a:rPr>
              <a:t>www.turkedebiyati.org</a:t>
            </a:r>
            <a:br>
              <a:rPr lang="tr-TR" sz="1200" b="1" u="sng" dirty="0" smtClean="0">
                <a:solidFill>
                  <a:srgbClr val="0000FF"/>
                </a:solidFill>
                <a:effectLst/>
                <a:latin typeface="+mn-lt"/>
                <a:ea typeface="Calibri"/>
                <a:cs typeface="Times New Roman"/>
                <a:hlinkClick r:id="rId3"/>
              </a:rPr>
            </a:br>
            <a:r>
              <a:rPr lang="tr-TR" sz="1200" b="1" dirty="0" smtClean="0">
                <a:solidFill>
                  <a:srgbClr val="FF3300"/>
                </a:solidFill>
                <a:effectLst/>
                <a:latin typeface="+mn-lt"/>
                <a:ea typeface="Calibri"/>
                <a:cs typeface="Times New Roman"/>
              </a:rPr>
              <a:t>Türk Dili ve Edebiyatı Dersleri Kaynak Eğitim Sitesi</a:t>
            </a:r>
            <a:endParaRPr lang="tr-TR" dirty="0"/>
          </a:p>
        </p:txBody>
      </p:sp>
      <p:sp>
        <p:nvSpPr>
          <p:cNvPr id="4" name="Slayt Numarası Yer Tutucusu 3"/>
          <p:cNvSpPr>
            <a:spLocks noGrp="1"/>
          </p:cNvSpPr>
          <p:nvPr>
            <p:ph type="sldNum" sz="quarter" idx="10"/>
          </p:nvPr>
        </p:nvSpPr>
        <p:spPr/>
        <p:txBody>
          <a:bodyPr/>
          <a:lstStyle/>
          <a:p>
            <a:fld id="{B05B796B-C2AA-457E-872D-1676ADFD0759}" type="slidenum">
              <a:rPr lang="tr-TR" smtClean="0"/>
              <a:t>21</a:t>
            </a:fld>
            <a:endParaRPr lang="tr-TR"/>
          </a:p>
        </p:txBody>
      </p:sp>
    </p:spTree>
    <p:extLst>
      <p:ext uri="{BB962C8B-B14F-4D97-AF65-F5344CB8AC3E}">
        <p14:creationId xmlns:p14="http://schemas.microsoft.com/office/powerpoint/2010/main" val="13265280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endParaRPr lang="en-US" altLang="tr-TR"/>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ltLang="tr-TR" smtClean="0"/>
              <a:t>www.turkedebiyati.org</a:t>
            </a:r>
            <a:endParaRPr lang="en-US" alt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DD8783E-7973-47C2-B363-09525DA54869}" type="slidenum">
              <a:rPr lang="en-US" altLang="tr-TR" smtClean="0"/>
              <a:pPr/>
              <a:t>‹#›</a:t>
            </a:fld>
            <a:endParaRPr lang="en-US" alt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en-US" altLang="tr-TR"/>
          </a:p>
        </p:txBody>
      </p:sp>
      <p:sp>
        <p:nvSpPr>
          <p:cNvPr id="5" name="Footer Placeholder 4"/>
          <p:cNvSpPr>
            <a:spLocks noGrp="1"/>
          </p:cNvSpPr>
          <p:nvPr>
            <p:ph type="ftr" sz="quarter" idx="11"/>
          </p:nvPr>
        </p:nvSpPr>
        <p:spPr/>
        <p:txBody>
          <a:bodyPr/>
          <a:lstStyle/>
          <a:p>
            <a:r>
              <a:rPr lang="en-US" altLang="tr-TR" smtClean="0"/>
              <a:t>www.turkedebiyati.org</a:t>
            </a:r>
            <a:endParaRPr lang="en-US" altLang="tr-TR"/>
          </a:p>
        </p:txBody>
      </p:sp>
      <p:sp>
        <p:nvSpPr>
          <p:cNvPr id="6" name="Slide Number Placeholder 5"/>
          <p:cNvSpPr>
            <a:spLocks noGrp="1"/>
          </p:cNvSpPr>
          <p:nvPr>
            <p:ph type="sldNum" sz="quarter" idx="12"/>
          </p:nvPr>
        </p:nvSpPr>
        <p:spPr/>
        <p:txBody>
          <a:bodyPr/>
          <a:lstStyle/>
          <a:p>
            <a:fld id="{C376D61D-6C46-4305-B3B3-70F223554586}" type="slidenum">
              <a:rPr lang="en-US" altLang="tr-TR" smtClean="0"/>
              <a:pPr/>
              <a:t>‹#›</a:t>
            </a:fld>
            <a:endParaRPr lang="en-US" alt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en-US" altLang="tr-TR"/>
          </a:p>
        </p:txBody>
      </p:sp>
      <p:sp>
        <p:nvSpPr>
          <p:cNvPr id="5" name="Footer Placeholder 4"/>
          <p:cNvSpPr>
            <a:spLocks noGrp="1"/>
          </p:cNvSpPr>
          <p:nvPr>
            <p:ph type="ftr" sz="quarter" idx="11"/>
          </p:nvPr>
        </p:nvSpPr>
        <p:spPr/>
        <p:txBody>
          <a:bodyPr/>
          <a:lstStyle/>
          <a:p>
            <a:r>
              <a:rPr lang="en-US" altLang="tr-TR" smtClean="0"/>
              <a:t>www.turkedebiyati.org</a:t>
            </a:r>
            <a:endParaRPr lang="en-US" altLang="tr-TR"/>
          </a:p>
        </p:txBody>
      </p:sp>
      <p:sp>
        <p:nvSpPr>
          <p:cNvPr id="6" name="Slide Number Placeholder 5"/>
          <p:cNvSpPr>
            <a:spLocks noGrp="1"/>
          </p:cNvSpPr>
          <p:nvPr>
            <p:ph type="sldNum" sz="quarter" idx="12"/>
          </p:nvPr>
        </p:nvSpPr>
        <p:spPr/>
        <p:txBody>
          <a:bodyPr/>
          <a:lstStyle/>
          <a:p>
            <a:fld id="{C7AA1184-4831-462A-8C66-25740CEAB5FC}" type="slidenum">
              <a:rPr lang="en-US" altLang="tr-TR" smtClean="0"/>
              <a:pPr/>
              <a:t>‹#›</a:t>
            </a:fld>
            <a:endParaRPr lang="en-US" alt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en-US" altLang="tr-TR"/>
          </a:p>
        </p:txBody>
      </p:sp>
      <p:sp>
        <p:nvSpPr>
          <p:cNvPr id="5" name="Footer Placeholder 4"/>
          <p:cNvSpPr>
            <a:spLocks noGrp="1"/>
          </p:cNvSpPr>
          <p:nvPr>
            <p:ph type="ftr" sz="quarter" idx="11"/>
          </p:nvPr>
        </p:nvSpPr>
        <p:spPr/>
        <p:txBody>
          <a:bodyPr/>
          <a:lstStyle/>
          <a:p>
            <a:r>
              <a:rPr lang="en-US" altLang="tr-TR" smtClean="0"/>
              <a:t>www.turkedebiyati.org</a:t>
            </a:r>
            <a:endParaRPr lang="en-US" altLang="tr-TR"/>
          </a:p>
        </p:txBody>
      </p:sp>
      <p:sp>
        <p:nvSpPr>
          <p:cNvPr id="6" name="Slide Number Placeholder 5"/>
          <p:cNvSpPr>
            <a:spLocks noGrp="1"/>
          </p:cNvSpPr>
          <p:nvPr>
            <p:ph type="sldNum" sz="quarter" idx="12"/>
          </p:nvPr>
        </p:nvSpPr>
        <p:spPr/>
        <p:txBody>
          <a:bodyPr/>
          <a:lstStyle/>
          <a:p>
            <a:fld id="{6595E438-B0A6-4D23-9517-F5AD2EBD08E4}" type="slidenum">
              <a:rPr lang="en-US" altLang="tr-TR" smtClean="0"/>
              <a:pPr/>
              <a:t>‹#›</a:t>
            </a:fld>
            <a:endParaRPr lang="en-US" alt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endParaRPr lang="en-US" altLang="tr-TR"/>
          </a:p>
        </p:txBody>
      </p:sp>
      <p:sp>
        <p:nvSpPr>
          <p:cNvPr id="5" name="Footer Placeholder 4"/>
          <p:cNvSpPr>
            <a:spLocks noGrp="1"/>
          </p:cNvSpPr>
          <p:nvPr>
            <p:ph type="ftr" sz="quarter" idx="11"/>
          </p:nvPr>
        </p:nvSpPr>
        <p:spPr/>
        <p:txBody>
          <a:bodyPr/>
          <a:lstStyle/>
          <a:p>
            <a:r>
              <a:rPr lang="en-US" altLang="tr-TR" smtClean="0"/>
              <a:t>www.turkedebiyati.org</a:t>
            </a:r>
            <a:endParaRPr lang="en-US" altLang="tr-TR"/>
          </a:p>
        </p:txBody>
      </p:sp>
      <p:sp>
        <p:nvSpPr>
          <p:cNvPr id="6" name="Slide Number Placeholder 5"/>
          <p:cNvSpPr>
            <a:spLocks noGrp="1"/>
          </p:cNvSpPr>
          <p:nvPr>
            <p:ph type="sldNum" sz="quarter" idx="12"/>
          </p:nvPr>
        </p:nvSpPr>
        <p:spPr/>
        <p:txBody>
          <a:bodyPr/>
          <a:lstStyle/>
          <a:p>
            <a:fld id="{A48EFA2D-2CD3-41E1-90C1-90302F756D96}" type="slidenum">
              <a:rPr lang="en-US" altLang="tr-TR" smtClean="0"/>
              <a:pPr/>
              <a:t>‹#›</a:t>
            </a:fld>
            <a:endParaRPr lang="en-US" alt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ltLang="tr-TR"/>
          </a:p>
        </p:txBody>
      </p:sp>
      <p:sp>
        <p:nvSpPr>
          <p:cNvPr id="6" name="Footer Placeholder 5"/>
          <p:cNvSpPr>
            <a:spLocks noGrp="1"/>
          </p:cNvSpPr>
          <p:nvPr>
            <p:ph type="ftr" sz="quarter" idx="11"/>
          </p:nvPr>
        </p:nvSpPr>
        <p:spPr/>
        <p:txBody>
          <a:bodyPr/>
          <a:lstStyle/>
          <a:p>
            <a:r>
              <a:rPr lang="en-US" altLang="tr-TR" smtClean="0"/>
              <a:t>www.turkedebiyati.org</a:t>
            </a:r>
            <a:endParaRPr lang="en-US" altLang="tr-TR"/>
          </a:p>
        </p:txBody>
      </p:sp>
      <p:sp>
        <p:nvSpPr>
          <p:cNvPr id="7" name="Slide Number Placeholder 6"/>
          <p:cNvSpPr>
            <a:spLocks noGrp="1"/>
          </p:cNvSpPr>
          <p:nvPr>
            <p:ph type="sldNum" sz="quarter" idx="12"/>
          </p:nvPr>
        </p:nvSpPr>
        <p:spPr/>
        <p:txBody>
          <a:bodyPr/>
          <a:lstStyle/>
          <a:p>
            <a:fld id="{1C3D1BAD-0B72-40F3-8E2D-385C53ADADA3}" type="slidenum">
              <a:rPr lang="en-US" altLang="tr-TR" smtClean="0"/>
              <a:pPr/>
              <a:t>‹#›</a:t>
            </a:fld>
            <a:endParaRPr lang="en-US" alt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endParaRPr lang="en-US" altLang="tr-TR"/>
          </a:p>
        </p:txBody>
      </p:sp>
      <p:sp>
        <p:nvSpPr>
          <p:cNvPr id="8" name="Footer Placeholder 7"/>
          <p:cNvSpPr>
            <a:spLocks noGrp="1"/>
          </p:cNvSpPr>
          <p:nvPr>
            <p:ph type="ftr" sz="quarter" idx="11"/>
          </p:nvPr>
        </p:nvSpPr>
        <p:spPr/>
        <p:txBody>
          <a:bodyPr/>
          <a:lstStyle/>
          <a:p>
            <a:r>
              <a:rPr lang="en-US" altLang="tr-TR" smtClean="0"/>
              <a:t>www.turkedebiyati.org</a:t>
            </a:r>
            <a:endParaRPr lang="en-US" altLang="tr-TR"/>
          </a:p>
        </p:txBody>
      </p:sp>
      <p:sp>
        <p:nvSpPr>
          <p:cNvPr id="9" name="Slide Number Placeholder 8"/>
          <p:cNvSpPr>
            <a:spLocks noGrp="1"/>
          </p:cNvSpPr>
          <p:nvPr>
            <p:ph type="sldNum" sz="quarter" idx="12"/>
          </p:nvPr>
        </p:nvSpPr>
        <p:spPr/>
        <p:txBody>
          <a:bodyPr/>
          <a:lstStyle/>
          <a:p>
            <a:fld id="{F74EA374-45D6-49B6-B17E-17BA38D16797}" type="slidenum">
              <a:rPr lang="en-US" altLang="tr-TR" smtClean="0"/>
              <a:pPr/>
              <a:t>‹#›</a:t>
            </a:fld>
            <a:endParaRPr lang="en-US" alt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endParaRPr lang="en-US" altLang="tr-TR"/>
          </a:p>
        </p:txBody>
      </p:sp>
      <p:sp>
        <p:nvSpPr>
          <p:cNvPr id="4" name="Footer Placeholder 3"/>
          <p:cNvSpPr>
            <a:spLocks noGrp="1"/>
          </p:cNvSpPr>
          <p:nvPr>
            <p:ph type="ftr" sz="quarter" idx="11"/>
          </p:nvPr>
        </p:nvSpPr>
        <p:spPr/>
        <p:txBody>
          <a:bodyPr/>
          <a:lstStyle/>
          <a:p>
            <a:r>
              <a:rPr lang="en-US" altLang="tr-TR" smtClean="0"/>
              <a:t>www.turkedebiyati.org</a:t>
            </a:r>
            <a:endParaRPr lang="en-US" altLang="tr-TR"/>
          </a:p>
        </p:txBody>
      </p:sp>
      <p:sp>
        <p:nvSpPr>
          <p:cNvPr id="5" name="Slide Number Placeholder 4"/>
          <p:cNvSpPr>
            <a:spLocks noGrp="1"/>
          </p:cNvSpPr>
          <p:nvPr>
            <p:ph type="sldNum" sz="quarter" idx="12"/>
          </p:nvPr>
        </p:nvSpPr>
        <p:spPr/>
        <p:txBody>
          <a:bodyPr/>
          <a:lstStyle/>
          <a:p>
            <a:fld id="{927D6FCD-D1DA-43C6-BECF-364C1D3A1BE9}" type="slidenum">
              <a:rPr lang="en-US" altLang="tr-TR" smtClean="0"/>
              <a:pPr/>
              <a:t>‹#›</a:t>
            </a:fld>
            <a:endParaRPr lang="en-US" alt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tr-TR"/>
          </a:p>
        </p:txBody>
      </p:sp>
      <p:sp>
        <p:nvSpPr>
          <p:cNvPr id="3" name="Footer Placeholder 2"/>
          <p:cNvSpPr>
            <a:spLocks noGrp="1"/>
          </p:cNvSpPr>
          <p:nvPr>
            <p:ph type="ftr" sz="quarter" idx="11"/>
          </p:nvPr>
        </p:nvSpPr>
        <p:spPr/>
        <p:txBody>
          <a:bodyPr/>
          <a:lstStyle/>
          <a:p>
            <a:r>
              <a:rPr lang="en-US" altLang="tr-TR" smtClean="0"/>
              <a:t>www.turkedebiyati.org</a:t>
            </a:r>
            <a:endParaRPr lang="en-US" altLang="tr-TR"/>
          </a:p>
        </p:txBody>
      </p:sp>
      <p:sp>
        <p:nvSpPr>
          <p:cNvPr id="4" name="Slide Number Placeholder 3"/>
          <p:cNvSpPr>
            <a:spLocks noGrp="1"/>
          </p:cNvSpPr>
          <p:nvPr>
            <p:ph type="sldNum" sz="quarter" idx="12"/>
          </p:nvPr>
        </p:nvSpPr>
        <p:spPr/>
        <p:txBody>
          <a:bodyPr/>
          <a:lstStyle/>
          <a:p>
            <a:fld id="{7FFBEF98-EFD0-411A-B32C-A119580D9285}" type="slidenum">
              <a:rPr lang="en-US" altLang="tr-TR" smtClean="0"/>
              <a:pPr/>
              <a:t>‹#›</a:t>
            </a:fld>
            <a:endParaRPr lang="en-US"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endParaRPr lang="en-US" altLang="tr-TR"/>
          </a:p>
        </p:txBody>
      </p:sp>
      <p:sp>
        <p:nvSpPr>
          <p:cNvPr id="6" name="Footer Placeholder 5"/>
          <p:cNvSpPr>
            <a:spLocks noGrp="1"/>
          </p:cNvSpPr>
          <p:nvPr>
            <p:ph type="ftr" sz="quarter" idx="11"/>
          </p:nvPr>
        </p:nvSpPr>
        <p:spPr/>
        <p:txBody>
          <a:bodyPr/>
          <a:lstStyle/>
          <a:p>
            <a:r>
              <a:rPr lang="en-US" altLang="tr-TR" smtClean="0"/>
              <a:t>www.turkedebiyati.org</a:t>
            </a:r>
            <a:endParaRPr lang="en-US" altLang="tr-TR"/>
          </a:p>
        </p:txBody>
      </p:sp>
      <p:sp>
        <p:nvSpPr>
          <p:cNvPr id="7" name="Slide Number Placeholder 6"/>
          <p:cNvSpPr>
            <a:spLocks noGrp="1"/>
          </p:cNvSpPr>
          <p:nvPr>
            <p:ph type="sldNum" sz="quarter" idx="12"/>
          </p:nvPr>
        </p:nvSpPr>
        <p:spPr/>
        <p:txBody>
          <a:bodyPr/>
          <a:lstStyle/>
          <a:p>
            <a:fld id="{A3EFB204-758C-42B3-B72C-C9CA733CC9CC}" type="slidenum">
              <a:rPr lang="en-US" altLang="tr-TR" smtClean="0"/>
              <a:pPr/>
              <a:t>‹#›</a:t>
            </a:fld>
            <a:endParaRPr lang="en-US"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endParaRPr lang="en-US" altLang="tr-TR"/>
          </a:p>
        </p:txBody>
      </p:sp>
      <p:sp>
        <p:nvSpPr>
          <p:cNvPr id="6" name="Footer Placeholder 5"/>
          <p:cNvSpPr>
            <a:spLocks noGrp="1"/>
          </p:cNvSpPr>
          <p:nvPr>
            <p:ph type="ftr" sz="quarter" idx="11"/>
          </p:nvPr>
        </p:nvSpPr>
        <p:spPr/>
        <p:txBody>
          <a:bodyPr/>
          <a:lstStyle/>
          <a:p>
            <a:r>
              <a:rPr lang="en-US" altLang="tr-TR" smtClean="0"/>
              <a:t>www.turkedebiyati.org</a:t>
            </a:r>
            <a:endParaRPr lang="en-US" altLang="tr-TR"/>
          </a:p>
        </p:txBody>
      </p:sp>
      <p:sp>
        <p:nvSpPr>
          <p:cNvPr id="7" name="Slide Number Placeholder 6"/>
          <p:cNvSpPr>
            <a:spLocks noGrp="1"/>
          </p:cNvSpPr>
          <p:nvPr>
            <p:ph type="sldNum" sz="quarter" idx="12"/>
          </p:nvPr>
        </p:nvSpPr>
        <p:spPr/>
        <p:txBody>
          <a:bodyPr/>
          <a:lstStyle/>
          <a:p>
            <a:fld id="{54D20D2D-DDB9-4FBE-AF9F-FB9514A73C3F}" type="slidenum">
              <a:rPr lang="en-US" altLang="tr-TR" smtClean="0"/>
              <a:pPr/>
              <a:t>‹#›</a:t>
            </a:fld>
            <a:endParaRPr lang="en-US"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en-US" alt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altLang="tr-TR" smtClean="0"/>
              <a:t>www.turkedebiyati.org</a:t>
            </a:r>
            <a:endParaRPr lang="en-US" alt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88081A7-2118-48FB-82C6-EACE8A9CD5D4}" type="slidenum">
              <a:rPr lang="en-US" altLang="tr-TR" smtClean="0"/>
              <a:pPr/>
              <a:t>‹#›</a:t>
            </a:fld>
            <a:endParaRPr lang="en-US" alt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marL="0" indent="0">
              <a:buNone/>
            </a:pPr>
            <a:r>
              <a:rPr lang="tr-TR" b="1" dirty="0">
                <a:solidFill>
                  <a:srgbClr val="FF0000"/>
                </a:solidFill>
              </a:rPr>
              <a:t>A) Öznelerine Göre Fiil Çatıları</a:t>
            </a:r>
          </a:p>
          <a:p>
            <a:r>
              <a:rPr lang="tr-TR" dirty="0" smtClean="0"/>
              <a:t>1- </a:t>
            </a:r>
            <a:r>
              <a:rPr lang="tr-TR" dirty="0"/>
              <a:t>Etken Fiil</a:t>
            </a:r>
          </a:p>
          <a:p>
            <a:r>
              <a:rPr lang="tr-TR" dirty="0"/>
              <a:t>2- Edilgen Fiil</a:t>
            </a:r>
          </a:p>
          <a:p>
            <a:r>
              <a:rPr lang="tr-TR" dirty="0"/>
              <a:t>3- İşteş Fiil</a:t>
            </a:r>
          </a:p>
          <a:p>
            <a:r>
              <a:rPr lang="tr-TR" dirty="0"/>
              <a:t>4- Dönüşlü Fiil</a:t>
            </a:r>
          </a:p>
          <a:p>
            <a:pPr marL="0" indent="0">
              <a:buNone/>
            </a:pPr>
            <a:endParaRPr lang="tr-TR" dirty="0" smtClean="0"/>
          </a:p>
          <a:p>
            <a:pPr marL="0" indent="0">
              <a:buNone/>
            </a:pPr>
            <a:r>
              <a:rPr lang="tr-TR" b="1" dirty="0" smtClean="0">
                <a:solidFill>
                  <a:srgbClr val="FF0000"/>
                </a:solidFill>
              </a:rPr>
              <a:t>B</a:t>
            </a:r>
            <a:r>
              <a:rPr lang="tr-TR" b="1" dirty="0">
                <a:solidFill>
                  <a:srgbClr val="FF0000"/>
                </a:solidFill>
              </a:rPr>
              <a:t>) Nesnelerine Göre Fiil Çatıları</a:t>
            </a:r>
          </a:p>
          <a:p>
            <a:r>
              <a:rPr lang="tr-TR" dirty="0"/>
              <a:t>1- Geçişli Fiil</a:t>
            </a:r>
          </a:p>
          <a:p>
            <a:r>
              <a:rPr lang="tr-TR" dirty="0"/>
              <a:t>2- </a:t>
            </a:r>
            <a:r>
              <a:rPr lang="tr-TR" dirty="0" err="1"/>
              <a:t>Geçişsiz</a:t>
            </a:r>
            <a:r>
              <a:rPr lang="tr-TR" dirty="0"/>
              <a:t> Fiil</a:t>
            </a:r>
          </a:p>
          <a:p>
            <a:r>
              <a:rPr lang="tr-TR" dirty="0"/>
              <a:t>3- Oldurgan Fiil</a:t>
            </a:r>
          </a:p>
          <a:p>
            <a:r>
              <a:rPr lang="tr-TR" dirty="0"/>
              <a:t>4- Ettirgen Fiil</a:t>
            </a:r>
          </a:p>
          <a:p>
            <a:endParaRPr lang="tr-TR" dirty="0"/>
          </a:p>
        </p:txBody>
      </p:sp>
      <p:sp>
        <p:nvSpPr>
          <p:cNvPr id="3" name="Altbilgi Yer Tutucusu 2"/>
          <p:cNvSpPr>
            <a:spLocks noGrp="1"/>
          </p:cNvSpPr>
          <p:nvPr>
            <p:ph type="ftr" sz="quarter" idx="11"/>
          </p:nvPr>
        </p:nvSpPr>
        <p:spPr/>
        <p:txBody>
          <a:bodyPr/>
          <a:lstStyle/>
          <a:p>
            <a:r>
              <a:rPr lang="en-US" altLang="tr-TR" smtClean="0"/>
              <a:t>www.turkedebiyati.org</a:t>
            </a:r>
            <a:endParaRPr lang="en-US" altLang="tr-TR"/>
          </a:p>
        </p:txBody>
      </p:sp>
      <p:sp>
        <p:nvSpPr>
          <p:cNvPr id="4" name="Başlık 3"/>
          <p:cNvSpPr>
            <a:spLocks noGrp="1"/>
          </p:cNvSpPr>
          <p:nvPr>
            <p:ph type="title"/>
          </p:nvPr>
        </p:nvSpPr>
        <p:spPr/>
        <p:txBody>
          <a:bodyPr/>
          <a:lstStyle/>
          <a:p>
            <a:r>
              <a:rPr lang="tr-TR" altLang="tr-TR" sz="3600" b="1" dirty="0">
                <a:solidFill>
                  <a:srgbClr val="895D1D"/>
                </a:solidFill>
              </a:rPr>
              <a:t>FİİLLERDE (EYLEMLERDE) ÇATI</a:t>
            </a:r>
            <a:endParaRPr lang="tr-T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5157192"/>
            <a:ext cx="2016224" cy="1030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9599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04800" y="1981200"/>
            <a:ext cx="8153400" cy="4114800"/>
          </a:xfrm>
        </p:spPr>
        <p:txBody>
          <a:bodyPr/>
          <a:lstStyle/>
          <a:p>
            <a:pPr>
              <a:buFontTx/>
              <a:buNone/>
            </a:pPr>
            <a:r>
              <a:rPr lang="tr-TR" altLang="tr-TR" dirty="0"/>
              <a:t>    </a:t>
            </a:r>
            <a:endParaRPr lang="tr-TR" altLang="tr-TR" dirty="0" smtClean="0"/>
          </a:p>
          <a:p>
            <a:pPr>
              <a:buFontTx/>
              <a:buNone/>
            </a:pPr>
            <a:r>
              <a:rPr lang="tr-TR" altLang="tr-TR" dirty="0" smtClean="0"/>
              <a:t> </a:t>
            </a:r>
            <a:r>
              <a:rPr lang="tr-TR" altLang="tr-TR" dirty="0"/>
              <a:t>Dönüşlü fiillerde öznenin, fiilde belirtilen işi yapabilecek kuvvette olması gerekir.</a:t>
            </a:r>
          </a:p>
          <a:p>
            <a:pPr>
              <a:buFontTx/>
              <a:buNone/>
            </a:pPr>
            <a:r>
              <a:rPr lang="tr-TR" altLang="tr-TR" dirty="0"/>
              <a:t>    </a:t>
            </a:r>
            <a:endParaRPr lang="tr-TR" altLang="tr-TR" dirty="0" smtClean="0"/>
          </a:p>
          <a:p>
            <a:r>
              <a:rPr lang="tr-TR" altLang="tr-TR" dirty="0" smtClean="0"/>
              <a:t>Örneğin </a:t>
            </a:r>
            <a:r>
              <a:rPr lang="tr-TR" altLang="tr-TR" dirty="0"/>
              <a:t>“Bebek güzelce yıkandı.” cümlesine</a:t>
            </a:r>
          </a:p>
          <a:p>
            <a:pPr>
              <a:buFontTx/>
              <a:buNone/>
            </a:pPr>
            <a:r>
              <a:rPr lang="tr-TR" altLang="tr-TR" dirty="0"/>
              <a:t>    bakıldığında bebek tek başına yıkanamaz</a:t>
            </a:r>
            <a:r>
              <a:rPr lang="tr-TR" altLang="tr-TR" dirty="0" smtClean="0"/>
              <a:t>. Dolayısıyla </a:t>
            </a:r>
            <a:r>
              <a:rPr lang="tr-TR" altLang="tr-TR" dirty="0"/>
              <a:t>işi yapan bebek değildir. Yani bu dönüşlü bir fiil değildir.</a:t>
            </a:r>
          </a:p>
          <a:p>
            <a:pPr>
              <a:buFontTx/>
              <a:buNone/>
            </a:pPr>
            <a:endParaRPr lang="en-US" altLang="tr-TR" dirty="0"/>
          </a:p>
        </p:txBody>
      </p:sp>
      <p:sp>
        <p:nvSpPr>
          <p:cNvPr id="13314" name="Rectangle 2"/>
          <p:cNvSpPr>
            <a:spLocks noGrp="1" noChangeArrowheads="1"/>
          </p:cNvSpPr>
          <p:nvPr>
            <p:ph type="title"/>
          </p:nvPr>
        </p:nvSpPr>
        <p:spPr>
          <a:xfrm>
            <a:off x="685800" y="609600"/>
            <a:ext cx="7772400" cy="838200"/>
          </a:xfrm>
        </p:spPr>
        <p:txBody>
          <a:bodyPr/>
          <a:lstStyle/>
          <a:p>
            <a:r>
              <a:rPr lang="tr-TR" altLang="tr-TR" dirty="0">
                <a:solidFill>
                  <a:srgbClr val="FF0000"/>
                </a:solidFill>
              </a:rPr>
              <a:t>Uyarı</a:t>
            </a:r>
            <a:r>
              <a:rPr lang="tr-TR" altLang="tr-TR" dirty="0"/>
              <a:t>:</a:t>
            </a:r>
            <a:endParaRPr lang="en-US" altLang="tr-TR"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0-#ppt_w/2"/>
                                          </p:val>
                                        </p:tav>
                                        <p:tav tm="100000">
                                          <p:val>
                                            <p:strVal val="#ppt_x"/>
                                          </p:val>
                                        </p:tav>
                                      </p:tavLst>
                                    </p:anim>
                                    <p:anim calcmode="lin" valueType="num">
                                      <p:cBhvr additive="base">
                                        <p:cTn id="8" dur="500" fill="hold"/>
                                        <p:tgtEl>
                                          <p:spTgt spid="1331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 calcmode="lin" valueType="num">
                                      <p:cBhvr additive="base">
                                        <p:cTn id="19"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 calcmode="lin" valueType="num">
                                      <p:cBhvr additive="base">
                                        <p:cTn id="25"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 calcmode="lin" valueType="num">
                                      <p:cBhvr additive="base">
                                        <p:cTn id="31"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3315">
                                            <p:txEl>
                                              <p:pRg st="4" end="4"/>
                                            </p:txEl>
                                          </p:spTgt>
                                        </p:tgtEl>
                                        <p:attrNameLst>
                                          <p:attrName>style.visibility</p:attrName>
                                        </p:attrNameLst>
                                      </p:cBhvr>
                                      <p:to>
                                        <p:strVal val="visible"/>
                                      </p:to>
                                    </p:set>
                                    <p:anim calcmode="lin" valueType="num">
                                      <p:cBhvr additive="base">
                                        <p:cTn id="37"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P spid="1331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762000"/>
            <a:ext cx="7772400" cy="2057400"/>
          </a:xfrm>
        </p:spPr>
        <p:txBody>
          <a:bodyPr/>
          <a:lstStyle/>
          <a:p>
            <a:r>
              <a:rPr lang="tr-TR" altLang="tr-TR" sz="6000" dirty="0" smtClean="0"/>
              <a:t>B) Nesnelerine Göre </a:t>
            </a:r>
            <a:r>
              <a:rPr lang="tr-TR" altLang="tr-TR" sz="6000" dirty="0"/>
              <a:t>Fiil Çatıları</a:t>
            </a:r>
            <a:endParaRPr lang="en-US" altLang="tr-TR" sz="6000"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
        <p:nvSpPr>
          <p:cNvPr id="4" name="Rectangle 2"/>
          <p:cNvSpPr txBox="1">
            <a:spLocks noChangeArrowheads="1"/>
          </p:cNvSpPr>
          <p:nvPr/>
        </p:nvSpPr>
        <p:spPr>
          <a:xfrm>
            <a:off x="611560" y="3717032"/>
            <a:ext cx="7772400" cy="2057400"/>
          </a:xfrm>
          <a:prstGeom prst="rect">
            <a:avLst/>
          </a:prstGeom>
        </p:spPr>
        <p:txBody>
          <a:bodyPr vert="horz" lIns="91440" tIns="45720" rIns="91440" bIns="45720" rtlCol="0" anchor="b">
            <a:noAutofit/>
          </a:bodyPr>
          <a:lstStyle>
            <a:lvl1pPr algn="ctr" defTabSz="914400" rtl="0" eaLnBrk="1" latinLnBrk="0" hangingPunct="1">
              <a:spcBef>
                <a:spcPct val="0"/>
              </a:spcBef>
              <a:buNone/>
              <a:defRPr sz="5400" kern="1200">
                <a:ln w="3175">
                  <a:solidFill>
                    <a:schemeClr val="tx1">
                      <a:alpha val="65000"/>
                    </a:schemeClr>
                  </a:solidFill>
                </a:ln>
                <a:solidFill>
                  <a:schemeClr val="tx1"/>
                </a:solidFill>
                <a:effectLst>
                  <a:outerShdw blurRad="25400" dist="12700" dir="14220000" rotWithShape="0">
                    <a:prstClr val="black">
                      <a:alpha val="50000"/>
                    </a:prst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fontAlgn="auto">
              <a:spcAft>
                <a:spcPts val="0"/>
              </a:spcAft>
            </a:pPr>
            <a:r>
              <a:rPr lang="tr-TR" altLang="tr-TR" sz="3600" b="1" dirty="0" smtClean="0"/>
              <a:t>1- Geçişli Fiil</a:t>
            </a:r>
          </a:p>
          <a:p>
            <a:pPr algn="l" fontAlgn="auto">
              <a:spcAft>
                <a:spcPts val="0"/>
              </a:spcAft>
            </a:pPr>
            <a:r>
              <a:rPr lang="tr-TR" altLang="tr-TR" sz="3600" b="1" dirty="0" smtClean="0"/>
              <a:t>2- </a:t>
            </a:r>
            <a:r>
              <a:rPr lang="tr-TR" altLang="tr-TR" sz="3600" b="1" dirty="0" err="1" smtClean="0"/>
              <a:t>Geçişsiz</a:t>
            </a:r>
            <a:r>
              <a:rPr lang="tr-TR" altLang="tr-TR" sz="3600" b="1" dirty="0" smtClean="0"/>
              <a:t> Fiil</a:t>
            </a:r>
          </a:p>
          <a:p>
            <a:pPr algn="l" fontAlgn="auto">
              <a:spcAft>
                <a:spcPts val="0"/>
              </a:spcAft>
            </a:pPr>
            <a:r>
              <a:rPr lang="tr-TR" altLang="tr-TR" sz="3600" b="1" dirty="0" smtClean="0"/>
              <a:t>3- Oldurgan Fiil</a:t>
            </a:r>
          </a:p>
          <a:p>
            <a:pPr algn="l" fontAlgn="auto">
              <a:spcAft>
                <a:spcPts val="0"/>
              </a:spcAft>
            </a:pPr>
            <a:r>
              <a:rPr lang="tr-TR" altLang="tr-TR" sz="3600" b="1" dirty="0" smtClean="0"/>
              <a:t>4- Ettirgen Fiil</a:t>
            </a:r>
            <a:endParaRPr lang="en-US" altLang="tr-TR" sz="3600" b="1" dirty="0"/>
          </a:p>
        </p:txBody>
      </p:sp>
    </p:spTree>
    <p:extLst>
      <p:ext uri="{BB962C8B-B14F-4D97-AF65-F5344CB8AC3E}">
        <p14:creationId xmlns:p14="http://schemas.microsoft.com/office/powerpoint/2010/main" val="2670222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a:buFontTx/>
              <a:buNone/>
            </a:pPr>
            <a:r>
              <a:rPr lang="tr-TR" altLang="tr-TR" dirty="0"/>
              <a:t>     </a:t>
            </a:r>
            <a:endParaRPr lang="tr-TR" altLang="tr-TR" dirty="0" smtClean="0"/>
          </a:p>
          <a:p>
            <a:pPr>
              <a:buFontTx/>
              <a:buNone/>
            </a:pPr>
            <a:r>
              <a:rPr lang="tr-TR" altLang="tr-TR" sz="3200" dirty="0" smtClean="0"/>
              <a:t>Fiiller </a:t>
            </a:r>
            <a:r>
              <a:rPr lang="tr-TR" altLang="tr-TR" sz="3200" dirty="0"/>
              <a:t>nesne alıp almamalarına göre değişik şekillerde adlandırılır.</a:t>
            </a:r>
            <a:endParaRPr lang="en-US" altLang="tr-TR" sz="3200" dirty="0"/>
          </a:p>
        </p:txBody>
      </p:sp>
      <p:sp>
        <p:nvSpPr>
          <p:cNvPr id="20482" name="Rectangle 2"/>
          <p:cNvSpPr>
            <a:spLocks noGrp="1" noChangeArrowheads="1"/>
          </p:cNvSpPr>
          <p:nvPr>
            <p:ph type="title"/>
          </p:nvPr>
        </p:nvSpPr>
        <p:spPr/>
        <p:txBody>
          <a:bodyPr/>
          <a:lstStyle/>
          <a:p>
            <a:r>
              <a:rPr lang="tr-TR" altLang="tr-TR" sz="4400" dirty="0"/>
              <a:t>B) Nesnesine Göre Fiil Çatıları</a:t>
            </a:r>
            <a:endParaRPr lang="en-US" altLang="tr-TR" sz="4400"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0-#ppt_w/2"/>
                                          </p:val>
                                        </p:tav>
                                        <p:tav tm="100000">
                                          <p:val>
                                            <p:strVal val="#ppt_x"/>
                                          </p:val>
                                        </p:tav>
                                      </p:tavLst>
                                    </p:anim>
                                    <p:anim calcmode="lin" valueType="num">
                                      <p:cBhvr additive="base">
                                        <p:cTn id="8" dur="500" fill="hold"/>
                                        <p:tgtEl>
                                          <p:spTgt spid="2048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0483">
                                            <p:txEl>
                                              <p:pRg st="0" end="0"/>
                                            </p:txEl>
                                          </p:spTgt>
                                        </p:tgtEl>
                                        <p:attrNameLst>
                                          <p:attrName>style.visibility</p:attrName>
                                        </p:attrNameLst>
                                      </p:cBhvr>
                                      <p:to>
                                        <p:strVal val="visible"/>
                                      </p:to>
                                    </p:set>
                                    <p:anim calcmode="lin" valueType="num">
                                      <p:cBhvr additive="base">
                                        <p:cTn id="13" dur="500" fill="hold"/>
                                        <p:tgtEl>
                                          <p:spTgt spid="2048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0483">
                                            <p:txEl>
                                              <p:pRg st="1" end="1"/>
                                            </p:txEl>
                                          </p:spTgt>
                                        </p:tgtEl>
                                        <p:attrNameLst>
                                          <p:attrName>style.visibility</p:attrName>
                                        </p:attrNameLst>
                                      </p:cBhvr>
                                      <p:to>
                                        <p:strVal val="visible"/>
                                      </p:to>
                                    </p:set>
                                    <p:anim calcmode="lin" valueType="num">
                                      <p:cBhvr additive="base">
                                        <p:cTn id="19" dur="500" fill="hold"/>
                                        <p:tgtEl>
                                          <p:spTgt spid="2048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P spid="2048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04800" y="1447800"/>
            <a:ext cx="8153400" cy="5105400"/>
          </a:xfrm>
        </p:spPr>
        <p:txBody>
          <a:bodyPr/>
          <a:lstStyle/>
          <a:p>
            <a:pPr>
              <a:buFontTx/>
              <a:buNone/>
            </a:pPr>
            <a:r>
              <a:rPr lang="tr-TR" altLang="tr-TR" dirty="0"/>
              <a:t>     </a:t>
            </a:r>
            <a:endParaRPr lang="tr-TR" altLang="tr-TR" dirty="0" smtClean="0"/>
          </a:p>
          <a:p>
            <a:pPr>
              <a:buFontTx/>
              <a:buNone/>
            </a:pPr>
            <a:endParaRPr lang="tr-TR" altLang="tr-TR" dirty="0"/>
          </a:p>
          <a:p>
            <a:pPr>
              <a:buFontTx/>
              <a:buNone/>
            </a:pPr>
            <a:r>
              <a:rPr lang="tr-TR" altLang="tr-TR" dirty="0" smtClean="0"/>
              <a:t>Nesne </a:t>
            </a:r>
            <a:r>
              <a:rPr lang="tr-TR" altLang="tr-TR" dirty="0"/>
              <a:t>alan veya alabilen, nesne ile birlikte kullanılabilen fiillere “geçişli fiiller” denir. Bu fiillere “</a:t>
            </a:r>
            <a:r>
              <a:rPr lang="tr-TR" altLang="tr-TR" b="1" dirty="0">
                <a:solidFill>
                  <a:srgbClr val="FF0000"/>
                </a:solidFill>
              </a:rPr>
              <a:t>ne?, neyi?, kimi?</a:t>
            </a:r>
            <a:r>
              <a:rPr lang="tr-TR" altLang="tr-TR" dirty="0"/>
              <a:t>” sorularını yöneltiriz. Mantıklı bir cevap alıyorsak fiil, geçişlidir.</a:t>
            </a:r>
          </a:p>
          <a:p>
            <a:pPr>
              <a:buFontTx/>
              <a:buNone/>
            </a:pPr>
            <a:r>
              <a:rPr lang="tr-TR" altLang="tr-TR" dirty="0"/>
              <a:t>   </a:t>
            </a:r>
            <a:endParaRPr lang="tr-TR" altLang="tr-TR" dirty="0" smtClean="0"/>
          </a:p>
          <a:p>
            <a:pPr>
              <a:buFontTx/>
              <a:buNone/>
            </a:pPr>
            <a:r>
              <a:rPr lang="tr-TR" altLang="tr-TR" dirty="0" smtClean="0"/>
              <a:t>Örnek</a:t>
            </a:r>
            <a:r>
              <a:rPr lang="tr-TR" altLang="tr-TR" dirty="0"/>
              <a:t>: Akşam olunca lambayı yaktı.--  Geçişli</a:t>
            </a:r>
          </a:p>
          <a:p>
            <a:pPr>
              <a:buFontTx/>
              <a:buNone/>
            </a:pPr>
            <a:r>
              <a:rPr lang="tr-TR" altLang="tr-TR" dirty="0"/>
              <a:t>               Ona güzel bir hediye aldım.</a:t>
            </a:r>
          </a:p>
          <a:p>
            <a:pPr>
              <a:buFontTx/>
              <a:buNone/>
            </a:pPr>
            <a:r>
              <a:rPr lang="tr-TR" altLang="tr-TR" dirty="0"/>
              <a:t>               Bahçedeki kurumuş ağaçları kestiler.</a:t>
            </a:r>
          </a:p>
          <a:p>
            <a:pPr>
              <a:buFontTx/>
              <a:buNone/>
            </a:pPr>
            <a:r>
              <a:rPr lang="tr-TR" altLang="tr-TR" dirty="0"/>
              <a:t>               Kitaplarımı evde unutmuşum.</a:t>
            </a:r>
            <a:endParaRPr lang="en-US" altLang="tr-TR" dirty="0"/>
          </a:p>
        </p:txBody>
      </p:sp>
      <p:sp>
        <p:nvSpPr>
          <p:cNvPr id="16386" name="Rectangle 2"/>
          <p:cNvSpPr>
            <a:spLocks noGrp="1" noChangeArrowheads="1"/>
          </p:cNvSpPr>
          <p:nvPr>
            <p:ph type="title"/>
          </p:nvPr>
        </p:nvSpPr>
        <p:spPr>
          <a:xfrm>
            <a:off x="755576" y="620688"/>
            <a:ext cx="7772400" cy="990600"/>
          </a:xfrm>
        </p:spPr>
        <p:txBody>
          <a:bodyPr/>
          <a:lstStyle/>
          <a:p>
            <a:r>
              <a:rPr lang="tr-TR" altLang="tr-TR" b="1" dirty="0"/>
              <a:t>1- Geçişli Fiiller</a:t>
            </a:r>
            <a:endParaRPr lang="en-US" altLang="tr-TR" b="1"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0-#ppt_w/2"/>
                                          </p:val>
                                        </p:tav>
                                        <p:tav tm="100000">
                                          <p:val>
                                            <p:strVal val="#ppt_x"/>
                                          </p:val>
                                        </p:tav>
                                      </p:tavLst>
                                    </p:anim>
                                    <p:anim calcmode="lin" valueType="num">
                                      <p:cBhvr additive="base">
                                        <p:cTn id="8" dur="500" fill="hold"/>
                                        <p:tgtEl>
                                          <p:spTgt spid="1638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additive="base">
                                        <p:cTn id="13" dur="5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P spid="1638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228600" y="1143000"/>
            <a:ext cx="8610600" cy="5257800"/>
          </a:xfrm>
        </p:spPr>
        <p:txBody>
          <a:bodyPr/>
          <a:lstStyle/>
          <a:p>
            <a:pPr>
              <a:buFontTx/>
              <a:buNone/>
            </a:pPr>
            <a:r>
              <a:rPr lang="tr-TR" altLang="tr-TR" dirty="0"/>
              <a:t>   </a:t>
            </a:r>
            <a:endParaRPr lang="tr-TR" altLang="tr-TR" dirty="0" smtClean="0"/>
          </a:p>
          <a:p>
            <a:pPr>
              <a:buFontTx/>
              <a:buNone/>
            </a:pPr>
            <a:endParaRPr lang="tr-TR" altLang="tr-TR" dirty="0"/>
          </a:p>
          <a:p>
            <a:pPr algn="just">
              <a:buFontTx/>
              <a:buNone/>
            </a:pPr>
            <a:r>
              <a:rPr lang="tr-TR" altLang="tr-TR" dirty="0" smtClean="0"/>
              <a:t>  </a:t>
            </a:r>
            <a:r>
              <a:rPr lang="tr-TR" altLang="tr-TR" dirty="0"/>
              <a:t>Fiilin geçişli olması için cümlede mutlaka </a:t>
            </a:r>
            <a:r>
              <a:rPr lang="tr-TR" altLang="tr-TR" dirty="0" smtClean="0"/>
              <a:t>nesnenin bulunması </a:t>
            </a:r>
            <a:r>
              <a:rPr lang="tr-TR" altLang="tr-TR" dirty="0"/>
              <a:t>gerekmez. Bazen fiil, geçişli olduğu halde cümlede nesne kullanılmamış olabilir. </a:t>
            </a:r>
            <a:endParaRPr lang="tr-TR" altLang="tr-TR" dirty="0" smtClean="0"/>
          </a:p>
          <a:p>
            <a:pPr>
              <a:buFontTx/>
              <a:buNone/>
            </a:pPr>
            <a:endParaRPr lang="tr-TR" altLang="tr-TR" dirty="0"/>
          </a:p>
          <a:p>
            <a:pPr>
              <a:buFontTx/>
              <a:buNone/>
            </a:pPr>
            <a:r>
              <a:rPr lang="tr-TR" altLang="tr-TR" dirty="0" smtClean="0"/>
              <a:t>Örneğin </a:t>
            </a:r>
            <a:r>
              <a:rPr lang="tr-TR" altLang="tr-TR" dirty="0"/>
              <a:t>“Mustafa mutlaka senden öğrenmiştir.” cümlesinde “öğrenmiştir” fiiline “neyi öğrenmiştir?” </a:t>
            </a:r>
            <a:r>
              <a:rPr lang="tr-TR" altLang="tr-TR" dirty="0" smtClean="0"/>
              <a:t>diye sorduğumuzda </a:t>
            </a:r>
            <a:r>
              <a:rPr lang="tr-TR" altLang="tr-TR" dirty="0"/>
              <a:t>cümlede herhangi bir öğenin cevap vermediğini görüyoruz. Ancak biz, cümleye “onu” gibi bir nesne ekleyebiliriz. Öyleyse bu cümlenin fiili geçişlidir, ancak cümlede nesne yoktur.</a:t>
            </a:r>
            <a:endParaRPr lang="en-US" altLang="tr-TR" dirty="0"/>
          </a:p>
        </p:txBody>
      </p:sp>
      <p:sp>
        <p:nvSpPr>
          <p:cNvPr id="17410" name="Rectangle 2"/>
          <p:cNvSpPr>
            <a:spLocks noGrp="1" noChangeArrowheads="1"/>
          </p:cNvSpPr>
          <p:nvPr>
            <p:ph type="title"/>
          </p:nvPr>
        </p:nvSpPr>
        <p:spPr>
          <a:xfrm>
            <a:off x="685800" y="304800"/>
            <a:ext cx="7772400" cy="838200"/>
          </a:xfrm>
        </p:spPr>
        <p:txBody>
          <a:bodyPr/>
          <a:lstStyle/>
          <a:p>
            <a:r>
              <a:rPr lang="tr-TR" altLang="tr-TR" dirty="0">
                <a:solidFill>
                  <a:srgbClr val="FF0000"/>
                </a:solidFill>
              </a:rPr>
              <a:t>Uyarı</a:t>
            </a:r>
            <a:r>
              <a:rPr lang="tr-TR" altLang="tr-TR" dirty="0"/>
              <a:t>:</a:t>
            </a:r>
            <a:endParaRPr lang="en-US" altLang="tr-TR"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additive="base">
                                        <p:cTn id="13" dur="500" fill="hold"/>
                                        <p:tgtEl>
                                          <p:spTgt spid="1741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7411">
                                            <p:txEl>
                                              <p:pRg st="4" end="4"/>
                                            </p:txEl>
                                          </p:spTgt>
                                        </p:tgtEl>
                                        <p:attrNameLst>
                                          <p:attrName>style.visibility</p:attrName>
                                        </p:attrNameLst>
                                      </p:cBhvr>
                                      <p:to>
                                        <p:strVal val="visible"/>
                                      </p:to>
                                    </p:set>
                                    <p:anim calcmode="lin" valueType="num">
                                      <p:cBhvr additive="base">
                                        <p:cTn id="25" dur="500" fill="hold"/>
                                        <p:tgtEl>
                                          <p:spTgt spid="1741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P spid="1741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685800" y="1905000"/>
            <a:ext cx="7772400" cy="4495800"/>
          </a:xfrm>
        </p:spPr>
        <p:txBody>
          <a:bodyPr/>
          <a:lstStyle/>
          <a:p>
            <a:pPr>
              <a:buFontTx/>
              <a:buNone/>
            </a:pPr>
            <a:r>
              <a:rPr lang="tr-TR" altLang="tr-TR" dirty="0"/>
              <a:t>     </a:t>
            </a:r>
            <a:endParaRPr lang="tr-TR" altLang="tr-TR" dirty="0" smtClean="0"/>
          </a:p>
          <a:p>
            <a:pPr>
              <a:buFontTx/>
              <a:buNone/>
            </a:pPr>
            <a:r>
              <a:rPr lang="tr-TR" altLang="tr-TR" dirty="0" smtClean="0"/>
              <a:t>Nesne </a:t>
            </a:r>
            <a:r>
              <a:rPr lang="tr-TR" altLang="tr-TR" dirty="0"/>
              <a:t>alamayan, </a:t>
            </a:r>
            <a:r>
              <a:rPr lang="tr-TR" altLang="tr-TR" dirty="0" err="1"/>
              <a:t>nesnesiz</a:t>
            </a:r>
            <a:r>
              <a:rPr lang="tr-TR" altLang="tr-TR" dirty="0"/>
              <a:t> kullanılan fiillere “</a:t>
            </a:r>
            <a:r>
              <a:rPr lang="tr-TR" altLang="tr-TR" dirty="0" err="1"/>
              <a:t>geçişsiz</a:t>
            </a:r>
            <a:r>
              <a:rPr lang="tr-TR" altLang="tr-TR" dirty="0"/>
              <a:t> fiiller” denir. Bu fiillere </a:t>
            </a:r>
            <a:r>
              <a:rPr lang="tr-TR" altLang="tr-TR" b="1" dirty="0">
                <a:solidFill>
                  <a:srgbClr val="FF0000"/>
                </a:solidFill>
              </a:rPr>
              <a:t>“ne?, neyi?, kimi?” </a:t>
            </a:r>
            <a:r>
              <a:rPr lang="tr-TR" altLang="tr-TR" dirty="0"/>
              <a:t>sorularını yöneltiriz. Bir cevap alamazsak fiil </a:t>
            </a:r>
            <a:r>
              <a:rPr lang="tr-TR" altLang="tr-TR" dirty="0" err="1"/>
              <a:t>geçişsizdir</a:t>
            </a:r>
            <a:r>
              <a:rPr lang="tr-TR" altLang="tr-TR" dirty="0"/>
              <a:t>. </a:t>
            </a:r>
          </a:p>
          <a:p>
            <a:pPr>
              <a:buFontTx/>
              <a:buNone/>
            </a:pPr>
            <a:r>
              <a:rPr lang="tr-TR" altLang="tr-TR" dirty="0"/>
              <a:t>   </a:t>
            </a:r>
            <a:endParaRPr lang="tr-TR" altLang="tr-TR" dirty="0" smtClean="0"/>
          </a:p>
          <a:p>
            <a:pPr>
              <a:buFontTx/>
              <a:buNone/>
            </a:pPr>
            <a:r>
              <a:rPr lang="tr-TR" altLang="tr-TR" dirty="0" smtClean="0"/>
              <a:t> </a:t>
            </a:r>
            <a:r>
              <a:rPr lang="tr-TR" altLang="tr-TR" dirty="0"/>
              <a:t>Örnek: Bugün okula erken gittim.</a:t>
            </a:r>
          </a:p>
          <a:p>
            <a:pPr>
              <a:buFontTx/>
              <a:buNone/>
            </a:pPr>
            <a:r>
              <a:rPr lang="tr-TR" altLang="tr-TR" dirty="0"/>
              <a:t>                Ayağı kayınca yere düştü.</a:t>
            </a:r>
          </a:p>
          <a:p>
            <a:pPr>
              <a:buFontTx/>
              <a:buNone/>
            </a:pPr>
            <a:r>
              <a:rPr lang="tr-TR" altLang="tr-TR" dirty="0"/>
              <a:t>                Onun bu sözlerine çok güldüm.</a:t>
            </a:r>
            <a:endParaRPr lang="en-US" altLang="tr-TR" dirty="0"/>
          </a:p>
        </p:txBody>
      </p:sp>
      <p:sp>
        <p:nvSpPr>
          <p:cNvPr id="18434" name="Rectangle 2"/>
          <p:cNvSpPr>
            <a:spLocks noGrp="1" noChangeArrowheads="1"/>
          </p:cNvSpPr>
          <p:nvPr>
            <p:ph type="title"/>
          </p:nvPr>
        </p:nvSpPr>
        <p:spPr>
          <a:xfrm>
            <a:off x="685800" y="609600"/>
            <a:ext cx="7772400" cy="990600"/>
          </a:xfrm>
        </p:spPr>
        <p:txBody>
          <a:bodyPr/>
          <a:lstStyle/>
          <a:p>
            <a:r>
              <a:rPr lang="tr-TR" altLang="tr-TR" b="1" dirty="0"/>
              <a:t>2- </a:t>
            </a:r>
            <a:r>
              <a:rPr lang="tr-TR" altLang="tr-TR" b="1" dirty="0" err="1"/>
              <a:t>Geçişsiz</a:t>
            </a:r>
            <a:r>
              <a:rPr lang="tr-TR" altLang="tr-TR" b="1" dirty="0"/>
              <a:t> Fiiller</a:t>
            </a:r>
            <a:endParaRPr lang="en-US" altLang="tr-TR" b="1"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0-#ppt_w/2"/>
                                          </p:val>
                                        </p:tav>
                                        <p:tav tm="100000">
                                          <p:val>
                                            <p:strVal val="#ppt_x"/>
                                          </p:val>
                                        </p:tav>
                                      </p:tavLst>
                                    </p:anim>
                                    <p:anim calcmode="lin" valueType="num">
                                      <p:cBhvr additive="base">
                                        <p:cTn id="8" dur="500" fill="hold"/>
                                        <p:tgtEl>
                                          <p:spTgt spid="1843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 calcmode="lin" valueType="num">
                                      <p:cBhvr additive="base">
                                        <p:cTn id="13"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 calcmode="lin" valueType="num">
                                      <p:cBhvr additive="base">
                                        <p:cTn id="19"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8435">
                                            <p:txEl>
                                              <p:pRg st="2" end="2"/>
                                            </p:txEl>
                                          </p:spTgt>
                                        </p:tgtEl>
                                        <p:attrNameLst>
                                          <p:attrName>style.visibility</p:attrName>
                                        </p:attrNameLst>
                                      </p:cBhvr>
                                      <p:to>
                                        <p:strVal val="visible"/>
                                      </p:to>
                                    </p:set>
                                    <p:anim calcmode="lin" valueType="num">
                                      <p:cBhvr additive="base">
                                        <p:cTn id="25" dur="500" fill="hold"/>
                                        <p:tgtEl>
                                          <p:spTgt spid="1843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8435">
                                            <p:txEl>
                                              <p:pRg st="3" end="3"/>
                                            </p:txEl>
                                          </p:spTgt>
                                        </p:tgtEl>
                                        <p:attrNameLst>
                                          <p:attrName>style.visibility</p:attrName>
                                        </p:attrNameLst>
                                      </p:cBhvr>
                                      <p:to>
                                        <p:strVal val="visible"/>
                                      </p:to>
                                    </p:set>
                                    <p:anim calcmode="lin" valueType="num">
                                      <p:cBhvr additive="base">
                                        <p:cTn id="31" dur="5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8435">
                                            <p:txEl>
                                              <p:pRg st="4" end="4"/>
                                            </p:txEl>
                                          </p:spTgt>
                                        </p:tgtEl>
                                        <p:attrNameLst>
                                          <p:attrName>style.visibility</p:attrName>
                                        </p:attrNameLst>
                                      </p:cBhvr>
                                      <p:to>
                                        <p:strVal val="visible"/>
                                      </p:to>
                                    </p:set>
                                    <p:anim calcmode="lin" valueType="num">
                                      <p:cBhvr additive="base">
                                        <p:cTn id="37" dur="500" fill="hold"/>
                                        <p:tgtEl>
                                          <p:spTgt spid="1843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8435">
                                            <p:txEl>
                                              <p:pRg st="5" end="5"/>
                                            </p:txEl>
                                          </p:spTgt>
                                        </p:tgtEl>
                                        <p:attrNameLst>
                                          <p:attrName>style.visibility</p:attrName>
                                        </p:attrNameLst>
                                      </p:cBhvr>
                                      <p:to>
                                        <p:strVal val="visible"/>
                                      </p:to>
                                    </p:set>
                                    <p:anim calcmode="lin" valueType="num">
                                      <p:cBhvr additive="base">
                                        <p:cTn id="43" dur="500" fill="hold"/>
                                        <p:tgtEl>
                                          <p:spTgt spid="18435">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P spid="1843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a:buFontTx/>
              <a:buNone/>
            </a:pPr>
            <a:r>
              <a:rPr lang="tr-TR" altLang="tr-TR" dirty="0"/>
              <a:t>     </a:t>
            </a:r>
            <a:r>
              <a:rPr lang="tr-TR" altLang="tr-TR" dirty="0" err="1"/>
              <a:t>Geçişsiz</a:t>
            </a:r>
            <a:r>
              <a:rPr lang="tr-TR" altLang="tr-TR" dirty="0"/>
              <a:t> olan bir fiilin </a:t>
            </a:r>
            <a:r>
              <a:rPr lang="tr-TR" altLang="tr-TR" dirty="0" err="1"/>
              <a:t>ettirgenlik</a:t>
            </a:r>
            <a:r>
              <a:rPr lang="tr-TR" altLang="tr-TR" dirty="0"/>
              <a:t> eklerini alarak geçişli fiil haline dönüşmesine </a:t>
            </a:r>
            <a:r>
              <a:rPr lang="tr-TR" altLang="tr-TR" dirty="0" err="1"/>
              <a:t>oldurganlık</a:t>
            </a:r>
            <a:r>
              <a:rPr lang="tr-TR" altLang="tr-TR" dirty="0"/>
              <a:t>, bu haldeki fiillere ise “oldurgan fiiller” denir. </a:t>
            </a:r>
            <a:endParaRPr lang="tr-TR" altLang="tr-TR" dirty="0" smtClean="0"/>
          </a:p>
          <a:p>
            <a:pPr>
              <a:buFontTx/>
              <a:buNone/>
            </a:pPr>
            <a:endParaRPr lang="tr-TR" altLang="tr-TR" dirty="0"/>
          </a:p>
          <a:p>
            <a:pPr>
              <a:buFontTx/>
              <a:buNone/>
            </a:pPr>
            <a:r>
              <a:rPr lang="tr-TR" altLang="tr-TR" dirty="0" smtClean="0"/>
              <a:t>Oldurgan </a:t>
            </a:r>
            <a:r>
              <a:rPr lang="tr-TR" altLang="tr-TR" dirty="0"/>
              <a:t>fiillerin hiçbiri kök halinde değildir. Bu fiiller türemiş, yani gövde halindeki fiillerdir. </a:t>
            </a:r>
            <a:endParaRPr lang="en-US" altLang="tr-TR" dirty="0"/>
          </a:p>
        </p:txBody>
      </p:sp>
      <p:sp>
        <p:nvSpPr>
          <p:cNvPr id="21506" name="Rectangle 2"/>
          <p:cNvSpPr>
            <a:spLocks noGrp="1" noChangeArrowheads="1"/>
          </p:cNvSpPr>
          <p:nvPr>
            <p:ph type="title"/>
          </p:nvPr>
        </p:nvSpPr>
        <p:spPr/>
        <p:txBody>
          <a:bodyPr/>
          <a:lstStyle/>
          <a:p>
            <a:r>
              <a:rPr lang="tr-TR" altLang="tr-TR" b="1" dirty="0" smtClean="0"/>
              <a:t>3- Oldurgan </a:t>
            </a:r>
            <a:r>
              <a:rPr lang="tr-TR" altLang="tr-TR" b="1" dirty="0"/>
              <a:t>Fiiller</a:t>
            </a:r>
            <a:endParaRPr lang="en-US" altLang="tr-TR" b="1"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0-#ppt_w/2"/>
                                          </p:val>
                                        </p:tav>
                                        <p:tav tm="100000">
                                          <p:val>
                                            <p:strVal val="#ppt_x"/>
                                          </p:val>
                                        </p:tav>
                                      </p:tavLst>
                                    </p:anim>
                                    <p:anim calcmode="lin" valueType="num">
                                      <p:cBhvr additive="base">
                                        <p:cTn id="8" dur="500" fill="hold"/>
                                        <p:tgtEl>
                                          <p:spTgt spid="2150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additive="base">
                                        <p:cTn id="13"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P spid="2150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228600" y="1219200"/>
            <a:ext cx="8686800" cy="4876800"/>
          </a:xfrm>
        </p:spPr>
        <p:txBody>
          <a:bodyPr>
            <a:normAutofit lnSpcReduction="10000"/>
          </a:bodyPr>
          <a:lstStyle/>
          <a:p>
            <a:pPr>
              <a:lnSpc>
                <a:spcPct val="90000"/>
              </a:lnSpc>
              <a:buFontTx/>
              <a:buNone/>
            </a:pPr>
            <a:r>
              <a:rPr lang="tr-TR" altLang="tr-TR" dirty="0"/>
              <a:t>    </a:t>
            </a:r>
            <a:endParaRPr lang="tr-TR" altLang="tr-TR" dirty="0" smtClean="0"/>
          </a:p>
          <a:p>
            <a:pPr>
              <a:lnSpc>
                <a:spcPct val="90000"/>
              </a:lnSpc>
              <a:buFontTx/>
              <a:buNone/>
            </a:pPr>
            <a:endParaRPr lang="tr-TR" altLang="tr-TR" dirty="0"/>
          </a:p>
          <a:p>
            <a:pPr>
              <a:lnSpc>
                <a:spcPct val="90000"/>
              </a:lnSpc>
              <a:buFontTx/>
              <a:buNone/>
            </a:pPr>
            <a:endParaRPr lang="tr-TR" altLang="tr-TR" dirty="0" smtClean="0"/>
          </a:p>
          <a:p>
            <a:pPr>
              <a:lnSpc>
                <a:spcPct val="90000"/>
              </a:lnSpc>
              <a:buFontTx/>
              <a:buNone/>
            </a:pPr>
            <a:r>
              <a:rPr lang="tr-TR" altLang="tr-TR" dirty="0" smtClean="0"/>
              <a:t>Oldurgan </a:t>
            </a:r>
            <a:r>
              <a:rPr lang="tr-TR" altLang="tr-TR" dirty="0"/>
              <a:t>fiillerde işi bizzat öznenin kendi yapar. </a:t>
            </a:r>
          </a:p>
          <a:p>
            <a:pPr>
              <a:lnSpc>
                <a:spcPct val="90000"/>
              </a:lnSpc>
              <a:buFontTx/>
              <a:buNone/>
            </a:pPr>
            <a:r>
              <a:rPr lang="tr-TR" altLang="tr-TR" dirty="0"/>
              <a:t>    Oldurgan fiiller, </a:t>
            </a:r>
            <a:r>
              <a:rPr lang="tr-TR" altLang="tr-TR" dirty="0" err="1"/>
              <a:t>geçişsiz</a:t>
            </a:r>
            <a:r>
              <a:rPr lang="tr-TR" altLang="tr-TR" dirty="0"/>
              <a:t> fiillere </a:t>
            </a:r>
            <a:r>
              <a:rPr lang="tr-TR" altLang="tr-TR" b="1" dirty="0">
                <a:solidFill>
                  <a:srgbClr val="FF0000"/>
                </a:solidFill>
              </a:rPr>
              <a:t>“-t,-it,-r,-ir,-</a:t>
            </a:r>
            <a:r>
              <a:rPr lang="tr-TR" altLang="tr-TR" b="1" dirty="0" err="1">
                <a:solidFill>
                  <a:srgbClr val="FF0000"/>
                </a:solidFill>
              </a:rPr>
              <a:t>dir</a:t>
            </a:r>
            <a:r>
              <a:rPr lang="tr-TR" altLang="tr-TR" dirty="0"/>
              <a:t>” ekleri getirilerek yapılır. Böylece </a:t>
            </a:r>
            <a:r>
              <a:rPr lang="tr-TR" altLang="tr-TR" dirty="0" err="1"/>
              <a:t>geçişsiz</a:t>
            </a:r>
            <a:r>
              <a:rPr lang="tr-TR" altLang="tr-TR" dirty="0"/>
              <a:t> durumundaki fiil geçişli hale gelmiş olur.</a:t>
            </a:r>
          </a:p>
          <a:p>
            <a:pPr>
              <a:lnSpc>
                <a:spcPct val="90000"/>
              </a:lnSpc>
              <a:buFontTx/>
              <a:buNone/>
            </a:pPr>
            <a:endParaRPr lang="tr-TR" altLang="tr-TR" dirty="0" smtClean="0"/>
          </a:p>
          <a:p>
            <a:pPr>
              <a:lnSpc>
                <a:spcPct val="90000"/>
              </a:lnSpc>
              <a:buFontTx/>
              <a:buNone/>
            </a:pPr>
            <a:r>
              <a:rPr lang="tr-TR" altLang="tr-TR" dirty="0" smtClean="0"/>
              <a:t> </a:t>
            </a:r>
            <a:r>
              <a:rPr lang="tr-TR" altLang="tr-TR" b="1" dirty="0"/>
              <a:t>Örnek</a:t>
            </a:r>
            <a:r>
              <a:rPr lang="tr-TR" altLang="tr-TR" dirty="0"/>
              <a:t>: gülmek (</a:t>
            </a:r>
            <a:r>
              <a:rPr lang="tr-TR" altLang="tr-TR" dirty="0" err="1"/>
              <a:t>geçişsiz</a:t>
            </a:r>
            <a:r>
              <a:rPr lang="tr-TR" altLang="tr-TR" dirty="0"/>
              <a:t>) ---  güldürmek(oldurgan)</a:t>
            </a:r>
          </a:p>
          <a:p>
            <a:pPr>
              <a:lnSpc>
                <a:spcPct val="90000"/>
              </a:lnSpc>
              <a:buFontTx/>
              <a:buNone/>
            </a:pPr>
            <a:r>
              <a:rPr lang="tr-TR" altLang="tr-TR" dirty="0"/>
              <a:t>            ağlamak (</a:t>
            </a:r>
            <a:r>
              <a:rPr lang="tr-TR" altLang="tr-TR" dirty="0" err="1"/>
              <a:t>geçişsiz</a:t>
            </a:r>
            <a:r>
              <a:rPr lang="tr-TR" altLang="tr-TR" dirty="0"/>
              <a:t>) ---  ağlatmak  (oldurgan)</a:t>
            </a:r>
          </a:p>
          <a:p>
            <a:pPr>
              <a:lnSpc>
                <a:spcPct val="90000"/>
              </a:lnSpc>
              <a:buFontTx/>
              <a:buNone/>
            </a:pPr>
            <a:endParaRPr lang="tr-TR" altLang="tr-TR" dirty="0"/>
          </a:p>
          <a:p>
            <a:pPr>
              <a:lnSpc>
                <a:spcPct val="90000"/>
              </a:lnSpc>
              <a:buFontTx/>
              <a:buNone/>
            </a:pPr>
            <a:r>
              <a:rPr lang="tr-TR" altLang="tr-TR" dirty="0"/>
              <a:t>     Milli değerlerimizi yaşatmalıyız. (oldurgan fiil)</a:t>
            </a:r>
          </a:p>
          <a:p>
            <a:pPr>
              <a:lnSpc>
                <a:spcPct val="90000"/>
              </a:lnSpc>
              <a:buFontTx/>
              <a:buNone/>
            </a:pPr>
            <a:r>
              <a:rPr lang="tr-TR" altLang="tr-TR" dirty="0"/>
              <a:t> </a:t>
            </a:r>
            <a:endParaRPr lang="en-US" altLang="tr-TR" dirty="0"/>
          </a:p>
        </p:txBody>
      </p:sp>
      <p:sp>
        <p:nvSpPr>
          <p:cNvPr id="22530" name="Rectangle 2"/>
          <p:cNvSpPr>
            <a:spLocks noGrp="1" noChangeArrowheads="1"/>
          </p:cNvSpPr>
          <p:nvPr>
            <p:ph type="title"/>
          </p:nvPr>
        </p:nvSpPr>
        <p:spPr>
          <a:xfrm>
            <a:off x="685800" y="304800"/>
            <a:ext cx="7772400" cy="838200"/>
          </a:xfrm>
        </p:spPr>
        <p:txBody>
          <a:bodyPr/>
          <a:lstStyle/>
          <a:p>
            <a:r>
              <a:rPr lang="tr-TR" altLang="tr-TR"/>
              <a:t>Oldurgan Fiiller</a:t>
            </a:r>
            <a:endParaRPr lang="en-US" altLang="tr-TR"/>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pPr>
              <a:buFontTx/>
              <a:buNone/>
            </a:pPr>
            <a:r>
              <a:rPr lang="tr-TR" altLang="tr-TR" dirty="0"/>
              <a:t>     Geçişli bir fiilin </a:t>
            </a:r>
            <a:r>
              <a:rPr lang="tr-TR" altLang="tr-TR" dirty="0" err="1"/>
              <a:t>ettirgenlik</a:t>
            </a:r>
            <a:r>
              <a:rPr lang="tr-TR" altLang="tr-TR" dirty="0"/>
              <a:t> ekleriyle </a:t>
            </a:r>
            <a:r>
              <a:rPr lang="tr-TR" altLang="tr-TR" dirty="0" err="1"/>
              <a:t>geçişlilik</a:t>
            </a:r>
            <a:r>
              <a:rPr lang="tr-TR" altLang="tr-TR" dirty="0"/>
              <a:t> derecesinin arttırılmış olduğu fiillere “ettirgen fiiller” denir. Bir fiilin ettirgen olabilmesi için ilk şart, o fiilin geçişli olmasıdır.</a:t>
            </a:r>
          </a:p>
          <a:p>
            <a:pPr>
              <a:buFontTx/>
              <a:buNone/>
            </a:pPr>
            <a:r>
              <a:rPr lang="tr-TR" altLang="tr-TR" dirty="0"/>
              <a:t>  </a:t>
            </a:r>
            <a:endParaRPr lang="tr-TR" altLang="tr-TR" dirty="0" smtClean="0"/>
          </a:p>
          <a:p>
            <a:pPr>
              <a:buFontTx/>
              <a:buNone/>
            </a:pPr>
            <a:r>
              <a:rPr lang="tr-TR" altLang="tr-TR" dirty="0" smtClean="0"/>
              <a:t> </a:t>
            </a:r>
            <a:r>
              <a:rPr lang="tr-TR" altLang="tr-TR" dirty="0"/>
              <a:t>Ettirgen fiiller geçişli fiiller üzerine  </a:t>
            </a:r>
            <a:r>
              <a:rPr lang="tr-TR" altLang="tr-TR" b="1" dirty="0">
                <a:solidFill>
                  <a:srgbClr val="FF0000"/>
                </a:solidFill>
              </a:rPr>
              <a:t>“-t-,-r-, -</a:t>
            </a:r>
            <a:r>
              <a:rPr lang="tr-TR" altLang="tr-TR" b="1" dirty="0" err="1">
                <a:solidFill>
                  <a:srgbClr val="FF0000"/>
                </a:solidFill>
              </a:rPr>
              <a:t>dır</a:t>
            </a:r>
            <a:r>
              <a:rPr lang="tr-TR" altLang="tr-TR" b="1" dirty="0">
                <a:solidFill>
                  <a:srgbClr val="FF0000"/>
                </a:solidFill>
              </a:rPr>
              <a:t>-” </a:t>
            </a:r>
            <a:r>
              <a:rPr lang="tr-TR" altLang="tr-TR" dirty="0"/>
              <a:t>ekleri getirilerek yapılır. </a:t>
            </a:r>
            <a:endParaRPr lang="en-US" altLang="tr-TR" dirty="0"/>
          </a:p>
        </p:txBody>
      </p:sp>
      <p:sp>
        <p:nvSpPr>
          <p:cNvPr id="23554" name="Rectangle 2"/>
          <p:cNvSpPr>
            <a:spLocks noGrp="1" noChangeArrowheads="1"/>
          </p:cNvSpPr>
          <p:nvPr>
            <p:ph type="title"/>
          </p:nvPr>
        </p:nvSpPr>
        <p:spPr/>
        <p:txBody>
          <a:bodyPr/>
          <a:lstStyle/>
          <a:p>
            <a:r>
              <a:rPr lang="tr-TR" altLang="tr-TR" b="1" dirty="0"/>
              <a:t>4- Ettirgen Fiiller</a:t>
            </a:r>
            <a:endParaRPr lang="en-US" altLang="tr-TR" b="1"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0-#ppt_w/2"/>
                                          </p:val>
                                        </p:tav>
                                        <p:tav tm="100000">
                                          <p:val>
                                            <p:strVal val="#ppt_x"/>
                                          </p:val>
                                        </p:tav>
                                      </p:tavLst>
                                    </p:anim>
                                    <p:anim calcmode="lin" valueType="num">
                                      <p:cBhvr additive="base">
                                        <p:cTn id="8" dur="500" fill="hold"/>
                                        <p:tgtEl>
                                          <p:spTgt spid="2355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additive="base">
                                        <p:cTn id="13"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 calcmode="lin" valueType="num">
                                      <p:cBhvr additive="base">
                                        <p:cTn id="19"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3555">
                                            <p:txEl>
                                              <p:pRg st="2" end="2"/>
                                            </p:txEl>
                                          </p:spTgt>
                                        </p:tgtEl>
                                        <p:attrNameLst>
                                          <p:attrName>style.visibility</p:attrName>
                                        </p:attrNameLst>
                                      </p:cBhvr>
                                      <p:to>
                                        <p:strVal val="visible"/>
                                      </p:to>
                                    </p:set>
                                    <p:anim calcmode="lin" valueType="num">
                                      <p:cBhvr additive="base">
                                        <p:cTn id="25"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381000" y="1981200"/>
            <a:ext cx="8534400" cy="4114800"/>
          </a:xfrm>
        </p:spPr>
        <p:txBody>
          <a:bodyPr/>
          <a:lstStyle/>
          <a:p>
            <a:pPr>
              <a:buFontTx/>
              <a:buNone/>
            </a:pPr>
            <a:r>
              <a:rPr lang="tr-TR" altLang="tr-TR" dirty="0"/>
              <a:t> </a:t>
            </a:r>
            <a:endParaRPr lang="tr-TR" altLang="tr-TR" dirty="0" smtClean="0"/>
          </a:p>
          <a:p>
            <a:pPr>
              <a:buFontTx/>
              <a:buNone/>
            </a:pPr>
            <a:r>
              <a:rPr lang="tr-TR" altLang="tr-TR" dirty="0" smtClean="0"/>
              <a:t> </a:t>
            </a:r>
            <a:r>
              <a:rPr lang="tr-TR" altLang="tr-TR" dirty="0">
                <a:solidFill>
                  <a:srgbClr val="FF0000"/>
                </a:solidFill>
              </a:rPr>
              <a:t>Ettirgen Fiil = Geçişli fiil + -t, -r, -</a:t>
            </a:r>
            <a:r>
              <a:rPr lang="tr-TR" altLang="tr-TR" dirty="0" err="1">
                <a:solidFill>
                  <a:srgbClr val="FF0000"/>
                </a:solidFill>
              </a:rPr>
              <a:t>dır</a:t>
            </a:r>
            <a:endParaRPr lang="tr-TR" altLang="tr-TR" dirty="0">
              <a:solidFill>
                <a:srgbClr val="FF0000"/>
              </a:solidFill>
            </a:endParaRPr>
          </a:p>
          <a:p>
            <a:pPr>
              <a:buFontTx/>
              <a:buNone/>
            </a:pPr>
            <a:r>
              <a:rPr lang="tr-TR" altLang="tr-TR" dirty="0"/>
              <a:t>   </a:t>
            </a:r>
          </a:p>
          <a:p>
            <a:pPr>
              <a:buFontTx/>
              <a:buNone/>
            </a:pPr>
            <a:r>
              <a:rPr lang="tr-TR" altLang="tr-TR" dirty="0"/>
              <a:t>   yazmak (geçişli fiil) ---  yazdırmak  (ettirgen fiil)</a:t>
            </a:r>
          </a:p>
          <a:p>
            <a:pPr>
              <a:buFontTx/>
              <a:buNone/>
            </a:pPr>
            <a:r>
              <a:rPr lang="tr-TR" altLang="tr-TR" dirty="0"/>
              <a:t>   okumak (geçişli fiil) ---  okutmak     (ettirgen fiil)</a:t>
            </a:r>
          </a:p>
          <a:p>
            <a:pPr>
              <a:buFontTx/>
              <a:buNone/>
            </a:pPr>
            <a:r>
              <a:rPr lang="tr-TR" altLang="tr-TR" dirty="0"/>
              <a:t>    </a:t>
            </a:r>
            <a:endParaRPr lang="tr-TR" altLang="tr-TR" dirty="0" smtClean="0"/>
          </a:p>
          <a:p>
            <a:r>
              <a:rPr lang="tr-TR" altLang="tr-TR" dirty="0" smtClean="0"/>
              <a:t>Masayı </a:t>
            </a:r>
            <a:r>
              <a:rPr lang="tr-TR" altLang="tr-TR" dirty="0"/>
              <a:t>bir güzel yıkattı.</a:t>
            </a:r>
          </a:p>
          <a:p>
            <a:r>
              <a:rPr lang="tr-TR" altLang="tr-TR" dirty="0" smtClean="0"/>
              <a:t>Masayı </a:t>
            </a:r>
            <a:r>
              <a:rPr lang="tr-TR" altLang="tr-TR" dirty="0"/>
              <a:t>ablasına çözdürdü.</a:t>
            </a:r>
            <a:endParaRPr lang="en-US" altLang="tr-TR" dirty="0"/>
          </a:p>
        </p:txBody>
      </p:sp>
      <p:sp>
        <p:nvSpPr>
          <p:cNvPr id="24578" name="Rectangle 2"/>
          <p:cNvSpPr>
            <a:spLocks noGrp="1" noChangeArrowheads="1"/>
          </p:cNvSpPr>
          <p:nvPr>
            <p:ph type="title"/>
          </p:nvPr>
        </p:nvSpPr>
        <p:spPr/>
        <p:txBody>
          <a:bodyPr/>
          <a:lstStyle/>
          <a:p>
            <a:r>
              <a:rPr lang="tr-TR" altLang="tr-TR"/>
              <a:t>Ettirgen Fiiller</a:t>
            </a:r>
            <a:endParaRPr lang="en-US" altLang="tr-TR"/>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0-#ppt_w/2"/>
                                          </p:val>
                                        </p:tav>
                                        <p:tav tm="100000">
                                          <p:val>
                                            <p:strVal val="#ppt_x"/>
                                          </p:val>
                                        </p:tav>
                                      </p:tavLst>
                                    </p:anim>
                                    <p:anim calcmode="lin" valueType="num">
                                      <p:cBhvr additive="base">
                                        <p:cTn id="8" dur="500" fill="hold"/>
                                        <p:tgtEl>
                                          <p:spTgt spid="2457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500" fill="hold"/>
                                        <p:tgtEl>
                                          <p:spTgt spid="2457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4579">
                                            <p:txEl>
                                              <p:pRg st="1" end="1"/>
                                            </p:txEl>
                                          </p:spTgt>
                                        </p:tgtEl>
                                        <p:attrNameLst>
                                          <p:attrName>style.visibility</p:attrName>
                                        </p:attrNameLst>
                                      </p:cBhvr>
                                      <p:to>
                                        <p:strVal val="visible"/>
                                      </p:to>
                                    </p:set>
                                    <p:anim calcmode="lin" valueType="num">
                                      <p:cBhvr additive="base">
                                        <p:cTn id="19" dur="500" fill="hold"/>
                                        <p:tgtEl>
                                          <p:spTgt spid="2457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4579">
                                            <p:txEl>
                                              <p:pRg st="2" end="2"/>
                                            </p:txEl>
                                          </p:spTgt>
                                        </p:tgtEl>
                                        <p:attrNameLst>
                                          <p:attrName>style.visibility</p:attrName>
                                        </p:attrNameLst>
                                      </p:cBhvr>
                                      <p:to>
                                        <p:strVal val="visible"/>
                                      </p:to>
                                    </p:set>
                                    <p:anim calcmode="lin" valueType="num">
                                      <p:cBhvr additive="base">
                                        <p:cTn id="25" dur="500" fill="hold"/>
                                        <p:tgtEl>
                                          <p:spTgt spid="24579">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4579">
                                            <p:txEl>
                                              <p:pRg st="3" end="3"/>
                                            </p:txEl>
                                          </p:spTgt>
                                        </p:tgtEl>
                                        <p:attrNameLst>
                                          <p:attrName>style.visibility</p:attrName>
                                        </p:attrNameLst>
                                      </p:cBhvr>
                                      <p:to>
                                        <p:strVal val="visible"/>
                                      </p:to>
                                    </p:set>
                                    <p:anim calcmode="lin" valueType="num">
                                      <p:cBhvr additive="base">
                                        <p:cTn id="31" dur="500" fill="hold"/>
                                        <p:tgtEl>
                                          <p:spTgt spid="24579">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4579">
                                            <p:txEl>
                                              <p:pRg st="4" end="4"/>
                                            </p:txEl>
                                          </p:spTgt>
                                        </p:tgtEl>
                                        <p:attrNameLst>
                                          <p:attrName>style.visibility</p:attrName>
                                        </p:attrNameLst>
                                      </p:cBhvr>
                                      <p:to>
                                        <p:strVal val="visible"/>
                                      </p:to>
                                    </p:set>
                                    <p:anim calcmode="lin" valueType="num">
                                      <p:cBhvr additive="base">
                                        <p:cTn id="37" dur="500" fill="hold"/>
                                        <p:tgtEl>
                                          <p:spTgt spid="24579">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24579">
                                            <p:txEl>
                                              <p:pRg st="5" end="5"/>
                                            </p:txEl>
                                          </p:spTgt>
                                        </p:tgtEl>
                                        <p:attrNameLst>
                                          <p:attrName>style.visibility</p:attrName>
                                        </p:attrNameLst>
                                      </p:cBhvr>
                                      <p:to>
                                        <p:strVal val="visible"/>
                                      </p:to>
                                    </p:set>
                                    <p:anim calcmode="lin" valueType="num">
                                      <p:cBhvr additive="base">
                                        <p:cTn id="43" dur="500" fill="hold"/>
                                        <p:tgtEl>
                                          <p:spTgt spid="24579">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24579">
                                            <p:txEl>
                                              <p:pRg st="6" end="6"/>
                                            </p:txEl>
                                          </p:spTgt>
                                        </p:tgtEl>
                                        <p:attrNameLst>
                                          <p:attrName>style.visibility</p:attrName>
                                        </p:attrNameLst>
                                      </p:cBhvr>
                                      <p:to>
                                        <p:strVal val="visible"/>
                                      </p:to>
                                    </p:set>
                                    <p:anim calcmode="lin" valueType="num">
                                      <p:cBhvr additive="base">
                                        <p:cTn id="49" dur="500" fill="hold"/>
                                        <p:tgtEl>
                                          <p:spTgt spid="24579">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24579">
                                            <p:txEl>
                                              <p:pRg st="7" end="7"/>
                                            </p:txEl>
                                          </p:spTgt>
                                        </p:tgtEl>
                                        <p:attrNameLst>
                                          <p:attrName>style.visibility</p:attrName>
                                        </p:attrNameLst>
                                      </p:cBhvr>
                                      <p:to>
                                        <p:strVal val="visible"/>
                                      </p:to>
                                    </p:set>
                                    <p:anim calcmode="lin" valueType="num">
                                      <p:cBhvr additive="base">
                                        <p:cTn id="55" dur="500" fill="hold"/>
                                        <p:tgtEl>
                                          <p:spTgt spid="24579">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457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P spid="2457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p:txBody>
          <a:bodyPr/>
          <a:lstStyle/>
          <a:p>
            <a:pPr>
              <a:buFontTx/>
              <a:buNone/>
            </a:pPr>
            <a:r>
              <a:rPr lang="tr-TR" altLang="tr-TR" sz="3600" dirty="0"/>
              <a:t>     Fiil kök ya da gövdeleri üzerine birtakım türetme ekleri getirilerek fiillerin özne ve nesnelerine göre göstermiş oldukları durumlara “</a:t>
            </a:r>
            <a:r>
              <a:rPr lang="tr-TR" altLang="tr-TR" sz="3600" b="1" dirty="0"/>
              <a:t>fiillerde çatı</a:t>
            </a:r>
            <a:r>
              <a:rPr lang="tr-TR" altLang="tr-TR" sz="3600" dirty="0"/>
              <a:t>” denir.</a:t>
            </a:r>
            <a:endParaRPr lang="en-US" altLang="tr-TR" sz="3600" dirty="0"/>
          </a:p>
          <a:p>
            <a:pPr>
              <a:buFontTx/>
              <a:buNone/>
            </a:pPr>
            <a:endParaRPr lang="en-US" altLang="tr-TR" dirty="0"/>
          </a:p>
        </p:txBody>
      </p:sp>
      <p:sp>
        <p:nvSpPr>
          <p:cNvPr id="3074" name="Rectangle 2"/>
          <p:cNvSpPr>
            <a:spLocks noGrp="1" noChangeArrowheads="1"/>
          </p:cNvSpPr>
          <p:nvPr>
            <p:ph type="title"/>
          </p:nvPr>
        </p:nvSpPr>
        <p:spPr>
          <a:xfrm>
            <a:off x="685800" y="609600"/>
            <a:ext cx="7772400" cy="914400"/>
          </a:xfrm>
        </p:spPr>
        <p:txBody>
          <a:bodyPr/>
          <a:lstStyle/>
          <a:p>
            <a:r>
              <a:rPr lang="tr-TR" altLang="tr-TR" sz="3600" b="1" dirty="0" smtClean="0"/>
              <a:t>FİİLLERDE (EYLEMLERDE) ÇATI</a:t>
            </a:r>
            <a:endParaRPr lang="en-US" altLang="tr-TR" sz="3600" b="1"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additive="base">
                                        <p:cTn id="13" dur="500" fill="hold"/>
                                        <p:tgtEl>
                                          <p:spTgt spid="307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P spid="307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685800" y="1981200"/>
            <a:ext cx="7772400" cy="4495800"/>
          </a:xfrm>
        </p:spPr>
        <p:txBody>
          <a:bodyPr/>
          <a:lstStyle/>
          <a:p>
            <a:pPr>
              <a:buFontTx/>
              <a:buNone/>
            </a:pPr>
            <a:r>
              <a:rPr lang="tr-TR" altLang="tr-TR" dirty="0"/>
              <a:t>    </a:t>
            </a:r>
            <a:endParaRPr lang="tr-TR" altLang="tr-TR" dirty="0" smtClean="0"/>
          </a:p>
          <a:p>
            <a:pPr>
              <a:buFontTx/>
              <a:buNone/>
            </a:pPr>
            <a:r>
              <a:rPr lang="tr-TR" altLang="tr-TR" dirty="0" smtClean="0"/>
              <a:t> </a:t>
            </a:r>
            <a:r>
              <a:rPr lang="tr-TR" altLang="tr-TR" dirty="0"/>
              <a:t>1- Fiil çatı ekleri üst üste getirilebilir. Ancak bu işlemde bir sıralama kuralı vardır. Eğer farklı çatı ekleri üst üste getirilecekse edilgenlik eki en sonda bulunmalıdır. Edilgenlik eki diğer çatı eklerinden önce getirilemez. </a:t>
            </a:r>
          </a:p>
          <a:p>
            <a:pPr>
              <a:buFontTx/>
              <a:buNone/>
            </a:pPr>
            <a:r>
              <a:rPr lang="tr-TR" altLang="tr-TR" dirty="0"/>
              <a:t>  </a:t>
            </a:r>
            <a:endParaRPr lang="tr-TR" altLang="tr-TR" dirty="0" smtClean="0"/>
          </a:p>
          <a:p>
            <a:pPr>
              <a:buFontTx/>
              <a:buNone/>
            </a:pPr>
            <a:r>
              <a:rPr lang="tr-TR" altLang="tr-TR" dirty="0" smtClean="0"/>
              <a:t> </a:t>
            </a:r>
            <a:r>
              <a:rPr lang="tr-TR" altLang="tr-TR" b="1" dirty="0"/>
              <a:t>Örnek</a:t>
            </a:r>
            <a:r>
              <a:rPr lang="tr-TR" altLang="tr-TR" dirty="0"/>
              <a:t>: sev-in-</a:t>
            </a:r>
            <a:r>
              <a:rPr lang="tr-TR" altLang="tr-TR" dirty="0" err="1"/>
              <a:t>dir</a:t>
            </a:r>
            <a:r>
              <a:rPr lang="tr-TR" altLang="tr-TR" dirty="0"/>
              <a:t>-il-         sev-il-in-</a:t>
            </a:r>
            <a:r>
              <a:rPr lang="tr-TR" altLang="tr-TR" dirty="0" err="1"/>
              <a:t>dir</a:t>
            </a:r>
            <a:r>
              <a:rPr lang="tr-TR" altLang="tr-TR" dirty="0"/>
              <a:t>-</a:t>
            </a:r>
          </a:p>
          <a:p>
            <a:pPr>
              <a:buFontTx/>
              <a:buNone/>
            </a:pPr>
            <a:r>
              <a:rPr lang="tr-TR" altLang="tr-TR" dirty="0"/>
              <a:t>                  (Doğru)                  (Yanlış)</a:t>
            </a:r>
            <a:endParaRPr lang="en-US" altLang="tr-TR" dirty="0"/>
          </a:p>
        </p:txBody>
      </p:sp>
      <p:sp>
        <p:nvSpPr>
          <p:cNvPr id="25602" name="Rectangle 2"/>
          <p:cNvSpPr>
            <a:spLocks noGrp="1" noChangeArrowheads="1"/>
          </p:cNvSpPr>
          <p:nvPr>
            <p:ph type="title"/>
          </p:nvPr>
        </p:nvSpPr>
        <p:spPr/>
        <p:txBody>
          <a:bodyPr/>
          <a:lstStyle/>
          <a:p>
            <a:r>
              <a:rPr lang="tr-TR" altLang="tr-TR" sz="4400" dirty="0"/>
              <a:t>Fiil Çatılarıyla İlgili Bazı Hususlar:</a:t>
            </a:r>
            <a:endParaRPr lang="en-US" altLang="tr-TR" sz="4400"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0-#ppt_w/2"/>
                                          </p:val>
                                        </p:tav>
                                        <p:tav tm="100000">
                                          <p:val>
                                            <p:strVal val="#ppt_x"/>
                                          </p:val>
                                        </p:tav>
                                      </p:tavLst>
                                    </p:anim>
                                    <p:anim calcmode="lin" valueType="num">
                                      <p:cBhvr additive="base">
                                        <p:cTn id="8" dur="500" fill="hold"/>
                                        <p:tgtEl>
                                          <p:spTgt spid="2560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 calcmode="lin" valueType="num">
                                      <p:cBhvr additive="base">
                                        <p:cTn id="13" dur="500" fill="hold"/>
                                        <p:tgtEl>
                                          <p:spTgt spid="2560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5603">
                                            <p:txEl>
                                              <p:pRg st="1" end="1"/>
                                            </p:txEl>
                                          </p:spTgt>
                                        </p:tgtEl>
                                        <p:attrNameLst>
                                          <p:attrName>style.visibility</p:attrName>
                                        </p:attrNameLst>
                                      </p:cBhvr>
                                      <p:to>
                                        <p:strVal val="visible"/>
                                      </p:to>
                                    </p:set>
                                    <p:anim calcmode="lin" valueType="num">
                                      <p:cBhvr additive="base">
                                        <p:cTn id="19" dur="500" fill="hold"/>
                                        <p:tgtEl>
                                          <p:spTgt spid="2560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5603">
                                            <p:txEl>
                                              <p:pRg st="2" end="2"/>
                                            </p:txEl>
                                          </p:spTgt>
                                        </p:tgtEl>
                                        <p:attrNameLst>
                                          <p:attrName>style.visibility</p:attrName>
                                        </p:attrNameLst>
                                      </p:cBhvr>
                                      <p:to>
                                        <p:strVal val="visible"/>
                                      </p:to>
                                    </p:set>
                                    <p:anim calcmode="lin" valueType="num">
                                      <p:cBhvr additive="base">
                                        <p:cTn id="25" dur="500" fill="hold"/>
                                        <p:tgtEl>
                                          <p:spTgt spid="2560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5603">
                                            <p:txEl>
                                              <p:pRg st="3" end="3"/>
                                            </p:txEl>
                                          </p:spTgt>
                                        </p:tgtEl>
                                        <p:attrNameLst>
                                          <p:attrName>style.visibility</p:attrName>
                                        </p:attrNameLst>
                                      </p:cBhvr>
                                      <p:to>
                                        <p:strVal val="visible"/>
                                      </p:to>
                                    </p:set>
                                    <p:anim calcmode="lin" valueType="num">
                                      <p:cBhvr additive="base">
                                        <p:cTn id="31" dur="500" fill="hold"/>
                                        <p:tgtEl>
                                          <p:spTgt spid="2560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5603">
                                            <p:txEl>
                                              <p:pRg st="4" end="4"/>
                                            </p:txEl>
                                          </p:spTgt>
                                        </p:tgtEl>
                                        <p:attrNameLst>
                                          <p:attrName>style.visibility</p:attrName>
                                        </p:attrNameLst>
                                      </p:cBhvr>
                                      <p:to>
                                        <p:strVal val="visible"/>
                                      </p:to>
                                    </p:set>
                                    <p:anim calcmode="lin" valueType="num">
                                      <p:cBhvr additive="base">
                                        <p:cTn id="37" dur="500" fill="hold"/>
                                        <p:tgtEl>
                                          <p:spTgt spid="2560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56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P spid="2560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pPr>
              <a:buFontTx/>
              <a:buNone/>
            </a:pPr>
            <a:r>
              <a:rPr lang="tr-TR" altLang="tr-TR" dirty="0"/>
              <a:t>     </a:t>
            </a:r>
            <a:r>
              <a:rPr lang="tr-TR" altLang="tr-TR" dirty="0" smtClean="0"/>
              <a:t>2- </a:t>
            </a:r>
            <a:r>
              <a:rPr lang="tr-TR" altLang="tr-TR" dirty="0" err="1" smtClean="0"/>
              <a:t>Dönüşlülük</a:t>
            </a:r>
            <a:r>
              <a:rPr lang="tr-TR" altLang="tr-TR" dirty="0"/>
              <a:t>, edilgenlik fiillerinin hiçbiri, işteş fiillerin ise pek çoğu nesne almaz. Yani </a:t>
            </a:r>
            <a:r>
              <a:rPr lang="tr-TR" altLang="tr-TR" dirty="0" err="1"/>
              <a:t>geçişsizdir</a:t>
            </a:r>
            <a:r>
              <a:rPr lang="tr-TR" altLang="tr-TR" dirty="0"/>
              <a:t>. </a:t>
            </a:r>
          </a:p>
          <a:p>
            <a:pPr>
              <a:buFontTx/>
              <a:buNone/>
            </a:pPr>
            <a:r>
              <a:rPr lang="tr-TR" altLang="tr-TR" dirty="0"/>
              <a:t>    </a:t>
            </a:r>
            <a:endParaRPr lang="tr-TR" altLang="tr-TR" dirty="0" smtClean="0"/>
          </a:p>
          <a:p>
            <a:pPr>
              <a:buFontTx/>
              <a:buNone/>
            </a:pPr>
            <a:r>
              <a:rPr lang="tr-TR" altLang="tr-TR" b="1" dirty="0" smtClean="0"/>
              <a:t>Örnek</a:t>
            </a:r>
            <a:r>
              <a:rPr lang="tr-TR" altLang="tr-TR" dirty="0"/>
              <a:t>: </a:t>
            </a:r>
          </a:p>
          <a:p>
            <a:pPr>
              <a:buFontTx/>
              <a:buNone/>
            </a:pPr>
            <a:r>
              <a:rPr lang="tr-TR" altLang="tr-TR" dirty="0"/>
              <a:t>    Ali eve gider gitmez yıkandı. (</a:t>
            </a:r>
            <a:r>
              <a:rPr lang="tr-TR" altLang="tr-TR" dirty="0" err="1"/>
              <a:t>Geçişsiz</a:t>
            </a:r>
            <a:r>
              <a:rPr lang="tr-TR" altLang="tr-TR" dirty="0"/>
              <a:t>)</a:t>
            </a:r>
          </a:p>
          <a:p>
            <a:pPr>
              <a:buFontTx/>
              <a:buNone/>
            </a:pPr>
            <a:r>
              <a:rPr lang="tr-TR" altLang="tr-TR" dirty="0"/>
              <a:t>    Masalar temizlendi. (</a:t>
            </a:r>
            <a:r>
              <a:rPr lang="tr-TR" altLang="tr-TR" dirty="0" err="1"/>
              <a:t>Geçişsiz</a:t>
            </a:r>
            <a:r>
              <a:rPr lang="tr-TR" altLang="tr-TR" dirty="0"/>
              <a:t>) </a:t>
            </a:r>
          </a:p>
          <a:p>
            <a:pPr>
              <a:buFontTx/>
              <a:buNone/>
            </a:pPr>
            <a:r>
              <a:rPr lang="tr-TR" altLang="tr-TR" dirty="0"/>
              <a:t>    Kuzular bahçede meleşiyordu. (</a:t>
            </a:r>
            <a:r>
              <a:rPr lang="tr-TR" altLang="tr-TR" dirty="0" err="1"/>
              <a:t>Geçişsiz</a:t>
            </a:r>
            <a:r>
              <a:rPr lang="tr-TR" altLang="tr-TR" dirty="0"/>
              <a:t>)</a:t>
            </a:r>
            <a:endParaRPr lang="en-US" altLang="tr-TR" dirty="0"/>
          </a:p>
        </p:txBody>
      </p:sp>
      <p:sp>
        <p:nvSpPr>
          <p:cNvPr id="26626" name="Rectangle 2"/>
          <p:cNvSpPr>
            <a:spLocks noGrp="1" noChangeArrowheads="1"/>
          </p:cNvSpPr>
          <p:nvPr>
            <p:ph type="title"/>
          </p:nvPr>
        </p:nvSpPr>
        <p:spPr/>
        <p:txBody>
          <a:bodyPr/>
          <a:lstStyle/>
          <a:p>
            <a:r>
              <a:rPr lang="tr-TR" altLang="tr-TR" sz="4400" dirty="0"/>
              <a:t>Fiil Çatılarıyla İlgili Bazı </a:t>
            </a:r>
            <a:r>
              <a:rPr lang="tr-TR" altLang="tr-TR" sz="4400" dirty="0" err="1"/>
              <a:t>Husular</a:t>
            </a:r>
            <a:endParaRPr lang="en-US" altLang="tr-TR" sz="4400"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0-#ppt_w/2"/>
                                          </p:val>
                                        </p:tav>
                                        <p:tav tm="100000">
                                          <p:val>
                                            <p:strVal val="#ppt_x"/>
                                          </p:val>
                                        </p:tav>
                                      </p:tavLst>
                                    </p:anim>
                                    <p:anim calcmode="lin" valueType="num">
                                      <p:cBhvr additive="base">
                                        <p:cTn id="8" dur="500" fill="hold"/>
                                        <p:tgtEl>
                                          <p:spTgt spid="2662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6627">
                                            <p:txEl>
                                              <p:pRg st="0" end="0"/>
                                            </p:txEl>
                                          </p:spTgt>
                                        </p:tgtEl>
                                        <p:attrNameLst>
                                          <p:attrName>style.visibility</p:attrName>
                                        </p:attrNameLst>
                                      </p:cBhvr>
                                      <p:to>
                                        <p:strVal val="visible"/>
                                      </p:to>
                                    </p:set>
                                    <p:anim calcmode="lin" valueType="num">
                                      <p:cBhvr additive="base">
                                        <p:cTn id="13" dur="500" fill="hold"/>
                                        <p:tgtEl>
                                          <p:spTgt spid="2662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6627">
                                            <p:txEl>
                                              <p:pRg st="1" end="1"/>
                                            </p:txEl>
                                          </p:spTgt>
                                        </p:tgtEl>
                                        <p:attrNameLst>
                                          <p:attrName>style.visibility</p:attrName>
                                        </p:attrNameLst>
                                      </p:cBhvr>
                                      <p:to>
                                        <p:strVal val="visible"/>
                                      </p:to>
                                    </p:set>
                                    <p:anim calcmode="lin" valueType="num">
                                      <p:cBhvr additive="base">
                                        <p:cTn id="19" dur="500" fill="hold"/>
                                        <p:tgtEl>
                                          <p:spTgt spid="2662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6627">
                                            <p:txEl>
                                              <p:pRg st="2" end="2"/>
                                            </p:txEl>
                                          </p:spTgt>
                                        </p:tgtEl>
                                        <p:attrNameLst>
                                          <p:attrName>style.visibility</p:attrName>
                                        </p:attrNameLst>
                                      </p:cBhvr>
                                      <p:to>
                                        <p:strVal val="visible"/>
                                      </p:to>
                                    </p:set>
                                    <p:anim calcmode="lin" valueType="num">
                                      <p:cBhvr additive="base">
                                        <p:cTn id="25" dur="500" fill="hold"/>
                                        <p:tgtEl>
                                          <p:spTgt spid="2662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6627">
                                            <p:txEl>
                                              <p:pRg st="3" end="3"/>
                                            </p:txEl>
                                          </p:spTgt>
                                        </p:tgtEl>
                                        <p:attrNameLst>
                                          <p:attrName>style.visibility</p:attrName>
                                        </p:attrNameLst>
                                      </p:cBhvr>
                                      <p:to>
                                        <p:strVal val="visible"/>
                                      </p:to>
                                    </p:set>
                                    <p:anim calcmode="lin" valueType="num">
                                      <p:cBhvr additive="base">
                                        <p:cTn id="31" dur="500" fill="hold"/>
                                        <p:tgtEl>
                                          <p:spTgt spid="2662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6627">
                                            <p:txEl>
                                              <p:pRg st="4" end="4"/>
                                            </p:txEl>
                                          </p:spTgt>
                                        </p:tgtEl>
                                        <p:attrNameLst>
                                          <p:attrName>style.visibility</p:attrName>
                                        </p:attrNameLst>
                                      </p:cBhvr>
                                      <p:to>
                                        <p:strVal val="visible"/>
                                      </p:to>
                                    </p:set>
                                    <p:anim calcmode="lin" valueType="num">
                                      <p:cBhvr additive="base">
                                        <p:cTn id="37" dur="500" fill="hold"/>
                                        <p:tgtEl>
                                          <p:spTgt spid="26627">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26627">
                                            <p:txEl>
                                              <p:pRg st="5" end="5"/>
                                            </p:txEl>
                                          </p:spTgt>
                                        </p:tgtEl>
                                        <p:attrNameLst>
                                          <p:attrName>style.visibility</p:attrName>
                                        </p:attrNameLst>
                                      </p:cBhvr>
                                      <p:to>
                                        <p:strVal val="visible"/>
                                      </p:to>
                                    </p:set>
                                    <p:anim calcmode="lin" valueType="num">
                                      <p:cBhvr additive="base">
                                        <p:cTn id="43" dur="500" fill="hold"/>
                                        <p:tgtEl>
                                          <p:spTgt spid="26627">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P spid="2662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762000"/>
            <a:ext cx="7772400" cy="2057400"/>
          </a:xfrm>
        </p:spPr>
        <p:txBody>
          <a:bodyPr/>
          <a:lstStyle/>
          <a:p>
            <a:r>
              <a:rPr lang="tr-TR" altLang="tr-TR" sz="6000" dirty="0"/>
              <a:t>A) Öznelerine Göre Fiil Çatıları</a:t>
            </a:r>
            <a:endParaRPr lang="en-US" altLang="tr-TR" sz="6000"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
        <p:nvSpPr>
          <p:cNvPr id="4" name="Rectangle 2"/>
          <p:cNvSpPr txBox="1">
            <a:spLocks noChangeArrowheads="1"/>
          </p:cNvSpPr>
          <p:nvPr/>
        </p:nvSpPr>
        <p:spPr>
          <a:xfrm>
            <a:off x="611560" y="3717032"/>
            <a:ext cx="7772400" cy="2057400"/>
          </a:xfrm>
          <a:prstGeom prst="rect">
            <a:avLst/>
          </a:prstGeom>
        </p:spPr>
        <p:txBody>
          <a:bodyPr vert="horz" lIns="91440" tIns="45720" rIns="91440" bIns="45720" rtlCol="0" anchor="b">
            <a:noAutofit/>
          </a:bodyPr>
          <a:lstStyle>
            <a:lvl1pPr algn="ctr" defTabSz="914400" rtl="0" eaLnBrk="1" latinLnBrk="0" hangingPunct="1">
              <a:spcBef>
                <a:spcPct val="0"/>
              </a:spcBef>
              <a:buNone/>
              <a:defRPr sz="5400" kern="1200">
                <a:ln w="3175">
                  <a:solidFill>
                    <a:schemeClr val="tx1">
                      <a:alpha val="65000"/>
                    </a:schemeClr>
                  </a:solidFill>
                </a:ln>
                <a:solidFill>
                  <a:schemeClr val="tx1"/>
                </a:solidFill>
                <a:effectLst>
                  <a:outerShdw blurRad="25400" dist="12700" dir="14220000" rotWithShape="0">
                    <a:prstClr val="black">
                      <a:alpha val="50000"/>
                    </a:prst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fontAlgn="auto">
              <a:spcAft>
                <a:spcPts val="0"/>
              </a:spcAft>
            </a:pPr>
            <a:r>
              <a:rPr lang="tr-TR" altLang="tr-TR" sz="3600" b="1" dirty="0" smtClean="0"/>
              <a:t>1- Etken Fiil</a:t>
            </a:r>
          </a:p>
          <a:p>
            <a:pPr algn="l" fontAlgn="auto">
              <a:spcAft>
                <a:spcPts val="0"/>
              </a:spcAft>
            </a:pPr>
            <a:r>
              <a:rPr lang="tr-TR" altLang="tr-TR" sz="3600" b="1" dirty="0" smtClean="0"/>
              <a:t>2- Edilgen Fiil</a:t>
            </a:r>
          </a:p>
          <a:p>
            <a:pPr algn="l" fontAlgn="auto">
              <a:spcAft>
                <a:spcPts val="0"/>
              </a:spcAft>
            </a:pPr>
            <a:r>
              <a:rPr lang="tr-TR" altLang="tr-TR" sz="3600" b="1" dirty="0" smtClean="0"/>
              <a:t>3- İşteş Fiil</a:t>
            </a:r>
          </a:p>
          <a:p>
            <a:pPr algn="l" fontAlgn="auto">
              <a:spcAft>
                <a:spcPts val="0"/>
              </a:spcAft>
            </a:pPr>
            <a:r>
              <a:rPr lang="tr-TR" altLang="tr-TR" sz="3600" b="1" dirty="0" smtClean="0"/>
              <a:t>4- Dönüşlü Fiil</a:t>
            </a:r>
            <a:endParaRPr lang="en-US" altLang="tr-TR" sz="36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a:buFontTx/>
              <a:buNone/>
            </a:pPr>
            <a:r>
              <a:rPr lang="tr-TR" altLang="tr-TR" dirty="0"/>
              <a:t>     Öznesi belli olan ve fiilin bildirdiği işi bizzat öznenin kendisinin yaptığı fiillerdir.</a:t>
            </a:r>
          </a:p>
          <a:p>
            <a:pPr>
              <a:buFontTx/>
              <a:buNone/>
            </a:pPr>
            <a:r>
              <a:rPr lang="tr-TR" altLang="tr-TR" dirty="0"/>
              <a:t>    </a:t>
            </a:r>
            <a:endParaRPr lang="tr-TR" altLang="tr-TR" dirty="0" smtClean="0"/>
          </a:p>
          <a:p>
            <a:pPr>
              <a:buFontTx/>
              <a:buNone/>
            </a:pPr>
            <a:r>
              <a:rPr lang="tr-TR" altLang="tr-TR" dirty="0" smtClean="0"/>
              <a:t>Örnek</a:t>
            </a:r>
            <a:r>
              <a:rPr lang="tr-TR" altLang="tr-TR" dirty="0"/>
              <a:t>: Bugün  imtihana çalıştı</a:t>
            </a:r>
            <a:r>
              <a:rPr lang="tr-TR" altLang="tr-TR" u="sng" dirty="0"/>
              <a:t>m</a:t>
            </a:r>
            <a:r>
              <a:rPr lang="tr-TR" altLang="tr-TR" dirty="0"/>
              <a:t>.              Gizli Özne: Ben -- Etken Fiil</a:t>
            </a:r>
          </a:p>
          <a:p>
            <a:pPr>
              <a:buFontTx/>
              <a:buNone/>
            </a:pPr>
            <a:r>
              <a:rPr lang="tr-TR" altLang="tr-TR" dirty="0"/>
              <a:t>  </a:t>
            </a:r>
            <a:endParaRPr lang="tr-TR" altLang="tr-TR" dirty="0" smtClean="0"/>
          </a:p>
          <a:p>
            <a:r>
              <a:rPr lang="tr-TR" altLang="tr-TR" dirty="0" smtClean="0"/>
              <a:t> Ayşe yarın Ankara’ya </a:t>
            </a:r>
            <a:r>
              <a:rPr lang="tr-TR" altLang="tr-TR" dirty="0"/>
              <a:t>gidecekmiş.-- Etken</a:t>
            </a:r>
          </a:p>
          <a:p>
            <a:r>
              <a:rPr lang="tr-TR" altLang="tr-TR" dirty="0"/>
              <a:t> </a:t>
            </a:r>
            <a:r>
              <a:rPr lang="tr-TR" altLang="tr-TR" dirty="0" smtClean="0"/>
              <a:t>Yağmur </a:t>
            </a:r>
            <a:r>
              <a:rPr lang="tr-TR" altLang="tr-TR" dirty="0"/>
              <a:t>yağıyor şırıl şırıl. -- Etken</a:t>
            </a:r>
          </a:p>
          <a:p>
            <a:r>
              <a:rPr lang="tr-TR" altLang="tr-TR" dirty="0"/>
              <a:t> </a:t>
            </a:r>
            <a:r>
              <a:rPr lang="tr-TR" altLang="tr-TR" dirty="0" smtClean="0"/>
              <a:t>Yapraklar </a:t>
            </a:r>
            <a:r>
              <a:rPr lang="tr-TR" altLang="tr-TR" dirty="0"/>
              <a:t>sarardı. -- Etken</a:t>
            </a:r>
            <a:endParaRPr lang="en-US" altLang="tr-TR" dirty="0"/>
          </a:p>
        </p:txBody>
      </p:sp>
      <p:sp>
        <p:nvSpPr>
          <p:cNvPr id="6146" name="Rectangle 2"/>
          <p:cNvSpPr>
            <a:spLocks noGrp="1" noChangeArrowheads="1"/>
          </p:cNvSpPr>
          <p:nvPr>
            <p:ph type="title"/>
          </p:nvPr>
        </p:nvSpPr>
        <p:spPr/>
        <p:txBody>
          <a:bodyPr/>
          <a:lstStyle/>
          <a:p>
            <a:r>
              <a:rPr lang="tr-TR" altLang="tr-TR" sz="5400" b="1" dirty="0" smtClean="0"/>
              <a:t>1- Etken </a:t>
            </a:r>
            <a:r>
              <a:rPr lang="tr-TR" altLang="tr-TR" sz="5400" b="1" dirty="0"/>
              <a:t>Fiiller</a:t>
            </a:r>
            <a:endParaRPr lang="en-US" altLang="tr-TR" sz="5400" b="1"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 calcmode="lin" valueType="num">
                                      <p:cBhvr additive="base">
                                        <p:cTn id="19" dur="500" fill="hold"/>
                                        <p:tgtEl>
                                          <p:spTgt spid="614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6147">
                                            <p:txEl>
                                              <p:pRg st="2" end="2"/>
                                            </p:txEl>
                                          </p:spTgt>
                                        </p:tgtEl>
                                        <p:attrNameLst>
                                          <p:attrName>style.visibility</p:attrName>
                                        </p:attrNameLst>
                                      </p:cBhvr>
                                      <p:to>
                                        <p:strVal val="visible"/>
                                      </p:to>
                                    </p:set>
                                    <p:anim calcmode="lin" valueType="num">
                                      <p:cBhvr additive="base">
                                        <p:cTn id="25" dur="500" fill="hold"/>
                                        <p:tgtEl>
                                          <p:spTgt spid="614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6147">
                                            <p:txEl>
                                              <p:pRg st="3" end="3"/>
                                            </p:txEl>
                                          </p:spTgt>
                                        </p:tgtEl>
                                        <p:attrNameLst>
                                          <p:attrName>style.visibility</p:attrName>
                                        </p:attrNameLst>
                                      </p:cBhvr>
                                      <p:to>
                                        <p:strVal val="visible"/>
                                      </p:to>
                                    </p:set>
                                    <p:anim calcmode="lin" valueType="num">
                                      <p:cBhvr additive="base">
                                        <p:cTn id="31" dur="500" fill="hold"/>
                                        <p:tgtEl>
                                          <p:spTgt spid="614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6147">
                                            <p:txEl>
                                              <p:pRg st="4" end="4"/>
                                            </p:txEl>
                                          </p:spTgt>
                                        </p:tgtEl>
                                        <p:attrNameLst>
                                          <p:attrName>style.visibility</p:attrName>
                                        </p:attrNameLst>
                                      </p:cBhvr>
                                      <p:to>
                                        <p:strVal val="visible"/>
                                      </p:to>
                                    </p:set>
                                    <p:anim calcmode="lin" valueType="num">
                                      <p:cBhvr additive="base">
                                        <p:cTn id="37" dur="500" fill="hold"/>
                                        <p:tgtEl>
                                          <p:spTgt spid="6147">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6147">
                                            <p:txEl>
                                              <p:pRg st="5" end="5"/>
                                            </p:txEl>
                                          </p:spTgt>
                                        </p:tgtEl>
                                        <p:attrNameLst>
                                          <p:attrName>style.visibility</p:attrName>
                                        </p:attrNameLst>
                                      </p:cBhvr>
                                      <p:to>
                                        <p:strVal val="visible"/>
                                      </p:to>
                                    </p:set>
                                    <p:anim calcmode="lin" valueType="num">
                                      <p:cBhvr additive="base">
                                        <p:cTn id="43" dur="500" fill="hold"/>
                                        <p:tgtEl>
                                          <p:spTgt spid="6147">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6147">
                                            <p:txEl>
                                              <p:pRg st="6" end="6"/>
                                            </p:txEl>
                                          </p:spTgt>
                                        </p:tgtEl>
                                        <p:attrNameLst>
                                          <p:attrName>style.visibility</p:attrName>
                                        </p:attrNameLst>
                                      </p:cBhvr>
                                      <p:to>
                                        <p:strVal val="visible"/>
                                      </p:to>
                                    </p:set>
                                    <p:anim calcmode="lin" valueType="num">
                                      <p:cBhvr additive="base">
                                        <p:cTn id="49" dur="500" fill="hold"/>
                                        <p:tgtEl>
                                          <p:spTgt spid="6147">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P spid="614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685800" y="1143000"/>
            <a:ext cx="7696200" cy="5486400"/>
          </a:xfrm>
        </p:spPr>
        <p:txBody>
          <a:bodyPr/>
          <a:lstStyle/>
          <a:p>
            <a:pPr>
              <a:lnSpc>
                <a:spcPct val="90000"/>
              </a:lnSpc>
              <a:buFontTx/>
              <a:buNone/>
            </a:pPr>
            <a:r>
              <a:rPr lang="tr-TR" altLang="tr-TR" sz="2800" dirty="0"/>
              <a:t>    </a:t>
            </a:r>
            <a:endParaRPr lang="tr-TR" altLang="tr-TR" sz="2800" dirty="0" smtClean="0"/>
          </a:p>
          <a:p>
            <a:pPr>
              <a:lnSpc>
                <a:spcPct val="90000"/>
              </a:lnSpc>
              <a:buFontTx/>
              <a:buNone/>
            </a:pPr>
            <a:endParaRPr lang="tr-TR" altLang="tr-TR" sz="2800" dirty="0"/>
          </a:p>
          <a:p>
            <a:pPr>
              <a:lnSpc>
                <a:spcPct val="90000"/>
              </a:lnSpc>
              <a:buFontTx/>
              <a:buNone/>
            </a:pPr>
            <a:r>
              <a:rPr lang="tr-TR" altLang="tr-TR" dirty="0" smtClean="0"/>
              <a:t>Öznesi </a:t>
            </a:r>
            <a:r>
              <a:rPr lang="tr-TR" altLang="tr-TR" dirty="0"/>
              <a:t>belli olmayan ya da nesnesi özne gibi görünen </a:t>
            </a:r>
            <a:r>
              <a:rPr lang="tr-TR" altLang="tr-TR" dirty="0" err="1"/>
              <a:t>fiillerdir.Fiilin</a:t>
            </a:r>
            <a:r>
              <a:rPr lang="tr-TR" altLang="tr-TR" dirty="0"/>
              <a:t> bildirdiği işi özne değil de başkası yapıyorsa, özne bu işten etkileniyorsa fiil edilgendir. </a:t>
            </a:r>
          </a:p>
          <a:p>
            <a:pPr>
              <a:lnSpc>
                <a:spcPct val="90000"/>
              </a:lnSpc>
              <a:buFontTx/>
              <a:buNone/>
            </a:pPr>
            <a:r>
              <a:rPr lang="tr-TR" altLang="tr-TR" dirty="0"/>
              <a:t>   </a:t>
            </a:r>
            <a:endParaRPr lang="tr-TR" altLang="tr-TR" dirty="0" smtClean="0"/>
          </a:p>
          <a:p>
            <a:pPr>
              <a:lnSpc>
                <a:spcPct val="90000"/>
              </a:lnSpc>
              <a:buFontTx/>
              <a:buNone/>
            </a:pPr>
            <a:r>
              <a:rPr lang="tr-TR" altLang="tr-TR" dirty="0" smtClean="0"/>
              <a:t>Örnek</a:t>
            </a:r>
            <a:r>
              <a:rPr lang="tr-TR" altLang="tr-TR" dirty="0"/>
              <a:t>: Sınıflar temizlendi.(temizleyen yani özne belli değil) -- Edilgen Fiil</a:t>
            </a:r>
          </a:p>
          <a:p>
            <a:pPr>
              <a:lnSpc>
                <a:spcPct val="90000"/>
              </a:lnSpc>
              <a:buFontTx/>
              <a:buNone/>
            </a:pPr>
            <a:r>
              <a:rPr lang="tr-TR" altLang="tr-TR" dirty="0"/>
              <a:t>   </a:t>
            </a:r>
          </a:p>
          <a:p>
            <a:pPr>
              <a:lnSpc>
                <a:spcPct val="90000"/>
              </a:lnSpc>
              <a:buFontTx/>
              <a:buNone/>
            </a:pPr>
            <a:r>
              <a:rPr lang="tr-TR" altLang="tr-TR" dirty="0"/>
              <a:t>     Edilgen fiiller birtakım eklerle yapılır.   Bunlar: </a:t>
            </a:r>
            <a:r>
              <a:rPr lang="tr-TR" altLang="tr-TR" b="1" dirty="0">
                <a:solidFill>
                  <a:srgbClr val="FF0000"/>
                </a:solidFill>
              </a:rPr>
              <a:t>“-n </a:t>
            </a:r>
            <a:r>
              <a:rPr lang="tr-TR" altLang="tr-TR" b="1" dirty="0" err="1">
                <a:solidFill>
                  <a:srgbClr val="FF0000"/>
                </a:solidFill>
              </a:rPr>
              <a:t>ın</a:t>
            </a:r>
            <a:r>
              <a:rPr lang="tr-TR" altLang="tr-TR" b="1" dirty="0">
                <a:solidFill>
                  <a:srgbClr val="FF0000"/>
                </a:solidFill>
              </a:rPr>
              <a:t>,-in,-un,-ün,-</a:t>
            </a:r>
            <a:r>
              <a:rPr lang="tr-TR" altLang="tr-TR" b="1" dirty="0" err="1">
                <a:solidFill>
                  <a:srgbClr val="FF0000"/>
                </a:solidFill>
              </a:rPr>
              <a:t>ıl</a:t>
            </a:r>
            <a:r>
              <a:rPr lang="tr-TR" altLang="tr-TR" b="1" dirty="0">
                <a:solidFill>
                  <a:srgbClr val="FF0000"/>
                </a:solidFill>
              </a:rPr>
              <a:t>,-il,-</a:t>
            </a:r>
            <a:r>
              <a:rPr lang="tr-TR" altLang="tr-TR" b="1" dirty="0" err="1">
                <a:solidFill>
                  <a:srgbClr val="FF0000"/>
                </a:solidFill>
              </a:rPr>
              <a:t>ul</a:t>
            </a:r>
            <a:r>
              <a:rPr lang="tr-TR" altLang="tr-TR" b="1" dirty="0">
                <a:solidFill>
                  <a:srgbClr val="FF0000"/>
                </a:solidFill>
              </a:rPr>
              <a:t>,-</a:t>
            </a:r>
            <a:r>
              <a:rPr lang="tr-TR" altLang="tr-TR" b="1" dirty="0" err="1">
                <a:solidFill>
                  <a:srgbClr val="FF0000"/>
                </a:solidFill>
              </a:rPr>
              <a:t>ül”</a:t>
            </a:r>
            <a:r>
              <a:rPr lang="tr-TR" altLang="tr-TR" dirty="0" err="1"/>
              <a:t>dür</a:t>
            </a:r>
            <a:r>
              <a:rPr lang="tr-TR" altLang="tr-TR" dirty="0"/>
              <a:t>.</a:t>
            </a:r>
          </a:p>
          <a:p>
            <a:pPr>
              <a:lnSpc>
                <a:spcPct val="90000"/>
              </a:lnSpc>
              <a:buFontTx/>
              <a:buNone/>
            </a:pPr>
            <a:r>
              <a:rPr lang="tr-TR" altLang="tr-TR" dirty="0"/>
              <a:t>    Ağaç devr</a:t>
            </a:r>
            <a:r>
              <a:rPr lang="tr-TR" altLang="tr-TR" u="sng" dirty="0"/>
              <a:t>il</a:t>
            </a:r>
            <a:r>
              <a:rPr lang="tr-TR" altLang="tr-TR" dirty="0"/>
              <a:t>di. Tavşan vur</a:t>
            </a:r>
            <a:r>
              <a:rPr lang="tr-TR" altLang="tr-TR" u="sng" dirty="0"/>
              <a:t>ul</a:t>
            </a:r>
            <a:r>
              <a:rPr lang="tr-TR" altLang="tr-TR" dirty="0"/>
              <a:t>du.</a:t>
            </a:r>
          </a:p>
          <a:p>
            <a:pPr>
              <a:lnSpc>
                <a:spcPct val="90000"/>
              </a:lnSpc>
              <a:buFontTx/>
              <a:buNone/>
            </a:pPr>
            <a:r>
              <a:rPr lang="tr-TR" altLang="tr-TR" dirty="0"/>
              <a:t>    Sınıfın tahtası boya</a:t>
            </a:r>
            <a:r>
              <a:rPr lang="tr-TR" altLang="tr-TR" u="sng" dirty="0"/>
              <a:t>n</a:t>
            </a:r>
            <a:r>
              <a:rPr lang="tr-TR" altLang="tr-TR" dirty="0"/>
              <a:t>dı.</a:t>
            </a:r>
          </a:p>
          <a:p>
            <a:pPr>
              <a:lnSpc>
                <a:spcPct val="90000"/>
              </a:lnSpc>
              <a:buFontTx/>
              <a:buNone/>
            </a:pPr>
            <a:endParaRPr lang="en-US" altLang="tr-TR" dirty="0"/>
          </a:p>
        </p:txBody>
      </p:sp>
      <p:sp>
        <p:nvSpPr>
          <p:cNvPr id="8194" name="Rectangle 2"/>
          <p:cNvSpPr>
            <a:spLocks noGrp="1" noChangeArrowheads="1"/>
          </p:cNvSpPr>
          <p:nvPr>
            <p:ph type="title"/>
          </p:nvPr>
        </p:nvSpPr>
        <p:spPr>
          <a:xfrm>
            <a:off x="683568" y="620688"/>
            <a:ext cx="7772400" cy="762000"/>
          </a:xfrm>
        </p:spPr>
        <p:txBody>
          <a:bodyPr/>
          <a:lstStyle/>
          <a:p>
            <a:r>
              <a:rPr lang="tr-TR" altLang="tr-TR" b="1" dirty="0"/>
              <a:t>2- Edilgen Fiiller</a:t>
            </a:r>
            <a:endParaRPr lang="en-US" altLang="tr-TR" b="1"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0-#ppt_w/2"/>
                                          </p:val>
                                        </p:tav>
                                        <p:tav tm="100000">
                                          <p:val>
                                            <p:strVal val="#ppt_x"/>
                                          </p:val>
                                        </p:tav>
                                      </p:tavLst>
                                    </p:anim>
                                    <p:anim calcmode="lin" valueType="num">
                                      <p:cBhvr additive="base">
                                        <p:cTn id="8" dur="500" fill="hold"/>
                                        <p:tgtEl>
                                          <p:spTgt spid="819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additive="base">
                                        <p:cTn id="13"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 calcmode="lin" valueType="num">
                                      <p:cBhvr additive="base">
                                        <p:cTn id="43" dur="500" fill="hold"/>
                                        <p:tgtEl>
                                          <p:spTgt spid="819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8195">
                                            <p:txEl>
                                              <p:pRg st="7" end="7"/>
                                            </p:txEl>
                                          </p:spTgt>
                                        </p:tgtEl>
                                        <p:attrNameLst>
                                          <p:attrName>style.visibility</p:attrName>
                                        </p:attrNameLst>
                                      </p:cBhvr>
                                      <p:to>
                                        <p:strVal val="visible"/>
                                      </p:to>
                                    </p:set>
                                    <p:anim calcmode="lin" valueType="num">
                                      <p:cBhvr additive="base">
                                        <p:cTn id="49" dur="500" fill="hold"/>
                                        <p:tgtEl>
                                          <p:spTgt spid="8195">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8195">
                                            <p:txEl>
                                              <p:pRg st="8" end="8"/>
                                            </p:txEl>
                                          </p:spTgt>
                                        </p:tgtEl>
                                        <p:attrNameLst>
                                          <p:attrName>style.visibility</p:attrName>
                                        </p:attrNameLst>
                                      </p:cBhvr>
                                      <p:to>
                                        <p:strVal val="visible"/>
                                      </p:to>
                                    </p:set>
                                    <p:anim calcmode="lin" valueType="num">
                                      <p:cBhvr additive="base">
                                        <p:cTn id="55" dur="500" fill="hold"/>
                                        <p:tgtEl>
                                          <p:spTgt spid="8195">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19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P spid="819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pPr>
              <a:buFontTx/>
              <a:buNone/>
            </a:pPr>
            <a:r>
              <a:rPr lang="tr-TR" altLang="tr-TR" dirty="0"/>
              <a:t>      Bir fiilin, birden fazla özne tarafından birlikte veya karşılıklı olarak yapıldığını gösteren fiillerdir. </a:t>
            </a:r>
          </a:p>
          <a:p>
            <a:pPr>
              <a:buFontTx/>
              <a:buNone/>
            </a:pPr>
            <a:r>
              <a:rPr lang="tr-TR" altLang="tr-TR" dirty="0"/>
              <a:t>    </a:t>
            </a:r>
            <a:endParaRPr lang="tr-TR" altLang="tr-TR" dirty="0" smtClean="0"/>
          </a:p>
          <a:p>
            <a:r>
              <a:rPr lang="tr-TR" altLang="tr-TR" dirty="0" smtClean="0"/>
              <a:t>İşteş </a:t>
            </a:r>
            <a:r>
              <a:rPr lang="tr-TR" altLang="tr-TR" dirty="0"/>
              <a:t>fiiller, fiillere </a:t>
            </a:r>
            <a:r>
              <a:rPr lang="tr-TR" altLang="tr-TR" b="1" dirty="0">
                <a:solidFill>
                  <a:srgbClr val="FF0000"/>
                </a:solidFill>
              </a:rPr>
              <a:t>“-ş-</a:t>
            </a:r>
            <a:r>
              <a:rPr lang="tr-TR" altLang="tr-TR" dirty="0">
                <a:solidFill>
                  <a:srgbClr val="FF0000"/>
                </a:solidFill>
              </a:rPr>
              <a:t>” </a:t>
            </a:r>
            <a:r>
              <a:rPr lang="tr-TR" altLang="tr-TR" dirty="0"/>
              <a:t>eki getirilerek türetilir. </a:t>
            </a:r>
          </a:p>
          <a:p>
            <a:r>
              <a:rPr lang="tr-TR" altLang="tr-TR" dirty="0" smtClean="0"/>
              <a:t>İşteş </a:t>
            </a:r>
            <a:r>
              <a:rPr lang="tr-TR" altLang="tr-TR" dirty="0"/>
              <a:t>fiiller işin yapılışına göre iki grupta incelenir.</a:t>
            </a:r>
            <a:endParaRPr lang="en-US" altLang="tr-TR" dirty="0"/>
          </a:p>
        </p:txBody>
      </p:sp>
      <p:sp>
        <p:nvSpPr>
          <p:cNvPr id="9218" name="Rectangle 2"/>
          <p:cNvSpPr>
            <a:spLocks noGrp="1" noChangeArrowheads="1"/>
          </p:cNvSpPr>
          <p:nvPr>
            <p:ph type="title"/>
          </p:nvPr>
        </p:nvSpPr>
        <p:spPr/>
        <p:txBody>
          <a:bodyPr/>
          <a:lstStyle/>
          <a:p>
            <a:r>
              <a:rPr lang="tr-TR" altLang="tr-TR" b="1" dirty="0"/>
              <a:t>3- İşteş Fiiller</a:t>
            </a:r>
            <a:endParaRPr lang="en-US" altLang="tr-TR" b="1"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additive="base">
                                        <p:cTn id="13" dur="500" fill="hold"/>
                                        <p:tgtEl>
                                          <p:spTgt spid="921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anim calcmode="lin" valueType="num">
                                      <p:cBhvr additive="base">
                                        <p:cTn id="19"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9219">
                                            <p:txEl>
                                              <p:pRg st="2" end="2"/>
                                            </p:txEl>
                                          </p:spTgt>
                                        </p:tgtEl>
                                        <p:attrNameLst>
                                          <p:attrName>style.visibility</p:attrName>
                                        </p:attrNameLst>
                                      </p:cBhvr>
                                      <p:to>
                                        <p:strVal val="visible"/>
                                      </p:to>
                                    </p:set>
                                    <p:anim calcmode="lin" valueType="num">
                                      <p:cBhvr additive="base">
                                        <p:cTn id="25" dur="500" fill="hold"/>
                                        <p:tgtEl>
                                          <p:spTgt spid="9219">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additive="base">
                                        <p:cTn id="31" dur="500" fill="hold"/>
                                        <p:tgtEl>
                                          <p:spTgt spid="9219">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P spid="921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pPr>
              <a:buFontTx/>
              <a:buNone/>
            </a:pPr>
            <a:r>
              <a:rPr lang="tr-TR" altLang="tr-TR" dirty="0"/>
              <a:t>    Fiilin, özneler tarafından karşılıklı olarak yapıldığını bildirir. </a:t>
            </a:r>
          </a:p>
          <a:p>
            <a:pPr>
              <a:buFontTx/>
              <a:buNone/>
            </a:pPr>
            <a:r>
              <a:rPr lang="tr-TR" altLang="tr-TR" dirty="0"/>
              <a:t>   </a:t>
            </a:r>
            <a:endParaRPr lang="tr-TR" altLang="tr-TR" dirty="0" smtClean="0"/>
          </a:p>
          <a:p>
            <a:pPr>
              <a:buFontTx/>
              <a:buNone/>
            </a:pPr>
            <a:r>
              <a:rPr lang="tr-TR" altLang="tr-TR" dirty="0" smtClean="0"/>
              <a:t>Örnek</a:t>
            </a:r>
            <a:r>
              <a:rPr lang="tr-TR" altLang="tr-TR" dirty="0"/>
              <a:t>: Okulda onunla hep selamlaşırım.</a:t>
            </a:r>
          </a:p>
          <a:p>
            <a:pPr>
              <a:buFontTx/>
              <a:buNone/>
            </a:pPr>
            <a:r>
              <a:rPr lang="tr-TR" altLang="tr-TR" dirty="0"/>
              <a:t>                Masadaki elmaları paylaştılar.</a:t>
            </a:r>
          </a:p>
          <a:p>
            <a:pPr>
              <a:buFontTx/>
              <a:buNone/>
            </a:pPr>
            <a:r>
              <a:rPr lang="tr-TR" altLang="tr-TR" dirty="0"/>
              <a:t>                Boş yere saatlerce tartıştılar.</a:t>
            </a:r>
          </a:p>
          <a:p>
            <a:pPr>
              <a:buFontTx/>
              <a:buNone/>
            </a:pPr>
            <a:r>
              <a:rPr lang="tr-TR" altLang="tr-TR" dirty="0"/>
              <a:t>                Boksörler çok yaman dövüştüler.</a:t>
            </a:r>
            <a:endParaRPr lang="en-US" altLang="tr-TR" dirty="0"/>
          </a:p>
        </p:txBody>
      </p:sp>
      <p:sp>
        <p:nvSpPr>
          <p:cNvPr id="10242" name="Rectangle 2"/>
          <p:cNvSpPr>
            <a:spLocks noGrp="1" noChangeArrowheads="1"/>
          </p:cNvSpPr>
          <p:nvPr>
            <p:ph type="title"/>
          </p:nvPr>
        </p:nvSpPr>
        <p:spPr/>
        <p:txBody>
          <a:bodyPr/>
          <a:lstStyle/>
          <a:p>
            <a:r>
              <a:rPr lang="tr-TR" altLang="tr-TR" sz="4800" dirty="0"/>
              <a:t>a) Karşılıklı Yapma Bildirir:</a:t>
            </a:r>
            <a:endParaRPr lang="en-US" altLang="tr-TR" sz="4800"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additive="base">
                                        <p:cTn id="19"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additive="base">
                                        <p:cTn id="25"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0243">
                                            <p:txEl>
                                              <p:pRg st="3" end="3"/>
                                            </p:txEl>
                                          </p:spTgt>
                                        </p:tgtEl>
                                        <p:attrNameLst>
                                          <p:attrName>style.visibility</p:attrName>
                                        </p:attrNameLst>
                                      </p:cBhvr>
                                      <p:to>
                                        <p:strVal val="visible"/>
                                      </p:to>
                                    </p:set>
                                    <p:anim calcmode="lin" valueType="num">
                                      <p:cBhvr additive="base">
                                        <p:cTn id="31" dur="500" fill="hold"/>
                                        <p:tgtEl>
                                          <p:spTgt spid="1024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0243">
                                            <p:txEl>
                                              <p:pRg st="4" end="4"/>
                                            </p:txEl>
                                          </p:spTgt>
                                        </p:tgtEl>
                                        <p:attrNameLst>
                                          <p:attrName>style.visibility</p:attrName>
                                        </p:attrNameLst>
                                      </p:cBhvr>
                                      <p:to>
                                        <p:strVal val="visible"/>
                                      </p:to>
                                    </p:set>
                                    <p:anim calcmode="lin" valueType="num">
                                      <p:cBhvr additive="base">
                                        <p:cTn id="37" dur="500" fill="hold"/>
                                        <p:tgtEl>
                                          <p:spTgt spid="1024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0243">
                                            <p:txEl>
                                              <p:pRg st="5" end="5"/>
                                            </p:txEl>
                                          </p:spTgt>
                                        </p:tgtEl>
                                        <p:attrNameLst>
                                          <p:attrName>style.visibility</p:attrName>
                                        </p:attrNameLst>
                                      </p:cBhvr>
                                      <p:to>
                                        <p:strVal val="visible"/>
                                      </p:to>
                                    </p:set>
                                    <p:anim calcmode="lin" valueType="num">
                                      <p:cBhvr additive="base">
                                        <p:cTn id="43" dur="500" fill="hold"/>
                                        <p:tgtEl>
                                          <p:spTgt spid="1024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04800" y="1219200"/>
            <a:ext cx="8153400" cy="4876800"/>
          </a:xfrm>
        </p:spPr>
        <p:txBody>
          <a:bodyPr>
            <a:normAutofit fontScale="92500" lnSpcReduction="10000"/>
          </a:bodyPr>
          <a:lstStyle/>
          <a:p>
            <a:pPr>
              <a:buFontTx/>
              <a:buNone/>
            </a:pPr>
            <a:r>
              <a:rPr lang="tr-TR" altLang="tr-TR" sz="2800" dirty="0"/>
              <a:t>   </a:t>
            </a:r>
            <a:endParaRPr lang="tr-TR" altLang="tr-TR" sz="2800" dirty="0" smtClean="0"/>
          </a:p>
          <a:p>
            <a:pPr>
              <a:buFontTx/>
              <a:buNone/>
            </a:pPr>
            <a:endParaRPr lang="tr-TR" altLang="tr-TR" sz="2800" dirty="0"/>
          </a:p>
          <a:p>
            <a:pPr>
              <a:buFontTx/>
              <a:buNone/>
            </a:pPr>
            <a:r>
              <a:rPr lang="tr-TR" altLang="tr-TR" sz="2800" dirty="0" smtClean="0"/>
              <a:t> </a:t>
            </a:r>
            <a:r>
              <a:rPr lang="tr-TR" altLang="tr-TR" sz="2800" dirty="0"/>
              <a:t>Fiilin, özneler tarafından birlikte, beraber yapıldığını gösterir.</a:t>
            </a:r>
          </a:p>
          <a:p>
            <a:pPr>
              <a:buFontTx/>
              <a:buNone/>
            </a:pPr>
            <a:r>
              <a:rPr lang="tr-TR" altLang="tr-TR" sz="2800" dirty="0"/>
              <a:t>    Örnek: Adama bakıp gülüştüler.</a:t>
            </a:r>
          </a:p>
          <a:p>
            <a:pPr>
              <a:buFontTx/>
              <a:buNone/>
            </a:pPr>
            <a:r>
              <a:rPr lang="tr-TR" altLang="tr-TR" sz="2800" dirty="0"/>
              <a:t>                Kuşlar etrafta uçuşuyor. </a:t>
            </a:r>
          </a:p>
          <a:p>
            <a:pPr>
              <a:buFontTx/>
              <a:buNone/>
            </a:pPr>
            <a:endParaRPr lang="tr-TR" altLang="tr-TR" sz="2800" dirty="0"/>
          </a:p>
          <a:p>
            <a:pPr>
              <a:buFontTx/>
              <a:buNone/>
            </a:pPr>
            <a:r>
              <a:rPr lang="tr-TR" altLang="tr-TR" sz="2800" dirty="0"/>
              <a:t>     Uyarı: İşteş fiiller aynı zamanda bir oluş bildirir. </a:t>
            </a:r>
          </a:p>
          <a:p>
            <a:pPr>
              <a:buFontTx/>
              <a:buNone/>
            </a:pPr>
            <a:r>
              <a:rPr lang="tr-TR" altLang="tr-TR" sz="2800" dirty="0"/>
              <a:t>     Örnek: Çocuk iyi gelişmiş.</a:t>
            </a:r>
          </a:p>
          <a:p>
            <a:pPr>
              <a:buFontTx/>
              <a:buNone/>
            </a:pPr>
            <a:r>
              <a:rPr lang="tr-TR" altLang="tr-TR" sz="2800" dirty="0"/>
              <a:t>                 Memleketimiz iyice güzelleşti.</a:t>
            </a:r>
          </a:p>
          <a:p>
            <a:pPr>
              <a:buFontTx/>
              <a:buNone/>
            </a:pPr>
            <a:r>
              <a:rPr lang="tr-TR" altLang="tr-TR" sz="2800" dirty="0"/>
              <a:t>                 Çamaşırlar beyazlaşmış. </a:t>
            </a:r>
          </a:p>
          <a:p>
            <a:pPr>
              <a:buFontTx/>
              <a:buNone/>
            </a:pPr>
            <a:endParaRPr lang="tr-TR" altLang="tr-TR" sz="2800" dirty="0"/>
          </a:p>
          <a:p>
            <a:pPr>
              <a:buFontTx/>
              <a:buNone/>
            </a:pPr>
            <a:endParaRPr lang="tr-TR" altLang="tr-TR" sz="2800" dirty="0"/>
          </a:p>
          <a:p>
            <a:pPr>
              <a:buFontTx/>
              <a:buNone/>
            </a:pPr>
            <a:endParaRPr lang="en-US" altLang="tr-TR" sz="2800" dirty="0"/>
          </a:p>
        </p:txBody>
      </p:sp>
      <p:sp>
        <p:nvSpPr>
          <p:cNvPr id="11266" name="Rectangle 2"/>
          <p:cNvSpPr>
            <a:spLocks noGrp="1" noChangeArrowheads="1"/>
          </p:cNvSpPr>
          <p:nvPr>
            <p:ph type="title"/>
          </p:nvPr>
        </p:nvSpPr>
        <p:spPr>
          <a:xfrm>
            <a:off x="683568" y="548680"/>
            <a:ext cx="8278688" cy="990600"/>
          </a:xfrm>
        </p:spPr>
        <p:txBody>
          <a:bodyPr/>
          <a:lstStyle/>
          <a:p>
            <a:r>
              <a:rPr lang="tr-TR" altLang="tr-TR" sz="4800" dirty="0"/>
              <a:t>b) Birlikte Yapılma Bildirir:</a:t>
            </a:r>
            <a:endParaRPr lang="en-US" altLang="tr-TR" sz="4800"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0-#ppt_w/2"/>
                                          </p:val>
                                        </p:tav>
                                        <p:tav tm="100000">
                                          <p:val>
                                            <p:strVal val="#ppt_x"/>
                                          </p:val>
                                        </p:tav>
                                      </p:tavLst>
                                    </p:anim>
                                    <p:anim calcmode="lin" valueType="num">
                                      <p:cBhvr additive="base">
                                        <p:cTn id="8" dur="500" fill="hold"/>
                                        <p:tgtEl>
                                          <p:spTgt spid="1126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 calcmode="lin" valueType="num">
                                      <p:cBhvr additive="base">
                                        <p:cTn id="37" dur="500" fill="hold"/>
                                        <p:tgtEl>
                                          <p:spTgt spid="11267">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1267">
                                            <p:txEl>
                                              <p:pRg st="7" end="7"/>
                                            </p:txEl>
                                          </p:spTgt>
                                        </p:tgtEl>
                                        <p:attrNameLst>
                                          <p:attrName>style.visibility</p:attrName>
                                        </p:attrNameLst>
                                      </p:cBhvr>
                                      <p:to>
                                        <p:strVal val="visible"/>
                                      </p:to>
                                    </p:set>
                                    <p:anim calcmode="lin" valueType="num">
                                      <p:cBhvr additive="base">
                                        <p:cTn id="43" dur="500" fill="hold"/>
                                        <p:tgtEl>
                                          <p:spTgt spid="11267">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12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1267">
                                            <p:txEl>
                                              <p:pRg st="8" end="8"/>
                                            </p:txEl>
                                          </p:spTgt>
                                        </p:tgtEl>
                                        <p:attrNameLst>
                                          <p:attrName>style.visibility</p:attrName>
                                        </p:attrNameLst>
                                      </p:cBhvr>
                                      <p:to>
                                        <p:strVal val="visible"/>
                                      </p:to>
                                    </p:set>
                                    <p:anim calcmode="lin" valueType="num">
                                      <p:cBhvr additive="base">
                                        <p:cTn id="49" dur="500" fill="hold"/>
                                        <p:tgtEl>
                                          <p:spTgt spid="11267">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12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11267">
                                            <p:txEl>
                                              <p:pRg st="9" end="9"/>
                                            </p:txEl>
                                          </p:spTgt>
                                        </p:tgtEl>
                                        <p:attrNameLst>
                                          <p:attrName>style.visibility</p:attrName>
                                        </p:attrNameLst>
                                      </p:cBhvr>
                                      <p:to>
                                        <p:strVal val="visible"/>
                                      </p:to>
                                    </p:set>
                                    <p:anim calcmode="lin" valueType="num">
                                      <p:cBhvr additive="base">
                                        <p:cTn id="55" dur="500" fill="hold"/>
                                        <p:tgtEl>
                                          <p:spTgt spid="11267">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126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P spid="1126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323528" y="1268760"/>
            <a:ext cx="8153400" cy="5105400"/>
          </a:xfrm>
        </p:spPr>
        <p:txBody>
          <a:bodyPr/>
          <a:lstStyle/>
          <a:p>
            <a:pPr>
              <a:lnSpc>
                <a:spcPct val="90000"/>
              </a:lnSpc>
              <a:buFontTx/>
              <a:buNone/>
            </a:pPr>
            <a:r>
              <a:rPr lang="tr-TR" altLang="tr-TR" dirty="0"/>
              <a:t>  </a:t>
            </a:r>
            <a:endParaRPr lang="tr-TR" altLang="tr-TR" dirty="0" smtClean="0"/>
          </a:p>
          <a:p>
            <a:pPr>
              <a:lnSpc>
                <a:spcPct val="90000"/>
              </a:lnSpc>
              <a:buFontTx/>
              <a:buNone/>
            </a:pPr>
            <a:endParaRPr lang="tr-TR" altLang="tr-TR" dirty="0"/>
          </a:p>
          <a:p>
            <a:pPr>
              <a:lnSpc>
                <a:spcPct val="90000"/>
              </a:lnSpc>
              <a:buFontTx/>
              <a:buNone/>
            </a:pPr>
            <a:r>
              <a:rPr lang="tr-TR" altLang="tr-TR" dirty="0" smtClean="0"/>
              <a:t>    </a:t>
            </a:r>
            <a:r>
              <a:rPr lang="tr-TR" altLang="tr-TR" dirty="0"/>
              <a:t>Bir fiili yapan öznenin yine bizzat o fiilden etkilendiği fiillere dönüşlü fiiller denir. Dönüşlü fiillerde özne, hem işi yapan hem de o işten etkilenendir.</a:t>
            </a:r>
          </a:p>
          <a:p>
            <a:pPr>
              <a:lnSpc>
                <a:spcPct val="90000"/>
              </a:lnSpc>
              <a:buFontTx/>
              <a:buNone/>
            </a:pPr>
            <a:r>
              <a:rPr lang="tr-TR" altLang="tr-TR" dirty="0"/>
              <a:t>    </a:t>
            </a:r>
            <a:r>
              <a:rPr lang="tr-TR" altLang="tr-TR" dirty="0" err="1"/>
              <a:t>Dönüşlülük</a:t>
            </a:r>
            <a:r>
              <a:rPr lang="tr-TR" altLang="tr-TR" dirty="0"/>
              <a:t> eki </a:t>
            </a:r>
            <a:r>
              <a:rPr lang="tr-TR" altLang="tr-TR" sz="3600" b="1" dirty="0">
                <a:solidFill>
                  <a:srgbClr val="FF0000"/>
                </a:solidFill>
              </a:rPr>
              <a:t>“-n </a:t>
            </a:r>
            <a:r>
              <a:rPr lang="tr-TR" altLang="tr-TR" sz="3600" b="1" dirty="0" err="1">
                <a:solidFill>
                  <a:srgbClr val="FF0000"/>
                </a:solidFill>
              </a:rPr>
              <a:t>ın</a:t>
            </a:r>
            <a:r>
              <a:rPr lang="tr-TR" altLang="tr-TR" sz="3600" b="1" dirty="0">
                <a:solidFill>
                  <a:srgbClr val="FF0000"/>
                </a:solidFill>
              </a:rPr>
              <a:t>,-in,-un,-ün,-</a:t>
            </a:r>
            <a:r>
              <a:rPr lang="tr-TR" altLang="tr-TR" sz="3600" b="1" dirty="0" err="1">
                <a:solidFill>
                  <a:srgbClr val="FF0000"/>
                </a:solidFill>
              </a:rPr>
              <a:t>ıl</a:t>
            </a:r>
            <a:r>
              <a:rPr lang="tr-TR" altLang="tr-TR" sz="3600" b="1" dirty="0">
                <a:solidFill>
                  <a:srgbClr val="FF0000"/>
                </a:solidFill>
              </a:rPr>
              <a:t>,-il,     - </a:t>
            </a:r>
            <a:r>
              <a:rPr lang="tr-TR" altLang="tr-TR" sz="3600" b="1" dirty="0" err="1">
                <a:solidFill>
                  <a:srgbClr val="FF0000"/>
                </a:solidFill>
              </a:rPr>
              <a:t>ul</a:t>
            </a:r>
            <a:r>
              <a:rPr lang="tr-TR" altLang="tr-TR" sz="3600" b="1" dirty="0">
                <a:solidFill>
                  <a:srgbClr val="FF0000"/>
                </a:solidFill>
              </a:rPr>
              <a:t>,-</a:t>
            </a:r>
            <a:r>
              <a:rPr lang="tr-TR" altLang="tr-TR" sz="3600" b="1" dirty="0" err="1">
                <a:solidFill>
                  <a:srgbClr val="FF0000"/>
                </a:solidFill>
              </a:rPr>
              <a:t>ül</a:t>
            </a:r>
            <a:r>
              <a:rPr lang="tr-TR" altLang="tr-TR" sz="3600" dirty="0" err="1"/>
              <a:t>”dür</a:t>
            </a:r>
            <a:r>
              <a:rPr lang="tr-TR" altLang="tr-TR" sz="3600" dirty="0"/>
              <a:t>.</a:t>
            </a:r>
          </a:p>
          <a:p>
            <a:pPr>
              <a:lnSpc>
                <a:spcPct val="90000"/>
              </a:lnSpc>
              <a:buFontTx/>
              <a:buNone/>
            </a:pPr>
            <a:r>
              <a:rPr lang="tr-TR" altLang="tr-TR" dirty="0"/>
              <a:t>    </a:t>
            </a:r>
            <a:endParaRPr lang="tr-TR" altLang="tr-TR" dirty="0" smtClean="0"/>
          </a:p>
          <a:p>
            <a:pPr>
              <a:lnSpc>
                <a:spcPct val="90000"/>
              </a:lnSpc>
              <a:buFontTx/>
              <a:buNone/>
            </a:pPr>
            <a:r>
              <a:rPr lang="tr-TR" altLang="tr-TR" dirty="0" smtClean="0"/>
              <a:t>Örnek</a:t>
            </a:r>
            <a:r>
              <a:rPr lang="tr-TR" altLang="tr-TR" dirty="0"/>
              <a:t>: Hasan yatmadan önce yıka</a:t>
            </a:r>
            <a:r>
              <a:rPr lang="tr-TR" altLang="tr-TR" u="sng" dirty="0"/>
              <a:t>n</a:t>
            </a:r>
            <a:r>
              <a:rPr lang="tr-TR" altLang="tr-TR" dirty="0"/>
              <a:t>dı.</a:t>
            </a:r>
          </a:p>
          <a:p>
            <a:pPr>
              <a:lnSpc>
                <a:spcPct val="90000"/>
              </a:lnSpc>
              <a:buFontTx/>
              <a:buNone/>
            </a:pPr>
            <a:r>
              <a:rPr lang="tr-TR" altLang="tr-TR" dirty="0"/>
              <a:t>                Kedi yemeğe bakıp yala</a:t>
            </a:r>
            <a:r>
              <a:rPr lang="tr-TR" altLang="tr-TR" u="sng" dirty="0"/>
              <a:t>n</a:t>
            </a:r>
            <a:r>
              <a:rPr lang="tr-TR" altLang="tr-TR" dirty="0"/>
              <a:t>ıyordu.</a:t>
            </a:r>
          </a:p>
          <a:p>
            <a:pPr>
              <a:lnSpc>
                <a:spcPct val="90000"/>
              </a:lnSpc>
              <a:buFontTx/>
              <a:buNone/>
            </a:pPr>
            <a:r>
              <a:rPr lang="tr-TR" altLang="tr-TR" dirty="0"/>
              <a:t>                Askerler ileriye at</a:t>
            </a:r>
            <a:r>
              <a:rPr lang="tr-TR" altLang="tr-TR" u="sng" dirty="0"/>
              <a:t>ıl</a:t>
            </a:r>
            <a:r>
              <a:rPr lang="tr-TR" altLang="tr-TR" dirty="0"/>
              <a:t>dı.</a:t>
            </a:r>
          </a:p>
          <a:p>
            <a:pPr>
              <a:lnSpc>
                <a:spcPct val="90000"/>
              </a:lnSpc>
              <a:buFontTx/>
              <a:buNone/>
            </a:pPr>
            <a:r>
              <a:rPr lang="tr-TR" altLang="tr-TR" dirty="0"/>
              <a:t>                Aynanın karşısına geçip tara</a:t>
            </a:r>
            <a:r>
              <a:rPr lang="tr-TR" altLang="tr-TR" u="sng" dirty="0"/>
              <a:t>n</a:t>
            </a:r>
            <a:r>
              <a:rPr lang="tr-TR" altLang="tr-TR" dirty="0"/>
              <a:t>dı.</a:t>
            </a:r>
            <a:endParaRPr lang="en-US" altLang="tr-TR" dirty="0"/>
          </a:p>
        </p:txBody>
      </p:sp>
      <p:sp>
        <p:nvSpPr>
          <p:cNvPr id="12290" name="Rectangle 2"/>
          <p:cNvSpPr>
            <a:spLocks noGrp="1" noChangeArrowheads="1"/>
          </p:cNvSpPr>
          <p:nvPr>
            <p:ph type="title"/>
          </p:nvPr>
        </p:nvSpPr>
        <p:spPr>
          <a:xfrm>
            <a:off x="685800" y="381000"/>
            <a:ext cx="7772400" cy="1143000"/>
          </a:xfrm>
        </p:spPr>
        <p:txBody>
          <a:bodyPr/>
          <a:lstStyle/>
          <a:p>
            <a:r>
              <a:rPr lang="tr-TR" altLang="tr-TR" b="1" dirty="0"/>
              <a:t>4- Dönüşlü Fiiller</a:t>
            </a:r>
            <a:endParaRPr lang="en-US" altLang="tr-TR" b="1" dirty="0"/>
          </a:p>
        </p:txBody>
      </p:sp>
      <p:sp>
        <p:nvSpPr>
          <p:cNvPr id="2" name="Altbilgi Yer Tutucusu 1"/>
          <p:cNvSpPr>
            <a:spLocks noGrp="1"/>
          </p:cNvSpPr>
          <p:nvPr>
            <p:ph type="ftr" sz="quarter" idx="11"/>
          </p:nvPr>
        </p:nvSpPr>
        <p:spPr/>
        <p:txBody>
          <a:bodyPr/>
          <a:lstStyle/>
          <a:p>
            <a:r>
              <a:rPr lang="en-US" altLang="tr-TR" smtClean="0"/>
              <a:t>www.turkedebiyati.org</a:t>
            </a:r>
            <a:endParaRPr lang="en-US"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0-#ppt_w/2"/>
                                          </p:val>
                                        </p:tav>
                                        <p:tav tm="100000">
                                          <p:val>
                                            <p:strVal val="#ppt_x"/>
                                          </p:val>
                                        </p:tav>
                                      </p:tavLst>
                                    </p:anim>
                                    <p:anim calcmode="lin" valueType="num">
                                      <p:cBhvr additive="base">
                                        <p:cTn id="8" dur="500" fill="hold"/>
                                        <p:tgtEl>
                                          <p:spTgt spid="1229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2291">
                                            <p:txEl>
                                              <p:pRg st="6" end="6"/>
                                            </p:txEl>
                                          </p:spTgt>
                                        </p:tgtEl>
                                        <p:attrNameLst>
                                          <p:attrName>style.visibility</p:attrName>
                                        </p:attrNameLst>
                                      </p:cBhvr>
                                      <p:to>
                                        <p:strVal val="visible"/>
                                      </p:to>
                                    </p:set>
                                    <p:anim calcmode="lin" valueType="num">
                                      <p:cBhvr additive="base">
                                        <p:cTn id="43" dur="500" fill="hold"/>
                                        <p:tgtEl>
                                          <p:spTgt spid="12291">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2291">
                                            <p:txEl>
                                              <p:pRg st="7" end="7"/>
                                            </p:txEl>
                                          </p:spTgt>
                                        </p:tgtEl>
                                        <p:attrNameLst>
                                          <p:attrName>style.visibility</p:attrName>
                                        </p:attrNameLst>
                                      </p:cBhvr>
                                      <p:to>
                                        <p:strVal val="visible"/>
                                      </p:to>
                                    </p:set>
                                    <p:anim calcmode="lin" valueType="num">
                                      <p:cBhvr additive="base">
                                        <p:cTn id="49" dur="500" fill="hold"/>
                                        <p:tgtEl>
                                          <p:spTgt spid="12291">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229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12291">
                                            <p:txEl>
                                              <p:pRg st="8" end="8"/>
                                            </p:txEl>
                                          </p:spTgt>
                                        </p:tgtEl>
                                        <p:attrNameLst>
                                          <p:attrName>style.visibility</p:attrName>
                                        </p:attrNameLst>
                                      </p:cBhvr>
                                      <p:to>
                                        <p:strVal val="visible"/>
                                      </p:to>
                                    </p:set>
                                    <p:anim calcmode="lin" valueType="num">
                                      <p:cBhvr additive="base">
                                        <p:cTn id="55" dur="500" fill="hold"/>
                                        <p:tgtEl>
                                          <p:spTgt spid="12291">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229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P spid="12290" grpId="0"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176</TotalTime>
  <Words>1072</Words>
  <Application>Microsoft Office PowerPoint</Application>
  <PresentationFormat>Ekran Gösterisi (4:3)</PresentationFormat>
  <Paragraphs>174</Paragraphs>
  <Slides>21</Slides>
  <Notes>2</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Cilt</vt:lpstr>
      <vt:lpstr>FİİLLERDE (EYLEMLERDE) ÇATI</vt:lpstr>
      <vt:lpstr>FİİLLERDE (EYLEMLERDE) ÇATI</vt:lpstr>
      <vt:lpstr>A) Öznelerine Göre Fiil Çatıları</vt:lpstr>
      <vt:lpstr>1- Etken Fiiller</vt:lpstr>
      <vt:lpstr>2- Edilgen Fiiller</vt:lpstr>
      <vt:lpstr>3- İşteş Fiiller</vt:lpstr>
      <vt:lpstr>a) Karşılıklı Yapma Bildirir:</vt:lpstr>
      <vt:lpstr>b) Birlikte Yapılma Bildirir:</vt:lpstr>
      <vt:lpstr>4- Dönüşlü Fiiller</vt:lpstr>
      <vt:lpstr>Uyarı:</vt:lpstr>
      <vt:lpstr>B) Nesnelerine Göre Fiil Çatıları</vt:lpstr>
      <vt:lpstr>B) Nesnesine Göre Fiil Çatıları</vt:lpstr>
      <vt:lpstr>1- Geçişli Fiiller</vt:lpstr>
      <vt:lpstr>Uyarı:</vt:lpstr>
      <vt:lpstr>2- Geçişsiz Fiiller</vt:lpstr>
      <vt:lpstr>3- Oldurgan Fiiller</vt:lpstr>
      <vt:lpstr>Oldurgan Fiiller</vt:lpstr>
      <vt:lpstr>4- Ettirgen Fiiller</vt:lpstr>
      <vt:lpstr>Ettirgen Fiiller</vt:lpstr>
      <vt:lpstr>Fiil Çatılarıyla İlgili Bazı Hususlar:</vt:lpstr>
      <vt:lpstr>Fiil Çatılarıyla İlgili Bazı Husular</vt:lpstr>
    </vt:vector>
  </TitlesOfParts>
  <Manager>Turkedebiyati.org</Manager>
  <Company>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Turkedebiyati.org</dc:title>
  <dc:subject>Turkedebiyati.org</dc:subject>
  <dc:creator>Turkedebiyati.org</dc:creator>
  <cp:keywords>Turkedebiyati.org</cp:keywords>
  <dc:description>Turkedebiyati.org</dc:description>
  <cp:lastModifiedBy>ASuSSD</cp:lastModifiedBy>
  <cp:revision>4</cp:revision>
  <dcterms:created xsi:type="dcterms:W3CDTF">2000-04-05T19:45:55Z</dcterms:created>
  <dcterms:modified xsi:type="dcterms:W3CDTF">2023-05-02T16:37:23Z</dcterms:modified>
  <cp:category>Turkedebiyati.org</cp:category>
</cp:coreProperties>
</file>