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6" d="100"/>
          <a:sy n="76" d="100"/>
        </p:scale>
        <p:origin x="-167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E0D84-CF56-405C-A261-4C9BBCCD467B}" type="datetimeFigureOut">
              <a:rPr lang="tr-TR" smtClean="0"/>
              <a:t>29.04.2023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D4B7-B299-4B86-83FD-0AF6074788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46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3785F2-9111-4AC4-91C7-9F0F3F4048A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25266-69F7-4024-8D16-D134644D454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46AB53C-7D74-4688-AF27-87018BD969F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6384C6-62C2-445D-81FA-40E362E495D6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208D98-2DF1-4515-B8EC-FEE383FD143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alt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B8FCB55-868F-44EA-BBE2-3786981B855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alt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6EFC582-ABED-43AF-9CBE-558EB31EBEA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323870-71B5-48E9-8CE7-4D55B3CEE7A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AC830E-5D08-47B5-A148-E4FBECC1503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28D07E-54D4-4561-8E7A-60F8B886E09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 alt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8480582-24DE-41EF-B837-D86770EFB57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C88518-F03C-47A8-B398-F56A67B42D0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CÜMLENİN ÖĞELERİ</a:t>
            </a:r>
            <a:endParaRPr lang="tr-TR" dirty="0"/>
          </a:p>
        </p:txBody>
      </p:sp>
      <p:pic>
        <p:nvPicPr>
          <p:cNvPr id="1026" name="Picture 2" descr="D:\Desktop\cumlenin-ogeler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84887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27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2- Dolaylı Tümleç:</a:t>
            </a:r>
            <a:endParaRPr lang="en-US" altLang="tr-T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28800"/>
            <a:ext cx="9036496" cy="56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Cümlede yüklemin anlamını yer bakımından tamamlayan sözlere denir. Dolaylı tümleç, yüklemi yönelme, bulunma, çıkma, yönünden tamamlar. Dolaylı tümleç olan kelimeler mutlaka ismin “-e, -de, -den” hallerinden birinde bulunur. Dolaylı tümleci bulmak için yükleme “Kime?, Kimde?, Kimden?, Neye?, Neyde?, Neyden?, Nereye?, Nerede?, Nereden?” soruları sorulur.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Çocuklar sokakta oynuyorlar.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Eve geç gittim.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Çarşıdan henüz dönmediler.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Bayburt’tan ayrılacaklarmış.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tr-TR" altLang="tr-TR" smtClean="0"/>
              <a:t>3- Zarf Tümleci:</a:t>
            </a:r>
            <a:endParaRPr lang="en-US" alt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1700808"/>
            <a:ext cx="7783016" cy="47761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   Yüklemi zaman, miktar, durum, yer-yön bakımından tamamlayan kelimelere denir. Zarf tümleci yüklemin yönünü, yüklemde bildirilen işin ne zaman ve nasıl yapıldığını, miktarını bildirir.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Zarf tümlecini bulmak için yükleme değişik sorular sorulur.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Bunlar: “</a:t>
            </a:r>
            <a:r>
              <a:rPr lang="tr-TR" altLang="tr-TR" u="sng" dirty="0" smtClean="0"/>
              <a:t>Ne zaman</a:t>
            </a:r>
            <a:r>
              <a:rPr lang="tr-TR" altLang="tr-TR" dirty="0" smtClean="0"/>
              <a:t>?, </a:t>
            </a:r>
            <a:r>
              <a:rPr lang="tr-TR" altLang="tr-TR" u="sng" dirty="0" smtClean="0"/>
              <a:t>Niçin</a:t>
            </a:r>
            <a:r>
              <a:rPr lang="tr-TR" altLang="tr-TR" dirty="0" smtClean="0"/>
              <a:t>?, </a:t>
            </a:r>
            <a:r>
              <a:rPr lang="tr-TR" altLang="tr-TR" u="sng" dirty="0" smtClean="0"/>
              <a:t>Neden</a:t>
            </a:r>
            <a:r>
              <a:rPr lang="tr-TR" altLang="tr-TR" dirty="0" smtClean="0"/>
              <a:t>?, </a:t>
            </a:r>
            <a:r>
              <a:rPr lang="tr-TR" altLang="tr-TR" u="sng" dirty="0" smtClean="0"/>
              <a:t>Ne</a:t>
            </a:r>
            <a:r>
              <a:rPr lang="tr-TR" altLang="tr-TR" dirty="0" smtClean="0"/>
              <a:t> </a:t>
            </a:r>
            <a:r>
              <a:rPr lang="tr-TR" altLang="tr-TR" u="sng" dirty="0" smtClean="0"/>
              <a:t>kadar</a:t>
            </a:r>
            <a:r>
              <a:rPr lang="tr-TR" altLang="tr-TR" dirty="0" smtClean="0"/>
              <a:t>?, </a:t>
            </a:r>
            <a:r>
              <a:rPr lang="tr-TR" altLang="tr-TR" u="sng" dirty="0" smtClean="0"/>
              <a:t>Nasıl</a:t>
            </a:r>
            <a:r>
              <a:rPr lang="tr-TR" altLang="tr-TR" dirty="0" smtClean="0"/>
              <a:t>?” gibi sorulardır.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Örnek: Halamlar </a:t>
            </a:r>
            <a:r>
              <a:rPr lang="tr-TR" altLang="tr-TR" u="sng" dirty="0" smtClean="0"/>
              <a:t>dün</a:t>
            </a:r>
            <a:r>
              <a:rPr lang="tr-TR" altLang="tr-TR" dirty="0" smtClean="0"/>
              <a:t> bize geldiler. 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Örnekler:</a:t>
            </a:r>
            <a:endParaRPr lang="en-US" altLang="tr-T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91872" cy="52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</a:t>
            </a:r>
            <a:r>
              <a:rPr lang="tr-TR" altLang="tr-TR" u="sng" dirty="0" smtClean="0"/>
              <a:t>Dün</a:t>
            </a:r>
            <a:r>
              <a:rPr lang="tr-TR" altLang="tr-TR" dirty="0" smtClean="0"/>
              <a:t> maçı kazandık. (Ne zaman?)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Yaşlı kadın </a:t>
            </a:r>
            <a:r>
              <a:rPr lang="tr-TR" altLang="tr-TR" u="sng" dirty="0" smtClean="0"/>
              <a:t>durmadan</a:t>
            </a:r>
            <a:r>
              <a:rPr lang="tr-TR" altLang="tr-TR" dirty="0" smtClean="0"/>
              <a:t> konuşuyordu. (Nasıl?)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“</a:t>
            </a:r>
            <a:r>
              <a:rPr lang="tr-TR" altLang="tr-TR" u="sng" dirty="0" smtClean="0"/>
              <a:t>Ağır ağır</a:t>
            </a:r>
            <a:r>
              <a:rPr lang="tr-TR" altLang="tr-TR" dirty="0" smtClean="0"/>
              <a:t> çıkacaksın bu merdivenlerden.”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Çocuk </a:t>
            </a:r>
            <a:r>
              <a:rPr lang="tr-TR" altLang="tr-TR" u="sng" dirty="0" smtClean="0"/>
              <a:t>sessizce</a:t>
            </a:r>
            <a:r>
              <a:rPr lang="tr-TR" altLang="tr-TR" dirty="0" smtClean="0"/>
              <a:t> </a:t>
            </a:r>
            <a:r>
              <a:rPr lang="tr-TR" altLang="tr-TR" u="sng" dirty="0" smtClean="0"/>
              <a:t>içeri</a:t>
            </a:r>
            <a:r>
              <a:rPr lang="tr-TR" altLang="tr-TR" dirty="0" smtClean="0"/>
              <a:t> girdi.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Mehmet </a:t>
            </a:r>
            <a:r>
              <a:rPr lang="tr-TR" altLang="tr-TR" u="sng" dirty="0" smtClean="0"/>
              <a:t>hastalandığından</a:t>
            </a:r>
            <a:r>
              <a:rPr lang="tr-TR" altLang="tr-TR" dirty="0" smtClean="0"/>
              <a:t> okula gitmemiş.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İşçiler </a:t>
            </a:r>
            <a:r>
              <a:rPr lang="tr-TR" altLang="tr-TR" u="sng" dirty="0" smtClean="0"/>
              <a:t>çok</a:t>
            </a:r>
            <a:r>
              <a:rPr lang="tr-TR" altLang="tr-TR" dirty="0" smtClean="0"/>
              <a:t> yorulmuştu.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Öğrenciler </a:t>
            </a:r>
            <a:r>
              <a:rPr lang="tr-TR" altLang="tr-TR" u="sng" dirty="0" smtClean="0"/>
              <a:t>dışarı </a:t>
            </a:r>
            <a:r>
              <a:rPr lang="tr-TR" altLang="tr-TR" dirty="0" smtClean="0"/>
              <a:t>çıktılar.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Uyarı: Yer-yön bildiren kelimeler ismin hal  eklerinden birini alırsa zarf tümleci olmaz.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          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Cümlenin Öğeleriyle İlgili Bazı Hususlar</a:t>
            </a:r>
            <a:endParaRPr lang="en-US" altLang="tr-T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- Bir cümle öğelerine ayrılırken sıfat ve isim tamlamaları, deyimler, ikilemeler parçalanamaz.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Örnek: Çamurlu yollarda </a:t>
            </a:r>
            <a:r>
              <a:rPr lang="tr-TR" altLang="tr-TR" u="sng" smtClean="0"/>
              <a:t>düşe kalka</a:t>
            </a:r>
            <a:r>
              <a:rPr lang="tr-TR" altLang="tr-TR" smtClean="0"/>
              <a:t> ilerliyordu.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Çoluk çocuğa karışmıştı. Cümlesinde “çoluk çocuğa karışmak” deyimdir ve yüklem görevindedir.</a:t>
            </a:r>
            <a:endParaRPr lang="en-US" alt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8424936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>Cümlenin Öğeleriyle İlgili Bazı Hususlar</a:t>
            </a:r>
            <a:endParaRPr lang="en-US" altLang="tr-T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752600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   - Bir cümlede, cümlenin öğelerini bulmak için sorduğumuz sorulardan hiçbirine cevap olmayan bir bölüm varsa buna “Cümle dışı unsur” denir.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Örnek: </a:t>
            </a:r>
            <a:r>
              <a:rPr lang="tr-TR" altLang="tr-TR" u="sng" dirty="0" smtClean="0"/>
              <a:t>Sevgili dostum Ahmet</a:t>
            </a:r>
            <a:r>
              <a:rPr lang="tr-TR" altLang="tr-TR" dirty="0" smtClean="0"/>
              <a:t>, seni çok özledim.          C.D.U.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Cümlenin Öğeleri</a:t>
            </a:r>
            <a:endParaRPr lang="en-US" altLang="tr-TR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83058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.</a:t>
            </a:r>
            <a:endParaRPr lang="en-US" altLang="tr-TR" smtClean="0"/>
          </a:p>
        </p:txBody>
      </p:sp>
      <p:graphicFrame>
        <p:nvGraphicFramePr>
          <p:cNvPr id="17540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71411"/>
              </p:ext>
            </p:extLst>
          </p:nvPr>
        </p:nvGraphicFramePr>
        <p:xfrm>
          <a:off x="611560" y="1628800"/>
          <a:ext cx="7355160" cy="5140323"/>
        </p:xfrm>
        <a:graphic>
          <a:graphicData uri="http://schemas.openxmlformats.org/drawingml/2006/table">
            <a:tbl>
              <a:tblPr/>
              <a:tblGrid>
                <a:gridCol w="1855975"/>
                <a:gridCol w="5499185"/>
              </a:tblGrid>
              <a:tr h="1077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Öğe</a:t>
                      </a:r>
                      <a:endParaRPr kumimoji="0" lang="en-US" altLang="tr-T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Karşılık verdiği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sorular</a:t>
                      </a:r>
                      <a:endParaRPr kumimoji="0" lang="en-US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ÖZNE</a:t>
                      </a:r>
                      <a:endParaRPr kumimoji="0" lang="en-US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Kim?, Ne?</a:t>
                      </a:r>
                      <a:endParaRPr kumimoji="0" lang="en-US" alt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9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NESNE</a:t>
                      </a:r>
                      <a:endParaRPr kumimoji="0" lang="en-US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Neyi?, Kimi?, Ne?</a:t>
                      </a:r>
                      <a:endParaRPr kumimoji="0" lang="en-US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6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DOLAYLI TÜMLEÇ</a:t>
                      </a:r>
                      <a:endParaRPr kumimoji="0" lang="en-US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Kime?, Kimde?, Kimden?, Neye?, Neyde?, Neyden?, Nereye?, Nerede?, Nereden?</a:t>
                      </a:r>
                      <a:endParaRPr kumimoji="0" lang="en-US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2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ZARF TÜMLECİ</a:t>
                      </a:r>
                      <a:endParaRPr kumimoji="0" lang="en-US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 zaman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?, </a:t>
                      </a: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Niçin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?, </a:t>
                      </a: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Neden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?, </a:t>
                      </a: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kadar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?, </a:t>
                      </a:r>
                      <a:r>
                        <a:rPr kumimoji="0" lang="tr-TR" altLang="tr-TR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Nasıl</a:t>
                      </a:r>
                      <a:r>
                        <a:rPr kumimoji="0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  <a:endParaRPr kumimoji="0" lang="en-US" alt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Cümlenin Öğeleri</a:t>
            </a:r>
            <a:endParaRPr lang="en-US" altLang="tr-TR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288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 Sözcüklerin cümle içerisindeki görev adlarına “cümlenin </a:t>
            </a:r>
            <a:r>
              <a:rPr lang="tr-TR" altLang="tr-TR" dirty="0" err="1" smtClean="0"/>
              <a:t>öğeleri”denir</a:t>
            </a:r>
            <a:r>
              <a:rPr lang="tr-TR" altLang="tr-TR" dirty="0" smtClean="0"/>
              <a:t>. Cümle öğelerini, temel öğeler ve yardımcı öğeler olmak üzere iki grupta inceleyebiliriz.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A) Temel Öğeler: 1- Yüklem  2- Özne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B) Yardımcı Öğeler: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        1- Nesne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        2- Dolaylı Tümleç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dirty="0" smtClean="0"/>
              <a:t>            3- Zarf Tümleci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b="1" dirty="0" smtClean="0">
              <a:hlinkClick r:id="rId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tr-TR" altLang="tr-TR" smtClean="0"/>
              <a:t>A- Temel Öğeler:</a:t>
            </a:r>
            <a:endParaRPr lang="en-US" altLang="tr-T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610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  </a:t>
            </a:r>
            <a:r>
              <a:rPr lang="tr-TR" altLang="tr-TR" b="1" dirty="0" smtClean="0"/>
              <a:t>1-Yüklem: </a:t>
            </a:r>
            <a:r>
              <a:rPr lang="tr-TR" altLang="tr-TR" dirty="0" smtClean="0"/>
              <a:t>Cümlede işi, oluşu, hareketi kişi ve zamana bağlı olarak anlatan yani yargı bildiren unsura “yüklem” denir.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Cümlede yüklemi bulmak için herhangi bir soru sorulmaz. Yüklem tek başına cümle olabilir.   Diğer öğeler yüklemi tamamlar. Yüklem kurallı cümlelerde sonda bulunur.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Yüklem tek sözcükten oluşabileceği gibi değişik                             söz gruplarından da oluşabilir.</a:t>
            </a:r>
          </a:p>
          <a:p>
            <a:pPr eaLnBrk="1" hangingPunct="1">
              <a:buFontTx/>
              <a:buNone/>
            </a:pP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Örnekler:</a:t>
            </a:r>
            <a:endParaRPr lang="en-US" altLang="tr-T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576" y="1556792"/>
            <a:ext cx="7855024" cy="50726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Babam erkenden dükkana </a:t>
            </a:r>
            <a:r>
              <a:rPr lang="tr-TR" altLang="tr-TR" u="sng" dirty="0" smtClean="0"/>
              <a:t>gitti.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</a:t>
            </a:r>
            <a:r>
              <a:rPr lang="tr-TR" altLang="tr-TR" u="sng" dirty="0" smtClean="0"/>
              <a:t>Kaçtılar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Burada en çok yetişen ürün </a:t>
            </a:r>
            <a:r>
              <a:rPr lang="tr-TR" altLang="tr-TR" u="sng" dirty="0" smtClean="0"/>
              <a:t>elmadır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Tek isteği onu </a:t>
            </a:r>
            <a:r>
              <a:rPr lang="tr-TR" altLang="tr-TR" u="sng" dirty="0" smtClean="0"/>
              <a:t>görmekti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O gençliğinde </a:t>
            </a:r>
            <a:r>
              <a:rPr lang="tr-TR" altLang="tr-TR" u="sng" dirty="0" smtClean="0"/>
              <a:t>rüzgar gibiydi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Dün onu arayan </a:t>
            </a:r>
            <a:r>
              <a:rPr lang="tr-TR" altLang="tr-TR" u="sng" dirty="0" smtClean="0"/>
              <a:t>bendim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Bu kitap </a:t>
            </a:r>
            <a:r>
              <a:rPr lang="tr-TR" altLang="tr-TR" u="sng" dirty="0" smtClean="0"/>
              <a:t>Mustafa’nın hatırasıdır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İsmail </a:t>
            </a:r>
            <a:r>
              <a:rPr lang="tr-TR" altLang="tr-TR" u="sng" dirty="0" smtClean="0"/>
              <a:t>başarılı bir öğrenciydi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Bu hareketiyle </a:t>
            </a:r>
            <a:r>
              <a:rPr lang="tr-TR" altLang="tr-TR" u="sng" dirty="0" smtClean="0"/>
              <a:t>gözden düştü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Geç </a:t>
            </a:r>
            <a:r>
              <a:rPr lang="tr-TR" altLang="tr-TR" u="sng" dirty="0" smtClean="0"/>
              <a:t>fark ettim</a:t>
            </a:r>
            <a:r>
              <a:rPr lang="tr-TR" altLang="tr-TR" dirty="0" smtClean="0"/>
              <a:t> taşın sert olduğunu.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2- Özne:</a:t>
            </a:r>
            <a:endParaRPr lang="en-US" altLang="tr-T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00808"/>
            <a:ext cx="8515672" cy="49285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Cümlede yüklemin bildirdiği işi, hareketi yapan ve yargıya konu olan unsurdur. Özneyi bulmak için yükleme “</a:t>
            </a:r>
            <a:r>
              <a:rPr lang="tr-TR" altLang="tr-TR" b="1" u="sng" dirty="0" smtClean="0"/>
              <a:t>Ne?, Kim</a:t>
            </a:r>
            <a:r>
              <a:rPr lang="tr-TR" altLang="tr-TR" b="1" dirty="0" smtClean="0"/>
              <a:t>?</a:t>
            </a:r>
            <a:r>
              <a:rPr lang="tr-TR" altLang="tr-TR" dirty="0" smtClean="0"/>
              <a:t>” sorularını sorarız.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</a:t>
            </a:r>
            <a:r>
              <a:rPr lang="tr-TR" altLang="tr-TR" u="sng" dirty="0" smtClean="0"/>
              <a:t>Adam</a:t>
            </a:r>
            <a:r>
              <a:rPr lang="tr-TR" altLang="tr-TR" dirty="0" smtClean="0"/>
              <a:t> umursamadan gülüyordu.  (Gülen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kim?)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u="sng" dirty="0" smtClean="0"/>
              <a:t>Bizim evimiz</a:t>
            </a:r>
            <a:r>
              <a:rPr lang="tr-TR" altLang="tr-TR" dirty="0" smtClean="0"/>
              <a:t> köyün dışındaydı. (Köyün dışında olan ne?)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Dün akşam </a:t>
            </a:r>
            <a:r>
              <a:rPr lang="tr-TR" altLang="tr-TR" u="sng" dirty="0" smtClean="0"/>
              <a:t>babamın arkadaşı</a:t>
            </a:r>
            <a:r>
              <a:rPr lang="tr-TR" altLang="tr-TR" dirty="0" smtClean="0"/>
              <a:t> geldi bize.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u="sng" dirty="0" smtClean="0"/>
              <a:t>Çalışmak</a:t>
            </a:r>
            <a:r>
              <a:rPr lang="tr-TR" altLang="tr-TR" dirty="0" smtClean="0"/>
              <a:t> başarmaktır.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 smtClean="0"/>
              <a:t>Uyarı:</a:t>
            </a:r>
            <a:endParaRPr lang="en-US" altLang="tr-TR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628800"/>
            <a:ext cx="8375848" cy="52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Özneler cümlede yer alıp almamasına veya fiilin çatı özelliğine göre değişik isimler alır.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b="1" dirty="0" smtClean="0"/>
              <a:t>a)</a:t>
            </a:r>
            <a:r>
              <a:rPr lang="tr-TR" altLang="tr-TR" dirty="0" smtClean="0"/>
              <a:t> </a:t>
            </a:r>
            <a:r>
              <a:rPr lang="tr-TR" altLang="tr-TR" b="1" dirty="0" smtClean="0"/>
              <a:t>Gerçek Özne</a:t>
            </a:r>
            <a:r>
              <a:rPr lang="tr-TR" altLang="tr-TR" dirty="0" smtClean="0"/>
              <a:t>: Fiilin bildirdiği işi yapan öznedir.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</a:t>
            </a:r>
            <a:r>
              <a:rPr lang="tr-TR" altLang="tr-TR" u="sng" dirty="0" smtClean="0"/>
              <a:t>Ahmet</a:t>
            </a:r>
            <a:r>
              <a:rPr lang="tr-TR" altLang="tr-TR" dirty="0" smtClean="0"/>
              <a:t> derslerine çok çalışır.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b="1" dirty="0" smtClean="0"/>
              <a:t>b) Gizli Özne</a:t>
            </a:r>
            <a:r>
              <a:rPr lang="tr-TR" altLang="tr-TR" dirty="0" smtClean="0"/>
              <a:t>: Cümlede yer almayan öznedir.  Gizli özne yüklemden anlaşılır.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Bu imtihana çok çalıştı</a:t>
            </a:r>
            <a:r>
              <a:rPr lang="tr-TR" altLang="tr-TR" u="sng" dirty="0" smtClean="0"/>
              <a:t>m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b="1" dirty="0" smtClean="0"/>
              <a:t>c) Sözde Özne</a:t>
            </a:r>
            <a:r>
              <a:rPr lang="tr-TR" altLang="tr-TR" dirty="0" smtClean="0"/>
              <a:t>: İşi yapmayan, yapılan işten  etkilenen öznedir.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Örnek: Cam kırıldı. Ezan okundu.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tr-TR" altLang="tr-TR" smtClean="0"/>
              <a:t>B)Yardımcı Öğeler:</a:t>
            </a:r>
            <a:endParaRPr lang="en-US" altLang="tr-T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772816"/>
            <a:ext cx="7990656" cy="470418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1</a:t>
            </a:r>
            <a:r>
              <a:rPr lang="tr-TR" altLang="tr-TR" b="1" dirty="0" smtClean="0"/>
              <a:t>-Nesne</a:t>
            </a:r>
            <a:r>
              <a:rPr lang="tr-TR" altLang="tr-TR" dirty="0" smtClean="0"/>
              <a:t>: Cümlede öznenin yaptığı işten etkilenen varlığa “nesne” denir. Nesneyi bulmak için yükleme “</a:t>
            </a:r>
            <a:r>
              <a:rPr lang="tr-TR" altLang="tr-TR" u="sng" dirty="0" smtClean="0"/>
              <a:t>Neyi? Kimi</a:t>
            </a:r>
            <a:r>
              <a:rPr lang="tr-TR" altLang="tr-TR" dirty="0" smtClean="0"/>
              <a:t>?” ve özneyi bulduktan sonra “</a:t>
            </a:r>
            <a:r>
              <a:rPr lang="tr-TR" altLang="tr-TR" u="sng" dirty="0" smtClean="0"/>
              <a:t>Ne</a:t>
            </a:r>
            <a:r>
              <a:rPr lang="tr-TR" altLang="tr-TR" dirty="0" smtClean="0"/>
              <a:t>” soruları sorulur.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Uyarı: “Ne” sorusu özneyi bulmak için de sorulduğu için bir cümlenin önce yüklemi, sonra öznesi, daha sonra nesnesi bulunmalıdır. (</a:t>
            </a:r>
            <a:r>
              <a:rPr lang="tr-TR" altLang="tr-TR" b="1" dirty="0" smtClean="0"/>
              <a:t>Y.Ö.N</a:t>
            </a:r>
            <a:r>
              <a:rPr lang="tr-TR" altLang="tr-TR" dirty="0" smtClean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Nesneler hal eki alıp almamalarına göre ikiye ayrılır.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A) Belirtili Nesne:</a:t>
            </a:r>
            <a:endParaRPr lang="en-US" altLang="tr-T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700808"/>
            <a:ext cx="8587680" cy="49285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Nesne görevinde bulunan söz ismin –i hal ekini almışsa bu tür nesneye belirtili nesne denir. Yükleme sorulan “</a:t>
            </a:r>
            <a:r>
              <a:rPr lang="tr-TR" altLang="tr-TR" u="sng" dirty="0" smtClean="0"/>
              <a:t>Neyi? Kimi</a:t>
            </a:r>
            <a:r>
              <a:rPr lang="tr-TR" altLang="tr-TR" dirty="0" smtClean="0"/>
              <a:t>?” sorularına cevap verir.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Nesne tek kelimeden oluşabileceği gibi bir   kelime grubundan da oluşabilir.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Örnek: </a:t>
            </a:r>
            <a:r>
              <a:rPr lang="tr-TR" altLang="tr-TR" u="sng" dirty="0" smtClean="0"/>
              <a:t>Türkçe dersini</a:t>
            </a:r>
            <a:r>
              <a:rPr lang="tr-TR" altLang="tr-TR" dirty="0" smtClean="0"/>
              <a:t> çok seviyordu. (Neyi seviyordu?)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u="sng" dirty="0" smtClean="0"/>
              <a:t>Eski günleri</a:t>
            </a:r>
            <a:r>
              <a:rPr lang="tr-TR" altLang="tr-TR" dirty="0" smtClean="0"/>
              <a:t> çok özledik.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u="sng" dirty="0" smtClean="0"/>
              <a:t>Onun gibisini</a:t>
            </a:r>
            <a:r>
              <a:rPr lang="tr-TR" altLang="tr-TR" dirty="0" smtClean="0"/>
              <a:t> görmedim hayatımda.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u="sng" dirty="0" smtClean="0"/>
              <a:t>Bugünkü gazeteleri</a:t>
            </a:r>
            <a:r>
              <a:rPr lang="tr-TR" altLang="tr-TR" dirty="0" smtClean="0"/>
              <a:t> okudun mu?</a:t>
            </a:r>
            <a:endParaRPr lang="en-US" altLang="tr-TR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tr-TR" altLang="tr-TR" smtClean="0"/>
              <a:t>B) Belirtisiz Nesne:</a:t>
            </a:r>
            <a:endParaRPr lang="en-US" altLang="tr-T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Nesne görevinde bulunan kelime yalın halde bulunuyorsa bu durumdaki nesneye belirtisiz nesne denir. Yükleme özneyi bulduktan sonra sorduğumuz “Ne?” sorusuna cevap olur.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Örnek: Önce bir bardak su içti. (Ne içti?)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Pazardan üç kilo elma almış.    (Ne almış?)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Sabahtan beri kitap okuyor.     (Ne okuyor?)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Ünlü yazar, bu konuda birkaç makale yazdı.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 </a:t>
            </a:r>
            <a:endParaRPr lang="en-US" alt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956</Words>
  <Application>Microsoft Office PowerPoint</Application>
  <PresentationFormat>Ekran Gösterisi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Medyan</vt:lpstr>
      <vt:lpstr>CÜMLENİN ÖĞELERİ</vt:lpstr>
      <vt:lpstr>Cümlenin Öğeleri</vt:lpstr>
      <vt:lpstr>A- Temel Öğeler:</vt:lpstr>
      <vt:lpstr>Örnekler:</vt:lpstr>
      <vt:lpstr>2- Özne:</vt:lpstr>
      <vt:lpstr>Uyarı:</vt:lpstr>
      <vt:lpstr>B)Yardımcı Öğeler:</vt:lpstr>
      <vt:lpstr>A) Belirtili Nesne:</vt:lpstr>
      <vt:lpstr>B) Belirtisiz Nesne:</vt:lpstr>
      <vt:lpstr>2- Dolaylı Tümleç:</vt:lpstr>
      <vt:lpstr>3- Zarf Tümleci:</vt:lpstr>
      <vt:lpstr>Örnekler:</vt:lpstr>
      <vt:lpstr>Cümlenin Öğeleriyle İlgili Bazı Hususlar</vt:lpstr>
      <vt:lpstr>Cümlenin Öğeleriyle İlgili Bazı Hususlar</vt:lpstr>
      <vt:lpstr>Cümlenin Öğeleri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2</cp:revision>
  <dcterms:created xsi:type="dcterms:W3CDTF">2001-06-08T21:27:02Z</dcterms:created>
  <dcterms:modified xsi:type="dcterms:W3CDTF">2023-04-29T03:40:15Z</dcterms:modified>
  <cp:category>www.turkedebiyati.org</cp:category>
</cp:coreProperties>
</file>