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6"/>
  </p:notesMasterIdLst>
  <p:sldIdLst>
    <p:sldId id="256" r:id="rId2"/>
    <p:sldId id="257" r:id="rId3"/>
    <p:sldId id="258" r:id="rId4"/>
    <p:sldId id="259" r:id="rId5"/>
    <p:sldId id="260" r:id="rId6"/>
    <p:sldId id="261" r:id="rId7"/>
    <p:sldId id="295" r:id="rId8"/>
    <p:sldId id="296" r:id="rId9"/>
    <p:sldId id="264" r:id="rId10"/>
    <p:sldId id="263" r:id="rId11"/>
    <p:sldId id="265" r:id="rId12"/>
    <p:sldId id="266" r:id="rId13"/>
    <p:sldId id="267" r:id="rId14"/>
    <p:sldId id="268" r:id="rId15"/>
    <p:sldId id="269" r:id="rId16"/>
    <p:sldId id="297" r:id="rId17"/>
    <p:sldId id="298" r:id="rId18"/>
    <p:sldId id="299" r:id="rId19"/>
    <p:sldId id="270" r:id="rId20"/>
    <p:sldId id="271" r:id="rId21"/>
    <p:sldId id="294" r:id="rId22"/>
    <p:sldId id="283" r:id="rId23"/>
    <p:sldId id="293" r:id="rId24"/>
    <p:sldId id="284" r:id="rId25"/>
    <p:sldId id="285" r:id="rId26"/>
    <p:sldId id="289" r:id="rId27"/>
    <p:sldId id="290" r:id="rId28"/>
    <p:sldId id="291" r:id="rId29"/>
    <p:sldId id="292" r:id="rId30"/>
    <p:sldId id="286" r:id="rId31"/>
    <p:sldId id="287" r:id="rId32"/>
    <p:sldId id="288" r:id="rId33"/>
    <p:sldId id="272" r:id="rId34"/>
    <p:sldId id="273" r:id="rId35"/>
    <p:sldId id="274" r:id="rId36"/>
    <p:sldId id="275" r:id="rId37"/>
    <p:sldId id="276" r:id="rId38"/>
    <p:sldId id="277" r:id="rId39"/>
    <p:sldId id="278" r:id="rId40"/>
    <p:sldId id="279" r:id="rId41"/>
    <p:sldId id="280" r:id="rId42"/>
    <p:sldId id="281" r:id="rId43"/>
    <p:sldId id="282" r:id="rId44"/>
    <p:sldId id="262" r:id="rId4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70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8CE9F7-B56E-4E4D-B8CD-4C81E8A961F8}" type="datetimeFigureOut">
              <a:rPr lang="tr-TR" smtClean="0"/>
              <a:t>29.04.2023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4E112-5E7F-4DFE-B0C8-B4A90E1CAD71}" type="slidenum">
              <a:rPr lang="tr-TR" smtClean="0"/>
              <a:t>‹#›</a:t>
            </a:fld>
            <a:endParaRPr lang="tr-TR"/>
          </a:p>
        </p:txBody>
      </p:sp>
    </p:spTree>
    <p:extLst>
      <p:ext uri="{BB962C8B-B14F-4D97-AF65-F5344CB8AC3E}">
        <p14:creationId xmlns:p14="http://schemas.microsoft.com/office/powerpoint/2010/main" val="1660029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8"/>
            <p:cNvSpPr txBox="1"/>
            <p:nvPr/>
          </p:nvSpPr>
          <p:spPr>
            <a:xfrm>
              <a:off x="4147073" y="1381459"/>
              <a:ext cx="877163" cy="923330"/>
            </a:xfrm>
            <a:prstGeom prst="rect">
              <a:avLst/>
            </a:prstGeom>
            <a:noFill/>
          </p:spPr>
          <p:txBody>
            <a:bodyPr wrap="none">
              <a:spAutoFit/>
            </a:bodyPr>
            <a:lstStyle/>
            <a:p>
              <a:pPr>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endParaRPr lang="tr-TR" altLang="tr-TR"/>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r>
              <a:rPr lang="tr-TR" altLang="tr-TR" smtClean="0"/>
              <a:t>www.turkedebiyati.org</a:t>
            </a:r>
            <a:endParaRPr lang="tr-TR" altLang="tr-TR"/>
          </a:p>
        </p:txBody>
      </p:sp>
      <p:sp>
        <p:nvSpPr>
          <p:cNvPr id="11" name="Slide Number Placeholder 5"/>
          <p:cNvSpPr>
            <a:spLocks noGrp="1"/>
          </p:cNvSpPr>
          <p:nvPr>
            <p:ph type="sldNum" sz="quarter" idx="12"/>
          </p:nvPr>
        </p:nvSpPr>
        <p:spPr/>
        <p:txBody>
          <a:bodyPr/>
          <a:lstStyle>
            <a:lvl1pPr>
              <a:defRPr smtClean="0">
                <a:solidFill>
                  <a:schemeClr val="tx2"/>
                </a:solidFill>
              </a:defRPr>
            </a:lvl1pPr>
          </a:lstStyle>
          <a:p>
            <a:pPr>
              <a:defRPr/>
            </a:pPr>
            <a:fld id="{B831944F-108B-4E9E-A08D-805931FE5EE5}" type="slidenum">
              <a:rPr lang="tr-TR" altLang="tr-TR"/>
              <a:pPr>
                <a:defRPr/>
              </a:pPr>
              <a:t>‹#›</a:t>
            </a:fld>
            <a:endParaRPr lang="tr-TR" altLang="tr-TR"/>
          </a:p>
        </p:txBody>
      </p:sp>
    </p:spTree>
    <p:extLst>
      <p:ext uri="{BB962C8B-B14F-4D97-AF65-F5344CB8AC3E}">
        <p14:creationId xmlns:p14="http://schemas.microsoft.com/office/powerpoint/2010/main" val="10919445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endParaRPr lang="tr-TR" altLang="tr-TR"/>
          </a:p>
        </p:txBody>
      </p:sp>
      <p:sp>
        <p:nvSpPr>
          <p:cNvPr id="9"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10" name="Slide Number Placeholder 5"/>
          <p:cNvSpPr>
            <a:spLocks noGrp="1"/>
          </p:cNvSpPr>
          <p:nvPr>
            <p:ph type="sldNum" sz="quarter" idx="12"/>
          </p:nvPr>
        </p:nvSpPr>
        <p:spPr/>
        <p:txBody>
          <a:bodyPr/>
          <a:lstStyle>
            <a:lvl1pPr>
              <a:defRPr/>
            </a:lvl1pPr>
          </a:lstStyle>
          <a:p>
            <a:pPr>
              <a:defRPr/>
            </a:pPr>
            <a:fld id="{8B2392CD-07A0-4DE5-84BE-966D6E4ABCAD}" type="slidenum">
              <a:rPr lang="tr-TR" altLang="tr-TR"/>
              <a:pPr>
                <a:defRPr/>
              </a:pPr>
              <a:t>‹#›</a:t>
            </a:fld>
            <a:endParaRPr lang="tr-TR" altLang="tr-TR"/>
          </a:p>
        </p:txBody>
      </p:sp>
    </p:spTree>
    <p:extLst>
      <p:ext uri="{BB962C8B-B14F-4D97-AF65-F5344CB8AC3E}">
        <p14:creationId xmlns:p14="http://schemas.microsoft.com/office/powerpoint/2010/main" val="400199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endParaRPr lang="tr-TR" altLang="tr-TR"/>
          </a:p>
        </p:txBody>
      </p:sp>
      <p:sp>
        <p:nvSpPr>
          <p:cNvPr id="9"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10" name="Slide Number Placeholder 5"/>
          <p:cNvSpPr>
            <a:spLocks noGrp="1"/>
          </p:cNvSpPr>
          <p:nvPr>
            <p:ph type="sldNum" sz="quarter" idx="12"/>
          </p:nvPr>
        </p:nvSpPr>
        <p:spPr/>
        <p:txBody>
          <a:bodyPr/>
          <a:lstStyle>
            <a:lvl1pPr>
              <a:defRPr/>
            </a:lvl1pPr>
          </a:lstStyle>
          <a:p>
            <a:pPr>
              <a:defRPr/>
            </a:pPr>
            <a:fld id="{79A9F9CB-CE3B-4848-8966-394C93240353}" type="slidenum">
              <a:rPr lang="tr-TR" altLang="tr-TR"/>
              <a:pPr>
                <a:defRPr/>
              </a:pPr>
              <a:t>‹#›</a:t>
            </a:fld>
            <a:endParaRPr lang="tr-TR" altLang="tr-TR"/>
          </a:p>
        </p:txBody>
      </p:sp>
    </p:spTree>
    <p:extLst>
      <p:ext uri="{BB962C8B-B14F-4D97-AF65-F5344CB8AC3E}">
        <p14:creationId xmlns:p14="http://schemas.microsoft.com/office/powerpoint/2010/main" val="97221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12"/>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Title 10"/>
          <p:cNvSpPr>
            <a:spLocks noGrp="1"/>
          </p:cNvSpPr>
          <p:nvPr>
            <p:ph type="title"/>
          </p:nvPr>
        </p:nvSpPr>
        <p:spPr/>
        <p:txBody>
          <a:bodyPr/>
          <a:lstStyle/>
          <a:p>
            <a:r>
              <a:rPr lang="tr-TR" smtClean="0"/>
              <a:t>Asıl başlık stili için tıklatın</a:t>
            </a:r>
            <a:endParaRPr lang="en-US"/>
          </a:p>
        </p:txBody>
      </p:sp>
      <p:sp>
        <p:nvSpPr>
          <p:cNvPr id="8" name="Date Placeholder 3"/>
          <p:cNvSpPr>
            <a:spLocks noGrp="1"/>
          </p:cNvSpPr>
          <p:nvPr>
            <p:ph type="dt" sz="half" idx="10"/>
          </p:nvPr>
        </p:nvSpPr>
        <p:spPr/>
        <p:txBody>
          <a:bodyPr/>
          <a:lstStyle>
            <a:lvl1pPr>
              <a:defRPr/>
            </a:lvl1pPr>
          </a:lstStyle>
          <a:p>
            <a:pPr>
              <a:defRPr/>
            </a:pPr>
            <a:endParaRPr lang="tr-TR" altLang="tr-TR"/>
          </a:p>
        </p:txBody>
      </p:sp>
      <p:sp>
        <p:nvSpPr>
          <p:cNvPr id="9"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10" name="Slide Number Placeholder 5"/>
          <p:cNvSpPr>
            <a:spLocks noGrp="1"/>
          </p:cNvSpPr>
          <p:nvPr>
            <p:ph type="sldNum" sz="quarter" idx="12"/>
          </p:nvPr>
        </p:nvSpPr>
        <p:spPr/>
        <p:txBody>
          <a:bodyPr/>
          <a:lstStyle>
            <a:lvl1pPr>
              <a:defRPr/>
            </a:lvl1pPr>
          </a:lstStyle>
          <a:p>
            <a:pPr>
              <a:defRPr/>
            </a:pPr>
            <a:fld id="{1FE57A73-DBCC-44EA-BF8A-8C20EBD476E1}" type="slidenum">
              <a:rPr lang="tr-TR" altLang="tr-TR"/>
              <a:pPr>
                <a:defRPr/>
              </a:pPr>
              <a:t>‹#›</a:t>
            </a:fld>
            <a:endParaRPr lang="tr-TR" altLang="tr-TR"/>
          </a:p>
        </p:txBody>
      </p:sp>
    </p:spTree>
    <p:extLst>
      <p:ext uri="{BB962C8B-B14F-4D97-AF65-F5344CB8AC3E}">
        <p14:creationId xmlns:p14="http://schemas.microsoft.com/office/powerpoint/2010/main" val="27234847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8"/>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3"/>
          <p:cNvSpPr>
            <a:spLocks noGrp="1"/>
          </p:cNvSpPr>
          <p:nvPr>
            <p:ph type="dt" sz="half" idx="10"/>
          </p:nvPr>
        </p:nvSpPr>
        <p:spPr/>
        <p:txBody>
          <a:bodyPr/>
          <a:lstStyle>
            <a:lvl1pPr>
              <a:defRPr/>
            </a:lvl1pPr>
          </a:lstStyle>
          <a:p>
            <a:pPr>
              <a:defRPr/>
            </a:pPr>
            <a:endParaRPr lang="tr-TR" altLang="tr-TR"/>
          </a:p>
        </p:txBody>
      </p:sp>
      <p:sp>
        <p:nvSpPr>
          <p:cNvPr id="10"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11" name="Slide Number Placeholder 5"/>
          <p:cNvSpPr>
            <a:spLocks noGrp="1"/>
          </p:cNvSpPr>
          <p:nvPr>
            <p:ph type="sldNum" sz="quarter" idx="12"/>
          </p:nvPr>
        </p:nvSpPr>
        <p:spPr/>
        <p:txBody>
          <a:bodyPr/>
          <a:lstStyle>
            <a:lvl1pPr>
              <a:defRPr/>
            </a:lvl1pPr>
          </a:lstStyle>
          <a:p>
            <a:pPr>
              <a:defRPr/>
            </a:pPr>
            <a:fld id="{F4CE62C1-A3E2-4974-90EE-E861119AFD82}" type="slidenum">
              <a:rPr lang="tr-TR" altLang="tr-TR"/>
              <a:pPr>
                <a:defRPr/>
              </a:pPr>
              <a:t>‹#›</a:t>
            </a:fld>
            <a:endParaRPr lang="tr-TR" altLang="tr-TR"/>
          </a:p>
        </p:txBody>
      </p:sp>
    </p:spTree>
    <p:extLst>
      <p:ext uri="{BB962C8B-B14F-4D97-AF65-F5344CB8AC3E}">
        <p14:creationId xmlns:p14="http://schemas.microsoft.com/office/powerpoint/2010/main" val="39420689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13"/>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Date Placeholder 4"/>
          <p:cNvSpPr>
            <a:spLocks noGrp="1"/>
          </p:cNvSpPr>
          <p:nvPr>
            <p:ph type="dt" sz="half" idx="15"/>
          </p:nvPr>
        </p:nvSpPr>
        <p:spPr/>
        <p:txBody>
          <a:bodyPr/>
          <a:lstStyle>
            <a:lvl1pPr>
              <a:defRPr/>
            </a:lvl1pPr>
          </a:lstStyle>
          <a:p>
            <a:pPr>
              <a:defRPr/>
            </a:pPr>
            <a:endParaRPr lang="tr-TR" altLang="tr-TR"/>
          </a:p>
        </p:txBody>
      </p:sp>
      <p:sp>
        <p:nvSpPr>
          <p:cNvPr id="13" name="Footer Placeholder 5"/>
          <p:cNvSpPr>
            <a:spLocks noGrp="1"/>
          </p:cNvSpPr>
          <p:nvPr>
            <p:ph type="ftr" sz="quarter" idx="16"/>
          </p:nvPr>
        </p:nvSpPr>
        <p:spPr/>
        <p:txBody>
          <a:bodyPr/>
          <a:lstStyle>
            <a:lvl1pPr>
              <a:defRPr/>
            </a:lvl1pPr>
          </a:lstStyle>
          <a:p>
            <a:pPr>
              <a:defRPr/>
            </a:pPr>
            <a:r>
              <a:rPr lang="tr-TR" altLang="tr-TR" smtClean="0"/>
              <a:t>www.turkedebiyati.org</a:t>
            </a:r>
            <a:endParaRPr lang="tr-TR" altLang="tr-TR"/>
          </a:p>
        </p:txBody>
      </p:sp>
      <p:sp>
        <p:nvSpPr>
          <p:cNvPr id="14" name="Slide Number Placeholder 6"/>
          <p:cNvSpPr>
            <a:spLocks noGrp="1"/>
          </p:cNvSpPr>
          <p:nvPr>
            <p:ph type="sldNum" sz="quarter" idx="17"/>
          </p:nvPr>
        </p:nvSpPr>
        <p:spPr/>
        <p:txBody>
          <a:bodyPr/>
          <a:lstStyle>
            <a:lvl1pPr>
              <a:defRPr/>
            </a:lvl1pPr>
          </a:lstStyle>
          <a:p>
            <a:pPr>
              <a:defRPr/>
            </a:pPr>
            <a:fld id="{D7CE278D-0DA6-4A47-BA8B-A518DF53DAED}" type="slidenum">
              <a:rPr lang="tr-TR" altLang="tr-TR"/>
              <a:pPr>
                <a:defRPr/>
              </a:pPr>
              <a:t>‹#›</a:t>
            </a:fld>
            <a:endParaRPr lang="tr-TR" altLang="tr-TR"/>
          </a:p>
        </p:txBody>
      </p:sp>
    </p:spTree>
    <p:extLst>
      <p:ext uri="{BB962C8B-B14F-4D97-AF65-F5344CB8AC3E}">
        <p14:creationId xmlns:p14="http://schemas.microsoft.com/office/powerpoint/2010/main" val="4188639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Date Placeholder 6"/>
          <p:cNvSpPr>
            <a:spLocks noGrp="1"/>
          </p:cNvSpPr>
          <p:nvPr>
            <p:ph type="dt" sz="half" idx="10"/>
          </p:nvPr>
        </p:nvSpPr>
        <p:spPr/>
        <p:txBody>
          <a:bodyPr/>
          <a:lstStyle>
            <a:lvl1pPr>
              <a:defRPr/>
            </a:lvl1pPr>
          </a:lstStyle>
          <a:p>
            <a:pPr>
              <a:defRPr/>
            </a:pPr>
            <a:endParaRPr lang="tr-TR" altLang="tr-TR"/>
          </a:p>
        </p:txBody>
      </p:sp>
      <p:sp>
        <p:nvSpPr>
          <p:cNvPr id="12" name="Footer Placeholder 7"/>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13" name="Slide Number Placeholder 8"/>
          <p:cNvSpPr>
            <a:spLocks noGrp="1"/>
          </p:cNvSpPr>
          <p:nvPr>
            <p:ph type="sldNum" sz="quarter" idx="12"/>
          </p:nvPr>
        </p:nvSpPr>
        <p:spPr/>
        <p:txBody>
          <a:bodyPr/>
          <a:lstStyle>
            <a:lvl1pPr>
              <a:defRPr/>
            </a:lvl1pPr>
          </a:lstStyle>
          <a:p>
            <a:pPr>
              <a:defRPr/>
            </a:pPr>
            <a:fld id="{95C9BBA5-DF1D-4D89-81D1-0A039D81D979}" type="slidenum">
              <a:rPr lang="tr-TR" altLang="tr-TR"/>
              <a:pPr>
                <a:defRPr/>
              </a:pPr>
              <a:t>‹#›</a:t>
            </a:fld>
            <a:endParaRPr lang="tr-TR" altLang="tr-TR"/>
          </a:p>
        </p:txBody>
      </p:sp>
    </p:spTree>
    <p:extLst>
      <p:ext uri="{BB962C8B-B14F-4D97-AF65-F5344CB8AC3E}">
        <p14:creationId xmlns:p14="http://schemas.microsoft.com/office/powerpoint/2010/main" val="2482097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a:spLocks noChangeArrowheads="1"/>
            </p:cNvSpPr>
            <p:nvPr/>
          </p:nvSpPr>
          <p:spPr bwMode="auto">
            <a:xfrm>
              <a:off x="4147073" y="1381459"/>
              <a:ext cx="8771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tr-TR" sz="5400">
                  <a:solidFill>
                    <a:srgbClr val="DBA455"/>
                  </a:solidFill>
                  <a:latin typeface="Wingdings" pitchFamily="2" charset="2"/>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lvl1pPr>
              <a:defRPr/>
            </a:lvl1pPr>
          </a:lstStyle>
          <a:p>
            <a:pPr>
              <a:defRPr/>
            </a:pPr>
            <a:endParaRPr lang="tr-TR" altLang="tr-TR"/>
          </a:p>
        </p:txBody>
      </p:sp>
      <p:sp>
        <p:nvSpPr>
          <p:cNvPr id="8" name="Footer Placeholder 3"/>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9" name="Slide Number Placeholder 4"/>
          <p:cNvSpPr>
            <a:spLocks noGrp="1"/>
          </p:cNvSpPr>
          <p:nvPr>
            <p:ph type="sldNum" sz="quarter" idx="12"/>
          </p:nvPr>
        </p:nvSpPr>
        <p:spPr/>
        <p:txBody>
          <a:bodyPr/>
          <a:lstStyle>
            <a:lvl1pPr>
              <a:defRPr/>
            </a:lvl1pPr>
          </a:lstStyle>
          <a:p>
            <a:pPr>
              <a:defRPr/>
            </a:pPr>
            <a:fld id="{AFB54E0E-0315-46A0-BD7C-158713E8C32B}" type="slidenum">
              <a:rPr lang="tr-TR" altLang="tr-TR"/>
              <a:pPr>
                <a:defRPr/>
              </a:pPr>
              <a:t>‹#›</a:t>
            </a:fld>
            <a:endParaRPr lang="tr-TR" altLang="tr-TR"/>
          </a:p>
        </p:txBody>
      </p:sp>
    </p:spTree>
    <p:extLst>
      <p:ext uri="{BB962C8B-B14F-4D97-AF65-F5344CB8AC3E}">
        <p14:creationId xmlns:p14="http://schemas.microsoft.com/office/powerpoint/2010/main" val="148944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p>
        </p:txBody>
      </p:sp>
      <p:sp>
        <p:nvSpPr>
          <p:cNvPr id="3"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4" name="Slide Number Placeholder 5"/>
          <p:cNvSpPr>
            <a:spLocks noGrp="1"/>
          </p:cNvSpPr>
          <p:nvPr>
            <p:ph type="sldNum" sz="quarter" idx="12"/>
          </p:nvPr>
        </p:nvSpPr>
        <p:spPr/>
        <p:txBody>
          <a:bodyPr/>
          <a:lstStyle>
            <a:lvl1pPr>
              <a:defRPr/>
            </a:lvl1pPr>
          </a:lstStyle>
          <a:p>
            <a:pPr>
              <a:defRPr/>
            </a:pPr>
            <a:fld id="{C8AB1BDC-5181-4225-B550-22D45D7C7A2C}" type="slidenum">
              <a:rPr lang="tr-TR" altLang="tr-TR"/>
              <a:pPr>
                <a:defRPr/>
              </a:pPr>
              <a:t>‹#›</a:t>
            </a:fld>
            <a:endParaRPr lang="tr-TR" altLang="tr-TR"/>
          </a:p>
        </p:txBody>
      </p:sp>
    </p:spTree>
    <p:extLst>
      <p:ext uri="{BB962C8B-B14F-4D97-AF65-F5344CB8AC3E}">
        <p14:creationId xmlns:p14="http://schemas.microsoft.com/office/powerpoint/2010/main" val="393305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7" name="Slide Number Placeholder 5"/>
          <p:cNvSpPr>
            <a:spLocks noGrp="1"/>
          </p:cNvSpPr>
          <p:nvPr>
            <p:ph type="sldNum" sz="quarter" idx="12"/>
          </p:nvPr>
        </p:nvSpPr>
        <p:spPr/>
        <p:txBody>
          <a:bodyPr/>
          <a:lstStyle>
            <a:lvl1pPr>
              <a:defRPr/>
            </a:lvl1pPr>
          </a:lstStyle>
          <a:p>
            <a:pPr>
              <a:defRPr/>
            </a:pPr>
            <a:fld id="{5C5198E7-4A3A-4DBC-AD27-F8DF58000CD4}" type="slidenum">
              <a:rPr lang="tr-TR" altLang="tr-TR"/>
              <a:pPr>
                <a:defRPr/>
              </a:pPr>
              <a:t>‹#›</a:t>
            </a:fld>
            <a:endParaRPr lang="tr-TR" altLang="tr-TR"/>
          </a:p>
        </p:txBody>
      </p:sp>
    </p:spTree>
    <p:extLst>
      <p:ext uri="{BB962C8B-B14F-4D97-AF65-F5344CB8AC3E}">
        <p14:creationId xmlns:p14="http://schemas.microsoft.com/office/powerpoint/2010/main" val="184605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r>
              <a:rPr lang="tr-TR" altLang="tr-TR" smtClean="0"/>
              <a:t>www.turkedebiyati.org</a:t>
            </a:r>
            <a:endParaRPr lang="tr-TR" altLang="tr-TR"/>
          </a:p>
        </p:txBody>
      </p:sp>
      <p:sp>
        <p:nvSpPr>
          <p:cNvPr id="7" name="Slide Number Placeholder 5"/>
          <p:cNvSpPr>
            <a:spLocks noGrp="1"/>
          </p:cNvSpPr>
          <p:nvPr>
            <p:ph type="sldNum" sz="quarter" idx="12"/>
          </p:nvPr>
        </p:nvSpPr>
        <p:spPr/>
        <p:txBody>
          <a:bodyPr/>
          <a:lstStyle>
            <a:lvl1pPr>
              <a:defRPr/>
            </a:lvl1pPr>
          </a:lstStyle>
          <a:p>
            <a:pPr>
              <a:defRPr/>
            </a:pPr>
            <a:fld id="{BAC88E5C-95EA-4CC8-996B-869EFA859CB4}" type="slidenum">
              <a:rPr lang="tr-TR" altLang="tr-TR"/>
              <a:pPr>
                <a:defRPr/>
              </a:pPr>
              <a:t>‹#›</a:t>
            </a:fld>
            <a:endParaRPr lang="tr-TR" altLang="tr-TR"/>
          </a:p>
        </p:txBody>
      </p:sp>
    </p:spTree>
    <p:extLst>
      <p:ext uri="{BB962C8B-B14F-4D97-AF65-F5344CB8AC3E}">
        <p14:creationId xmlns:p14="http://schemas.microsoft.com/office/powerpoint/2010/main" val="59902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30"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tr-TR" altLang="tr-TR"/>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tr-TR" altLang="tr-TR" smtClean="0"/>
              <a:t>www.turkedebiyati.org</a:t>
            </a:r>
            <a:endParaRPr lang="tr-TR" altLang="tr-TR"/>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a:defRPr sz="1200" smtClean="0">
                <a:solidFill>
                  <a:schemeClr val="tx2"/>
                </a:solidFill>
              </a:defRPr>
            </a:lvl1pPr>
          </a:lstStyle>
          <a:p>
            <a:pPr>
              <a:defRPr/>
            </a:pPr>
            <a:fld id="{63E05270-7666-4D55-81A7-43F9178CA52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17" r:id="rId7"/>
    <p:sldLayoutId id="2147483718" r:id="rId8"/>
    <p:sldLayoutId id="2147483719" r:id="rId9"/>
    <p:sldLayoutId id="2147483726" r:id="rId10"/>
    <p:sldLayoutId id="2147483727" r:id="rId11"/>
  </p:sldLayoutIdLst>
  <p:hf sldNum="0" hdr="0" dt="0"/>
  <p:txStyles>
    <p:titleStyle>
      <a:lvl1pPr algn="ctr" rtl="0" fontAlgn="base">
        <a:spcBef>
          <a:spcPct val="0"/>
        </a:spcBef>
        <a:spcAft>
          <a:spcPct val="0"/>
        </a:spcAft>
        <a:defRPr sz="5400" kern="1200">
          <a:solidFill>
            <a:schemeClr val="tx2"/>
          </a:solidFill>
          <a:latin typeface="+mj-lt"/>
          <a:ea typeface="+mj-ea"/>
          <a:cs typeface="+mj-cs"/>
        </a:defRPr>
      </a:lvl1pPr>
      <a:lvl2pPr algn="ctr" rtl="0" fontAlgn="base">
        <a:spcBef>
          <a:spcPct val="0"/>
        </a:spcBef>
        <a:spcAft>
          <a:spcPct val="0"/>
        </a:spcAft>
        <a:defRPr sz="5400">
          <a:solidFill>
            <a:schemeClr val="tx2"/>
          </a:solidFill>
          <a:latin typeface="Book Antiqua" pitchFamily="18" charset="0"/>
        </a:defRPr>
      </a:lvl2pPr>
      <a:lvl3pPr algn="ctr" rtl="0" fontAlgn="base">
        <a:spcBef>
          <a:spcPct val="0"/>
        </a:spcBef>
        <a:spcAft>
          <a:spcPct val="0"/>
        </a:spcAft>
        <a:defRPr sz="5400">
          <a:solidFill>
            <a:schemeClr val="tx2"/>
          </a:solidFill>
          <a:latin typeface="Book Antiqua" pitchFamily="18" charset="0"/>
        </a:defRPr>
      </a:lvl3pPr>
      <a:lvl4pPr algn="ctr" rtl="0" fontAlgn="base">
        <a:spcBef>
          <a:spcPct val="0"/>
        </a:spcBef>
        <a:spcAft>
          <a:spcPct val="0"/>
        </a:spcAft>
        <a:defRPr sz="5400">
          <a:solidFill>
            <a:schemeClr val="tx2"/>
          </a:solidFill>
          <a:latin typeface="Book Antiqua" pitchFamily="18" charset="0"/>
        </a:defRPr>
      </a:lvl4pPr>
      <a:lvl5pPr algn="ctr" rtl="0" fontAlgn="base">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fontAlgn="base">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fontAlgn="base">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fontAlgn="base">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fontAlgn="base">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fontAlgn="base">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tr.wikipedia.org/w/index.php?title=Bal%C3%A7%C4%B1k&amp;action=edit" TargetMode="External"/><Relationship Id="rId2" Type="http://schemas.openxmlformats.org/officeDocument/2006/relationships/hyperlink" Target="http://tr.wikipedia.org/wiki/%C4%B0nsa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dilimiz.com/tarih/ttislamiyetsonra.htm#KARAHANLILAR (840-121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tr.wikipedia.org/wiki/Resim:Ergenekonresim.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pPr>
              <a:defRPr/>
            </a:pPr>
            <a:r>
              <a:rPr lang="tr-TR" altLang="tr-TR" smtClean="0"/>
              <a:t>www.turkedebiyati.org</a:t>
            </a:r>
            <a:endParaRPr lang="tr-TR" altLang="tr-TR"/>
          </a:p>
        </p:txBody>
      </p:sp>
      <p:sp>
        <p:nvSpPr>
          <p:cNvPr id="6" name="Dikdörtgen 5"/>
          <p:cNvSpPr/>
          <p:nvPr/>
        </p:nvSpPr>
        <p:spPr>
          <a:xfrm>
            <a:off x="683568" y="4066675"/>
            <a:ext cx="7776864" cy="954107"/>
          </a:xfrm>
          <a:prstGeom prst="rect">
            <a:avLst/>
          </a:prstGeom>
        </p:spPr>
        <p:txBody>
          <a:bodyPr wrap="square">
            <a:spAutoFit/>
          </a:bodyPr>
          <a:lstStyle/>
          <a:p>
            <a:pPr marL="365125" lvl="0" indent="-365125" algn="ctr">
              <a:spcBef>
                <a:spcPct val="20000"/>
              </a:spcBef>
              <a:buClr>
                <a:srgbClr val="873624"/>
              </a:buClr>
              <a:buFont typeface="Wingdings" pitchFamily="2" charset="2"/>
              <a:buChar char=""/>
            </a:pPr>
            <a:r>
              <a:rPr lang="tr-TR" altLang="tr-TR" sz="2800" b="1" dirty="0" smtClean="0">
                <a:latin typeface="Book Antiqua"/>
              </a:rPr>
              <a:t>İSLAMİYET SONRASI TÜRK EDEBİYATI</a:t>
            </a:r>
            <a:br>
              <a:rPr lang="tr-TR" altLang="tr-TR" sz="2800" b="1" dirty="0" smtClean="0">
                <a:latin typeface="Book Antiqua"/>
              </a:rPr>
            </a:br>
            <a:r>
              <a:rPr lang="tr-TR" altLang="tr-TR" sz="2800" b="1" dirty="0" smtClean="0">
                <a:latin typeface="Book Antiqua"/>
              </a:rPr>
              <a:t>(</a:t>
            </a:r>
            <a:r>
              <a:rPr lang="tr-TR" altLang="tr-TR" sz="2400" b="1" dirty="0" smtClean="0">
                <a:latin typeface="Book Antiqua"/>
              </a:rPr>
              <a:t>İslâmî </a:t>
            </a:r>
            <a:r>
              <a:rPr lang="tr-TR" altLang="tr-TR" sz="2400" b="1" dirty="0">
                <a:latin typeface="Book Antiqua"/>
              </a:rPr>
              <a:t>Dönemde İlk Dil ve Edebiyat </a:t>
            </a:r>
            <a:r>
              <a:rPr lang="tr-TR" altLang="tr-TR" sz="2400" b="1" dirty="0" smtClean="0">
                <a:latin typeface="Book Antiqua"/>
              </a:rPr>
              <a:t>Ürünleri)</a:t>
            </a:r>
            <a:endParaRPr lang="tr-TR" altLang="tr-TR" sz="2400" b="1" i="1" dirty="0">
              <a:latin typeface="Book Antiqua"/>
            </a:endParaRPr>
          </a:p>
        </p:txBody>
      </p:sp>
      <p:sp>
        <p:nvSpPr>
          <p:cNvPr id="7" name="Dikdörtgen 6"/>
          <p:cNvSpPr/>
          <p:nvPr/>
        </p:nvSpPr>
        <p:spPr>
          <a:xfrm>
            <a:off x="1259632" y="908720"/>
            <a:ext cx="6480720" cy="1865126"/>
          </a:xfrm>
          <a:prstGeom prst="rect">
            <a:avLst/>
          </a:prstGeom>
        </p:spPr>
        <p:txBody>
          <a:bodyPr wrap="square">
            <a:spAutoFit/>
          </a:bodyPr>
          <a:lstStyle/>
          <a:p>
            <a:pPr marL="365125" lvl="0" indent="-365125" algn="ctr">
              <a:spcBef>
                <a:spcPct val="20000"/>
              </a:spcBef>
              <a:buClr>
                <a:srgbClr val="873624"/>
              </a:buClr>
              <a:buFont typeface="Wingdings" pitchFamily="2" charset="2"/>
              <a:buChar char=""/>
            </a:pPr>
            <a:r>
              <a:rPr lang="tr-TR" altLang="tr-TR" sz="3600" b="1" dirty="0" smtClean="0">
                <a:latin typeface="Book Antiqua"/>
              </a:rPr>
              <a:t>DESTAN DÖNEMİ (İslamiyet Öncesi)</a:t>
            </a:r>
          </a:p>
          <a:p>
            <a:pPr lvl="0" algn="ctr">
              <a:spcBef>
                <a:spcPct val="20000"/>
              </a:spcBef>
              <a:buClr>
                <a:srgbClr val="873624"/>
              </a:buClr>
            </a:pPr>
            <a:r>
              <a:rPr lang="tr-TR" altLang="tr-TR" sz="3600" b="1" dirty="0" smtClean="0">
                <a:latin typeface="Book Antiqua"/>
              </a:rPr>
              <a:t>     TÜRK EDEBİYATI</a:t>
            </a:r>
            <a:endParaRPr lang="tr-TR" altLang="tr-TR" sz="3600" b="1" i="1" dirty="0">
              <a:latin typeface="Book Antiqu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lstStyle/>
          <a:p>
            <a:r>
              <a:rPr lang="tr-TR" altLang="tr-TR" dirty="0" err="1" smtClean="0"/>
              <a:t>Göktürkler'in</a:t>
            </a:r>
            <a:r>
              <a:rPr lang="tr-TR" altLang="tr-TR" dirty="0" smtClean="0"/>
              <a:t> türeyişini anlatan bir Türk destanıdır. Genel olarak, düşman tarafından hile ile yenilgiye uğratılan Türklerin, Ergenekon Ovası'nda yeniden türeyip tekrar eski yurtlarına dönerek düşmanlarıyla çarpışmalarını anlatır.</a:t>
            </a:r>
          </a:p>
          <a:p>
            <a:endParaRPr lang="tr-TR" altLang="tr-TR" dirty="0" smtClean="0"/>
          </a:p>
        </p:txBody>
      </p:sp>
      <p:sp>
        <p:nvSpPr>
          <p:cNvPr id="19459" name="Rectangle 2"/>
          <p:cNvSpPr>
            <a:spLocks noGrp="1" noChangeArrowheads="1"/>
          </p:cNvSpPr>
          <p:nvPr>
            <p:ph type="title"/>
          </p:nvPr>
        </p:nvSpPr>
        <p:spPr/>
        <p:txBody>
          <a:bodyPr/>
          <a:lstStyle/>
          <a:p>
            <a:r>
              <a:rPr lang="tr-TR" altLang="tr-TR" b="1" smtClean="0"/>
              <a:t>Ergenekon destanı</a:t>
            </a:r>
            <a:r>
              <a:rPr lang="tr-TR" altLang="tr-TR" smtClean="0"/>
              <a:t>,</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rtlCol="0">
            <a:normAutofit lnSpcReduction="10000"/>
          </a:bodyPr>
          <a:lstStyle/>
          <a:p>
            <a:pPr marL="365760" indent="-365760" fontAlgn="auto">
              <a:lnSpc>
                <a:spcPct val="80000"/>
              </a:lnSpc>
              <a:spcAft>
                <a:spcPts val="0"/>
              </a:spcAft>
              <a:defRPr/>
            </a:pPr>
            <a:r>
              <a:rPr lang="tr-TR" altLang="tr-TR" sz="1800" dirty="0">
                <a:solidFill>
                  <a:schemeClr val="tx1">
                    <a:lumMod val="85000"/>
                    <a:lumOff val="15000"/>
                  </a:schemeClr>
                </a:solidFill>
              </a:rPr>
              <a:t>Altay efsanelerinde, büyük bir okyanusun ve suyun esas olmasına rağmen, onlara göre insanoğlu, sudan yaratılmamıştı: </a:t>
            </a:r>
            <a:r>
              <a:rPr lang="tr-TR" altLang="tr-TR" sz="1800" i="1" dirty="0">
                <a:solidFill>
                  <a:schemeClr val="tx1">
                    <a:lumMod val="85000"/>
                    <a:lumOff val="15000"/>
                  </a:schemeClr>
                </a:solidFill>
              </a:rPr>
              <a:t>İnsanoğlu aslı yine topraktı</a:t>
            </a:r>
            <a:endParaRPr lang="tr-TR" altLang="tr-TR" sz="1800" dirty="0">
              <a:solidFill>
                <a:schemeClr val="tx1">
                  <a:lumMod val="85000"/>
                  <a:lumOff val="15000"/>
                </a:schemeClr>
              </a:solidFill>
            </a:endParaRPr>
          </a:p>
          <a:p>
            <a:pPr marL="365760" indent="-365760" fontAlgn="auto">
              <a:lnSpc>
                <a:spcPct val="80000"/>
              </a:lnSpc>
              <a:spcAft>
                <a:spcPts val="0"/>
              </a:spcAft>
              <a:defRPr/>
            </a:pPr>
            <a:r>
              <a:rPr lang="tr-TR" altLang="tr-TR" sz="1800" dirty="0">
                <a:solidFill>
                  <a:schemeClr val="tx1">
                    <a:lumMod val="85000"/>
                    <a:lumOff val="15000"/>
                  </a:schemeClr>
                </a:solidFill>
              </a:rPr>
              <a:t>İran mitolojisinde de ilk insan, </a:t>
            </a:r>
            <a:r>
              <a:rPr lang="tr-TR" altLang="tr-TR" sz="1800" i="1" dirty="0">
                <a:solidFill>
                  <a:schemeClr val="tx1">
                    <a:lumMod val="85000"/>
                    <a:lumOff val="15000"/>
                  </a:schemeClr>
                </a:solidFill>
              </a:rPr>
              <a:t>kil</a:t>
            </a:r>
            <a:r>
              <a:rPr lang="tr-TR" altLang="tr-TR" sz="1800" dirty="0">
                <a:solidFill>
                  <a:schemeClr val="tx1">
                    <a:lumMod val="85000"/>
                    <a:lumOff val="15000"/>
                  </a:schemeClr>
                </a:solidFill>
              </a:rPr>
              <a:t> dediğimiz yapışkan topraktan yapılmıştı. Onun için </a:t>
            </a:r>
            <a:r>
              <a:rPr lang="tr-TR" altLang="tr-TR" sz="1800" dirty="0" smtClean="0">
                <a:solidFill>
                  <a:schemeClr val="tx1">
                    <a:lumMod val="85000"/>
                    <a:lumOff val="15000"/>
                  </a:schemeClr>
                </a:solidFill>
              </a:rPr>
              <a:t>İranlılar </a:t>
            </a:r>
            <a:r>
              <a:rPr lang="tr-TR" altLang="tr-TR" sz="1800" dirty="0">
                <a:solidFill>
                  <a:schemeClr val="tx1">
                    <a:lumMod val="85000"/>
                    <a:lumOff val="15000"/>
                  </a:schemeClr>
                </a:solidFill>
              </a:rPr>
              <a:t>ilk insana </a:t>
            </a:r>
            <a:r>
              <a:rPr lang="tr-TR" altLang="tr-TR" sz="1800" i="1" dirty="0">
                <a:solidFill>
                  <a:schemeClr val="tx1">
                    <a:lumMod val="85000"/>
                    <a:lumOff val="15000"/>
                  </a:schemeClr>
                </a:solidFill>
              </a:rPr>
              <a:t>Kil Şah</a:t>
            </a:r>
            <a:r>
              <a:rPr lang="tr-TR" altLang="tr-TR" sz="1800" dirty="0">
                <a:solidFill>
                  <a:schemeClr val="tx1">
                    <a:lumMod val="85000"/>
                    <a:lumOff val="15000"/>
                  </a:schemeClr>
                </a:solidFill>
              </a:rPr>
              <a:t> adını veriyorlardı. Türkler ise daha çok, </a:t>
            </a:r>
            <a:r>
              <a:rPr lang="tr-TR" altLang="tr-TR" sz="1800" i="1" dirty="0">
                <a:solidFill>
                  <a:schemeClr val="tx1">
                    <a:lumMod val="85000"/>
                    <a:lumOff val="15000"/>
                  </a:schemeClr>
                </a:solidFill>
              </a:rPr>
              <a:t>balçık</a:t>
            </a:r>
            <a:r>
              <a:rPr lang="tr-TR" altLang="tr-TR" sz="1800" dirty="0">
                <a:solidFill>
                  <a:schemeClr val="tx1">
                    <a:lumMod val="85000"/>
                    <a:lumOff val="15000"/>
                  </a:schemeClr>
                </a:solidFill>
              </a:rPr>
              <a:t> üzerinde durmuşlardı.</a:t>
            </a:r>
          </a:p>
          <a:p>
            <a:pPr marL="777240" lvl="1" indent="-365760" fontAlgn="auto">
              <a:lnSpc>
                <a:spcPct val="80000"/>
              </a:lnSpc>
              <a:spcAft>
                <a:spcPts val="0"/>
              </a:spcAft>
              <a:defRPr/>
            </a:pPr>
            <a:r>
              <a:rPr lang="tr-TR" altLang="tr-TR" sz="1600" dirty="0">
                <a:solidFill>
                  <a:schemeClr val="tx1">
                    <a:lumMod val="85000"/>
                    <a:lumOff val="15000"/>
                  </a:schemeClr>
                </a:solidFill>
              </a:rPr>
              <a:t>Yine günlerden bir gün, Tanrı Ülgen denize, </a:t>
            </a:r>
          </a:p>
          <a:p>
            <a:pPr marL="777240" lvl="1" indent="-365760" fontAlgn="auto">
              <a:lnSpc>
                <a:spcPct val="80000"/>
              </a:lnSpc>
              <a:spcAft>
                <a:spcPts val="0"/>
              </a:spcAft>
              <a:defRPr/>
            </a:pPr>
            <a:r>
              <a:rPr lang="tr-TR" altLang="tr-TR" sz="1600" dirty="0">
                <a:solidFill>
                  <a:schemeClr val="tx1">
                    <a:lumMod val="85000"/>
                    <a:lumOff val="15000"/>
                  </a:schemeClr>
                </a:solidFill>
              </a:rPr>
              <a:t>Bakarak duruyordu, şaşırdı birdenbire. </a:t>
            </a:r>
          </a:p>
          <a:p>
            <a:pPr marL="777240" lvl="1" indent="-365760" fontAlgn="auto">
              <a:lnSpc>
                <a:spcPct val="80000"/>
              </a:lnSpc>
              <a:spcAft>
                <a:spcPts val="0"/>
              </a:spcAft>
              <a:defRPr/>
            </a:pPr>
            <a:r>
              <a:rPr lang="tr-TR" altLang="tr-TR" sz="1600" dirty="0">
                <a:solidFill>
                  <a:schemeClr val="tx1">
                    <a:lumMod val="85000"/>
                    <a:lumOff val="15000"/>
                  </a:schemeClr>
                </a:solidFill>
              </a:rPr>
              <a:t>Bir toprak parçacığı, sularda yüzüyordu, </a:t>
            </a:r>
          </a:p>
          <a:p>
            <a:pPr marL="777240" lvl="1" indent="-365760" fontAlgn="auto">
              <a:lnSpc>
                <a:spcPct val="80000"/>
              </a:lnSpc>
              <a:spcAft>
                <a:spcPts val="0"/>
              </a:spcAft>
              <a:defRPr/>
            </a:pPr>
            <a:r>
              <a:rPr lang="tr-TR" altLang="tr-TR" sz="1600" dirty="0">
                <a:solidFill>
                  <a:schemeClr val="tx1">
                    <a:lumMod val="85000"/>
                    <a:lumOff val="15000"/>
                  </a:schemeClr>
                </a:solidFill>
              </a:rPr>
              <a:t>Toprağın üzerinde, bir kil görünüyordu </a:t>
            </a:r>
          </a:p>
          <a:p>
            <a:pPr marL="777240" lvl="1" indent="-365760" fontAlgn="auto">
              <a:lnSpc>
                <a:spcPct val="80000"/>
              </a:lnSpc>
              <a:spcAft>
                <a:spcPts val="0"/>
              </a:spcAft>
              <a:defRPr/>
            </a:pPr>
            <a:r>
              <a:rPr lang="tr-TR" altLang="tr-TR" sz="1600" dirty="0">
                <a:solidFill>
                  <a:schemeClr val="tx1">
                    <a:lumMod val="85000"/>
                    <a:lumOff val="15000"/>
                  </a:schemeClr>
                </a:solidFill>
              </a:rPr>
              <a:t>Toprak üzerinde, bir kil görünüyordu. </a:t>
            </a:r>
          </a:p>
          <a:p>
            <a:pPr marL="777240" lvl="1" indent="-365760" fontAlgn="auto">
              <a:lnSpc>
                <a:spcPct val="80000"/>
              </a:lnSpc>
              <a:spcAft>
                <a:spcPts val="0"/>
              </a:spcAft>
              <a:defRPr/>
            </a:pPr>
            <a:r>
              <a:rPr lang="tr-TR" altLang="tr-TR" sz="1600" dirty="0">
                <a:solidFill>
                  <a:schemeClr val="tx1">
                    <a:lumMod val="85000"/>
                    <a:lumOff val="15000"/>
                  </a:schemeClr>
                </a:solidFill>
              </a:rPr>
              <a:t>İnsanoğlu bu olsun, insana olsun baba". </a:t>
            </a:r>
          </a:p>
          <a:p>
            <a:pPr marL="777240" lvl="1" indent="-365760" fontAlgn="auto">
              <a:lnSpc>
                <a:spcPct val="80000"/>
              </a:lnSpc>
              <a:spcAft>
                <a:spcPts val="0"/>
              </a:spcAft>
              <a:defRPr/>
            </a:pPr>
            <a:r>
              <a:rPr lang="tr-TR" altLang="tr-TR" sz="1600" dirty="0">
                <a:solidFill>
                  <a:schemeClr val="tx1">
                    <a:lumMod val="85000"/>
                    <a:lumOff val="15000"/>
                  </a:schemeClr>
                </a:solidFill>
              </a:rPr>
              <a:t>Görünmeye başladı, insan gibi bir şekil, </a:t>
            </a:r>
          </a:p>
          <a:p>
            <a:pPr marL="777240" lvl="1" indent="-365760" fontAlgn="auto">
              <a:lnSpc>
                <a:spcPct val="80000"/>
              </a:lnSpc>
              <a:spcAft>
                <a:spcPts val="0"/>
              </a:spcAft>
              <a:defRPr/>
            </a:pPr>
            <a:r>
              <a:rPr lang="tr-TR" altLang="tr-TR" sz="1600" dirty="0">
                <a:solidFill>
                  <a:schemeClr val="tx1">
                    <a:lumMod val="85000"/>
                    <a:lumOff val="15000"/>
                  </a:schemeClr>
                </a:solidFill>
              </a:rPr>
              <a:t>Birden insan olmuştu, toprak üstündeki kil. </a:t>
            </a:r>
          </a:p>
          <a:p>
            <a:pPr marL="777240" lvl="1" indent="-365760" fontAlgn="auto">
              <a:lnSpc>
                <a:spcPct val="80000"/>
              </a:lnSpc>
              <a:spcAft>
                <a:spcPts val="0"/>
              </a:spcAft>
              <a:defRPr/>
            </a:pPr>
            <a:r>
              <a:rPr lang="tr-TR" altLang="tr-TR" sz="1600" i="1" dirty="0">
                <a:solidFill>
                  <a:schemeClr val="tx1">
                    <a:lumMod val="85000"/>
                    <a:lumOff val="15000"/>
                  </a:schemeClr>
                </a:solidFill>
              </a:rPr>
              <a:t>İnsanoğlu bu olsun, insana olsun baba</a:t>
            </a:r>
            <a:r>
              <a:rPr lang="tr-TR" altLang="tr-TR" sz="1600" dirty="0">
                <a:solidFill>
                  <a:schemeClr val="tx1">
                    <a:lumMod val="85000"/>
                    <a:lumOff val="15000"/>
                  </a:schemeClr>
                </a:solidFill>
              </a:rPr>
              <a:t>. </a:t>
            </a:r>
          </a:p>
          <a:p>
            <a:pPr marL="777240" lvl="1" indent="-365760" fontAlgn="auto">
              <a:lnSpc>
                <a:spcPct val="80000"/>
              </a:lnSpc>
              <a:spcAft>
                <a:spcPts val="0"/>
              </a:spcAft>
              <a:defRPr/>
            </a:pPr>
            <a:r>
              <a:rPr lang="tr-TR" altLang="tr-TR" sz="1600" dirty="0">
                <a:solidFill>
                  <a:schemeClr val="tx1">
                    <a:lumMod val="85000"/>
                    <a:lumOff val="15000"/>
                  </a:schemeClr>
                </a:solidFill>
              </a:rPr>
              <a:t>Bu iki insanın ise, adı olmuştu Erlik. </a:t>
            </a:r>
          </a:p>
          <a:p>
            <a:pPr marL="365760" indent="-365760" fontAlgn="auto">
              <a:lnSpc>
                <a:spcPct val="80000"/>
              </a:lnSpc>
              <a:spcAft>
                <a:spcPts val="0"/>
              </a:spcAft>
              <a:defRPr/>
            </a:pPr>
            <a:endParaRPr lang="tr-TR" altLang="tr-TR" sz="1800" dirty="0">
              <a:solidFill>
                <a:schemeClr val="tx1">
                  <a:lumMod val="85000"/>
                  <a:lumOff val="15000"/>
                </a:schemeClr>
              </a:solidFill>
            </a:endParaRPr>
          </a:p>
        </p:txBody>
      </p:sp>
      <p:sp>
        <p:nvSpPr>
          <p:cNvPr id="20483" name="Rectangle 2"/>
          <p:cNvSpPr>
            <a:spLocks noGrp="1" noChangeArrowheads="1"/>
          </p:cNvSpPr>
          <p:nvPr>
            <p:ph type="title"/>
          </p:nvPr>
        </p:nvSpPr>
        <p:spPr/>
        <p:txBody>
          <a:bodyPr/>
          <a:lstStyle/>
          <a:p>
            <a:r>
              <a:rPr lang="tr-TR" altLang="tr-TR" smtClean="0">
                <a:hlinkClick r:id="rId2" tooltip="İnsan"/>
              </a:rPr>
              <a:t>İnsan</a:t>
            </a:r>
            <a:r>
              <a:rPr lang="tr-TR" altLang="tr-TR" smtClean="0"/>
              <a:t> </a:t>
            </a:r>
            <a:r>
              <a:rPr lang="tr-TR" altLang="tr-TR" i="1" smtClean="0">
                <a:hlinkClick r:id="rId3" tooltip="Balçık"/>
              </a:rPr>
              <a:t>balçıktan</a:t>
            </a:r>
            <a:r>
              <a:rPr lang="tr-TR" altLang="tr-TR" i="1" smtClean="0"/>
              <a:t> yaratılmıştı</a:t>
            </a:r>
            <a:r>
              <a:rPr lang="tr-TR" altLang="tr-TR" smtClean="0"/>
              <a:t>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rtlCol="0">
            <a:normAutofit lnSpcReduction="10000"/>
          </a:bodyPr>
          <a:lstStyle/>
          <a:p>
            <a:pPr marL="365760" indent="-365760" fontAlgn="auto">
              <a:lnSpc>
                <a:spcPct val="80000"/>
              </a:lnSpc>
              <a:spcAft>
                <a:spcPts val="0"/>
              </a:spcAft>
              <a:defRPr/>
            </a:pPr>
            <a:r>
              <a:rPr lang="tr-TR" altLang="tr-TR" sz="1600">
                <a:solidFill>
                  <a:schemeClr val="tx1">
                    <a:lumMod val="85000"/>
                    <a:lumOff val="15000"/>
                  </a:schemeClr>
                </a:solidFill>
              </a:rPr>
              <a:t>    Her toplumda olduğu gibi Türklerde de kendine özgü sözlü edebiyat ürünleri vardır. Bu ürünler eski Türk topluluklarının sığır,şölen ve yuğ adını verdikleri törenlerden doğan ürünlerdir. </a:t>
            </a:r>
          </a:p>
          <a:p>
            <a:pPr marL="365760" indent="-365760" fontAlgn="auto">
              <a:lnSpc>
                <a:spcPct val="80000"/>
              </a:lnSpc>
              <a:spcAft>
                <a:spcPts val="0"/>
              </a:spcAft>
              <a:defRPr/>
            </a:pPr>
            <a:r>
              <a:rPr lang="tr-TR" altLang="tr-TR" sz="1600">
                <a:solidFill>
                  <a:schemeClr val="tx1">
                    <a:lumMod val="85000"/>
                    <a:lumOff val="15000"/>
                  </a:schemeClr>
                </a:solidFill>
              </a:rPr>
              <a:t>Sığır: Av törenlerine denir. </a:t>
            </a:r>
          </a:p>
          <a:p>
            <a:pPr marL="365760" indent="-365760" fontAlgn="auto">
              <a:lnSpc>
                <a:spcPct val="80000"/>
              </a:lnSpc>
              <a:spcAft>
                <a:spcPts val="0"/>
              </a:spcAft>
              <a:defRPr/>
            </a:pPr>
            <a:r>
              <a:rPr lang="tr-TR" altLang="tr-TR" sz="1600">
                <a:solidFill>
                  <a:schemeClr val="tx1">
                    <a:lumMod val="85000"/>
                    <a:lumOff val="15000"/>
                  </a:schemeClr>
                </a:solidFill>
              </a:rPr>
              <a:t>Şölen: Kurban törenlerine denir. </a:t>
            </a:r>
          </a:p>
          <a:p>
            <a:pPr marL="365760" indent="-365760" fontAlgn="auto">
              <a:lnSpc>
                <a:spcPct val="80000"/>
              </a:lnSpc>
              <a:spcAft>
                <a:spcPts val="0"/>
              </a:spcAft>
              <a:defRPr/>
            </a:pPr>
            <a:r>
              <a:rPr lang="tr-TR" altLang="tr-TR" sz="1600">
                <a:solidFill>
                  <a:schemeClr val="tx1">
                    <a:lumMod val="85000"/>
                    <a:lumOff val="15000"/>
                  </a:schemeClr>
                </a:solidFill>
              </a:rPr>
              <a:t>Yuğ: Yas,ölüm törenlerine denir. </a:t>
            </a:r>
          </a:p>
          <a:p>
            <a:pPr marL="365760" indent="-365760" fontAlgn="auto">
              <a:lnSpc>
                <a:spcPct val="80000"/>
              </a:lnSpc>
              <a:spcAft>
                <a:spcPts val="0"/>
              </a:spcAft>
              <a:defRPr/>
            </a:pPr>
            <a:r>
              <a:rPr lang="tr-TR" altLang="tr-TR" sz="1600">
                <a:solidFill>
                  <a:schemeClr val="tx1">
                    <a:lumMod val="85000"/>
                    <a:lumOff val="15000"/>
                  </a:schemeClr>
                </a:solidFill>
              </a:rPr>
              <a:t> </a:t>
            </a:r>
          </a:p>
          <a:p>
            <a:pPr marL="365760" indent="-365760" fontAlgn="auto">
              <a:lnSpc>
                <a:spcPct val="80000"/>
              </a:lnSpc>
              <a:spcAft>
                <a:spcPts val="0"/>
              </a:spcAft>
              <a:defRPr/>
            </a:pPr>
            <a:r>
              <a:rPr lang="tr-TR" altLang="tr-TR" sz="1600">
                <a:solidFill>
                  <a:schemeClr val="tx1">
                    <a:lumMod val="85000"/>
                    <a:lumOff val="15000"/>
                  </a:schemeClr>
                </a:solidFill>
              </a:rPr>
              <a:t>     Bu törenler şaman,kam,baksı ve ozan adını alan kişiler tarafından yönetilir.Bunlar sazlarıyla bu törenlerde bazı destan parçalarını veya koşuk,sagu adı verilen şiirleri söylerlerdi. </a:t>
            </a:r>
            <a:endParaRPr lang="tr-TR" altLang="tr-TR" sz="1600" b="1" u="sng">
              <a:solidFill>
                <a:schemeClr val="tx1">
                  <a:lumMod val="85000"/>
                  <a:lumOff val="15000"/>
                </a:schemeClr>
              </a:solidFill>
            </a:endParaRPr>
          </a:p>
          <a:p>
            <a:pPr marL="365760" indent="-365760" fontAlgn="auto">
              <a:lnSpc>
                <a:spcPct val="80000"/>
              </a:lnSpc>
              <a:spcAft>
                <a:spcPts val="0"/>
              </a:spcAft>
              <a:defRPr/>
            </a:pPr>
            <a:r>
              <a:rPr lang="tr-TR" altLang="tr-TR" sz="1600" b="1" u="sng">
                <a:solidFill>
                  <a:schemeClr val="tx1">
                    <a:lumMod val="85000"/>
                    <a:lumOff val="15000"/>
                  </a:schemeClr>
                </a:solidFill>
              </a:rPr>
              <a:t>İslamiyet Öncesi Türk Şiirinin Özellikleri:</a:t>
            </a:r>
            <a:r>
              <a:rPr lang="tr-TR" altLang="tr-TR" sz="1600">
                <a:solidFill>
                  <a:schemeClr val="tx1">
                    <a:lumMod val="85000"/>
                    <a:lumOff val="15000"/>
                  </a:schemeClr>
                </a:solidFill>
              </a:rPr>
              <a:t> </a:t>
            </a:r>
          </a:p>
          <a:p>
            <a:pPr marL="365760" indent="-365760" fontAlgn="auto">
              <a:lnSpc>
                <a:spcPct val="80000"/>
              </a:lnSpc>
              <a:spcAft>
                <a:spcPts val="0"/>
              </a:spcAft>
              <a:defRPr/>
            </a:pPr>
            <a:r>
              <a:rPr lang="tr-TR" altLang="tr-TR" sz="1600">
                <a:solidFill>
                  <a:schemeClr val="tx1">
                    <a:lumMod val="85000"/>
                    <a:lumOff val="15000"/>
                  </a:schemeClr>
                </a:solidFill>
              </a:rPr>
              <a:t>*Hece ölçüsüyle söylenmiştir.(7’li,8’li,12’li) </a:t>
            </a:r>
          </a:p>
          <a:p>
            <a:pPr marL="365760" indent="-365760" fontAlgn="auto">
              <a:lnSpc>
                <a:spcPct val="80000"/>
              </a:lnSpc>
              <a:spcAft>
                <a:spcPts val="0"/>
              </a:spcAft>
              <a:defRPr/>
            </a:pPr>
            <a:r>
              <a:rPr lang="tr-TR" altLang="tr-TR" sz="1600">
                <a:solidFill>
                  <a:schemeClr val="tx1">
                    <a:lumMod val="85000"/>
                    <a:lumOff val="15000"/>
                  </a:schemeClr>
                </a:solidFill>
              </a:rPr>
              <a:t>*Yarım kafiye kullanılmıştır.</a:t>
            </a:r>
            <a:r>
              <a:rPr lang="tr-TR" altLang="tr-TR" sz="1600" b="1">
                <a:solidFill>
                  <a:schemeClr val="tx1">
                    <a:lumMod val="85000"/>
                    <a:lumOff val="15000"/>
                  </a:schemeClr>
                </a:solidFill>
              </a:rPr>
              <a:t> </a:t>
            </a:r>
            <a:endParaRPr lang="tr-TR" altLang="tr-TR" sz="1600">
              <a:solidFill>
                <a:schemeClr val="tx1">
                  <a:lumMod val="85000"/>
                  <a:lumOff val="15000"/>
                </a:schemeClr>
              </a:solidFill>
            </a:endParaRPr>
          </a:p>
          <a:p>
            <a:pPr marL="365760" indent="-365760" fontAlgn="auto">
              <a:lnSpc>
                <a:spcPct val="80000"/>
              </a:lnSpc>
              <a:spcAft>
                <a:spcPts val="0"/>
              </a:spcAft>
              <a:defRPr/>
            </a:pPr>
            <a:r>
              <a:rPr lang="tr-TR" altLang="tr-TR" sz="1600">
                <a:solidFill>
                  <a:schemeClr val="tx1">
                    <a:lumMod val="85000"/>
                    <a:lumOff val="15000"/>
                  </a:schemeClr>
                </a:solidFill>
              </a:rPr>
              <a:t>*Nazım birimi dörtlüktür. </a:t>
            </a:r>
          </a:p>
          <a:p>
            <a:pPr marL="365760" indent="-365760" fontAlgn="auto">
              <a:lnSpc>
                <a:spcPct val="80000"/>
              </a:lnSpc>
              <a:spcAft>
                <a:spcPts val="0"/>
              </a:spcAft>
              <a:defRPr/>
            </a:pPr>
            <a:r>
              <a:rPr lang="tr-TR" altLang="tr-TR" sz="1600">
                <a:solidFill>
                  <a:schemeClr val="tx1">
                    <a:lumMod val="85000"/>
                    <a:lumOff val="15000"/>
                  </a:schemeClr>
                </a:solidFill>
              </a:rPr>
              <a:t>*Dildeki kelime sayısı sınırlı kalmıştır.,yabancı dillerin etkisi yoktur </a:t>
            </a:r>
          </a:p>
          <a:p>
            <a:pPr marL="365760" indent="-365760" fontAlgn="auto">
              <a:lnSpc>
                <a:spcPct val="80000"/>
              </a:lnSpc>
              <a:spcAft>
                <a:spcPts val="0"/>
              </a:spcAft>
              <a:defRPr/>
            </a:pPr>
            <a:r>
              <a:rPr lang="tr-TR" altLang="tr-TR" sz="1600">
                <a:solidFill>
                  <a:schemeClr val="tx1">
                    <a:lumMod val="85000"/>
                    <a:lumOff val="15000"/>
                  </a:schemeClr>
                </a:solidFill>
              </a:rPr>
              <a:t>*Tabiatla iç içe oldukları için sanatçılar benzetmelerde tabiattan yararlanmışlardır. </a:t>
            </a:r>
          </a:p>
          <a:p>
            <a:pPr marL="365760" indent="-365760" fontAlgn="auto">
              <a:lnSpc>
                <a:spcPct val="80000"/>
              </a:lnSpc>
              <a:spcAft>
                <a:spcPts val="0"/>
              </a:spcAft>
              <a:defRPr/>
            </a:pPr>
            <a:r>
              <a:rPr lang="tr-TR" altLang="tr-TR" sz="1600">
                <a:solidFill>
                  <a:schemeClr val="tx1">
                    <a:lumMod val="85000"/>
                    <a:lumOff val="15000"/>
                  </a:schemeClr>
                </a:solidFill>
              </a:rPr>
              <a:t>*Şiirlerde işlenen konular:kahramanlık,yiğitlik,ölüm,savaş ve aşktır. </a:t>
            </a:r>
          </a:p>
        </p:txBody>
      </p:sp>
      <p:sp>
        <p:nvSpPr>
          <p:cNvPr id="21507" name="Rectangle 2"/>
          <p:cNvSpPr>
            <a:spLocks noGrp="1" noChangeArrowheads="1"/>
          </p:cNvSpPr>
          <p:nvPr>
            <p:ph type="title"/>
          </p:nvPr>
        </p:nvSpPr>
        <p:spPr/>
        <p:txBody>
          <a:bodyPr/>
          <a:lstStyle/>
          <a:p>
            <a:r>
              <a:rPr lang="tr-TR" altLang="tr-TR" b="1" smtClean="0"/>
              <a:t>Sözlü Edebiyat</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a:lnSpc>
                <a:spcPct val="90000"/>
              </a:lnSpc>
            </a:pPr>
            <a:r>
              <a:rPr lang="tr-TR" altLang="tr-TR" smtClean="0"/>
              <a:t>*Dörtlüklerle söylenilir. </a:t>
            </a:r>
          </a:p>
          <a:p>
            <a:pPr>
              <a:lnSpc>
                <a:spcPct val="90000"/>
              </a:lnSpc>
            </a:pPr>
            <a:r>
              <a:rPr lang="tr-TR" altLang="tr-TR" smtClean="0"/>
              <a:t>*Hece vezni kullanılmıştır.Yiğitlik,aşk,tabiat gibi konular işlenir. </a:t>
            </a:r>
          </a:p>
          <a:p>
            <a:pPr>
              <a:lnSpc>
                <a:spcPct val="90000"/>
              </a:lnSpc>
            </a:pPr>
            <a:r>
              <a:rPr lang="tr-TR" altLang="tr-TR" smtClean="0"/>
              <a:t>*Halk edebiyatındaki karşılığı ‘’koşma’’,Divan edebiyatındaki karşılığı ‘’gazel’’dir. </a:t>
            </a:r>
          </a:p>
          <a:p>
            <a:pPr>
              <a:lnSpc>
                <a:spcPct val="90000"/>
              </a:lnSpc>
            </a:pPr>
            <a:r>
              <a:rPr lang="tr-TR" altLang="tr-TR" smtClean="0"/>
              <a:t>*Kafiye düzeni aaab,cccb,dddb şeklindedir. </a:t>
            </a:r>
          </a:p>
        </p:txBody>
      </p:sp>
      <p:sp>
        <p:nvSpPr>
          <p:cNvPr id="22531" name="Rectangle 2"/>
          <p:cNvSpPr>
            <a:spLocks noGrp="1" noChangeArrowheads="1"/>
          </p:cNvSpPr>
          <p:nvPr>
            <p:ph type="title"/>
          </p:nvPr>
        </p:nvSpPr>
        <p:spPr/>
        <p:txBody>
          <a:bodyPr/>
          <a:lstStyle/>
          <a:p>
            <a:r>
              <a:rPr lang="tr-TR" altLang="tr-TR" sz="4000" b="1" smtClean="0"/>
              <a:t>SÖZLÜ ÜRÜNLER</a:t>
            </a:r>
            <a:r>
              <a:rPr lang="tr-TR" altLang="tr-TR" sz="4000" smtClean="0"/>
              <a:t> </a:t>
            </a:r>
            <a:r>
              <a:rPr lang="tr-TR" altLang="tr-TR" sz="4000" b="1" u="sng" smtClean="0"/>
              <a:t/>
            </a:r>
            <a:br>
              <a:rPr lang="tr-TR" altLang="tr-TR" sz="4000" b="1" u="sng" smtClean="0"/>
            </a:br>
            <a:r>
              <a:rPr lang="tr-TR" altLang="tr-TR" sz="4000" b="1" u="sng" smtClean="0"/>
              <a:t>KOŞUK</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r>
              <a:rPr lang="tr-TR" altLang="tr-TR" smtClean="0"/>
              <a:t>*Devlet büyüklerinin ölümü üzerine duyulan acıyı dile getirmek için söylenen şiirlerdir. </a:t>
            </a:r>
          </a:p>
          <a:p>
            <a:r>
              <a:rPr lang="tr-TR" altLang="tr-TR" smtClean="0"/>
              <a:t>*Kafiye düzeni koşuktaki gibidir. </a:t>
            </a:r>
          </a:p>
          <a:p>
            <a:r>
              <a:rPr lang="tr-TR" altLang="tr-TR" smtClean="0"/>
              <a:t>*Halk edebiyatındaki karşılığı "ağıt", Divan edebiyatındaki karşılığı "mersiye"dir. </a:t>
            </a:r>
            <a:endParaRPr lang="tr-TR" altLang="tr-TR" b="1" u="sng" smtClean="0"/>
          </a:p>
        </p:txBody>
      </p:sp>
      <p:sp>
        <p:nvSpPr>
          <p:cNvPr id="23555" name="Rectangle 2"/>
          <p:cNvSpPr>
            <a:spLocks noGrp="1" noChangeArrowheads="1"/>
          </p:cNvSpPr>
          <p:nvPr>
            <p:ph type="title"/>
          </p:nvPr>
        </p:nvSpPr>
        <p:spPr/>
        <p:txBody>
          <a:bodyPr/>
          <a:lstStyle/>
          <a:p>
            <a:r>
              <a:rPr lang="tr-TR" altLang="tr-TR" sz="4000" b="1" u="sng" smtClean="0"/>
              <a:t>SAGU</a:t>
            </a:r>
            <a:r>
              <a:rPr lang="tr-TR" altLang="tr-TR" sz="4000" smtClean="0"/>
              <a:t/>
            </a:r>
            <a:br>
              <a:rPr lang="tr-TR" altLang="tr-TR" sz="4000" smtClean="0"/>
            </a:br>
            <a:endParaRPr lang="tr-TR" altLang="tr-TR" sz="4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r>
              <a:rPr lang="tr-TR" altLang="tr-TR" smtClean="0"/>
              <a:t>     Kısa ve özlü sözlerdir.Atasözünün yerine kullanılmıştır. </a:t>
            </a:r>
          </a:p>
          <a:p>
            <a:endParaRPr lang="tr-TR" altLang="tr-TR" smtClean="0"/>
          </a:p>
        </p:txBody>
      </p:sp>
      <p:sp>
        <p:nvSpPr>
          <p:cNvPr id="24579" name="Rectangle 2"/>
          <p:cNvSpPr>
            <a:spLocks noGrp="1" noChangeArrowheads="1"/>
          </p:cNvSpPr>
          <p:nvPr>
            <p:ph type="title"/>
          </p:nvPr>
        </p:nvSpPr>
        <p:spPr/>
        <p:txBody>
          <a:bodyPr/>
          <a:lstStyle/>
          <a:p>
            <a:r>
              <a:rPr lang="tr-TR" altLang="tr-TR" sz="4000" b="1" u="sng" smtClean="0"/>
              <a:t>SAV</a:t>
            </a:r>
            <a:r>
              <a:rPr lang="tr-TR" altLang="tr-TR" sz="4000" smtClean="0"/>
              <a:t/>
            </a:r>
            <a:br>
              <a:rPr lang="tr-TR" altLang="tr-TR" sz="4000" smtClean="0"/>
            </a:br>
            <a:endParaRPr lang="tr-TR" altLang="tr-TR" sz="4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r>
              <a:rPr lang="tr-TR" altLang="tr-TR" smtClean="0"/>
              <a:t>Erdi aşın taturgan</a:t>
            </a:r>
            <a:br>
              <a:rPr lang="tr-TR" altLang="tr-TR" smtClean="0"/>
            </a:br>
            <a:r>
              <a:rPr lang="tr-TR" altLang="tr-TR" smtClean="0"/>
              <a:t>Yavlak yağığ kaçurgan</a:t>
            </a:r>
            <a:br>
              <a:rPr lang="tr-TR" altLang="tr-TR" smtClean="0"/>
            </a:br>
            <a:r>
              <a:rPr lang="tr-TR" altLang="tr-TR" smtClean="0"/>
              <a:t>Oğrak süsin kaytargan </a:t>
            </a:r>
            <a:br>
              <a:rPr lang="tr-TR" altLang="tr-TR" smtClean="0"/>
            </a:br>
            <a:r>
              <a:rPr lang="tr-TR" altLang="tr-TR" smtClean="0"/>
              <a:t>bastı ölüm ahtaru</a:t>
            </a:r>
            <a:br>
              <a:rPr lang="tr-TR" altLang="tr-TR" smtClean="0"/>
            </a:br>
            <a:r>
              <a:rPr lang="tr-TR" altLang="tr-TR" smtClean="0"/>
              <a:t/>
            </a:r>
            <a:br>
              <a:rPr lang="tr-TR" altLang="tr-TR" smtClean="0"/>
            </a:br>
            <a:endParaRPr lang="tr-TR" altLang="tr-TR" smtClean="0"/>
          </a:p>
        </p:txBody>
      </p:sp>
      <p:sp>
        <p:nvSpPr>
          <p:cNvPr id="25603" name="Rectangle 2"/>
          <p:cNvSpPr>
            <a:spLocks noGrp="1" noChangeArrowheads="1"/>
          </p:cNvSpPr>
          <p:nvPr>
            <p:ph type="title"/>
          </p:nvPr>
        </p:nvSpPr>
        <p:spPr/>
        <p:txBody>
          <a:bodyPr/>
          <a:lstStyle/>
          <a:p>
            <a:r>
              <a:rPr lang="tr-TR" altLang="tr-TR" smtClean="0"/>
              <a:t>ÖRNEKLER</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p:txBody>
          <a:bodyPr/>
          <a:lstStyle/>
          <a:p>
            <a:r>
              <a:rPr lang="tr-TR" altLang="tr-TR" smtClean="0"/>
              <a:t>Arpasız at koşamaz/ Arkasız kahraman çeriyi bozamaz</a:t>
            </a:r>
            <a:br>
              <a:rPr lang="tr-TR" altLang="tr-TR" smtClean="0"/>
            </a:br>
            <a:r>
              <a:rPr lang="tr-TR" altLang="tr-TR" smtClean="0"/>
              <a:t>Alplarla vuruşma/Beylerle duruşma.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idx="1"/>
          </p:nvPr>
        </p:nvSpPr>
        <p:spPr/>
        <p:txBody>
          <a:bodyPr/>
          <a:lstStyle/>
          <a:p>
            <a:r>
              <a:rPr lang="tr-TR" altLang="tr-TR" smtClean="0"/>
              <a:t>Kuş, kurt hepsi canlandı</a:t>
            </a:r>
            <a:br>
              <a:rPr lang="tr-TR" altLang="tr-TR" smtClean="0"/>
            </a:br>
            <a:r>
              <a:rPr lang="tr-TR" altLang="tr-TR" smtClean="0"/>
              <a:t>Dişi, erkek hep toplandı</a:t>
            </a:r>
            <a:br>
              <a:rPr lang="tr-TR" altLang="tr-TR" smtClean="0"/>
            </a:br>
            <a:r>
              <a:rPr lang="tr-TR" altLang="tr-TR" smtClean="0"/>
              <a:t>Bölük olup dağıldılar</a:t>
            </a:r>
            <a:br>
              <a:rPr lang="tr-TR" altLang="tr-TR" smtClean="0"/>
            </a:br>
            <a:r>
              <a:rPr lang="tr-TR" altLang="tr-TR" smtClean="0"/>
              <a:t>Artık ine girecek değiller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rtlCol="0">
            <a:normAutofit fontScale="92500"/>
          </a:bodyPr>
          <a:lstStyle/>
          <a:p>
            <a:pPr marL="365760" indent="-365760" fontAlgn="auto">
              <a:spcAft>
                <a:spcPts val="0"/>
              </a:spcAft>
              <a:defRPr/>
            </a:pPr>
            <a:r>
              <a:rPr lang="tr-TR" altLang="tr-TR" sz="2800">
                <a:solidFill>
                  <a:schemeClr val="tx1">
                    <a:lumMod val="85000"/>
                    <a:lumOff val="15000"/>
                  </a:schemeClr>
                </a:solidFill>
              </a:rPr>
              <a:t>     Milletlerin zihinlerinde derin etki bırakan savaş,göç,afet,kıtlık gibi olayların etkisiyle söylenmiş,uzun manzum hikayelerdir. </a:t>
            </a:r>
          </a:p>
          <a:p>
            <a:pPr marL="365760" indent="-365760" fontAlgn="auto">
              <a:spcAft>
                <a:spcPts val="0"/>
              </a:spcAft>
              <a:defRPr/>
            </a:pPr>
            <a:r>
              <a:rPr lang="tr-TR" altLang="tr-TR" sz="2800">
                <a:solidFill>
                  <a:schemeClr val="tx1">
                    <a:lumMod val="85000"/>
                    <a:lumOff val="15000"/>
                  </a:schemeClr>
                </a:solidFill>
              </a:rPr>
              <a:t>*Olayların toplumda derin izler bırakmış olması. </a:t>
            </a:r>
          </a:p>
          <a:p>
            <a:pPr marL="365760" indent="-365760" fontAlgn="auto">
              <a:spcAft>
                <a:spcPts val="0"/>
              </a:spcAft>
              <a:defRPr/>
            </a:pPr>
            <a:r>
              <a:rPr lang="tr-TR" altLang="tr-TR" sz="2800">
                <a:solidFill>
                  <a:schemeClr val="tx1">
                    <a:lumMod val="85000"/>
                    <a:lumOff val="15000"/>
                  </a:schemeClr>
                </a:solidFill>
              </a:rPr>
              <a:t>*Olay ve kişilerin olağanüstü nitelikler göstermesi. </a:t>
            </a:r>
          </a:p>
          <a:p>
            <a:pPr marL="365760" indent="-365760" fontAlgn="auto">
              <a:spcAft>
                <a:spcPts val="0"/>
              </a:spcAft>
              <a:defRPr/>
            </a:pPr>
            <a:r>
              <a:rPr lang="tr-TR" altLang="tr-TR" sz="2800">
                <a:solidFill>
                  <a:schemeClr val="tx1">
                    <a:lumMod val="85000"/>
                    <a:lumOff val="15000"/>
                  </a:schemeClr>
                </a:solidFill>
              </a:rPr>
              <a:t>*Tanrıların olaylara karışması. </a:t>
            </a:r>
          </a:p>
          <a:p>
            <a:pPr marL="365760" indent="-365760" fontAlgn="auto">
              <a:spcAft>
                <a:spcPts val="0"/>
              </a:spcAft>
              <a:defRPr/>
            </a:pPr>
            <a:r>
              <a:rPr lang="tr-TR" altLang="tr-TR" sz="2800">
                <a:solidFill>
                  <a:schemeClr val="tx1">
                    <a:lumMod val="85000"/>
                    <a:lumOff val="15000"/>
                  </a:schemeClr>
                </a:solidFill>
              </a:rPr>
              <a:t>*Milli dil ve nazım şekilleriyle söylenmesi </a:t>
            </a:r>
          </a:p>
        </p:txBody>
      </p:sp>
      <p:sp>
        <p:nvSpPr>
          <p:cNvPr id="28675" name="Rectangle 2"/>
          <p:cNvSpPr>
            <a:spLocks noGrp="1" noChangeArrowheads="1"/>
          </p:cNvSpPr>
          <p:nvPr>
            <p:ph type="title"/>
          </p:nvPr>
        </p:nvSpPr>
        <p:spPr/>
        <p:txBody>
          <a:bodyPr/>
          <a:lstStyle/>
          <a:p>
            <a:r>
              <a:rPr lang="tr-TR" altLang="tr-TR" sz="4000" b="1" u="sng" smtClean="0"/>
              <a:t>DESTAN</a:t>
            </a:r>
            <a:r>
              <a:rPr lang="tr-TR" altLang="tr-TR" sz="4000" smtClean="0"/>
              <a:t/>
            </a:r>
            <a:br>
              <a:rPr lang="tr-TR" altLang="tr-TR" sz="4000" smtClean="0"/>
            </a:br>
            <a:endParaRPr lang="tr-TR" altLang="tr-TR" sz="4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rtlCol="0">
            <a:normAutofit lnSpcReduction="10000"/>
          </a:bodyPr>
          <a:lstStyle/>
          <a:p>
            <a:pPr marL="365760" indent="-365760" fontAlgn="auto">
              <a:lnSpc>
                <a:spcPct val="80000"/>
              </a:lnSpc>
              <a:spcAft>
                <a:spcPts val="0"/>
              </a:spcAft>
              <a:defRPr/>
            </a:pPr>
            <a:r>
              <a:rPr lang="tr-TR" altLang="tr-TR" sz="2800">
                <a:solidFill>
                  <a:schemeClr val="tx1">
                    <a:lumMod val="85000"/>
                    <a:lumOff val="15000"/>
                  </a:schemeClr>
                </a:solidFill>
              </a:rPr>
              <a:t>Kahramanlarının olağanüstü eylemlerini coşkulu, törensel bir üslupla anlatan ve genellikle birkaç bölümden oluşan manzum yapıtlardır. Bilinen en eski edebiyat türlerinden biridir. Yunanca "espos" sözcüğünden gelmektedir. Mitoloji, efsane, folklor ve tarihi öğeler içerir. Destanlar ve destansı öyküler ilkçağlardan beri dünyanın her yerinde gelenekleri sonraki kuşaklara aktarmak için kollektif olarak yaratılmış edebi biçimlerdir. </a:t>
            </a:r>
            <a:br>
              <a:rPr lang="tr-TR" altLang="tr-TR" sz="2800">
                <a:solidFill>
                  <a:schemeClr val="tx1">
                    <a:lumMod val="85000"/>
                    <a:lumOff val="15000"/>
                  </a:schemeClr>
                </a:solidFill>
              </a:rPr>
            </a:br>
            <a:endParaRPr lang="tr-TR" altLang="tr-TR" sz="2800">
              <a:solidFill>
                <a:schemeClr val="tx1">
                  <a:lumMod val="85000"/>
                  <a:lumOff val="15000"/>
                </a:schemeClr>
              </a:solidFill>
            </a:endParaRPr>
          </a:p>
        </p:txBody>
      </p:sp>
      <p:sp>
        <p:nvSpPr>
          <p:cNvPr id="6146" name="Rectangle 2"/>
          <p:cNvSpPr>
            <a:spLocks noGrp="1" noChangeArrowheads="1"/>
          </p:cNvSpPr>
          <p:nvPr>
            <p:ph type="title"/>
          </p:nvPr>
        </p:nvSpPr>
        <p:spPr/>
        <p:txBody>
          <a:bodyPr rtlCol="0">
            <a:normAutofit fontScale="90000"/>
          </a:bodyPr>
          <a:lstStyle/>
          <a:p>
            <a:pPr fontAlgn="auto">
              <a:spcAft>
                <a:spcPts val="0"/>
              </a:spcAft>
              <a:defRPr/>
            </a:pPr>
            <a:r>
              <a:rPr lang="tr-TR" altLang="tr-TR" sz="4000" b="1"/>
              <a:t>Destan</a:t>
            </a:r>
            <a:r>
              <a:rPr lang="tr-TR" altLang="tr-TR" sz="4000"/>
              <a:t> </a:t>
            </a:r>
            <a:br>
              <a:rPr lang="tr-TR" altLang="tr-TR" sz="4000"/>
            </a:br>
            <a:r>
              <a:rPr lang="tr-TR" altLang="tr-TR" sz="4000"/>
              <a:t/>
            </a:r>
            <a:br>
              <a:rPr lang="tr-TR" altLang="tr-TR" sz="4000"/>
            </a:br>
            <a:endParaRPr lang="tr-TR" altLang="tr-TR" sz="400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a:lnSpc>
                <a:spcPct val="80000"/>
              </a:lnSpc>
            </a:pPr>
            <a:r>
              <a:rPr lang="tr-TR" altLang="tr-TR" smtClean="0"/>
              <a:t>  </a:t>
            </a:r>
          </a:p>
          <a:p>
            <a:pPr>
              <a:lnSpc>
                <a:spcPct val="80000"/>
              </a:lnSpc>
            </a:pPr>
            <a:r>
              <a:rPr lang="tr-TR" altLang="tr-TR" smtClean="0"/>
              <a:t>SAKA TÜRKLERİNİN DESTANLARI </a:t>
            </a:r>
          </a:p>
          <a:p>
            <a:pPr>
              <a:lnSpc>
                <a:spcPct val="80000"/>
              </a:lnSpc>
            </a:pPr>
            <a:r>
              <a:rPr lang="tr-TR" altLang="tr-TR" smtClean="0"/>
              <a:t>*Alp Er Tunga Destanı: Türk-İran savaşlarıyla Alp Er Tunga’nın yiğitliklerinin anlatıldığı destanlardır. </a:t>
            </a:r>
          </a:p>
          <a:p>
            <a:pPr>
              <a:lnSpc>
                <a:spcPct val="80000"/>
              </a:lnSpc>
            </a:pPr>
            <a:r>
              <a:rPr lang="tr-TR" altLang="tr-TR" smtClean="0"/>
              <a:t>*Şu Destanı:İskender ile Türkler arasındaki savaşların ve Hükümdar Şu’nun destanıdır. </a:t>
            </a:r>
          </a:p>
          <a:p>
            <a:pPr>
              <a:lnSpc>
                <a:spcPct val="80000"/>
              </a:lnSpc>
            </a:pPr>
            <a:r>
              <a:rPr lang="tr-TR" altLang="tr-TR" smtClean="0"/>
              <a:t>HUN TÜRKLERİNİN DESTANI </a:t>
            </a:r>
          </a:p>
          <a:p>
            <a:pPr>
              <a:lnSpc>
                <a:spcPct val="80000"/>
              </a:lnSpc>
            </a:pPr>
            <a:r>
              <a:rPr lang="tr-TR" altLang="tr-TR" smtClean="0"/>
              <a:t>*Oğuz Kağan Destanı: Hun Hükümdarı Mete’nin yiğitliklerini,ülkesini genişletip oğulları arasında nasıl bölüştürdüğünü anlatan destandır. </a:t>
            </a:r>
          </a:p>
          <a:p>
            <a:pPr>
              <a:lnSpc>
                <a:spcPct val="80000"/>
              </a:lnSpc>
            </a:pPr>
            <a:r>
              <a:rPr lang="tr-TR" altLang="tr-TR" smtClean="0"/>
              <a:t>GÖKTÜRK DESTANI </a:t>
            </a:r>
          </a:p>
        </p:txBody>
      </p:sp>
      <p:sp>
        <p:nvSpPr>
          <p:cNvPr id="29699" name="Rectangle 2"/>
          <p:cNvSpPr>
            <a:spLocks noGrp="1" noChangeArrowheads="1"/>
          </p:cNvSpPr>
          <p:nvPr>
            <p:ph type="title"/>
          </p:nvPr>
        </p:nvSpPr>
        <p:spPr/>
        <p:txBody>
          <a:bodyPr/>
          <a:lstStyle/>
          <a:p>
            <a:r>
              <a:rPr lang="tr-TR" altLang="tr-TR" sz="4000" smtClean="0"/>
              <a:t>TÜRK DESTANLARI </a:t>
            </a:r>
            <a:br>
              <a:rPr lang="tr-TR" altLang="tr-TR" sz="4000" smtClean="0"/>
            </a:br>
            <a:endParaRPr lang="tr-TR" altLang="tr-TR" sz="4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r-TR" altLang="tr-TR" sz="4000" smtClean="0"/>
              <a:t> </a:t>
            </a:r>
            <a:r>
              <a:rPr lang="tr-TR" altLang="tr-TR" sz="2400" b="1" smtClean="0"/>
              <a:t>Altın Elbiseli Adamın mezarından çıkan süs eşyaları</a:t>
            </a:r>
            <a:r>
              <a:rPr lang="tr-TR" altLang="tr-TR" sz="2400" smtClean="0"/>
              <a:t>        </a:t>
            </a:r>
            <a:r>
              <a:rPr lang="tr-TR" altLang="tr-TR" sz="2000" smtClean="0"/>
              <a:t>      </a:t>
            </a:r>
            <a:br>
              <a:rPr lang="tr-TR" altLang="tr-TR" sz="2000" smtClean="0"/>
            </a:br>
            <a:r>
              <a:rPr lang="tr-TR" altLang="tr-TR" sz="2000" smtClean="0"/>
              <a:t/>
            </a:r>
            <a:br>
              <a:rPr lang="tr-TR" altLang="tr-TR" sz="2000" smtClean="0"/>
            </a:br>
            <a:endParaRPr lang="tr-TR" altLang="tr-TR" sz="2000" smtClean="0"/>
          </a:p>
        </p:txBody>
      </p:sp>
      <p:pic>
        <p:nvPicPr>
          <p:cNvPr id="30723" name="Picture 5" descr="altinelbise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763" y="2060575"/>
            <a:ext cx="15906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7" descr="altinelbise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2060575"/>
            <a:ext cx="18002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9" descr="altinelbise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2060575"/>
            <a:ext cx="1247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11" descr="altinelbise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3716338"/>
            <a:ext cx="14001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698500" y="2247900"/>
            <a:ext cx="8193980" cy="4421460"/>
          </a:xfrm>
        </p:spPr>
        <p:txBody>
          <a:bodyPr rtlCol="0">
            <a:normAutofit/>
          </a:bodyPr>
          <a:lstStyle/>
          <a:p>
            <a:pPr marL="365760" indent="-365760" fontAlgn="auto">
              <a:lnSpc>
                <a:spcPct val="80000"/>
              </a:lnSpc>
              <a:spcAft>
                <a:spcPts val="0"/>
              </a:spcAft>
              <a:defRPr/>
            </a:pPr>
            <a:r>
              <a:rPr lang="tr-TR" altLang="tr-TR" sz="2000" b="1" dirty="0">
                <a:solidFill>
                  <a:schemeClr val="tx1">
                    <a:lumMod val="85000"/>
                    <a:lumOff val="15000"/>
                  </a:schemeClr>
                </a:solidFill>
              </a:rPr>
              <a:t>Madem ki ben kağanınız oldum, </a:t>
            </a:r>
            <a:br>
              <a:rPr lang="tr-TR" altLang="tr-TR" sz="2000" b="1" dirty="0">
                <a:solidFill>
                  <a:schemeClr val="tx1">
                    <a:lumMod val="85000"/>
                    <a:lumOff val="15000"/>
                  </a:schemeClr>
                </a:solidFill>
              </a:rPr>
            </a:br>
            <a:r>
              <a:rPr lang="tr-TR" altLang="tr-TR" sz="2000" b="1" dirty="0">
                <a:solidFill>
                  <a:schemeClr val="tx1">
                    <a:lumMod val="85000"/>
                    <a:lumOff val="15000"/>
                  </a:schemeClr>
                </a:solidFill>
              </a:rPr>
              <a:t>ordumuzun kargıları demirden bir orman, </a:t>
            </a:r>
            <a:br>
              <a:rPr lang="tr-TR" altLang="tr-TR" sz="2000" b="1" dirty="0">
                <a:solidFill>
                  <a:schemeClr val="tx1">
                    <a:lumMod val="85000"/>
                    <a:lumOff val="15000"/>
                  </a:schemeClr>
                </a:solidFill>
              </a:rPr>
            </a:br>
            <a:r>
              <a:rPr lang="tr-TR" altLang="tr-TR" sz="2000" b="1" dirty="0">
                <a:solidFill>
                  <a:schemeClr val="tx1">
                    <a:lumMod val="85000"/>
                    <a:lumOff val="15000"/>
                  </a:schemeClr>
                </a:solidFill>
              </a:rPr>
              <a:t>gökyüzü otağımız ve güneş tuğumuz olacaktır</a:t>
            </a:r>
            <a:r>
              <a:rPr lang="tr-TR" altLang="tr-TR" sz="2000" b="1" dirty="0" smtClean="0">
                <a:solidFill>
                  <a:schemeClr val="tx1">
                    <a:lumMod val="85000"/>
                    <a:lumOff val="15000"/>
                  </a:schemeClr>
                </a:solidFill>
              </a:rPr>
              <a:t>...</a:t>
            </a:r>
          </a:p>
          <a:p>
            <a:pPr marL="365760" indent="-365760" fontAlgn="auto">
              <a:lnSpc>
                <a:spcPct val="80000"/>
              </a:lnSpc>
              <a:spcAft>
                <a:spcPts val="0"/>
              </a:spcAft>
              <a:defRPr/>
            </a:pPr>
            <a:endParaRPr lang="tr-TR" altLang="tr-TR" sz="2000" b="1" dirty="0">
              <a:solidFill>
                <a:schemeClr val="tx1">
                  <a:lumMod val="85000"/>
                  <a:lumOff val="15000"/>
                </a:schemeClr>
              </a:solidFill>
            </a:endParaRPr>
          </a:p>
          <a:p>
            <a:pPr fontAlgn="auto">
              <a:lnSpc>
                <a:spcPct val="80000"/>
              </a:lnSpc>
              <a:spcAft>
                <a:spcPts val="0"/>
              </a:spcAft>
              <a:defRPr/>
            </a:pPr>
            <a:r>
              <a:rPr lang="tr-TR" altLang="tr-TR" sz="2000" dirty="0">
                <a:solidFill>
                  <a:schemeClr val="tx1">
                    <a:lumMod val="85000"/>
                    <a:lumOff val="15000"/>
                  </a:schemeClr>
                </a:solidFill>
              </a:rPr>
              <a:t>Oğuz Kağan Destanı, Hun Türklerinin destanıdır. Fakat bu destanın bugün elimizde bulunan parçası, İslâmiyet'ten sonra, 13. yüzyılda, Uygur </a:t>
            </a:r>
            <a:r>
              <a:rPr lang="tr-TR" altLang="tr-TR" sz="2000" dirty="0" err="1">
                <a:solidFill>
                  <a:schemeClr val="tx1">
                    <a:lumMod val="85000"/>
                    <a:lumOff val="15000"/>
                  </a:schemeClr>
                </a:solidFill>
              </a:rPr>
              <a:t>Türkçe'siyle</a:t>
            </a:r>
            <a:r>
              <a:rPr lang="tr-TR" altLang="tr-TR" sz="2000" dirty="0">
                <a:solidFill>
                  <a:schemeClr val="tx1">
                    <a:lumMod val="85000"/>
                    <a:lumOff val="15000"/>
                  </a:schemeClr>
                </a:solidFill>
              </a:rPr>
              <a:t> yazıya geçirilmiştir. Aslında destan çok uzundu. Bugün "Dede Korkut Hikâyeleri" diye bildiğimiz yazılar, o destanın </a:t>
            </a:r>
            <a:r>
              <a:rPr lang="tr-TR" altLang="tr-TR" sz="2000" dirty="0" err="1">
                <a:solidFill>
                  <a:schemeClr val="tx1">
                    <a:lumMod val="85000"/>
                    <a:lumOff val="15000"/>
                  </a:schemeClr>
                </a:solidFill>
              </a:rPr>
              <a:t>İslâmi</a:t>
            </a:r>
            <a:r>
              <a:rPr lang="tr-TR" altLang="tr-TR" sz="2000" dirty="0">
                <a:solidFill>
                  <a:schemeClr val="tx1">
                    <a:lumMod val="85000"/>
                    <a:lumOff val="15000"/>
                  </a:schemeClr>
                </a:solidFill>
              </a:rPr>
              <a:t> geleneğe adapte edilmiş bölümlerinden başka bir şey değildir. Aşağıda bugünkü Türkçe ile sunacağımız ve apayrı bir bölüm olarak yazıya geçmiş parça, İslâmiyet'ten sonra yazılmış olmasına rağmen, orijinalliğini oldukça korumuştur. Oğuz Destanı'nın bu ayrı bölümünün bugün tek bir yazma nüshası vardır, o da Paris'teki "</a:t>
            </a:r>
            <a:r>
              <a:rPr lang="tr-TR" altLang="tr-TR" sz="2000" dirty="0" err="1">
                <a:solidFill>
                  <a:schemeClr val="tx1">
                    <a:lumMod val="85000"/>
                    <a:lumOff val="15000"/>
                  </a:schemeClr>
                </a:solidFill>
              </a:rPr>
              <a:t>Bibliothegue</a:t>
            </a:r>
            <a:r>
              <a:rPr lang="tr-TR" altLang="tr-TR" sz="2000" dirty="0">
                <a:solidFill>
                  <a:schemeClr val="tx1">
                    <a:lumMod val="85000"/>
                    <a:lumOff val="15000"/>
                  </a:schemeClr>
                </a:solidFill>
              </a:rPr>
              <a:t> </a:t>
            </a:r>
            <a:r>
              <a:rPr lang="tr-TR" altLang="tr-TR" sz="2000" dirty="0" err="1">
                <a:solidFill>
                  <a:schemeClr val="tx1">
                    <a:lumMod val="85000"/>
                    <a:lumOff val="15000"/>
                  </a:schemeClr>
                </a:solidFill>
              </a:rPr>
              <a:t>Naionale"dedir</a:t>
            </a:r>
            <a:r>
              <a:rPr lang="tr-TR" altLang="tr-TR" sz="2000" dirty="0">
                <a:solidFill>
                  <a:schemeClr val="tx1">
                    <a:lumMod val="85000"/>
                    <a:lumOff val="15000"/>
                  </a:schemeClr>
                </a:solidFill>
              </a:rPr>
              <a:t>. Bu kütüphanenin "Türkçe Eserler" seksiyonunda 1001 numara ile kayıtlı bulunuyor.</a:t>
            </a:r>
          </a:p>
        </p:txBody>
      </p:sp>
      <p:sp>
        <p:nvSpPr>
          <p:cNvPr id="31747" name="Rectangle 2"/>
          <p:cNvSpPr>
            <a:spLocks noGrp="1" noChangeArrowheads="1"/>
          </p:cNvSpPr>
          <p:nvPr>
            <p:ph type="title"/>
          </p:nvPr>
        </p:nvSpPr>
        <p:spPr/>
        <p:txBody>
          <a:bodyPr/>
          <a:lstStyle/>
          <a:p>
            <a:r>
              <a:rPr lang="tr-TR" altLang="tr-TR" sz="4000" b="1" smtClean="0"/>
              <a:t>OĞUZ KAĞAN</a:t>
            </a:r>
            <a:br>
              <a:rPr lang="tr-TR" altLang="tr-TR" sz="4000" b="1" smtClean="0"/>
            </a:br>
            <a:endParaRPr lang="tr-TR" altLang="tr-TR" sz="4000" b="1"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descr="giris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381375" y="3040063"/>
            <a:ext cx="2381250" cy="2295525"/>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a:lnSpc>
                <a:spcPct val="80000"/>
              </a:lnSpc>
            </a:pPr>
            <a:r>
              <a:rPr lang="tr-TR" altLang="tr-TR" sz="2000" smtClean="0"/>
              <a:t/>
            </a:r>
            <a:br>
              <a:rPr lang="tr-TR" altLang="tr-TR" sz="2000" smtClean="0"/>
            </a:br>
            <a:r>
              <a:rPr lang="tr-TR" altLang="tr-TR" sz="2000" smtClean="0"/>
              <a:t>Destanın kahramanı Oğuz Kağan'ın, Asya Hunlarının en büyük, en ünlü kağanı olan Mete (Motun) olduğunda birçok tarihçi birleşiyor. Belki bu destan Mete'den evvel de vardı. Mete'nin ünü, kahramanlıkları ve hayatının Oğuz Kağan'ın hayatına benzemesi, Oğuz Kağan'ın aslında Mete olacağını düşündürmüştür.</a:t>
            </a:r>
            <a:br>
              <a:rPr lang="tr-TR" altLang="tr-TR" sz="2000" smtClean="0"/>
            </a:br>
            <a:r>
              <a:rPr lang="tr-TR" altLang="tr-TR" sz="2000" smtClean="0"/>
              <a:t/>
            </a:r>
            <a:br>
              <a:rPr lang="tr-TR" altLang="tr-TR" sz="2000" smtClean="0"/>
            </a:br>
            <a:r>
              <a:rPr lang="tr-TR" altLang="tr-TR" sz="2000" smtClean="0"/>
              <a:t>Türkler, İslâmiyet'ten önce de, sonra da Oğuz Kağan'ı ata saymışlardır. Tarih, Hunlar'dan Osmanlılara kadar bütün Türklerin, Horasan, Azerbaycan, Irak, Anadolu, Balkanlar, Kırım, Ukrayna, Kuzey Afrika'da devlet kurmuş Türk topluluklarının hep aynı Hun-Oğuz birliğinin torunları olduğunu gösteriyor.</a:t>
            </a:r>
            <a:br>
              <a:rPr lang="tr-TR" altLang="tr-TR" sz="2000" smtClean="0"/>
            </a:br>
            <a:r>
              <a:rPr lang="tr-TR" altLang="tr-TR" sz="2000" smtClean="0"/>
              <a:t>.</a:t>
            </a:r>
          </a:p>
          <a:p>
            <a:pPr>
              <a:lnSpc>
                <a:spcPct val="80000"/>
              </a:lnSpc>
            </a:pPr>
            <a:endParaRPr lang="tr-TR" altLang="tr-TR" sz="2000" smtClean="0"/>
          </a:p>
        </p:txBody>
      </p:sp>
      <p:sp>
        <p:nvSpPr>
          <p:cNvPr id="33795" name="Rectangle 2"/>
          <p:cNvSpPr>
            <a:spLocks noGrp="1" noChangeArrowheads="1"/>
          </p:cNvSpPr>
          <p:nvPr>
            <p:ph type="title"/>
          </p:nvPr>
        </p:nvSpPr>
        <p:spPr/>
        <p:txBody>
          <a:bodyPr/>
          <a:lstStyle/>
          <a:p>
            <a:r>
              <a:rPr lang="tr-TR" altLang="tr-TR" sz="1800" smtClean="0"/>
              <a:t>Bu yazma günümüz Türkçesine Reşid Rahmeti Arat tarafından çevrildi ve 1936'da yayınlandı. Daha sonra 1970 yılında Millî Eğitim Bakanlığı'nın "1000 Temel Eser" dizisinde, Muharrem Ergin'in açıklayıcı önsözü ile, Uygurca metin de eklenerek tekrar yayınlandı.</a:t>
            </a:r>
            <a:br>
              <a:rPr lang="tr-TR" altLang="tr-TR" sz="1800" smtClean="0"/>
            </a:br>
            <a:endParaRPr lang="tr-TR" altLang="tr-TR" sz="18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r>
              <a:rPr lang="tr-TR" altLang="tr-TR" smtClean="0"/>
              <a:t>Oğuz Kağan'ın annesi Ay Kağan idi. Destan, Ay Kağan'ın Oğuz'u doğurduğu günden başlıyor ve Oğuz Kağan'ın yaşlanıp büyük Türk ilini oğullarına paylaştırması ile sona eriyor. Fakat tekrar edelim: Bu destanın sadece bir bölümüdür. Başından, ortasından ve sonundan eksiklikler çoktur. Umarız bir gün tam metin bulunur</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95536" y="2204864"/>
            <a:ext cx="8229600" cy="4114800"/>
          </a:xfrm>
        </p:spPr>
        <p:txBody>
          <a:bodyPr rtlCol="0">
            <a:normAutofit fontScale="92500" lnSpcReduction="10000"/>
          </a:bodyPr>
          <a:lstStyle/>
          <a:p>
            <a:pPr marL="365760" indent="-365760" fontAlgn="auto">
              <a:lnSpc>
                <a:spcPct val="80000"/>
              </a:lnSpc>
              <a:spcAft>
                <a:spcPts val="0"/>
              </a:spcAft>
              <a:defRPr/>
            </a:pPr>
            <a:r>
              <a:rPr lang="tr-TR" altLang="tr-TR" sz="1600" dirty="0">
                <a:solidFill>
                  <a:schemeClr val="tx1">
                    <a:lumMod val="85000"/>
                    <a:lumOff val="15000"/>
                  </a:schemeClr>
                </a:solidFill>
              </a:rPr>
              <a:t>Mete, Teoman </a:t>
            </a:r>
            <a:r>
              <a:rPr lang="tr-TR" altLang="tr-TR" sz="1600" dirty="0" err="1">
                <a:solidFill>
                  <a:schemeClr val="tx1">
                    <a:lumMod val="85000"/>
                    <a:lumOff val="15000"/>
                  </a:schemeClr>
                </a:solidFill>
              </a:rPr>
              <a:t>Yabgu'nun</a:t>
            </a:r>
            <a:r>
              <a:rPr lang="tr-TR" altLang="tr-TR" sz="1600" dirty="0">
                <a:solidFill>
                  <a:schemeClr val="tx1">
                    <a:lumMod val="85000"/>
                    <a:lumOff val="15000"/>
                  </a:schemeClr>
                </a:solidFill>
              </a:rPr>
              <a:t> oğlu ve </a:t>
            </a:r>
            <a:r>
              <a:rPr lang="tr-TR" altLang="tr-TR" sz="1600" dirty="0" err="1">
                <a:solidFill>
                  <a:schemeClr val="tx1">
                    <a:lumMod val="85000"/>
                    <a:lumOff val="15000"/>
                  </a:schemeClr>
                </a:solidFill>
              </a:rPr>
              <a:t>veliahdi</a:t>
            </a:r>
            <a:r>
              <a:rPr lang="tr-TR" altLang="tr-TR" sz="1600" dirty="0">
                <a:solidFill>
                  <a:schemeClr val="tx1">
                    <a:lumMod val="85000"/>
                    <a:lumOff val="15000"/>
                  </a:schemeClr>
                </a:solidFill>
              </a:rPr>
              <a:t> (kendisinden sonra hükümdar olacak kimse) idi. Ama Teoman </a:t>
            </a:r>
            <a:r>
              <a:rPr lang="tr-TR" altLang="tr-TR" sz="1600" dirty="0" err="1">
                <a:solidFill>
                  <a:schemeClr val="tx1">
                    <a:lumMod val="85000"/>
                    <a:lumOff val="15000"/>
                  </a:schemeClr>
                </a:solidFill>
              </a:rPr>
              <a:t>Yabgu'nun</a:t>
            </a:r>
            <a:r>
              <a:rPr lang="tr-TR" altLang="tr-TR" sz="1600" dirty="0">
                <a:solidFill>
                  <a:schemeClr val="tx1">
                    <a:lumMod val="85000"/>
                    <a:lumOff val="15000"/>
                  </a:schemeClr>
                </a:solidFill>
              </a:rPr>
              <a:t> başka bir eğinden de bir oğlu olmuştu ve bu kadın Teoman'dan sonra Mete yerine kendi oğlunun hükümdar olmasını istiyordu. Sonunda Teoman'ı kandırdı. Ama Mete Buna razı olmadı ve derhâl bir ordu toplayarak Hun tahtını ele geçirmek üzere yola çıktı. Böylece Türk </a:t>
            </a:r>
            <a:r>
              <a:rPr lang="tr-TR" altLang="tr-TR" sz="1600" dirty="0" err="1">
                <a:solidFill>
                  <a:schemeClr val="tx1">
                    <a:lumMod val="85000"/>
                    <a:lumOff val="15000"/>
                  </a:schemeClr>
                </a:solidFill>
              </a:rPr>
              <a:t>târihinde</a:t>
            </a:r>
            <a:r>
              <a:rPr lang="tr-TR" altLang="tr-TR" sz="1600" dirty="0">
                <a:solidFill>
                  <a:schemeClr val="tx1">
                    <a:lumMod val="85000"/>
                    <a:lumOff val="15000"/>
                  </a:schemeClr>
                </a:solidFill>
              </a:rPr>
              <a:t> ilk defa bu şehzade (prens), devlet uğruna babasıyla taht kavgasına girişiyordu. Osmanlı İmparatorluğu zamanında da ilk defa Birinci </a:t>
            </a:r>
            <a:r>
              <a:rPr lang="tr-TR" altLang="tr-TR" sz="1600" dirty="0" err="1">
                <a:solidFill>
                  <a:schemeClr val="tx1">
                    <a:lumMod val="85000"/>
                    <a:lumOff val="15000"/>
                  </a:schemeClr>
                </a:solidFill>
              </a:rPr>
              <a:t>Murâd'ın</a:t>
            </a:r>
            <a:r>
              <a:rPr lang="tr-TR" altLang="tr-TR" sz="1600" dirty="0">
                <a:solidFill>
                  <a:schemeClr val="tx1">
                    <a:lumMod val="85000"/>
                    <a:lumOff val="15000"/>
                  </a:schemeClr>
                </a:solidFill>
              </a:rPr>
              <a:t> oğullarından Savcı (Yıldırım </a:t>
            </a:r>
            <a:r>
              <a:rPr lang="tr-TR" altLang="tr-TR" sz="1600" dirty="0" err="1">
                <a:solidFill>
                  <a:schemeClr val="tx1">
                    <a:lumMod val="85000"/>
                    <a:lumOff val="15000"/>
                  </a:schemeClr>
                </a:solidFill>
              </a:rPr>
              <a:t>Bâyezîd'in</a:t>
            </a:r>
            <a:r>
              <a:rPr lang="tr-TR" altLang="tr-TR" sz="1600" dirty="0">
                <a:solidFill>
                  <a:schemeClr val="tx1">
                    <a:lumMod val="85000"/>
                    <a:lumOff val="15000"/>
                  </a:schemeClr>
                </a:solidFill>
              </a:rPr>
              <a:t> </a:t>
            </a:r>
            <a:r>
              <a:rPr lang="tr-TR" altLang="tr-TR" sz="1600" dirty="0" err="1">
                <a:solidFill>
                  <a:schemeClr val="tx1">
                    <a:lumMod val="85000"/>
                    <a:lumOff val="15000"/>
                  </a:schemeClr>
                </a:solidFill>
              </a:rPr>
              <a:t>ağabeyisi</a:t>
            </a:r>
            <a:r>
              <a:rPr lang="tr-TR" altLang="tr-TR" sz="1600" dirty="0">
                <a:solidFill>
                  <a:schemeClr val="tx1">
                    <a:lumMod val="85000"/>
                    <a:lumOff val="15000"/>
                  </a:schemeClr>
                </a:solidFill>
              </a:rPr>
              <a:t>) babasına karşı çıktı; sonra İkinci </a:t>
            </a:r>
            <a:r>
              <a:rPr lang="tr-TR" altLang="tr-TR" sz="1600" dirty="0" err="1">
                <a:solidFill>
                  <a:schemeClr val="tx1">
                    <a:lumMod val="85000"/>
                    <a:lumOff val="15000"/>
                  </a:schemeClr>
                </a:solidFill>
              </a:rPr>
              <a:t>Bâyezîd'in</a:t>
            </a:r>
            <a:r>
              <a:rPr lang="tr-TR" altLang="tr-TR" sz="1600" dirty="0">
                <a:solidFill>
                  <a:schemeClr val="tx1">
                    <a:lumMod val="85000"/>
                    <a:lumOff val="15000"/>
                  </a:schemeClr>
                </a:solidFill>
              </a:rPr>
              <a:t> oğlu Selim (Yavuz) babasıyla taht kavgasına girdi. </a:t>
            </a:r>
            <a:r>
              <a:rPr lang="tr-TR" altLang="tr-TR" sz="1600" dirty="0" err="1">
                <a:solidFill>
                  <a:schemeClr val="tx1">
                    <a:lumMod val="85000"/>
                    <a:lumOff val="15000"/>
                  </a:schemeClr>
                </a:solidFill>
              </a:rPr>
              <a:t>Kanûnî'nin</a:t>
            </a:r>
            <a:r>
              <a:rPr lang="tr-TR" altLang="tr-TR" sz="1600" dirty="0">
                <a:solidFill>
                  <a:schemeClr val="tx1">
                    <a:lumMod val="85000"/>
                    <a:lumOff val="15000"/>
                  </a:schemeClr>
                </a:solidFill>
              </a:rPr>
              <a:t> çok sevdiği eşi </a:t>
            </a:r>
            <a:r>
              <a:rPr lang="tr-TR" altLang="tr-TR" sz="1600" dirty="0" err="1">
                <a:solidFill>
                  <a:schemeClr val="tx1">
                    <a:lumMod val="85000"/>
                    <a:lumOff val="15000"/>
                  </a:schemeClr>
                </a:solidFill>
              </a:rPr>
              <a:t>Hurrem</a:t>
            </a:r>
            <a:r>
              <a:rPr lang="tr-TR" altLang="tr-TR" sz="1600" dirty="0">
                <a:solidFill>
                  <a:schemeClr val="tx1">
                    <a:lumMod val="85000"/>
                    <a:lumOff val="15000"/>
                  </a:schemeClr>
                </a:solidFill>
              </a:rPr>
              <a:t> </a:t>
            </a:r>
            <a:r>
              <a:rPr lang="tr-TR" altLang="tr-TR" sz="1600" dirty="0" err="1">
                <a:solidFill>
                  <a:schemeClr val="tx1">
                    <a:lumMod val="85000"/>
                    <a:lumOff val="15000"/>
                  </a:schemeClr>
                </a:solidFill>
              </a:rPr>
              <a:t>Sultân</a:t>
            </a:r>
            <a:r>
              <a:rPr lang="tr-TR" altLang="tr-TR" sz="1600" dirty="0">
                <a:solidFill>
                  <a:schemeClr val="tx1">
                    <a:lumMod val="85000"/>
                    <a:lumOff val="15000"/>
                  </a:schemeClr>
                </a:solidFill>
              </a:rPr>
              <a:t> kendi oğlu </a:t>
            </a:r>
            <a:r>
              <a:rPr lang="tr-TR" altLang="tr-TR" sz="1600" dirty="0" err="1">
                <a:solidFill>
                  <a:schemeClr val="tx1">
                    <a:lumMod val="85000"/>
                    <a:lumOff val="15000"/>
                  </a:schemeClr>
                </a:solidFill>
              </a:rPr>
              <a:t>Selîm'i</a:t>
            </a:r>
            <a:r>
              <a:rPr lang="tr-TR" altLang="tr-TR" sz="1600" dirty="0">
                <a:solidFill>
                  <a:schemeClr val="tx1">
                    <a:lumMod val="85000"/>
                    <a:lumOff val="15000"/>
                  </a:schemeClr>
                </a:solidFill>
              </a:rPr>
              <a:t> (İkinci Selim) </a:t>
            </a:r>
            <a:r>
              <a:rPr lang="tr-TR" altLang="tr-TR" sz="1600" dirty="0" err="1">
                <a:solidFill>
                  <a:schemeClr val="tx1">
                    <a:lumMod val="85000"/>
                    <a:lumOff val="15000"/>
                  </a:schemeClr>
                </a:solidFill>
              </a:rPr>
              <a:t>velîahd</a:t>
            </a:r>
            <a:r>
              <a:rPr lang="tr-TR" altLang="tr-TR" sz="1600" dirty="0">
                <a:solidFill>
                  <a:schemeClr val="tx1">
                    <a:lumMod val="85000"/>
                    <a:lumOff val="15000"/>
                  </a:schemeClr>
                </a:solidFill>
              </a:rPr>
              <a:t> yapmak isteyince, </a:t>
            </a:r>
            <a:r>
              <a:rPr lang="tr-TR" altLang="tr-TR" sz="1600" dirty="0" err="1">
                <a:solidFill>
                  <a:schemeClr val="tx1">
                    <a:lumMod val="85000"/>
                    <a:lumOff val="15000"/>
                  </a:schemeClr>
                </a:solidFill>
              </a:rPr>
              <a:t>pâdişâhın</a:t>
            </a:r>
            <a:r>
              <a:rPr lang="tr-TR" altLang="tr-TR" sz="1600" dirty="0">
                <a:solidFill>
                  <a:schemeClr val="tx1">
                    <a:lumMod val="85000"/>
                    <a:lumOff val="15000"/>
                  </a:schemeClr>
                </a:solidFill>
              </a:rPr>
              <a:t> öbür oğulları (Mustafa ve </a:t>
            </a:r>
            <a:r>
              <a:rPr lang="tr-TR" altLang="tr-TR" sz="1600" dirty="0" err="1">
                <a:solidFill>
                  <a:schemeClr val="tx1">
                    <a:lumMod val="85000"/>
                    <a:lumOff val="15000"/>
                  </a:schemeClr>
                </a:solidFill>
              </a:rPr>
              <a:t>Bâyezîd</a:t>
            </a:r>
            <a:r>
              <a:rPr lang="tr-TR" altLang="tr-TR" sz="1600" dirty="0">
                <a:solidFill>
                  <a:schemeClr val="tx1">
                    <a:lumMod val="85000"/>
                    <a:lumOff val="15000"/>
                  </a:schemeClr>
                </a:solidFill>
              </a:rPr>
              <a:t>) da babalarına isyan ettiler.</a:t>
            </a:r>
          </a:p>
          <a:p>
            <a:pPr marL="365760" indent="-365760" fontAlgn="auto">
              <a:lnSpc>
                <a:spcPct val="80000"/>
              </a:lnSpc>
              <a:spcAft>
                <a:spcPts val="0"/>
              </a:spcAft>
              <a:defRPr/>
            </a:pPr>
            <a:r>
              <a:rPr lang="tr-TR" altLang="tr-TR" sz="1600" dirty="0">
                <a:solidFill>
                  <a:schemeClr val="tx1">
                    <a:lumMod val="85000"/>
                    <a:lumOff val="15000"/>
                  </a:schemeClr>
                </a:solidFill>
              </a:rPr>
              <a:t>Mete çok yüksek </a:t>
            </a:r>
            <a:r>
              <a:rPr lang="tr-TR" altLang="tr-TR" sz="1600" dirty="0" err="1">
                <a:solidFill>
                  <a:schemeClr val="tx1">
                    <a:lumMod val="85000"/>
                    <a:lumOff val="15000"/>
                  </a:schemeClr>
                </a:solidFill>
              </a:rPr>
              <a:t>kaabiliyetli</a:t>
            </a:r>
            <a:r>
              <a:rPr lang="tr-TR" altLang="tr-TR" sz="1600" dirty="0">
                <a:solidFill>
                  <a:schemeClr val="tx1">
                    <a:lumMod val="85000"/>
                    <a:lumOff val="15000"/>
                  </a:schemeClr>
                </a:solidFill>
              </a:rPr>
              <a:t> bir komutandı. Topladığı ordu ile babasını yendi ve Hun tahtına oturdu. Çin </a:t>
            </a:r>
            <a:r>
              <a:rPr lang="tr-TR" altLang="tr-TR" sz="1600" dirty="0" err="1">
                <a:solidFill>
                  <a:schemeClr val="tx1">
                    <a:lumMod val="85000"/>
                    <a:lumOff val="15000"/>
                  </a:schemeClr>
                </a:solidFill>
              </a:rPr>
              <a:t>târihleri</a:t>
            </a:r>
            <a:r>
              <a:rPr lang="tr-TR" altLang="tr-TR" sz="1600" dirty="0">
                <a:solidFill>
                  <a:schemeClr val="tx1">
                    <a:lumMod val="85000"/>
                    <a:lumOff val="15000"/>
                  </a:schemeClr>
                </a:solidFill>
              </a:rPr>
              <a:t> onun üstün meziyetlerini ve yaptığı büyük işleri uzun uzun anlatırlar. Devletinin ve milletinin işleri için kendi çıkarlarını hiçe sayardı. </a:t>
            </a:r>
          </a:p>
          <a:p>
            <a:pPr marL="365760" indent="-365760" fontAlgn="auto">
              <a:lnSpc>
                <a:spcPct val="80000"/>
              </a:lnSpc>
              <a:spcAft>
                <a:spcPts val="0"/>
              </a:spcAft>
              <a:defRPr/>
            </a:pPr>
            <a:r>
              <a:rPr lang="tr-TR" altLang="tr-TR" sz="1600" dirty="0">
                <a:solidFill>
                  <a:schemeClr val="tx1">
                    <a:lumMod val="85000"/>
                    <a:lumOff val="15000"/>
                  </a:schemeClr>
                </a:solidFill>
              </a:rPr>
              <a:t>Anlatılanlara göre bir defasında Hunlar zor durumda kalmışlar ve </a:t>
            </a:r>
            <a:r>
              <a:rPr lang="tr-TR" altLang="tr-TR" sz="1600" dirty="0" err="1">
                <a:solidFill>
                  <a:schemeClr val="tx1">
                    <a:lumMod val="85000"/>
                    <a:lumOff val="15000"/>
                  </a:schemeClr>
                </a:solidFill>
              </a:rPr>
              <a:t>Çinliler'den</a:t>
            </a:r>
            <a:r>
              <a:rPr lang="tr-TR" altLang="tr-TR" sz="1600" dirty="0">
                <a:solidFill>
                  <a:schemeClr val="tx1">
                    <a:lumMod val="85000"/>
                    <a:lumOff val="15000"/>
                  </a:schemeClr>
                </a:solidFill>
              </a:rPr>
              <a:t> barış istemişlerdi. Çinliler barış için Mete'nin en sevdiği atını istediler, hemen verdi. Ama Çin hükümdarı bununla yetinmedi, başka şeyler de istedi. Mete kendine ait nesi varsa hepsini birer birer veriyordu. Sonra Çinliler sınırda küçük bir </a:t>
            </a:r>
            <a:r>
              <a:rPr lang="tr-TR" altLang="tr-TR" sz="1600" dirty="0" err="1">
                <a:solidFill>
                  <a:schemeClr val="tx1">
                    <a:lumMod val="85000"/>
                    <a:lumOff val="15000"/>
                  </a:schemeClr>
                </a:solidFill>
              </a:rPr>
              <a:t>arazî</a:t>
            </a:r>
            <a:r>
              <a:rPr lang="tr-TR" altLang="tr-TR" sz="1600" dirty="0">
                <a:solidFill>
                  <a:schemeClr val="tx1">
                    <a:lumMod val="85000"/>
                    <a:lumOff val="15000"/>
                  </a:schemeClr>
                </a:solidFill>
              </a:rPr>
              <a:t> istediler. Burası hiçbir ise yaramayan kurak, kumlu bir topraktı. Ama Mete buna çok sinirlendi ve şöyle dedi:</a:t>
            </a:r>
            <a:endParaRPr lang="tr-TR" altLang="tr-TR" sz="1600" b="1" dirty="0">
              <a:solidFill>
                <a:schemeClr val="tx1">
                  <a:lumMod val="85000"/>
                  <a:lumOff val="15000"/>
                </a:schemeClr>
              </a:solidFill>
            </a:endParaRPr>
          </a:p>
          <a:p>
            <a:pPr marL="365760" indent="-365760" fontAlgn="auto">
              <a:lnSpc>
                <a:spcPct val="80000"/>
              </a:lnSpc>
              <a:spcAft>
                <a:spcPts val="0"/>
              </a:spcAft>
              <a:defRPr/>
            </a:pPr>
            <a:r>
              <a:rPr lang="tr-TR" altLang="tr-TR" sz="1600" b="1" dirty="0">
                <a:solidFill>
                  <a:schemeClr val="tx1">
                    <a:lumMod val="85000"/>
                    <a:lumOff val="15000"/>
                  </a:schemeClr>
                </a:solidFill>
              </a:rPr>
              <a:t>"Benden ne istedinizse verdim, çünkü onlar benim maltındı. Ama bu toprak benim değil, milletimindir. O toprağı korumak için savaşır, canımı veririm."</a:t>
            </a:r>
            <a:endParaRPr lang="tr-TR" altLang="tr-TR" sz="1600" dirty="0">
              <a:solidFill>
                <a:schemeClr val="tx1">
                  <a:lumMod val="85000"/>
                  <a:lumOff val="15000"/>
                </a:schemeClr>
              </a:solidFill>
            </a:endParaRPr>
          </a:p>
          <a:p>
            <a:pPr marL="365760" indent="-365760" fontAlgn="auto">
              <a:lnSpc>
                <a:spcPct val="80000"/>
              </a:lnSpc>
              <a:spcAft>
                <a:spcPts val="0"/>
              </a:spcAft>
              <a:defRPr/>
            </a:pPr>
            <a:r>
              <a:rPr lang="tr-TR" altLang="tr-TR" sz="1600" dirty="0">
                <a:solidFill>
                  <a:schemeClr val="tx1">
                    <a:lumMod val="85000"/>
                    <a:lumOff val="15000"/>
                  </a:schemeClr>
                </a:solidFill>
              </a:rPr>
              <a:t>Türklerin Oğuz Kağan Destanı'ndaki Oğuz Kağan'ın Mete olduğu söylenir. Oğuz Kağan'ın </a:t>
            </a:r>
            <a:r>
              <a:rPr lang="tr-TR" altLang="tr-TR" sz="1600" dirty="0" err="1">
                <a:solidFill>
                  <a:schemeClr val="tx1">
                    <a:lumMod val="85000"/>
                    <a:lumOff val="15000"/>
                  </a:schemeClr>
                </a:solidFill>
              </a:rPr>
              <a:t>Şehnâme'de</a:t>
            </a:r>
            <a:r>
              <a:rPr lang="tr-TR" altLang="tr-TR" sz="1600" dirty="0">
                <a:solidFill>
                  <a:schemeClr val="tx1">
                    <a:lumMod val="85000"/>
                    <a:lumOff val="15000"/>
                  </a:schemeClr>
                </a:solidFill>
              </a:rPr>
              <a:t> ve Divân-ı </a:t>
            </a:r>
            <a:r>
              <a:rPr lang="tr-TR" altLang="tr-TR" sz="1600" dirty="0" err="1">
                <a:solidFill>
                  <a:schemeClr val="tx1">
                    <a:lumMod val="85000"/>
                    <a:lumOff val="15000"/>
                  </a:schemeClr>
                </a:solidFill>
              </a:rPr>
              <a:t>Lugati't</a:t>
            </a:r>
            <a:r>
              <a:rPr lang="tr-TR" altLang="tr-TR" sz="1600" dirty="0">
                <a:solidFill>
                  <a:schemeClr val="tx1">
                    <a:lumMod val="85000"/>
                    <a:lumOff val="15000"/>
                  </a:schemeClr>
                </a:solidFill>
              </a:rPr>
              <a:t> </a:t>
            </a:r>
            <a:r>
              <a:rPr lang="tr-TR" altLang="tr-TR" sz="1600" dirty="0" err="1">
                <a:solidFill>
                  <a:schemeClr val="tx1">
                    <a:lumMod val="85000"/>
                    <a:lumOff val="15000"/>
                  </a:schemeClr>
                </a:solidFill>
              </a:rPr>
              <a:t>Türk'de</a:t>
            </a:r>
            <a:r>
              <a:rPr lang="tr-TR" altLang="tr-TR" sz="1600" dirty="0">
                <a:solidFill>
                  <a:schemeClr val="tx1">
                    <a:lumMod val="85000"/>
                    <a:lumOff val="15000"/>
                  </a:schemeClr>
                </a:solidFill>
              </a:rPr>
              <a:t> adı geçen Alp Er Tunga olduğunu söyleyenler de vardır. Oğuz Kağan Destanı şöyledir: </a:t>
            </a:r>
          </a:p>
        </p:txBody>
      </p:sp>
      <p:sp>
        <p:nvSpPr>
          <p:cNvPr id="35843" name="Rectangle 2"/>
          <p:cNvSpPr>
            <a:spLocks noGrp="1" noChangeArrowheads="1"/>
          </p:cNvSpPr>
          <p:nvPr>
            <p:ph type="title"/>
          </p:nvPr>
        </p:nvSpPr>
        <p:spPr/>
        <p:txBody>
          <a:bodyPr/>
          <a:lstStyle/>
          <a:p>
            <a:r>
              <a:rPr lang="tr-TR" altLang="tr-TR" sz="4000" b="1" dirty="0" smtClean="0"/>
              <a:t>Mete Kağan ve Oğuz Destanı</a:t>
            </a:r>
            <a:r>
              <a:rPr lang="tr-TR" altLang="tr-TR" sz="4000" dirty="0" smtClean="0"/>
              <a:t/>
            </a:r>
            <a:br>
              <a:rPr lang="tr-TR" altLang="tr-TR" sz="4000" dirty="0" smtClean="0"/>
            </a:br>
            <a:endParaRPr lang="tr-TR" altLang="tr-TR" sz="4000" dirty="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rtlCol="0">
            <a:normAutofit fontScale="92500" lnSpcReduction="20000"/>
          </a:bodyPr>
          <a:lstStyle/>
          <a:p>
            <a:pPr marL="365760" indent="-365760" fontAlgn="auto">
              <a:lnSpc>
                <a:spcPct val="80000"/>
              </a:lnSpc>
              <a:spcAft>
                <a:spcPts val="0"/>
              </a:spcAft>
              <a:defRPr/>
            </a:pPr>
            <a:r>
              <a:rPr lang="tr-TR" altLang="tr-TR" sz="1800">
                <a:solidFill>
                  <a:schemeClr val="tx1">
                    <a:lumMod val="85000"/>
                    <a:lumOff val="15000"/>
                  </a:schemeClr>
                </a:solidFill>
              </a:rPr>
              <a:t>Ağlasa, mavi gök de ağlardı.</a:t>
            </a:r>
            <a:br>
              <a:rPr lang="tr-TR" altLang="tr-TR" sz="1800">
                <a:solidFill>
                  <a:schemeClr val="tx1">
                    <a:lumMod val="85000"/>
                    <a:lumOff val="15000"/>
                  </a:schemeClr>
                </a:solidFill>
              </a:rPr>
            </a:br>
            <a:r>
              <a:rPr lang="tr-TR" altLang="tr-TR" sz="1800">
                <a:solidFill>
                  <a:schemeClr val="tx1">
                    <a:lumMod val="85000"/>
                    <a:lumOff val="15000"/>
                  </a:schemeClr>
                </a:solidFill>
              </a:rPr>
              <a:t>Oğuz Kağan bu kızı görünce aklı başından gitti. Kızı sevdi, aldı. Kız, Oğuz Kağan'a üç erkek çocuk doğurdu. Birincisine "Gün", ikincisine "Ay", üçüncüsüne "Yıldız" adını</a:t>
            </a:r>
            <a:r>
              <a:rPr lang="tr-TR" altLang="tr-TR" sz="1800" b="1">
                <a:solidFill>
                  <a:schemeClr val="tx1">
                    <a:lumMod val="85000"/>
                    <a:lumOff val="15000"/>
                  </a:schemeClr>
                </a:solidFill>
              </a:rPr>
              <a:t/>
            </a:r>
            <a:br>
              <a:rPr lang="tr-TR" altLang="tr-TR" sz="1800" b="1">
                <a:solidFill>
                  <a:schemeClr val="tx1">
                    <a:lumMod val="85000"/>
                    <a:lumOff val="15000"/>
                  </a:schemeClr>
                </a:solidFill>
              </a:rPr>
            </a:br>
            <a:r>
              <a:rPr lang="tr-TR" altLang="tr-TR" sz="1800">
                <a:solidFill>
                  <a:schemeClr val="tx1">
                    <a:lumMod val="85000"/>
                    <a:lumOff val="15000"/>
                  </a:schemeClr>
                </a:solidFill>
              </a:rPr>
              <a:t>koydular.</a:t>
            </a:r>
          </a:p>
          <a:p>
            <a:pPr marL="365760" indent="-365760" fontAlgn="auto">
              <a:lnSpc>
                <a:spcPct val="80000"/>
              </a:lnSpc>
              <a:spcAft>
                <a:spcPts val="0"/>
              </a:spcAft>
              <a:defRPr/>
            </a:pPr>
            <a:r>
              <a:rPr lang="tr-TR" altLang="tr-TR" sz="1800">
                <a:solidFill>
                  <a:schemeClr val="tx1">
                    <a:lumMod val="85000"/>
                    <a:lumOff val="15000"/>
                  </a:schemeClr>
                </a:solidFill>
              </a:rPr>
              <a:t>Oğuz Kağan gene bir gün ava gitti. Gördü ki gölün yanında bir ağaç var. Bu ağacın kovuğunda bir kız oturuyor. Çok güzel bir kız. Saçlar bir ırmağın akışı gibi. Dişleri inciye benziyor. Gözleri gökten de mavi.</a:t>
            </a:r>
          </a:p>
          <a:p>
            <a:pPr marL="365760" indent="-365760" fontAlgn="auto">
              <a:lnSpc>
                <a:spcPct val="80000"/>
              </a:lnSpc>
              <a:spcAft>
                <a:spcPts val="0"/>
              </a:spcAft>
              <a:defRPr/>
            </a:pPr>
            <a:r>
              <a:rPr lang="tr-TR" altLang="tr-TR" sz="1800">
                <a:solidFill>
                  <a:schemeClr val="tx1">
                    <a:lumMod val="85000"/>
                    <a:lumOff val="15000"/>
                  </a:schemeClr>
                </a:solidFill>
              </a:rPr>
              <a:t>Oğuz Kağan'ın aklı başından gitti. Yüreğine ateş düştü. Onu sevdi, aldı. Bu kız da Oğuz Kağan'a üç erkek çocuk doğurdu. Birincisine "Gök", ikincisine "Dağ", üçüncüsüne de "Deniz" adını verdiler.</a:t>
            </a:r>
          </a:p>
          <a:p>
            <a:pPr marL="365760" indent="-365760" fontAlgn="auto">
              <a:lnSpc>
                <a:spcPct val="80000"/>
              </a:lnSpc>
              <a:spcAft>
                <a:spcPts val="0"/>
              </a:spcAft>
              <a:defRPr/>
            </a:pPr>
            <a:r>
              <a:rPr lang="tr-TR" altLang="tr-TR" sz="1800">
                <a:solidFill>
                  <a:schemeClr val="tx1">
                    <a:lumMod val="85000"/>
                    <a:lumOff val="15000"/>
                  </a:schemeClr>
                </a:solidFill>
              </a:rPr>
              <a:t>Bu çağda, sağ yönde Altın Kağan denen bir kağan vardı. Altın Kağan, Oğuz Kağan'a elçi gönderdi. Pek çok altın,gümüş, yolladı. Pek çok kız, yakut, inci gönderdi. Oğuz Kağan'a saygı gösterdi. İtaat etti. Oğuz Kağan, Altın Kağan'ın itaatini kabul etti. Sonra kırk gün yürüdü. Buz Dağı denen dağa geldi. Çek soğuktu. Çadırını kurdurdu.</a:t>
            </a:r>
          </a:p>
          <a:p>
            <a:pPr marL="365760" indent="-365760" fontAlgn="auto">
              <a:lnSpc>
                <a:spcPct val="80000"/>
              </a:lnSpc>
              <a:spcAft>
                <a:spcPts val="0"/>
              </a:spcAft>
              <a:defRPr/>
            </a:pPr>
            <a:r>
              <a:rPr lang="tr-TR" altLang="tr-TR" sz="1800">
                <a:solidFill>
                  <a:schemeClr val="tx1">
                    <a:lumMod val="85000"/>
                    <a:lumOff val="15000"/>
                  </a:schemeClr>
                </a:solidFill>
              </a:rPr>
              <a:t>Tan yeri ağardığı zaman Oğuz Kağan'ın çadırına güneş gibi bir ışık girdi. O ışıktan; gök tüylü, gök yeleli, büyük bir erkek kurt çıktı. Kurt, Oğuz Kağan'a dedi ki :</a:t>
            </a:r>
            <a:r>
              <a:rPr lang="tr-TR" altLang="tr-TR" sz="1800" b="1">
                <a:solidFill>
                  <a:schemeClr val="tx1">
                    <a:lumMod val="85000"/>
                    <a:lumOff val="15000"/>
                  </a:schemeClr>
                </a:solidFill>
              </a:rPr>
              <a:t> </a:t>
            </a:r>
          </a:p>
          <a:p>
            <a:pPr marL="365760" indent="-365760" fontAlgn="auto">
              <a:lnSpc>
                <a:spcPct val="80000"/>
              </a:lnSpc>
              <a:spcAft>
                <a:spcPts val="0"/>
              </a:spcAft>
              <a:defRPr/>
            </a:pPr>
            <a:r>
              <a:rPr lang="tr-TR" altLang="tr-TR" sz="1800" b="1">
                <a:solidFill>
                  <a:schemeClr val="tx1">
                    <a:lumMod val="85000"/>
                    <a:lumOff val="15000"/>
                  </a:schemeClr>
                </a:solidFill>
              </a:rPr>
              <a:t>- "Ey Oğuz, artık ben önünde yürüyeceğim."</a:t>
            </a:r>
          </a:p>
        </p:txBody>
      </p:sp>
      <p:sp>
        <p:nvSpPr>
          <p:cNvPr id="36867" name="Rectangle 2"/>
          <p:cNvSpPr>
            <a:spLocks noGrp="1" noChangeArrowheads="1"/>
          </p:cNvSpPr>
          <p:nvPr>
            <p:ph type="title"/>
          </p:nvPr>
        </p:nvSpPr>
        <p:spPr/>
        <p:txBody>
          <a:bodyPr/>
          <a:lstStyle/>
          <a:p>
            <a:r>
              <a:rPr lang="tr-TR" altLang="tr-TR" sz="1200" dirty="0" smtClean="0"/>
              <a:t>Günlerden bir gün Ay Kağan </a:t>
            </a:r>
            <a:r>
              <a:rPr lang="tr-TR" altLang="tr-TR" sz="1200" dirty="0" err="1" smtClean="0"/>
              <a:t>bîr</a:t>
            </a:r>
            <a:r>
              <a:rPr lang="tr-TR" altLang="tr-TR" sz="1200" dirty="0" smtClean="0"/>
              <a:t> erkek çocuk doğurdu. Çocuk kara saçlı, kara kaşlı, ela gözlü, kırmızı ağızlı idi. Perilerden daha güzeldi. Çocuk, anasından yalnız bir defa süt emdi. Bir daha emmedi. Konuşmaya başladı. Çiğ et ve şarap istedi. Kırk günden sonra büyüdü. Yürüdü. Oynadı. Ata bindi. Geyik avına bağladı. Günlerden sonra, gecelerden sonra bir yiğit oldu. Bahadır oldu.</a:t>
            </a:r>
            <a:br>
              <a:rPr lang="tr-TR" altLang="tr-TR" sz="1200" dirty="0" smtClean="0"/>
            </a:br>
            <a:r>
              <a:rPr lang="tr-TR" altLang="tr-TR" sz="1200" dirty="0" smtClean="0"/>
              <a:t>Oğuz Kağan denen bu bahadır bir gün Tanrı'ya yakarmakta idi. Birdenbire etraf karanlık kesildi. Gökten bir ışık düştü. Bu ışık aydan da, güneşten de parlaktı. Oğuz Kağan gördü ki bu ışığın içinde bir kız var. Bu kız çok güzeldi. Yüzünde ateşli, ışık saçan bir beni vardı. Kutup Yıldızı gibi İdi. Gülse, mavi gök de gülerdi.</a:t>
            </a:r>
            <a:r>
              <a:rPr lang="tr-TR" altLang="tr-TR" sz="1100" dirty="0" smtClean="0"/>
              <a:t> </a:t>
            </a:r>
            <a:endParaRPr lang="tr-TR" altLang="tr-TR" sz="1100" b="1" dirty="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rtlCol="0">
            <a:normAutofit lnSpcReduction="10000"/>
          </a:bodyPr>
          <a:lstStyle/>
          <a:p>
            <a:pPr marL="365760" indent="-365760" fontAlgn="auto">
              <a:lnSpc>
                <a:spcPct val="80000"/>
              </a:lnSpc>
              <a:spcAft>
                <a:spcPts val="0"/>
              </a:spcAft>
              <a:defRPr/>
            </a:pPr>
            <a:r>
              <a:rPr lang="tr-TR" altLang="tr-TR" sz="1600">
                <a:solidFill>
                  <a:schemeClr val="tx1">
                    <a:lumMod val="85000"/>
                    <a:lumOff val="15000"/>
                  </a:schemeClr>
                </a:solidFill>
              </a:rPr>
              <a:t>Nice günlerden sonra kurt durdu. Oğuz Kağan da ordusunu durdurdu. Burada İtil denen bir ırmak vardı. Oğuz Kağan düşmanla karşılaştı. Savaş çok çetin oldu. Okla, kılıçla vuruşuldu. İtil Suyu düşman kanından kıpkızıl oldu ve Oğuz Kağan üstün geldi.</a:t>
            </a:r>
          </a:p>
          <a:p>
            <a:pPr marL="365760" indent="-365760" fontAlgn="auto">
              <a:lnSpc>
                <a:spcPct val="80000"/>
              </a:lnSpc>
              <a:spcAft>
                <a:spcPts val="0"/>
              </a:spcAft>
              <a:defRPr/>
            </a:pPr>
            <a:r>
              <a:rPr lang="tr-TR" altLang="tr-TR" sz="1600">
                <a:solidFill>
                  <a:schemeClr val="tx1">
                    <a:lumMod val="85000"/>
                    <a:lumOff val="15000"/>
                  </a:schemeClr>
                </a:solidFill>
              </a:rPr>
              <a:t>Gök tüylü, gök yeleli kurt gene öne düştü. Oğuz Kağan'ı Sind Ülkesi'ne götürdü. Oğuz Kağan burada da çok düşmanla vuruştu. Düşmanı yendi. Bu ülkeyi de yurduna ekledi. Geri döndü.</a:t>
            </a:r>
          </a:p>
          <a:p>
            <a:pPr marL="365760" indent="-365760" fontAlgn="auto">
              <a:lnSpc>
                <a:spcPct val="80000"/>
              </a:lnSpc>
              <a:spcAft>
                <a:spcPts val="0"/>
              </a:spcAft>
              <a:defRPr/>
            </a:pPr>
            <a:r>
              <a:rPr lang="tr-TR" altLang="tr-TR" sz="1600">
                <a:solidFill>
                  <a:schemeClr val="tx1">
                    <a:lumMod val="85000"/>
                    <a:lumOff val="15000"/>
                  </a:schemeClr>
                </a:solidFill>
              </a:rPr>
              <a:t>Oğuz Kağan'ın yanında ak sakallı, boz saçlı, çok akıllı ihtiyar bir kişi vardı. Anlayışlı, doğru bir adamdı. Oğuz Kağan'ın veziri idi. Adı "Uluğ Türk" idi.</a:t>
            </a:r>
          </a:p>
          <a:p>
            <a:pPr marL="365760" indent="-365760" fontAlgn="auto">
              <a:lnSpc>
                <a:spcPct val="80000"/>
              </a:lnSpc>
              <a:spcAft>
                <a:spcPts val="0"/>
              </a:spcAft>
              <a:defRPr/>
            </a:pPr>
            <a:r>
              <a:rPr lang="tr-TR" altLang="tr-TR" sz="1600">
                <a:solidFill>
                  <a:schemeClr val="tx1">
                    <a:lumMod val="85000"/>
                    <a:lumOff val="15000"/>
                  </a:schemeClr>
                </a:solidFill>
              </a:rPr>
              <a:t>Uluğ Türk günlerden bir gün uykuda bir altın yay ve üç gümüş ok gördü. Bu altın yay gün doğusundan gün batısına kadar uzanmıştı. Üç gümüş ok da kuzeye doğru gidiyordu. Uluğ Türk uyandıktan sonra, düşte gördüklerini Oğuz Kağan'a anlattı:</a:t>
            </a:r>
            <a:br>
              <a:rPr lang="tr-TR" altLang="tr-TR" sz="1600">
                <a:solidFill>
                  <a:schemeClr val="tx1">
                    <a:lumMod val="85000"/>
                    <a:lumOff val="15000"/>
                  </a:schemeClr>
                </a:solidFill>
              </a:rPr>
            </a:br>
            <a:r>
              <a:rPr lang="tr-TR" altLang="tr-TR" sz="1600" b="1">
                <a:solidFill>
                  <a:schemeClr val="tx1">
                    <a:lumMod val="85000"/>
                    <a:lumOff val="15000"/>
                  </a:schemeClr>
                </a:solidFill>
              </a:rPr>
              <a:t>- "Ey Kağanım," dedi. "Hayat sana hayırlı olsun. Gök Tanrı, düşümde gördüğümü yerine getirsin. Dilediği yeri sana versin."</a:t>
            </a:r>
            <a:r>
              <a:rPr lang="tr-TR" altLang="tr-TR" sz="1600">
                <a:solidFill>
                  <a:schemeClr val="tx1">
                    <a:lumMod val="85000"/>
                    <a:lumOff val="15000"/>
                  </a:schemeClr>
                </a:solidFill>
              </a:rPr>
              <a:t> </a:t>
            </a:r>
          </a:p>
          <a:p>
            <a:pPr marL="365760" indent="-365760" fontAlgn="auto">
              <a:lnSpc>
                <a:spcPct val="80000"/>
              </a:lnSpc>
              <a:spcAft>
                <a:spcPts val="0"/>
              </a:spcAft>
              <a:defRPr/>
            </a:pPr>
            <a:r>
              <a:rPr lang="tr-TR" altLang="tr-TR" sz="1600">
                <a:solidFill>
                  <a:schemeClr val="tx1">
                    <a:lumMod val="85000"/>
                    <a:lumOff val="15000"/>
                  </a:schemeClr>
                </a:solidFill>
              </a:rPr>
              <a:t>Oğuz Kağan, Uluğ Türk'ün sözlerini beğendi. Öğüdünü dinledi. Oğullarım topladı. Şöyle dedi:</a:t>
            </a:r>
            <a:r>
              <a:rPr lang="tr-TR" altLang="tr-TR" sz="1600" b="1">
                <a:solidFill>
                  <a:schemeClr val="tx1">
                    <a:lumMod val="85000"/>
                    <a:lumOff val="15000"/>
                  </a:schemeClr>
                </a:solidFill>
              </a:rPr>
              <a:t> </a:t>
            </a:r>
          </a:p>
          <a:p>
            <a:pPr marL="365760" indent="-365760" fontAlgn="auto">
              <a:lnSpc>
                <a:spcPct val="80000"/>
              </a:lnSpc>
              <a:spcAft>
                <a:spcPts val="0"/>
              </a:spcAft>
              <a:defRPr/>
            </a:pPr>
            <a:r>
              <a:rPr lang="tr-TR" altLang="tr-TR" sz="1600" b="1">
                <a:solidFill>
                  <a:schemeClr val="tx1">
                    <a:lumMod val="85000"/>
                    <a:lumOff val="15000"/>
                  </a:schemeClr>
                </a:solidFill>
              </a:rPr>
              <a:t>- Gönlüm av diliyor. Kocadım. Kuvvetim kalmadı. Gün, Ay ve Yıldız; siz Doğu tarafına varın. Gök, Dağ ve Deniz; siz Batı tarafına varın...</a:t>
            </a:r>
            <a:endParaRPr lang="tr-TR" altLang="tr-TR" sz="1600">
              <a:solidFill>
                <a:schemeClr val="tx1">
                  <a:lumMod val="85000"/>
                  <a:lumOff val="15000"/>
                </a:schemeClr>
              </a:solidFill>
            </a:endParaRPr>
          </a:p>
        </p:txBody>
      </p:sp>
      <p:sp>
        <p:nvSpPr>
          <p:cNvPr id="37891" name="Rectangle 2"/>
          <p:cNvSpPr>
            <a:spLocks noGrp="1" noChangeArrowheads="1"/>
          </p:cNvSpPr>
          <p:nvPr>
            <p:ph type="title"/>
          </p:nvPr>
        </p:nvSpPr>
        <p:spPr/>
        <p:txBody>
          <a:bodyPr/>
          <a:lstStyle/>
          <a:p>
            <a:r>
              <a:rPr lang="tr-TR" altLang="tr-TR" sz="2000" smtClean="0"/>
              <a:t>Bundan sonra Oğuz Kağan çadırları toplattı. Yola koyuldu. Ordusunun önünde gök tüylü, gök yeleli, büyük erkek kurt yürüyordu. Ordu, kurdu takip ediyordu.</a:t>
            </a:r>
            <a:br>
              <a:rPr lang="tr-TR" altLang="tr-TR" sz="2000" smtClean="0"/>
            </a:br>
            <a:endParaRPr lang="tr-TR" altLang="tr-TR" sz="2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a:lnSpc>
                <a:spcPct val="80000"/>
              </a:lnSpc>
            </a:pPr>
            <a:r>
              <a:rPr lang="tr-TR" altLang="tr-TR" sz="2000" b="1" smtClean="0"/>
              <a:t>- "Ey büyük kardeşler, yay sizin olsun..."</a:t>
            </a:r>
            <a:endParaRPr lang="tr-TR" altLang="tr-TR" sz="2000" smtClean="0"/>
          </a:p>
          <a:p>
            <a:pPr>
              <a:lnSpc>
                <a:spcPct val="80000"/>
              </a:lnSpc>
            </a:pPr>
            <a:r>
              <a:rPr lang="tr-TR" altLang="tr-TR" sz="2000" smtClean="0"/>
              <a:t>Gök. Dağ ve Deniz de çok geyikler, çok kuşlar avladıktan sonra yolda üç gümüş ok buldular. Okları aldılar. Babaları Oğuz Kağan'a verdiler. Oğuz Kağan sevindi. Okları küçük oğullarına pay etti ve dedi ki:</a:t>
            </a:r>
            <a:r>
              <a:rPr lang="tr-TR" altLang="tr-TR" sz="2000" b="1" smtClean="0"/>
              <a:t> </a:t>
            </a:r>
          </a:p>
          <a:p>
            <a:pPr>
              <a:lnSpc>
                <a:spcPct val="80000"/>
              </a:lnSpc>
            </a:pPr>
            <a:r>
              <a:rPr lang="tr-TR" altLang="tr-TR" sz="2000" b="1" smtClean="0"/>
              <a:t>- "Ey küçük kardeşler, bu oklar sizin olsun..."</a:t>
            </a:r>
            <a:endParaRPr lang="tr-TR" altLang="tr-TR" sz="2000" smtClean="0"/>
          </a:p>
          <a:p>
            <a:pPr>
              <a:lnSpc>
                <a:spcPct val="80000"/>
              </a:lnSpc>
            </a:pPr>
            <a:r>
              <a:rPr lang="tr-TR" altLang="tr-TR" sz="2000" smtClean="0"/>
              <a:t>Oğuz Kağan bundan sonra ulu kurultayı toplantıya çağırdı. Halkı da davet etti. Büyük meşveret edildi. Oğuz Kağan yurdunu oğullarına pay etti. Onlara verdi. Dedi ki : </a:t>
            </a:r>
          </a:p>
          <a:p>
            <a:pPr>
              <a:lnSpc>
                <a:spcPct val="80000"/>
              </a:lnSpc>
            </a:pPr>
            <a:r>
              <a:rPr lang="tr-TR" altLang="tr-TR" sz="2000" b="1" smtClean="0"/>
              <a:t>" Ey oğullar ben çok yaşadım. Çok savaşlar gördüm. Çok ok attım. Çok ata bindim. Düşmanlarımı ağlattım . Dostlarımı güldürdüm. Gök Tanrı'ya borcumu eda ettim. Sizlere de yurdumu veriyorum..." </a:t>
            </a:r>
            <a:r>
              <a:rPr lang="tr-TR" altLang="tr-TR" sz="2000" smtClean="0"/>
              <a:t>  </a:t>
            </a:r>
            <a:r>
              <a:rPr lang="tr-TR" altLang="tr-TR" sz="2000" b="1" smtClean="0"/>
              <a:t> </a:t>
            </a:r>
            <a:r>
              <a:rPr lang="tr-TR" altLang="tr-TR" sz="2000" smtClean="0"/>
              <a:t> </a:t>
            </a:r>
          </a:p>
          <a:p>
            <a:pPr>
              <a:lnSpc>
                <a:spcPct val="80000"/>
              </a:lnSpc>
            </a:pPr>
            <a:endParaRPr lang="tr-TR" altLang="tr-TR" sz="2000" smtClean="0"/>
          </a:p>
          <a:p>
            <a:pPr>
              <a:lnSpc>
                <a:spcPct val="80000"/>
              </a:lnSpc>
            </a:pPr>
            <a:endParaRPr lang="tr-TR" altLang="tr-TR" sz="1400" smtClean="0"/>
          </a:p>
          <a:p>
            <a:pPr>
              <a:lnSpc>
                <a:spcPct val="80000"/>
              </a:lnSpc>
            </a:pPr>
            <a:endParaRPr lang="tr-TR" altLang="tr-TR" sz="1400" smtClean="0"/>
          </a:p>
        </p:txBody>
      </p:sp>
      <p:sp>
        <p:nvSpPr>
          <p:cNvPr id="38915" name="Rectangle 2"/>
          <p:cNvSpPr>
            <a:spLocks noGrp="1" noChangeArrowheads="1"/>
          </p:cNvSpPr>
          <p:nvPr>
            <p:ph type="title"/>
          </p:nvPr>
        </p:nvSpPr>
        <p:spPr/>
        <p:txBody>
          <a:bodyPr/>
          <a:lstStyle/>
          <a:p>
            <a:r>
              <a:rPr lang="tr-TR" altLang="tr-TR" sz="2000" smtClean="0"/>
              <a:t>Bunun üzerine Oğuz Kağanın oğullarının üçü Doğu tarafına, üçü de Batı tarafına gitti. Gün, Av ve Yıldız çok geyikler, çok kuşlar avladıktan sonra yolda bir altın yay buldular. Yayı aldılar. Babaları Oğuz Kağan'a verdiler. Oğuz Kağan sevindi. Yayı üç parça etti ve dedi ki :</a:t>
            </a:r>
            <a:r>
              <a:rPr lang="tr-TR" altLang="tr-TR" sz="2000" b="1" smtClean="0"/>
              <a:t> </a:t>
            </a:r>
            <a:br>
              <a:rPr lang="tr-TR" altLang="tr-TR" sz="2000" b="1" smtClean="0"/>
            </a:br>
            <a:endParaRPr lang="tr-TR" altLang="tr-TR" sz="2000" b="1"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a:lnSpc>
                <a:spcPct val="80000"/>
              </a:lnSpc>
            </a:pPr>
            <a:r>
              <a:rPr lang="tr-TR" altLang="tr-TR" sz="2000" smtClean="0"/>
              <a:t>Hepsinde yarı tanrısal nitelikler taşıyan bir ya da birçok kahramandan söz edilir.</a:t>
            </a:r>
          </a:p>
          <a:p>
            <a:pPr>
              <a:lnSpc>
                <a:spcPct val="80000"/>
              </a:lnSpc>
            </a:pPr>
            <a:r>
              <a:rPr lang="tr-TR" altLang="tr-TR" sz="2000" smtClean="0"/>
              <a:t>Destan bu kahramanın eylemleri üzerine kurulmuştur. Olaylar çok geniş bir kozmik coğrafya üzerinde geçer. Bir destanın dünyası ortaya çıktığı zaman içinde düşünebilecek her şeyi barındıran bütünsel, çok yönlü bir dünyadır. Hemen bütün destanlarda uzun yolculuklar anlatılır. Çoğu destanda olaylara doğaüstü yaratıklar da katılır. Kişiler, olaylar, doğal varlıklar hep gerçek yaşamdaki boyutlarından daha büyük, daha zengindir. Özellikle sözlü destanlarda uzun anlatı, betimleme (tanımlama) ve konuşma bölümleri bulunur. Öykü içinde öyküye yer verilir.Törensel söyleyişler ve kamusal duyarlılık hakimdir.</a:t>
            </a:r>
          </a:p>
          <a:p>
            <a:pPr>
              <a:lnSpc>
                <a:spcPct val="80000"/>
              </a:lnSpc>
              <a:buFontTx/>
              <a:buNone/>
            </a:pPr>
            <a:r>
              <a:rPr lang="tr-TR" altLang="tr-TR" sz="2000" smtClean="0"/>
              <a:t/>
            </a:r>
            <a:br>
              <a:rPr lang="tr-TR" altLang="tr-TR" sz="2000" smtClean="0"/>
            </a:br>
            <a:endParaRPr lang="tr-TR" altLang="tr-TR" sz="2000" smtClean="0"/>
          </a:p>
        </p:txBody>
      </p:sp>
      <p:sp>
        <p:nvSpPr>
          <p:cNvPr id="7170" name="Rectangle 2"/>
          <p:cNvSpPr>
            <a:spLocks noGrp="1" noChangeArrowheads="1"/>
          </p:cNvSpPr>
          <p:nvPr>
            <p:ph type="title"/>
          </p:nvPr>
        </p:nvSpPr>
        <p:spPr/>
        <p:txBody>
          <a:bodyPr rtlCol="0">
            <a:normAutofit fontScale="90000"/>
          </a:bodyPr>
          <a:lstStyle/>
          <a:p>
            <a:pPr fontAlgn="auto">
              <a:spcAft>
                <a:spcPts val="0"/>
              </a:spcAft>
              <a:defRPr/>
            </a:pPr>
            <a:r>
              <a:rPr lang="tr-TR" altLang="tr-TR" sz="4000"/>
              <a:t>Destanların ortak özellikleri: </a:t>
            </a:r>
            <a:br>
              <a:rPr lang="tr-TR" altLang="tr-TR" sz="4000"/>
            </a:br>
            <a:endParaRPr lang="tr-TR" altLang="tr-TR" sz="400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tr-TR" altLang="tr-TR" sz="4000" b="1" smtClean="0"/>
              <a:t>BUYUK HUN</a:t>
            </a:r>
            <a:br>
              <a:rPr lang="tr-TR" altLang="tr-TR" sz="4000" b="1" smtClean="0"/>
            </a:br>
            <a:r>
              <a:rPr lang="tr-TR" altLang="tr-TR" sz="4000" b="1" smtClean="0"/>
              <a:t>İMPARATORLUĞU</a:t>
            </a:r>
            <a:r>
              <a:rPr lang="tr-TR" altLang="tr-TR" sz="4000" smtClean="0"/>
              <a:t>  </a:t>
            </a:r>
          </a:p>
        </p:txBody>
      </p:sp>
      <p:pic>
        <p:nvPicPr>
          <p:cNvPr id="39939" name="Picture 5" descr="buyukhuncol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133600"/>
            <a:ext cx="6408737"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lstStyle/>
          <a:p>
            <a:endParaRPr lang="tr-TR" altLang="tr-TR" smtClean="0"/>
          </a:p>
        </p:txBody>
      </p:sp>
      <p:sp>
        <p:nvSpPr>
          <p:cNvPr id="40963" name="Rectangle 2"/>
          <p:cNvSpPr>
            <a:spLocks noGrp="1" noChangeArrowheads="1"/>
          </p:cNvSpPr>
          <p:nvPr>
            <p:ph type="title"/>
          </p:nvPr>
        </p:nvSpPr>
        <p:spPr/>
        <p:txBody>
          <a:bodyPr/>
          <a:lstStyle/>
          <a:p>
            <a:r>
              <a:rPr lang="tr-TR" altLang="tr-TR" sz="4000" b="1" smtClean="0"/>
              <a:t>GÖKTÜRK</a:t>
            </a:r>
            <a:br>
              <a:rPr lang="tr-TR" altLang="tr-TR" sz="4000" b="1" smtClean="0"/>
            </a:br>
            <a:r>
              <a:rPr lang="tr-TR" altLang="tr-TR" sz="4000" b="1" smtClean="0"/>
              <a:t>İMPARATORLUĞU</a:t>
            </a:r>
            <a:r>
              <a:rPr lang="tr-TR" altLang="tr-TR" sz="4000" smtClean="0"/>
              <a:t>  </a:t>
            </a:r>
          </a:p>
        </p:txBody>
      </p:sp>
      <p:pic>
        <p:nvPicPr>
          <p:cNvPr id="40964" name="Picture 5" descr="gokturkcols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989138"/>
            <a:ext cx="7416800"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p:txBody>
          <a:bodyPr/>
          <a:lstStyle/>
          <a:p>
            <a:endParaRPr lang="tr-TR" altLang="tr-TR" smtClean="0"/>
          </a:p>
        </p:txBody>
      </p:sp>
      <p:sp>
        <p:nvSpPr>
          <p:cNvPr id="41987" name="Rectangle 2"/>
          <p:cNvSpPr>
            <a:spLocks noGrp="1" noChangeArrowheads="1"/>
          </p:cNvSpPr>
          <p:nvPr>
            <p:ph type="title"/>
          </p:nvPr>
        </p:nvSpPr>
        <p:spPr/>
        <p:txBody>
          <a:bodyPr/>
          <a:lstStyle/>
          <a:p>
            <a:r>
              <a:rPr lang="tr-TR" altLang="tr-TR" b="1" smtClean="0"/>
              <a:t>KARAHANLILAR</a:t>
            </a:r>
            <a:r>
              <a:rPr lang="tr-TR" altLang="tr-TR" smtClean="0"/>
              <a:t>  </a:t>
            </a:r>
          </a:p>
        </p:txBody>
      </p:sp>
      <p:pic>
        <p:nvPicPr>
          <p:cNvPr id="41988" name="Picture 7" descr="karahanlilarcols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989138"/>
            <a:ext cx="6769100"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p:txBody>
          <a:bodyPr/>
          <a:lstStyle/>
          <a:p>
            <a:pPr>
              <a:lnSpc>
                <a:spcPct val="80000"/>
              </a:lnSpc>
            </a:pPr>
            <a:r>
              <a:rPr lang="tr-TR" altLang="tr-TR" sz="2000" smtClean="0"/>
              <a:t>*Bozkurt Destanı: Savaşta yaralanan bir Türk’ün,dişi bir kurt tarafından kurtarılmasını,korunmasını ve Türklerin sözü edilen kurtla bu Türk’ten çoğaldığı anlatılır. </a:t>
            </a:r>
          </a:p>
          <a:p>
            <a:pPr>
              <a:lnSpc>
                <a:spcPct val="80000"/>
              </a:lnSpc>
            </a:pPr>
            <a:r>
              <a:rPr lang="tr-TR" altLang="tr-TR" sz="2000" smtClean="0"/>
              <a:t>*Ergenekon Destanı: Bir yenilgi sonunda Ergenekon’a çekilen Türklerin orada çoğalıp,bir demir dağı erittikten sonra öçlerini alışlarını anlatan destandır. </a:t>
            </a:r>
          </a:p>
          <a:p>
            <a:pPr>
              <a:lnSpc>
                <a:spcPct val="80000"/>
              </a:lnSpc>
            </a:pPr>
            <a:r>
              <a:rPr lang="tr-TR" altLang="tr-TR" sz="2000" smtClean="0"/>
              <a:t>UYGUR TÜRKLERİNİN DESTANI </a:t>
            </a:r>
          </a:p>
          <a:p>
            <a:pPr>
              <a:lnSpc>
                <a:spcPct val="80000"/>
              </a:lnSpc>
            </a:pPr>
            <a:r>
              <a:rPr lang="tr-TR" altLang="tr-TR" sz="2000" smtClean="0"/>
              <a:t>*Türeyiş Destanı: Uygur hakanının,üç kızını insanoğluyla evlendirmeyi uygun bulmayarak tanrıya, kızlarıyla evlenmesi ve Uygur Türklerinin bu evlenmeden çoğaldığı anlatılır. </a:t>
            </a:r>
          </a:p>
          <a:p>
            <a:pPr>
              <a:lnSpc>
                <a:spcPct val="80000"/>
              </a:lnSpc>
            </a:pPr>
            <a:r>
              <a:rPr lang="tr-TR" altLang="tr-TR" sz="2000" smtClean="0"/>
              <a:t>*Göç Destanı: Türklerin,Kutsal taşı Çinlilere vermeleri üzerine, tanrı tarafından cezalandırılmaları kuraklığın başlaması nedeniyle de göç etmeleri anlatılır.  </a:t>
            </a:r>
          </a:p>
          <a:p>
            <a:pPr>
              <a:lnSpc>
                <a:spcPct val="80000"/>
              </a:lnSpc>
            </a:pPr>
            <a:r>
              <a:rPr lang="tr-TR" altLang="tr-TR" sz="2000" smtClean="0"/>
              <a:t>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rtlCol="0">
            <a:normAutofit lnSpcReduction="10000"/>
          </a:bodyPr>
          <a:lstStyle/>
          <a:p>
            <a:pPr marL="365760" indent="-365760" fontAlgn="auto">
              <a:spcAft>
                <a:spcPts val="0"/>
              </a:spcAft>
              <a:defRPr/>
            </a:pPr>
            <a:r>
              <a:rPr lang="tr-TR" altLang="tr-TR" sz="2800">
                <a:solidFill>
                  <a:schemeClr val="tx1">
                    <a:lumMod val="85000"/>
                    <a:lumOff val="15000"/>
                  </a:schemeClr>
                </a:solidFill>
              </a:rPr>
              <a:t>İran: Şehname </a:t>
            </a:r>
          </a:p>
          <a:p>
            <a:pPr marL="365760" indent="-365760" fontAlgn="auto">
              <a:spcAft>
                <a:spcPts val="0"/>
              </a:spcAft>
              <a:defRPr/>
            </a:pPr>
            <a:r>
              <a:rPr lang="tr-TR" altLang="tr-TR" sz="2800">
                <a:solidFill>
                  <a:schemeClr val="tx1">
                    <a:lumMod val="85000"/>
                    <a:lumOff val="15000"/>
                  </a:schemeClr>
                </a:solidFill>
              </a:rPr>
              <a:t>Alman: Nietbelungen Lied </a:t>
            </a:r>
          </a:p>
          <a:p>
            <a:pPr marL="365760" indent="-365760" fontAlgn="auto">
              <a:spcAft>
                <a:spcPts val="0"/>
              </a:spcAft>
              <a:defRPr/>
            </a:pPr>
            <a:r>
              <a:rPr lang="tr-TR" altLang="tr-TR" sz="2800">
                <a:solidFill>
                  <a:schemeClr val="tx1">
                    <a:lumMod val="85000"/>
                    <a:lumOff val="15000"/>
                  </a:schemeClr>
                </a:solidFill>
              </a:rPr>
              <a:t>Hindistan: Mahabarata, Ramayana </a:t>
            </a:r>
          </a:p>
          <a:p>
            <a:pPr marL="365760" indent="-365760" fontAlgn="auto">
              <a:spcAft>
                <a:spcPts val="0"/>
              </a:spcAft>
              <a:defRPr/>
            </a:pPr>
            <a:r>
              <a:rPr lang="tr-TR" altLang="tr-TR" sz="2800">
                <a:solidFill>
                  <a:schemeClr val="tx1">
                    <a:lumMod val="85000"/>
                    <a:lumOff val="15000"/>
                  </a:schemeClr>
                </a:solidFill>
              </a:rPr>
              <a:t>Japon: Şinto </a:t>
            </a:r>
          </a:p>
          <a:p>
            <a:pPr marL="365760" indent="-365760" fontAlgn="auto">
              <a:spcAft>
                <a:spcPts val="0"/>
              </a:spcAft>
              <a:defRPr/>
            </a:pPr>
            <a:r>
              <a:rPr lang="tr-TR" altLang="tr-TR" sz="2800">
                <a:solidFill>
                  <a:schemeClr val="tx1">
                    <a:lumMod val="85000"/>
                    <a:lumOff val="15000"/>
                  </a:schemeClr>
                </a:solidFill>
              </a:rPr>
              <a:t>Rus: İgor </a:t>
            </a:r>
          </a:p>
          <a:p>
            <a:pPr marL="365760" indent="-365760" fontAlgn="auto">
              <a:spcAft>
                <a:spcPts val="0"/>
              </a:spcAft>
              <a:defRPr/>
            </a:pPr>
            <a:r>
              <a:rPr lang="tr-TR" altLang="tr-TR" sz="2800">
                <a:solidFill>
                  <a:schemeClr val="tx1">
                    <a:lumMod val="85000"/>
                    <a:lumOff val="15000"/>
                  </a:schemeClr>
                </a:solidFill>
              </a:rPr>
              <a:t>Yunan: İlyada,Odyssa </a:t>
            </a:r>
          </a:p>
          <a:p>
            <a:pPr marL="365760" indent="-365760" fontAlgn="auto">
              <a:spcAft>
                <a:spcPts val="0"/>
              </a:spcAft>
              <a:defRPr/>
            </a:pPr>
            <a:r>
              <a:rPr lang="tr-TR" altLang="tr-TR" sz="2800">
                <a:solidFill>
                  <a:schemeClr val="tx1">
                    <a:lumMod val="85000"/>
                    <a:lumOff val="15000"/>
                  </a:schemeClr>
                </a:solidFill>
              </a:rPr>
              <a:t>Fransı: Chasen de Rolland </a:t>
            </a:r>
          </a:p>
          <a:p>
            <a:pPr marL="365760" indent="-365760" fontAlgn="auto">
              <a:spcAft>
                <a:spcPts val="0"/>
              </a:spcAft>
              <a:defRPr/>
            </a:pPr>
            <a:r>
              <a:rPr lang="tr-TR" altLang="tr-TR" sz="2800">
                <a:solidFill>
                  <a:schemeClr val="tx1">
                    <a:lumMod val="85000"/>
                    <a:lumOff val="15000"/>
                  </a:schemeClr>
                </a:solidFill>
              </a:rPr>
              <a:t>Fin: Kalevala</a:t>
            </a:r>
          </a:p>
        </p:txBody>
      </p:sp>
      <p:sp>
        <p:nvSpPr>
          <p:cNvPr id="44035" name="Rectangle 2"/>
          <p:cNvSpPr>
            <a:spLocks noGrp="1" noChangeArrowheads="1"/>
          </p:cNvSpPr>
          <p:nvPr>
            <p:ph type="title"/>
          </p:nvPr>
        </p:nvSpPr>
        <p:spPr/>
        <p:txBody>
          <a:bodyPr/>
          <a:lstStyle/>
          <a:p>
            <a:r>
              <a:rPr lang="tr-TR" altLang="tr-TR" sz="4000" b="1" u="sng" smtClean="0"/>
              <a:t>Diğer Milletlerin Destanları:</a:t>
            </a:r>
            <a:r>
              <a:rPr lang="tr-TR" altLang="tr-TR" sz="4000" smtClean="0"/>
              <a:t> </a:t>
            </a:r>
            <a:br>
              <a:rPr lang="tr-TR" altLang="tr-TR" sz="4000" smtClean="0"/>
            </a:br>
            <a:endParaRPr lang="tr-TR" altLang="tr-TR" sz="4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rtlCol="0">
            <a:normAutofit fontScale="92500" lnSpcReduction="10000"/>
          </a:bodyPr>
          <a:lstStyle/>
          <a:p>
            <a:pPr marL="365760" indent="-365760" fontAlgn="auto">
              <a:lnSpc>
                <a:spcPct val="80000"/>
              </a:lnSpc>
              <a:spcAft>
                <a:spcPts val="0"/>
              </a:spcAft>
              <a:defRPr/>
            </a:pPr>
            <a:r>
              <a:rPr lang="tr-TR" altLang="tr-TR" sz="2000">
                <a:solidFill>
                  <a:schemeClr val="tx1">
                    <a:lumMod val="85000"/>
                    <a:lumOff val="15000"/>
                  </a:schemeClr>
                </a:solidFill>
              </a:rPr>
              <a:t>İslam öncesi Türk edebiyatına ait, bilinen yazılı ürün çok azdır. İlk eserler mezar taşlarındaki yazılardır. Türkler bu dönemde Göktürk ve Uygur alfabesini kullanmışlardır. İslam öncesi Türk edebiyatının en önemli yazılı eseri Yenisey nehri kenarındaki Orhun Abideleri dir. </a:t>
            </a:r>
          </a:p>
          <a:p>
            <a:pPr marL="365760" indent="-365760" fontAlgn="auto">
              <a:lnSpc>
                <a:spcPct val="80000"/>
              </a:lnSpc>
              <a:spcAft>
                <a:spcPts val="0"/>
              </a:spcAft>
              <a:defRPr/>
            </a:pPr>
            <a:r>
              <a:rPr lang="tr-TR" altLang="tr-TR" sz="2000">
                <a:solidFill>
                  <a:schemeClr val="tx1">
                    <a:lumMod val="85000"/>
                    <a:lumOff val="15000"/>
                  </a:schemeClr>
                </a:solidFill>
              </a:rPr>
              <a:t>  </a:t>
            </a:r>
          </a:p>
          <a:p>
            <a:pPr marL="365760" indent="-365760" fontAlgn="auto">
              <a:lnSpc>
                <a:spcPct val="80000"/>
              </a:lnSpc>
              <a:spcAft>
                <a:spcPts val="0"/>
              </a:spcAft>
              <a:defRPr/>
            </a:pPr>
            <a:r>
              <a:rPr lang="tr-TR" altLang="tr-TR" sz="2000">
                <a:solidFill>
                  <a:schemeClr val="tx1">
                    <a:lumMod val="85000"/>
                    <a:lumOff val="15000"/>
                  </a:schemeClr>
                </a:solidFill>
              </a:rPr>
              <a:t>     Abidelerin ilki M.S. 720 yılında Bilge Tonyukuk tarafından yazılmış ve dikilmiştir. İkinci ve üçüncü abideler Yolluğ Tigin tarafından yazılmıştır. Birisi 732 yılında Kültigin adına diğeri ise 735 yılında Kültigin’in ağabeyi Bilge Kağan adına dikilmiştir.  </a:t>
            </a:r>
          </a:p>
          <a:p>
            <a:pPr marL="365760" indent="-365760" fontAlgn="auto">
              <a:lnSpc>
                <a:spcPct val="80000"/>
              </a:lnSpc>
              <a:spcAft>
                <a:spcPts val="0"/>
              </a:spcAft>
              <a:defRPr/>
            </a:pPr>
            <a:r>
              <a:rPr lang="tr-TR" altLang="tr-TR" sz="2000">
                <a:solidFill>
                  <a:schemeClr val="tx1">
                    <a:lumMod val="85000"/>
                    <a:lumOff val="15000"/>
                  </a:schemeClr>
                </a:solidFill>
              </a:rPr>
              <a:t>*Birinci taşın dili sadedir.İkinci ve üçüncü taşların dili ise süslü ve söylev dilidir. </a:t>
            </a:r>
          </a:p>
          <a:p>
            <a:pPr marL="365760" indent="-365760" fontAlgn="auto">
              <a:lnSpc>
                <a:spcPct val="80000"/>
              </a:lnSpc>
              <a:spcAft>
                <a:spcPts val="0"/>
              </a:spcAft>
              <a:defRPr/>
            </a:pPr>
            <a:r>
              <a:rPr lang="tr-TR" altLang="tr-TR" sz="2000">
                <a:solidFill>
                  <a:schemeClr val="tx1">
                    <a:lumMod val="85000"/>
                    <a:lumOff val="15000"/>
                  </a:schemeClr>
                </a:solidFill>
              </a:rPr>
              <a:t>*Bu abideler de Göktürklerin bağımsızlıkları için Çinlilerle yaptıkları savaşlar ve bu savaşlar sonucunda devleti yeniden nasıl kurdukları anlatılır. </a:t>
            </a:r>
          </a:p>
          <a:p>
            <a:pPr marL="365760" indent="-365760" fontAlgn="auto">
              <a:lnSpc>
                <a:spcPct val="80000"/>
              </a:lnSpc>
              <a:spcAft>
                <a:spcPts val="0"/>
              </a:spcAft>
              <a:defRPr/>
            </a:pPr>
            <a:r>
              <a:rPr lang="tr-TR" altLang="tr-TR" sz="2000">
                <a:solidFill>
                  <a:schemeClr val="tx1">
                    <a:lumMod val="85000"/>
                    <a:lumOff val="15000"/>
                  </a:schemeClr>
                </a:solidFill>
              </a:rPr>
              <a:t>*Çin entrikalarına karşı halk uyarılır. </a:t>
            </a:r>
          </a:p>
        </p:txBody>
      </p:sp>
      <p:sp>
        <p:nvSpPr>
          <p:cNvPr id="45059" name="Rectangle 2"/>
          <p:cNvSpPr>
            <a:spLocks noGrp="1" noChangeArrowheads="1"/>
          </p:cNvSpPr>
          <p:nvPr>
            <p:ph type="title"/>
          </p:nvPr>
        </p:nvSpPr>
        <p:spPr/>
        <p:txBody>
          <a:bodyPr/>
          <a:lstStyle/>
          <a:p>
            <a:r>
              <a:rPr lang="tr-TR" altLang="tr-TR" b="1" u="sng" smtClean="0"/>
              <a:t>YAZILI EDEBİYAT</a:t>
            </a:r>
            <a:r>
              <a:rPr lang="tr-TR" altLang="tr-TR" smtClean="0"/>
              <a:t>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p:txBody>
          <a:bodyPr/>
          <a:lstStyle/>
          <a:p>
            <a:pPr>
              <a:lnSpc>
                <a:spcPct val="80000"/>
              </a:lnSpc>
            </a:pPr>
            <a:r>
              <a:rPr lang="tr-TR" altLang="tr-TR" sz="1400" smtClean="0"/>
              <a:t/>
            </a:r>
            <a:br>
              <a:rPr lang="tr-TR" altLang="tr-TR" sz="1400" smtClean="0"/>
            </a:br>
            <a:r>
              <a:rPr lang="tr-TR" altLang="tr-TR" sz="2000" smtClean="0"/>
              <a:t>Göktürk Dönemi : (Göktürk Anıtları = Orhun Abideleri) </a:t>
            </a:r>
            <a:br>
              <a:rPr lang="tr-TR" altLang="tr-TR" sz="2000" smtClean="0"/>
            </a:br>
            <a:r>
              <a:rPr lang="tr-TR" altLang="tr-TR" sz="2000" smtClean="0"/>
              <a:t>Uygur Dönemi : (Uygur Türkçesi ile yazılmış metinler) </a:t>
            </a:r>
            <a:br>
              <a:rPr lang="tr-TR" altLang="tr-TR" sz="2000" smtClean="0"/>
            </a:br>
            <a:r>
              <a:rPr lang="tr-TR" altLang="tr-TR" sz="2000" smtClean="0"/>
              <a:t>Karahanlı Dönemi: (Kutadgu Bilig, Divan-ı Lugat’it Türk, Atebetü’l Hakayık) </a:t>
            </a:r>
            <a:br>
              <a:rPr lang="tr-TR" altLang="tr-TR" sz="2000" smtClean="0"/>
            </a:br>
            <a:r>
              <a:rPr lang="tr-TR" altLang="tr-TR" sz="2000" smtClean="0"/>
              <a:t>Göktürk Dönemi içinde ele alınması gereken en önemli yazılı eser Göktürk Anıtları’dır. Bu anıtlar, M.S. 8. yüzyılda bugünkü Moğolistan toprakları üzerinde bulunan Orhun vadisinde dikilmiş yüzlerce mezar taşlarıdır. Bunların içinde Bilge Kağan, Kültigin ve Tonyukuk adına dikilmiş olanları en önemlileridir. “Türk” adının geçtiği ilk ve olgunlaşmış yazılı belgelerdir. Bu mezar taşlarında, milletin sosyal, siyasal, ticarî ve kültürel hayatı ile ilgili önemli bilgiler yansımaktadır. Yazarı, Yolug Tigin’dir. </a:t>
            </a:r>
            <a:br>
              <a:rPr lang="tr-TR" altLang="tr-TR" sz="2000" smtClean="0"/>
            </a:br>
            <a:r>
              <a:rPr lang="tr-TR" altLang="tr-TR" sz="2000" smtClean="0"/>
              <a:t/>
            </a:r>
            <a:br>
              <a:rPr lang="tr-TR" altLang="tr-TR" sz="2000" smtClean="0"/>
            </a:br>
            <a:endParaRPr lang="tr-TR" altLang="tr-TR" sz="1400" smtClean="0"/>
          </a:p>
        </p:txBody>
      </p:sp>
      <p:sp>
        <p:nvSpPr>
          <p:cNvPr id="46083" name="Rectangle 2"/>
          <p:cNvSpPr>
            <a:spLocks noGrp="1" noChangeArrowheads="1"/>
          </p:cNvSpPr>
          <p:nvPr>
            <p:ph type="title"/>
          </p:nvPr>
        </p:nvSpPr>
        <p:spPr/>
        <p:txBody>
          <a:bodyPr/>
          <a:lstStyle/>
          <a:p>
            <a:r>
              <a:rPr lang="tr-TR" altLang="tr-TR" sz="2400" smtClean="0"/>
              <a:t>Yazılı edebiyat ürünleri ise üç ayrı dönem içinde ele alınmaktadır. Bunlar:</a:t>
            </a:r>
            <a:br>
              <a:rPr lang="tr-TR" altLang="tr-TR" sz="2400" smtClean="0"/>
            </a:br>
            <a:endParaRPr lang="tr-TR" altLang="tr-TR" sz="24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p:txBody>
          <a:bodyPr/>
          <a:lstStyle/>
          <a:p>
            <a:pPr>
              <a:lnSpc>
                <a:spcPct val="80000"/>
              </a:lnSpc>
            </a:pPr>
            <a:r>
              <a:rPr lang="tr-TR" altLang="tr-TR" smtClean="0"/>
              <a:t>yazılı eserlerin büyük bir çoğunluğu Maniheizm dininin etkisiyle oluşturulmuş dinî metinlerdir. Bunların başında Altun Yaruk (Altın Işık), Sekiz Yükmek (Sekiz Yığın) ve Irk Bitig (Fal Kitabı) gelmektedir. Bu eserlerin tümü Uygur Türkçesi ve Uygur alfabesi ile yazılmıştır. </a:t>
            </a:r>
            <a:br>
              <a:rPr lang="tr-TR" altLang="tr-TR" smtClean="0"/>
            </a:br>
            <a:r>
              <a:rPr lang="tr-TR" altLang="tr-TR" smtClean="0"/>
              <a:t/>
            </a:r>
            <a:br>
              <a:rPr lang="tr-TR" altLang="tr-TR" smtClean="0"/>
            </a:br>
            <a:r>
              <a:rPr lang="tr-TR" altLang="tr-TR" sz="2000" smtClean="0"/>
              <a:t/>
            </a:r>
            <a:br>
              <a:rPr lang="tr-TR" altLang="tr-TR" sz="2000" smtClean="0"/>
            </a:br>
            <a:endParaRPr lang="tr-TR" altLang="tr-TR" sz="2000" smtClean="0"/>
          </a:p>
        </p:txBody>
      </p:sp>
      <p:sp>
        <p:nvSpPr>
          <p:cNvPr id="47107" name="Rectangle 2"/>
          <p:cNvSpPr>
            <a:spLocks noGrp="1" noChangeArrowheads="1"/>
          </p:cNvSpPr>
          <p:nvPr>
            <p:ph type="title"/>
          </p:nvPr>
        </p:nvSpPr>
        <p:spPr/>
        <p:txBody>
          <a:bodyPr/>
          <a:lstStyle/>
          <a:p>
            <a:r>
              <a:rPr lang="tr-TR" altLang="tr-TR" sz="6000" smtClean="0"/>
              <a:t>Uygur Dönemi’ndeki</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idx="1"/>
          </p:nvPr>
        </p:nvSpPr>
        <p:spPr/>
        <p:txBody>
          <a:bodyPr/>
          <a:lstStyle/>
          <a:p>
            <a:r>
              <a:rPr lang="tr-TR" altLang="tr-TR" b="1" dirty="0" smtClean="0"/>
              <a:t>İslâmî Dönemde İlk Dil ve Edebiyat Ürünleri (XI.-XII. yy.)</a:t>
            </a:r>
            <a:endParaRPr lang="tr-TR" altLang="tr-TR" b="1" i="1" dirty="0" smtClean="0"/>
          </a:p>
          <a:p>
            <a:r>
              <a:rPr lang="tr-TR" altLang="tr-TR" b="1" i="1" dirty="0" smtClean="0"/>
              <a:t>Kutadgu Bilig</a:t>
            </a:r>
          </a:p>
          <a:p>
            <a:r>
              <a:rPr lang="tr-TR" altLang="tr-TR" b="1" i="1" dirty="0" err="1" smtClean="0"/>
              <a:t>Atebetü’l-Hakayık</a:t>
            </a:r>
            <a:endParaRPr lang="tr-TR" altLang="tr-TR" b="1" i="1" dirty="0" smtClean="0"/>
          </a:p>
          <a:p>
            <a:r>
              <a:rPr lang="tr-TR" altLang="tr-TR" b="1" i="1" dirty="0" smtClean="0"/>
              <a:t>Divan-ı Hikmet</a:t>
            </a:r>
          </a:p>
          <a:p>
            <a:r>
              <a:rPr lang="tr-TR" altLang="tr-TR" b="1" i="1" dirty="0" err="1" smtClean="0"/>
              <a:t>Divanü</a:t>
            </a:r>
            <a:r>
              <a:rPr lang="tr-TR" altLang="tr-TR" b="1" i="1" dirty="0" smtClean="0"/>
              <a:t> </a:t>
            </a:r>
            <a:r>
              <a:rPr lang="tr-TR" altLang="tr-TR" b="1" i="1" dirty="0" err="1" smtClean="0"/>
              <a:t>Lügâti’t</a:t>
            </a:r>
            <a:r>
              <a:rPr lang="tr-TR" altLang="tr-TR" b="1" i="1" dirty="0" smtClean="0"/>
              <a:t>-Türk</a:t>
            </a:r>
          </a:p>
        </p:txBody>
      </p:sp>
      <p:sp>
        <p:nvSpPr>
          <p:cNvPr id="48131" name="Rectangle 2"/>
          <p:cNvSpPr>
            <a:spLocks noGrp="1" noChangeArrowheads="1"/>
          </p:cNvSpPr>
          <p:nvPr>
            <p:ph type="title"/>
          </p:nvPr>
        </p:nvSpPr>
        <p:spPr/>
        <p:txBody>
          <a:bodyPr/>
          <a:lstStyle/>
          <a:p>
            <a:r>
              <a:rPr lang="tr-TR" altLang="tr-TR" sz="2400" b="1" i="1" dirty="0" smtClean="0"/>
              <a:t>İSLÂM UYGARLIĞI ÇEVRESİNDE GELİŞEN </a:t>
            </a:r>
            <a:br>
              <a:rPr lang="tr-TR" altLang="tr-TR" sz="2400" b="1" i="1" dirty="0" smtClean="0"/>
            </a:br>
            <a:r>
              <a:rPr lang="tr-TR" altLang="tr-TR" sz="2400" b="1" i="1" dirty="0" smtClean="0"/>
              <a:t>TÜRK EDEBİYATI</a:t>
            </a:r>
            <a:r>
              <a:rPr lang="tr-TR" altLang="tr-TR" sz="2400" b="1" dirty="0" smtClean="0"/>
              <a:t> </a:t>
            </a:r>
            <a:br>
              <a:rPr lang="tr-TR" altLang="tr-TR" sz="2400" b="1" dirty="0" smtClean="0"/>
            </a:br>
            <a:endParaRPr lang="tr-TR" altLang="tr-TR" sz="2400" b="1" dirty="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pPr>
              <a:lnSpc>
                <a:spcPct val="80000"/>
              </a:lnSpc>
            </a:pPr>
            <a:r>
              <a:rPr lang="tr-TR" altLang="tr-TR" smtClean="0"/>
              <a:t>Kaşgarlı Mahmut tarafından yazılmıştır. Türkçe-Arapça sözlük çalışmasıdır. Araplara Türkçeyi öğretmek amacıyla kaleme alınmıştır. Bu nedenle Arapça olarak yazılmış olmasına rağmen 7500’den fazla Türkçe kelime mevcuttur. Sadece, 11. Yüzyılda değil, sonraki yüzyıllar için de dil itibariyle önemini kaybetmeyen, değeri tartışılmaz bir eserdir. </a:t>
            </a:r>
            <a:br>
              <a:rPr lang="tr-TR" altLang="tr-TR" smtClean="0"/>
            </a:br>
            <a:endParaRPr lang="tr-TR" altLang="tr-TR" smtClean="0"/>
          </a:p>
        </p:txBody>
      </p:sp>
      <p:sp>
        <p:nvSpPr>
          <p:cNvPr id="49155" name="Rectangle 2"/>
          <p:cNvSpPr>
            <a:spLocks noGrp="1" noChangeArrowheads="1"/>
          </p:cNvSpPr>
          <p:nvPr>
            <p:ph type="title"/>
          </p:nvPr>
        </p:nvSpPr>
        <p:spPr/>
        <p:txBody>
          <a:bodyPr/>
          <a:lstStyle/>
          <a:p>
            <a:r>
              <a:rPr lang="tr-TR" altLang="tr-TR" b="1" dirty="0" smtClean="0"/>
              <a:t>Divan-ı </a:t>
            </a:r>
            <a:r>
              <a:rPr lang="tr-TR" altLang="tr-TR" b="1" dirty="0" err="1" smtClean="0"/>
              <a:t>Lugat’it</a:t>
            </a:r>
            <a:r>
              <a:rPr lang="tr-TR" altLang="tr-TR" b="1" dirty="0" smtClean="0"/>
              <a:t> Türk:</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pPr>
              <a:lnSpc>
                <a:spcPct val="80000"/>
              </a:lnSpc>
            </a:pPr>
            <a:r>
              <a:rPr lang="tr-TR" altLang="tr-TR" sz="1400" b="1" dirty="0" smtClean="0"/>
              <a:t>Sözlü destanlar</a:t>
            </a:r>
            <a:r>
              <a:rPr lang="tr-TR" altLang="tr-TR" sz="1400" dirty="0" smtClean="0"/>
              <a:t> </a:t>
            </a:r>
            <a:br>
              <a:rPr lang="tr-TR" altLang="tr-TR" sz="1400" dirty="0" smtClean="0"/>
            </a:br>
            <a:endParaRPr lang="tr-TR" altLang="tr-TR" sz="1400" dirty="0" smtClean="0"/>
          </a:p>
          <a:p>
            <a:pPr>
              <a:lnSpc>
                <a:spcPct val="80000"/>
              </a:lnSpc>
            </a:pPr>
            <a:r>
              <a:rPr lang="tr-TR" altLang="tr-TR" sz="1400" dirty="0" smtClean="0"/>
              <a:t>Yazının</a:t>
            </a:r>
            <a:r>
              <a:rPr lang="tr-TR" altLang="tr-TR" sz="2000" dirty="0" smtClean="0"/>
              <a:t> </a:t>
            </a:r>
            <a:r>
              <a:rPr lang="tr-TR" altLang="tr-TR" sz="1400" dirty="0" smtClean="0"/>
              <a:t>henüz bulunmadığı ve yaygınlaşmadığı bir kültürde doğan ve kuşaktan kuşağa sözlü olarak aktarıldıktan sonra yazıya geçirilen destanlardır. Ozan ve şarkıcıların değişik zamanlarda söylediği şarkı ve şiirlerin bütünleşmesi ve işlenmesiyle oluşturulurlar. Örnekler: </a:t>
            </a:r>
            <a:br>
              <a:rPr lang="tr-TR" altLang="tr-TR" sz="1400" dirty="0" smtClean="0"/>
            </a:br>
            <a:endParaRPr lang="tr-TR" altLang="tr-TR" sz="1400" dirty="0" smtClean="0"/>
          </a:p>
          <a:p>
            <a:pPr>
              <a:lnSpc>
                <a:spcPct val="80000"/>
              </a:lnSpc>
            </a:pPr>
            <a:r>
              <a:rPr lang="tr-TR" altLang="tr-TR" sz="1400" b="1" dirty="0" err="1" smtClean="0"/>
              <a:t>Gılgameş</a:t>
            </a:r>
            <a:r>
              <a:rPr lang="tr-TR" altLang="tr-TR" sz="1400" b="1" dirty="0" smtClean="0"/>
              <a:t>:</a:t>
            </a:r>
            <a:r>
              <a:rPr lang="tr-TR" altLang="tr-TR" sz="1400" dirty="0" smtClean="0"/>
              <a:t> MÖ 3000 yıllarında Mezopotamya’da ortaya çıkmıştır. Bilinen en eski destandır. Babil ve Akad toplumlarınca da benimsenmiştir. Ama bugüne kalan en eksiksiz biçimi Sümer toplumunda ortaya çıkmıştır. Zalim Uruk kralı </a:t>
            </a:r>
            <a:r>
              <a:rPr lang="tr-TR" altLang="tr-TR" sz="1400" dirty="0" err="1" smtClean="0"/>
              <a:t>Gılgameş’in</a:t>
            </a:r>
            <a:r>
              <a:rPr lang="tr-TR" altLang="tr-TR" sz="1400" dirty="0" smtClean="0"/>
              <a:t> ölümsüzlük arayışını anlatır. </a:t>
            </a:r>
            <a:r>
              <a:rPr lang="tr-TR" altLang="tr-TR" sz="1400" dirty="0" err="1" smtClean="0"/>
              <a:t>Gılgameş</a:t>
            </a:r>
            <a:r>
              <a:rPr lang="tr-TR" altLang="tr-TR" sz="1400" dirty="0" smtClean="0"/>
              <a:t> ve arkadaşı </a:t>
            </a:r>
            <a:r>
              <a:rPr lang="tr-TR" altLang="tr-TR" sz="1400" dirty="0" err="1" smtClean="0"/>
              <a:t>Enkidu</a:t>
            </a:r>
            <a:r>
              <a:rPr lang="tr-TR" altLang="tr-TR" sz="1400" dirty="0" smtClean="0"/>
              <a:t> ile birlikte uzun arayışlardan sonra ölümsüzlük otunu bulur, ama bir yılana kaptırır. </a:t>
            </a:r>
            <a:br>
              <a:rPr lang="tr-TR" altLang="tr-TR" sz="1400" dirty="0" smtClean="0"/>
            </a:br>
            <a:endParaRPr lang="tr-TR" altLang="tr-TR" sz="1400" dirty="0" smtClean="0"/>
          </a:p>
          <a:p>
            <a:pPr>
              <a:lnSpc>
                <a:spcPct val="80000"/>
              </a:lnSpc>
            </a:pPr>
            <a:r>
              <a:rPr lang="tr-TR" altLang="tr-TR" sz="1400" b="1" dirty="0" err="1" smtClean="0"/>
              <a:t>Ilyada</a:t>
            </a:r>
            <a:r>
              <a:rPr lang="tr-TR" altLang="tr-TR" sz="1400" b="1" dirty="0" smtClean="0"/>
              <a:t> ve </a:t>
            </a:r>
            <a:r>
              <a:rPr lang="tr-TR" altLang="tr-TR" sz="1400" b="1" dirty="0" err="1" smtClean="0"/>
              <a:t>Odysseia</a:t>
            </a:r>
            <a:r>
              <a:rPr lang="tr-TR" altLang="tr-TR" sz="1400" b="1" dirty="0" smtClean="0"/>
              <a:t>:</a:t>
            </a:r>
            <a:r>
              <a:rPr lang="tr-TR" altLang="tr-TR" sz="1400" dirty="0" smtClean="0"/>
              <a:t> MÖ 11-12’nci yüzyıllarda geçtiği sanılmaktadır. Homeros destanları olarak bilinirler. Yunan Yarımadası’ndaki </a:t>
            </a:r>
            <a:r>
              <a:rPr lang="tr-TR" altLang="tr-TR" sz="1400" dirty="0" err="1" smtClean="0"/>
              <a:t>Akhalar’ın</a:t>
            </a:r>
            <a:r>
              <a:rPr lang="tr-TR" altLang="tr-TR" sz="1400" dirty="0" smtClean="0"/>
              <a:t>, Anadolu’daki </a:t>
            </a:r>
            <a:r>
              <a:rPr lang="tr-TR" altLang="tr-TR" sz="1400" dirty="0" err="1" smtClean="0"/>
              <a:t>İon</a:t>
            </a:r>
            <a:r>
              <a:rPr lang="tr-TR" altLang="tr-TR" sz="1400" dirty="0" smtClean="0"/>
              <a:t> krallıklarına saldırısı ve </a:t>
            </a:r>
            <a:r>
              <a:rPr lang="tr-TR" altLang="tr-TR" sz="1400" dirty="0" err="1" smtClean="0"/>
              <a:t>Akha</a:t>
            </a:r>
            <a:r>
              <a:rPr lang="tr-TR" altLang="tr-TR" sz="1400" dirty="0" smtClean="0"/>
              <a:t> kral ve prenslerinin daha sonraki serüvenleri anlatılır. Özellikle </a:t>
            </a:r>
            <a:r>
              <a:rPr lang="tr-TR" altLang="tr-TR" sz="1400" dirty="0" err="1" smtClean="0"/>
              <a:t>Odysseia</a:t>
            </a:r>
            <a:r>
              <a:rPr lang="tr-TR" altLang="tr-TR" sz="1400" dirty="0" smtClean="0"/>
              <a:t>, Yunan Tragedyası ve Batı edebiyatının önemli bir kaynağıdır. </a:t>
            </a:r>
            <a:br>
              <a:rPr lang="tr-TR" altLang="tr-TR" sz="1400" dirty="0" smtClean="0"/>
            </a:br>
            <a:endParaRPr lang="tr-TR" altLang="tr-TR" sz="1400" dirty="0" smtClean="0"/>
          </a:p>
          <a:p>
            <a:pPr>
              <a:lnSpc>
                <a:spcPct val="80000"/>
              </a:lnSpc>
            </a:pPr>
            <a:r>
              <a:rPr lang="tr-TR" altLang="tr-TR" sz="1400" b="1" dirty="0" smtClean="0"/>
              <a:t>Diğerleri:</a:t>
            </a:r>
            <a:r>
              <a:rPr lang="tr-TR" altLang="tr-TR" sz="1400" dirty="0" smtClean="0"/>
              <a:t> Eski İngilizce halk destanı </a:t>
            </a:r>
            <a:r>
              <a:rPr lang="tr-TR" altLang="tr-TR" sz="1400" dirty="0" err="1" smtClean="0"/>
              <a:t>Beowulf</a:t>
            </a:r>
            <a:r>
              <a:rPr lang="tr-TR" altLang="tr-TR" sz="1400" dirty="0" smtClean="0"/>
              <a:t>, Eski Almanca </a:t>
            </a:r>
            <a:r>
              <a:rPr lang="tr-TR" altLang="tr-TR" sz="1400" dirty="0" err="1" smtClean="0"/>
              <a:t>Heldenlieder</a:t>
            </a:r>
            <a:r>
              <a:rPr lang="tr-TR" altLang="tr-TR" sz="1400" dirty="0" smtClean="0"/>
              <a:t> (kahramanlık türküleri), Almanca </a:t>
            </a:r>
            <a:r>
              <a:rPr lang="tr-TR" altLang="tr-TR" sz="1400" dirty="0" err="1" smtClean="0"/>
              <a:t>Nibelungenlied</a:t>
            </a:r>
            <a:r>
              <a:rPr lang="tr-TR" altLang="tr-TR" sz="1400" dirty="0" smtClean="0"/>
              <a:t> , </a:t>
            </a:r>
            <a:r>
              <a:rPr lang="tr-TR" altLang="tr-TR" sz="1400" dirty="0" err="1" smtClean="0"/>
              <a:t>Kudrunlied</a:t>
            </a:r>
            <a:r>
              <a:rPr lang="tr-TR" altLang="tr-TR" sz="1400" dirty="0" smtClean="0"/>
              <a:t>, Fransa'da </a:t>
            </a:r>
            <a:r>
              <a:rPr lang="tr-TR" altLang="tr-TR" sz="1400" dirty="0" err="1" smtClean="0"/>
              <a:t>Chanson</a:t>
            </a:r>
            <a:r>
              <a:rPr lang="tr-TR" altLang="tr-TR" sz="1400" dirty="0" smtClean="0"/>
              <a:t> de </a:t>
            </a:r>
            <a:r>
              <a:rPr lang="tr-TR" altLang="tr-TR" sz="1400" dirty="0" err="1" smtClean="0"/>
              <a:t>Geste</a:t>
            </a:r>
            <a:r>
              <a:rPr lang="tr-TR" altLang="tr-TR" sz="1400" dirty="0" smtClean="0"/>
              <a:t> (kahramanlık şarkısı), </a:t>
            </a:r>
            <a:r>
              <a:rPr lang="tr-TR" altLang="tr-TR" sz="1400" dirty="0" err="1" smtClean="0"/>
              <a:t>Chanson</a:t>
            </a:r>
            <a:r>
              <a:rPr lang="tr-TR" altLang="tr-TR" sz="1400" dirty="0" smtClean="0"/>
              <a:t> de </a:t>
            </a:r>
            <a:r>
              <a:rPr lang="tr-TR" altLang="tr-TR" sz="1400" dirty="0" err="1" smtClean="0"/>
              <a:t>Roland</a:t>
            </a:r>
            <a:r>
              <a:rPr lang="tr-TR" altLang="tr-TR" sz="1400" dirty="0" smtClean="0"/>
              <a:t> (Frank kralı </a:t>
            </a:r>
            <a:r>
              <a:rPr lang="tr-TR" altLang="tr-TR" sz="1400" dirty="0" err="1" smtClean="0"/>
              <a:t>Charlemagne’ın</a:t>
            </a:r>
            <a:r>
              <a:rPr lang="tr-TR" altLang="tr-TR" sz="1400" dirty="0" smtClean="0"/>
              <a:t> savaşlarını anlatır), İspanya’da El </a:t>
            </a:r>
            <a:r>
              <a:rPr lang="tr-TR" altLang="tr-TR" sz="1400" dirty="0" err="1" smtClean="0"/>
              <a:t>Cantar</a:t>
            </a:r>
            <a:r>
              <a:rPr lang="tr-TR" altLang="tr-TR" sz="1400" dirty="0" smtClean="0"/>
              <a:t> de </a:t>
            </a:r>
            <a:r>
              <a:rPr lang="tr-TR" altLang="tr-TR" sz="1400" dirty="0" err="1" smtClean="0"/>
              <a:t>Mio</a:t>
            </a:r>
            <a:r>
              <a:rPr lang="tr-TR" altLang="tr-TR" sz="1400" dirty="0" smtClean="0"/>
              <a:t> </a:t>
            </a:r>
            <a:r>
              <a:rPr lang="tr-TR" altLang="tr-TR" sz="1400" dirty="0" err="1" smtClean="0"/>
              <a:t>Cid</a:t>
            </a:r>
            <a:r>
              <a:rPr lang="tr-TR" altLang="tr-TR" sz="1400" dirty="0" smtClean="0"/>
              <a:t>, Hindistan'da </a:t>
            </a:r>
            <a:r>
              <a:rPr lang="tr-TR" altLang="tr-TR" sz="1400" dirty="0" err="1" smtClean="0"/>
              <a:t>Mahabharata</a:t>
            </a:r>
            <a:r>
              <a:rPr lang="tr-TR" altLang="tr-TR" sz="1400" dirty="0" smtClean="0"/>
              <a:t>, </a:t>
            </a:r>
            <a:r>
              <a:rPr lang="tr-TR" altLang="tr-TR" sz="1400" dirty="0" err="1" smtClean="0"/>
              <a:t>Ramayana</a:t>
            </a:r>
            <a:r>
              <a:rPr lang="tr-TR" altLang="tr-TR" sz="1400" dirty="0" smtClean="0"/>
              <a:t>, Japonya’da </a:t>
            </a:r>
            <a:r>
              <a:rPr lang="tr-TR" altLang="tr-TR" sz="1400" dirty="0" err="1" smtClean="0"/>
              <a:t>Heike</a:t>
            </a:r>
            <a:r>
              <a:rPr lang="tr-TR" altLang="tr-TR" sz="1400" dirty="0" smtClean="0"/>
              <a:t> </a:t>
            </a:r>
            <a:r>
              <a:rPr lang="tr-TR" altLang="tr-TR" sz="1400" dirty="0" err="1" smtClean="0"/>
              <a:t>Monogatari</a:t>
            </a:r>
            <a:r>
              <a:rPr lang="tr-TR" altLang="tr-TR" sz="1400" dirty="0" smtClean="0"/>
              <a:t>. </a:t>
            </a:r>
            <a:br>
              <a:rPr lang="tr-TR" altLang="tr-TR" sz="1400" dirty="0" smtClean="0"/>
            </a:br>
            <a:r>
              <a:rPr lang="tr-TR" altLang="tr-TR" sz="1400" dirty="0" smtClean="0"/>
              <a:t/>
            </a:r>
            <a:br>
              <a:rPr lang="tr-TR" altLang="tr-TR" sz="1400" dirty="0" smtClean="0"/>
            </a:br>
            <a:endParaRPr lang="tr-TR" altLang="tr-TR" sz="1400" dirty="0" smtClean="0"/>
          </a:p>
        </p:txBody>
      </p:sp>
      <p:sp>
        <p:nvSpPr>
          <p:cNvPr id="8194" name="Rectangle 2"/>
          <p:cNvSpPr>
            <a:spLocks noGrp="1" noChangeArrowheads="1"/>
          </p:cNvSpPr>
          <p:nvPr>
            <p:ph type="title"/>
          </p:nvPr>
        </p:nvSpPr>
        <p:spPr/>
        <p:txBody>
          <a:bodyPr rtlCol="0">
            <a:normAutofit fontScale="90000"/>
          </a:bodyPr>
          <a:lstStyle/>
          <a:p>
            <a:pPr fontAlgn="auto">
              <a:spcAft>
                <a:spcPts val="0"/>
              </a:spcAft>
              <a:defRPr/>
            </a:pPr>
            <a:r>
              <a:rPr lang="tr-TR" altLang="tr-TR" sz="4000" dirty="0"/>
              <a:t> </a:t>
            </a:r>
            <a:r>
              <a:rPr lang="tr-TR" altLang="tr-TR" sz="4000" dirty="0" smtClean="0"/>
              <a:t/>
            </a:r>
            <a:br>
              <a:rPr lang="tr-TR" altLang="tr-TR" sz="4000" dirty="0" smtClean="0"/>
            </a:br>
            <a:r>
              <a:rPr lang="tr-TR" altLang="tr-TR" sz="4000" dirty="0" smtClean="0"/>
              <a:t>Destanlar </a:t>
            </a:r>
            <a:r>
              <a:rPr lang="tr-TR" altLang="tr-TR" sz="4000" dirty="0"/>
              <a:t>temel olarak iki gruba ayrılır. </a:t>
            </a:r>
            <a:br>
              <a:rPr lang="tr-TR" altLang="tr-TR" sz="4000" dirty="0"/>
            </a:br>
            <a:endParaRPr lang="tr-TR" altLang="tr-TR" sz="4000" dirty="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p:txBody>
          <a:bodyPr/>
          <a:lstStyle/>
          <a:p>
            <a:pPr>
              <a:lnSpc>
                <a:spcPct val="80000"/>
              </a:lnSpc>
            </a:pPr>
            <a:r>
              <a:rPr lang="tr-TR" altLang="tr-TR" sz="2800" smtClean="0"/>
              <a:t>Kaşgar Türkçesi ile 12. yüzyılda Edip Ahmet tarafından yazılmıştır. Kutadgu Bilig gibi aruz vezniyle man-zum olarak meydana getirilmiştir. Eserin bütünü 14 bölümdür ve 40 beyit ve 101 dörtlükten oluşmuştur. Sanat inceliklerinden yoksun olmasına mukabil, dönemin Türkçesini yansıtması yönüyle oldukça önemli bir eserdir. Dinî ve ahlâkî bilgi vermek amacıyla yazılmıştır. </a:t>
            </a:r>
            <a:br>
              <a:rPr lang="tr-TR" altLang="tr-TR" sz="2800" smtClean="0"/>
            </a:br>
            <a:r>
              <a:rPr lang="tr-TR" altLang="tr-TR" sz="2800" smtClean="0"/>
              <a:t/>
            </a:r>
            <a:br>
              <a:rPr lang="tr-TR" altLang="tr-TR" sz="2800" smtClean="0"/>
            </a:br>
            <a:endParaRPr lang="tr-TR" altLang="tr-TR" sz="2800" smtClean="0"/>
          </a:p>
        </p:txBody>
      </p:sp>
      <p:sp>
        <p:nvSpPr>
          <p:cNvPr id="50179" name="Rectangle 2"/>
          <p:cNvSpPr>
            <a:spLocks noGrp="1" noChangeArrowheads="1"/>
          </p:cNvSpPr>
          <p:nvPr>
            <p:ph type="title"/>
          </p:nvPr>
        </p:nvSpPr>
        <p:spPr/>
        <p:txBody>
          <a:bodyPr/>
          <a:lstStyle/>
          <a:p>
            <a:r>
              <a:rPr lang="tr-TR" altLang="tr-TR" sz="4400" b="1" dirty="0" err="1" smtClean="0"/>
              <a:t>Atebetü’l</a:t>
            </a:r>
            <a:r>
              <a:rPr lang="tr-TR" altLang="tr-TR" sz="4400" b="1" dirty="0" smtClean="0"/>
              <a:t> - </a:t>
            </a:r>
            <a:r>
              <a:rPr lang="tr-TR" altLang="tr-TR" sz="4400" b="1" dirty="0" err="1" smtClean="0"/>
              <a:t>Hakayık</a:t>
            </a:r>
            <a:r>
              <a:rPr lang="tr-TR" altLang="tr-TR" sz="4400" b="1" dirty="0" smtClean="0"/>
              <a:t> (Hakikatlerin Eşiği):</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p:txBody>
          <a:bodyPr/>
          <a:lstStyle/>
          <a:p>
            <a:pPr>
              <a:lnSpc>
                <a:spcPct val="90000"/>
              </a:lnSpc>
            </a:pPr>
            <a:r>
              <a:rPr lang="tr-TR" altLang="tr-TR" dirty="0" smtClean="0"/>
              <a:t>1069 yılında Yusuf Hac </a:t>
            </a:r>
            <a:r>
              <a:rPr lang="tr-TR" altLang="tr-TR" dirty="0" err="1" smtClean="0"/>
              <a:t>Hacip</a:t>
            </a:r>
            <a:r>
              <a:rPr lang="tr-TR" altLang="tr-TR" dirty="0" smtClean="0"/>
              <a:t> tarafından mesnevi tarzında yazılan, 6645 beyit meydana gelen manzume bir eserdir. Site uygarlığına (İslam uygarlığına) geçiş döneminde yazılan eserlerden biridir ve dil itibariyle eski Türkçe özellikleri içermektedir. Bu nedenle İslamiyet’ten Önceki Türk Edebiyatı’ </a:t>
            </a:r>
            <a:r>
              <a:rPr lang="tr-TR" altLang="tr-TR" dirty="0" err="1" smtClean="0"/>
              <a:t>nın</a:t>
            </a:r>
            <a:r>
              <a:rPr lang="tr-TR" altLang="tr-TR" dirty="0" smtClean="0"/>
              <a:t> eseri olarak kabul edilmektedir </a:t>
            </a:r>
          </a:p>
        </p:txBody>
      </p:sp>
      <p:sp>
        <p:nvSpPr>
          <p:cNvPr id="51203" name="Rectangle 2"/>
          <p:cNvSpPr>
            <a:spLocks noGrp="1" noChangeArrowheads="1"/>
          </p:cNvSpPr>
          <p:nvPr>
            <p:ph type="title"/>
          </p:nvPr>
        </p:nvSpPr>
        <p:spPr>
          <a:xfrm>
            <a:off x="683568" y="116632"/>
            <a:ext cx="7756525" cy="1778967"/>
          </a:xfrm>
        </p:spPr>
        <p:txBody>
          <a:bodyPr/>
          <a:lstStyle/>
          <a:p>
            <a:r>
              <a:rPr lang="tr-TR" altLang="tr-TR" sz="4000" b="1" dirty="0" smtClean="0"/>
              <a:t>Kutadgu Bilig </a:t>
            </a:r>
            <a:br>
              <a:rPr lang="tr-TR" altLang="tr-TR" sz="4000" b="1" dirty="0" smtClean="0"/>
            </a:br>
            <a:r>
              <a:rPr lang="tr-TR" altLang="tr-TR" sz="4000" b="1" dirty="0" smtClean="0"/>
              <a:t>(</a:t>
            </a:r>
            <a:r>
              <a:rPr lang="tr-TR" altLang="tr-TR" sz="3200" b="1" dirty="0" smtClean="0"/>
              <a:t>Saadet Bilgisi = Devlet Olma Bilgisi):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1187624" y="836711"/>
            <a:ext cx="7776864" cy="787301"/>
          </a:xfrm>
        </p:spPr>
        <p:txBody>
          <a:bodyPr/>
          <a:lstStyle/>
          <a:p>
            <a:r>
              <a:rPr lang="tr-TR" altLang="tr-TR" sz="4000" b="1" dirty="0" smtClean="0"/>
              <a:t>Hoca Ahmet </a:t>
            </a:r>
            <a:r>
              <a:rPr lang="tr-TR" altLang="tr-TR" sz="4000" b="1" dirty="0" err="1" smtClean="0"/>
              <a:t>Yesevi</a:t>
            </a:r>
            <a:r>
              <a:rPr lang="tr-TR" altLang="tr-TR" sz="4000" b="1" dirty="0" smtClean="0"/>
              <a:t> Türbesi</a:t>
            </a:r>
          </a:p>
        </p:txBody>
      </p:sp>
      <p:pic>
        <p:nvPicPr>
          <p:cNvPr id="52228" name="Picture 5" descr="yesevi.jpg (95847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276872"/>
            <a:ext cx="6715125"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lstStyle/>
          <a:p>
            <a:r>
              <a:rPr lang="tr-TR" altLang="tr-TR" smtClean="0"/>
              <a:t>Türk edebiyatı tarihinde "Divan-ı Hikmet"in önemi İslâmiyet'ten sonraki Türk Edebiyatı'nın daha önce yazılan Kutadgu Biliğ’den sonraki bilinen en eski örneklerinden biri ve tasavvufi Türk edebiyatının ilk eseri oluşundan daha fazla Türk dünyasında meydana getirdiği tesirlere dayanır </a:t>
            </a:r>
          </a:p>
        </p:txBody>
      </p:sp>
      <p:sp>
        <p:nvSpPr>
          <p:cNvPr id="53251" name="Rectangle 2"/>
          <p:cNvSpPr>
            <a:spLocks noGrp="1" noChangeArrowheads="1"/>
          </p:cNvSpPr>
          <p:nvPr>
            <p:ph type="title"/>
          </p:nvPr>
        </p:nvSpPr>
        <p:spPr/>
        <p:txBody>
          <a:bodyPr/>
          <a:lstStyle/>
          <a:p>
            <a:r>
              <a:rPr lang="tr-TR" altLang="tr-TR" smtClean="0"/>
              <a:t>Divan-ı Hikmet</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p:txBody>
          <a:bodyPr/>
          <a:lstStyle/>
          <a:p>
            <a:pPr>
              <a:lnSpc>
                <a:spcPct val="80000"/>
              </a:lnSpc>
            </a:pPr>
            <a:r>
              <a:rPr lang="tr-TR" altLang="tr-TR" sz="2000" smtClean="0"/>
              <a:t>Genellikle bir ölünün ya da acı, üzücü bir olayın ardından söylenen halk türküsü. Ağıtlar, başından acı bir olay geçen ya da ölen kişinin iyiliklerinden, yiğitçe davranışlarından ve yaşamındaki önemli olaylardan söz eder. Belli geleneksel hareketler eşliğinde kendine özgü ölçü ve uyaklarla söylenir. </a:t>
            </a:r>
            <a:br>
              <a:rPr lang="tr-TR" altLang="tr-TR" sz="2000" smtClean="0"/>
            </a:br>
            <a:r>
              <a:rPr lang="tr-TR" altLang="tr-TR" sz="2000" smtClean="0"/>
              <a:t>Türklerde ağıt geleneği çok eskidir. Anadolu’nun hemen her yerinde söylenir. Ağıtlar yarı anonim folklor ürünleri arasında da sayılabilir. Türkçe’de 7, 8 ve 10 heceli ağıtlar yaygındır. En çok rastlanılanı 8 hecelilerdir. Erkeklerin söylediği ağıtlar varsa da ağıtları daha çok kadınlar söyler. Gösteri bölümüyle tiyatro, söyleniş biçimiyle şiirseldir. Ağıtlar türkü ve destanla yakın ilişki içindedir. </a:t>
            </a:r>
            <a:br>
              <a:rPr lang="tr-TR" altLang="tr-TR" sz="2000" smtClean="0"/>
            </a:br>
            <a:r>
              <a:rPr lang="tr-TR" altLang="tr-TR" sz="2000" smtClean="0"/>
              <a:t/>
            </a:r>
            <a:br>
              <a:rPr lang="tr-TR" altLang="tr-TR" sz="2000" smtClean="0"/>
            </a:br>
            <a:endParaRPr lang="tr-TR" altLang="tr-TR" sz="2000" smtClean="0"/>
          </a:p>
        </p:txBody>
      </p:sp>
      <p:sp>
        <p:nvSpPr>
          <p:cNvPr id="54275" name="Rectangle 2"/>
          <p:cNvSpPr>
            <a:spLocks noGrp="1" noChangeArrowheads="1"/>
          </p:cNvSpPr>
          <p:nvPr>
            <p:ph type="title"/>
          </p:nvPr>
        </p:nvSpPr>
        <p:spPr/>
        <p:txBody>
          <a:bodyPr/>
          <a:lstStyle/>
          <a:p>
            <a:r>
              <a:rPr lang="tr-TR" altLang="tr-TR" sz="4000" b="1" smtClean="0"/>
              <a:t>AĞIT</a:t>
            </a:r>
            <a:r>
              <a:rPr lang="tr-TR" altLang="tr-TR" sz="4000" smtClean="0"/>
              <a:t> </a:t>
            </a:r>
            <a:br>
              <a:rPr lang="tr-TR" altLang="tr-TR" sz="4000" smtClean="0"/>
            </a:br>
            <a:endParaRPr lang="tr-TR" altLang="tr-TR" sz="4000" smtClean="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a:lnSpc>
                <a:spcPct val="80000"/>
              </a:lnSpc>
            </a:pPr>
            <a:endParaRPr lang="tr-TR" altLang="tr-TR" sz="1600" smtClean="0"/>
          </a:p>
          <a:p>
            <a:pPr>
              <a:lnSpc>
                <a:spcPct val="80000"/>
              </a:lnSpc>
            </a:pPr>
            <a:r>
              <a:rPr lang="tr-TR" altLang="tr-TR" sz="1600" smtClean="0"/>
              <a:t>Belirli bir yazar tarafından eski örneklere uygun olarak ve okunmak üzere kaleme alınmış destanlardır. </a:t>
            </a:r>
            <a:br>
              <a:rPr lang="tr-TR" altLang="tr-TR" sz="1600" smtClean="0"/>
            </a:br>
            <a:r>
              <a:rPr lang="tr-TR" altLang="tr-TR" sz="1600" smtClean="0"/>
              <a:t>Örnekler: </a:t>
            </a:r>
            <a:br>
              <a:rPr lang="tr-TR" altLang="tr-TR" sz="1600" smtClean="0"/>
            </a:br>
            <a:endParaRPr lang="tr-TR" altLang="tr-TR" sz="1600" smtClean="0"/>
          </a:p>
          <a:p>
            <a:pPr>
              <a:lnSpc>
                <a:spcPct val="80000"/>
              </a:lnSpc>
            </a:pPr>
            <a:r>
              <a:rPr lang="tr-TR" altLang="tr-TR" sz="1600" b="1" smtClean="0"/>
              <a:t>Vergilius’un Aeneis’i:</a:t>
            </a:r>
            <a:r>
              <a:rPr lang="tr-TR" altLang="tr-TR" sz="1600" smtClean="0"/>
              <a:t> MÖ 29-19’uncu yüzyılları kapsar. Troyalı Aeneias’in uzun ve zorlu bir yolculuktan sonra Latin ülkesine gelerek Lavinium kentini kurması anlatılır. Lavinium sonradan Alba Langa ve Roma kentlerinin yerine kurulan ilk kenttir. </a:t>
            </a:r>
            <a:br>
              <a:rPr lang="tr-TR" altLang="tr-TR" sz="1600" smtClean="0"/>
            </a:br>
            <a:endParaRPr lang="tr-TR" altLang="tr-TR" sz="1600" smtClean="0"/>
          </a:p>
          <a:p>
            <a:pPr>
              <a:lnSpc>
                <a:spcPct val="80000"/>
              </a:lnSpc>
            </a:pPr>
            <a:r>
              <a:rPr lang="tr-TR" altLang="tr-TR" sz="1600" b="1" smtClean="0"/>
              <a:t>Milton’un Paradise Lost’u:</a:t>
            </a:r>
            <a:r>
              <a:rPr lang="tr-TR" altLang="tr-TR" sz="1600" smtClean="0"/>
              <a:t> İnsanın cennetten kovuluşu ve tanrının şeytanla mücadelesini anlatır. </a:t>
            </a:r>
            <a:br>
              <a:rPr lang="tr-TR" altLang="tr-TR" sz="1600" smtClean="0"/>
            </a:br>
            <a:endParaRPr lang="tr-TR" altLang="tr-TR" sz="1600" smtClean="0"/>
          </a:p>
          <a:p>
            <a:pPr>
              <a:lnSpc>
                <a:spcPct val="80000"/>
              </a:lnSpc>
            </a:pPr>
            <a:r>
              <a:rPr lang="tr-TR" altLang="tr-TR" sz="1600" smtClean="0"/>
              <a:t>Dante’nin La Divina Commedia’sı (İlahi Komedya) MS 1310-1321, Ariosto’nun Orlando Furioso’su (Çılgın Orlando) 1532, Camoes’in Os Lusidas’ı 1572. </a:t>
            </a:r>
            <a:br>
              <a:rPr lang="tr-TR" altLang="tr-TR" sz="1600" smtClean="0"/>
            </a:br>
            <a:r>
              <a:rPr lang="tr-TR" altLang="tr-TR" sz="1600" smtClean="0"/>
              <a:t/>
            </a:r>
            <a:br>
              <a:rPr lang="tr-TR" altLang="tr-TR" sz="1600" smtClean="0"/>
            </a:br>
            <a:endParaRPr lang="tr-TR" altLang="tr-TR" sz="1600" smtClean="0"/>
          </a:p>
          <a:p>
            <a:pPr>
              <a:lnSpc>
                <a:spcPct val="80000"/>
              </a:lnSpc>
            </a:pPr>
            <a:endParaRPr lang="tr-TR" altLang="tr-TR" sz="1600" smtClean="0"/>
          </a:p>
        </p:txBody>
      </p:sp>
      <p:sp>
        <p:nvSpPr>
          <p:cNvPr id="9218" name="Rectangle 2"/>
          <p:cNvSpPr>
            <a:spLocks noGrp="1" noChangeArrowheads="1"/>
          </p:cNvSpPr>
          <p:nvPr>
            <p:ph type="title"/>
          </p:nvPr>
        </p:nvSpPr>
        <p:spPr/>
        <p:txBody>
          <a:bodyPr rtlCol="0">
            <a:normAutofit fontScale="90000"/>
          </a:bodyPr>
          <a:lstStyle/>
          <a:p>
            <a:pPr fontAlgn="auto">
              <a:spcAft>
                <a:spcPts val="0"/>
              </a:spcAft>
              <a:defRPr/>
            </a:pPr>
            <a:r>
              <a:rPr lang="tr-TR" altLang="tr-TR" sz="4000" b="1"/>
              <a:t>Edebi destanlar</a:t>
            </a:r>
            <a:r>
              <a:rPr lang="tr-TR" altLang="tr-TR" sz="4000"/>
              <a:t> </a:t>
            </a:r>
            <a:br>
              <a:rPr lang="tr-TR" altLang="tr-TR" sz="4000"/>
            </a:br>
            <a:endParaRPr lang="tr-TR" altLang="tr-TR" sz="400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98500" y="2247900"/>
            <a:ext cx="8121972" cy="4205436"/>
          </a:xfrm>
        </p:spPr>
        <p:txBody>
          <a:bodyPr rtlCol="0">
            <a:normAutofit fontScale="85000" lnSpcReduction="20000"/>
          </a:bodyPr>
          <a:lstStyle/>
          <a:p>
            <a:pPr marL="365760" indent="-365760" fontAlgn="auto">
              <a:lnSpc>
                <a:spcPct val="80000"/>
              </a:lnSpc>
              <a:spcAft>
                <a:spcPts val="0"/>
              </a:spcAft>
              <a:defRPr/>
            </a:pPr>
            <a:r>
              <a:rPr lang="tr-TR" altLang="tr-TR" sz="1600" dirty="0">
                <a:solidFill>
                  <a:schemeClr val="tx1">
                    <a:lumMod val="85000"/>
                    <a:lumOff val="15000"/>
                  </a:schemeClr>
                </a:solidFill>
              </a:rPr>
              <a:t>Asya kıtasının çeşitli bölgelerinde yaşayan Türk boyları arasında zengin bir destan geleneği vardır. Bilinen Türk destanları arasında en eskisi </a:t>
            </a:r>
            <a:r>
              <a:rPr lang="tr-TR" altLang="tr-TR" sz="1600" b="1" dirty="0">
                <a:solidFill>
                  <a:schemeClr val="tx1">
                    <a:lumMod val="85000"/>
                    <a:lumOff val="15000"/>
                  </a:schemeClr>
                </a:solidFill>
              </a:rPr>
              <a:t>Yaratılış Destanı</a:t>
            </a:r>
            <a:r>
              <a:rPr lang="tr-TR" altLang="tr-TR" sz="1600" dirty="0">
                <a:solidFill>
                  <a:schemeClr val="tx1">
                    <a:lumMod val="85000"/>
                    <a:lumOff val="15000"/>
                  </a:schemeClr>
                </a:solidFill>
              </a:rPr>
              <a:t>’dır. Altay Türkleri arasında söylenmektedir. V. </a:t>
            </a:r>
            <a:r>
              <a:rPr lang="tr-TR" altLang="tr-TR" sz="1600" dirty="0" err="1">
                <a:solidFill>
                  <a:schemeClr val="tx1">
                    <a:lumMod val="85000"/>
                    <a:lumOff val="15000"/>
                  </a:schemeClr>
                </a:solidFill>
              </a:rPr>
              <a:t>Radlov</a:t>
            </a:r>
            <a:r>
              <a:rPr lang="tr-TR" altLang="tr-TR" sz="1600" dirty="0">
                <a:solidFill>
                  <a:schemeClr val="tx1">
                    <a:lumMod val="85000"/>
                    <a:lumOff val="15000"/>
                  </a:schemeClr>
                </a:solidFill>
              </a:rPr>
              <a:t> tarafından saptanıp yazıya geçirilmiştir. </a:t>
            </a:r>
            <a:br>
              <a:rPr lang="tr-TR" altLang="tr-TR" sz="1600" dirty="0">
                <a:solidFill>
                  <a:schemeClr val="tx1">
                    <a:lumMod val="85000"/>
                    <a:lumOff val="15000"/>
                  </a:schemeClr>
                </a:solidFill>
              </a:rPr>
            </a:br>
            <a:endParaRPr lang="tr-TR" altLang="tr-TR" sz="1600" dirty="0" smtClean="0">
              <a:solidFill>
                <a:schemeClr val="tx1">
                  <a:lumMod val="85000"/>
                  <a:lumOff val="15000"/>
                </a:schemeClr>
              </a:solidFill>
            </a:endParaRPr>
          </a:p>
          <a:p>
            <a:pPr marL="365760" indent="-365760" fontAlgn="auto">
              <a:lnSpc>
                <a:spcPct val="80000"/>
              </a:lnSpc>
              <a:spcAft>
                <a:spcPts val="0"/>
              </a:spcAft>
              <a:defRPr/>
            </a:pPr>
            <a:r>
              <a:rPr lang="tr-TR" altLang="tr-TR" sz="1600" b="1" dirty="0" smtClean="0">
                <a:solidFill>
                  <a:schemeClr val="tx1">
                    <a:lumMod val="85000"/>
                    <a:lumOff val="15000"/>
                  </a:schemeClr>
                </a:solidFill>
              </a:rPr>
              <a:t>Saka </a:t>
            </a:r>
            <a:r>
              <a:rPr lang="tr-TR" altLang="tr-TR" sz="1600" b="1" dirty="0">
                <a:solidFill>
                  <a:schemeClr val="tx1">
                    <a:lumMod val="85000"/>
                    <a:lumOff val="15000"/>
                  </a:schemeClr>
                </a:solidFill>
              </a:rPr>
              <a:t>Destanı</a:t>
            </a:r>
            <a:r>
              <a:rPr lang="tr-TR" altLang="tr-TR" sz="1600" dirty="0">
                <a:solidFill>
                  <a:schemeClr val="tx1">
                    <a:lumMod val="85000"/>
                    <a:lumOff val="15000"/>
                  </a:schemeClr>
                </a:solidFill>
              </a:rPr>
              <a:t>, İskit </a:t>
            </a:r>
            <a:r>
              <a:rPr lang="tr-TR" altLang="tr-TR" sz="1600" dirty="0" err="1">
                <a:solidFill>
                  <a:schemeClr val="tx1">
                    <a:lumMod val="85000"/>
                    <a:lumOff val="15000"/>
                  </a:schemeClr>
                </a:solidFill>
              </a:rPr>
              <a:t>Türkleri’ne</a:t>
            </a:r>
            <a:r>
              <a:rPr lang="tr-TR" altLang="tr-TR" sz="1600" dirty="0">
                <a:solidFill>
                  <a:schemeClr val="tx1">
                    <a:lumMod val="85000"/>
                    <a:lumOff val="15000"/>
                  </a:schemeClr>
                </a:solidFill>
              </a:rPr>
              <a:t> aittir. Bu destan zinciri içinde </a:t>
            </a:r>
            <a:r>
              <a:rPr lang="tr-TR" altLang="tr-TR" sz="1600" b="1" dirty="0">
                <a:solidFill>
                  <a:schemeClr val="tx1">
                    <a:lumMod val="85000"/>
                    <a:lumOff val="15000"/>
                  </a:schemeClr>
                </a:solidFill>
              </a:rPr>
              <a:t>Alp Er Tunga</a:t>
            </a:r>
            <a:r>
              <a:rPr lang="tr-TR" altLang="tr-TR" sz="1600" dirty="0">
                <a:solidFill>
                  <a:schemeClr val="tx1">
                    <a:lumMod val="85000"/>
                    <a:lumOff val="15000"/>
                  </a:schemeClr>
                </a:solidFill>
              </a:rPr>
              <a:t> ve </a:t>
            </a:r>
            <a:r>
              <a:rPr lang="tr-TR" altLang="tr-TR" sz="1600" b="1" dirty="0">
                <a:solidFill>
                  <a:schemeClr val="tx1">
                    <a:lumMod val="85000"/>
                    <a:lumOff val="15000"/>
                  </a:schemeClr>
                </a:solidFill>
              </a:rPr>
              <a:t>Şu</a:t>
            </a:r>
            <a:r>
              <a:rPr lang="tr-TR" altLang="tr-TR" sz="1600" dirty="0">
                <a:solidFill>
                  <a:schemeClr val="tx1">
                    <a:lumMod val="85000"/>
                    <a:lumOff val="15000"/>
                  </a:schemeClr>
                </a:solidFill>
              </a:rPr>
              <a:t> parçaları bulunur. Bunlar Kaşgarlı </a:t>
            </a:r>
            <a:r>
              <a:rPr lang="tr-TR" altLang="tr-TR" sz="1600" dirty="0" err="1">
                <a:solidFill>
                  <a:schemeClr val="tx1">
                    <a:lumMod val="85000"/>
                    <a:lumOff val="15000"/>
                  </a:schemeClr>
                </a:solidFill>
              </a:rPr>
              <a:t>Mahmud’u</a:t>
            </a:r>
            <a:r>
              <a:rPr lang="tr-TR" altLang="tr-TR" sz="1600" dirty="0">
                <a:solidFill>
                  <a:schemeClr val="tx1">
                    <a:lumMod val="85000"/>
                    <a:lumOff val="15000"/>
                  </a:schemeClr>
                </a:solidFill>
              </a:rPr>
              <a:t> </a:t>
            </a:r>
            <a:r>
              <a:rPr lang="tr-TR" altLang="tr-TR" sz="1600" dirty="0" err="1">
                <a:solidFill>
                  <a:schemeClr val="tx1">
                    <a:lumMod val="85000"/>
                    <a:lumOff val="15000"/>
                  </a:schemeClr>
                </a:solidFill>
              </a:rPr>
              <a:t>Divanü</a:t>
            </a:r>
            <a:r>
              <a:rPr lang="tr-TR" altLang="tr-TR" sz="1600" dirty="0">
                <a:solidFill>
                  <a:schemeClr val="tx1">
                    <a:lumMod val="85000"/>
                    <a:lumOff val="15000"/>
                  </a:schemeClr>
                </a:solidFill>
              </a:rPr>
              <a:t> </a:t>
            </a:r>
            <a:r>
              <a:rPr lang="tr-TR" altLang="tr-TR" sz="1600" dirty="0" err="1">
                <a:solidFill>
                  <a:schemeClr val="tx1">
                    <a:lumMod val="85000"/>
                    <a:lumOff val="15000"/>
                  </a:schemeClr>
                </a:solidFill>
              </a:rPr>
              <a:t>Lugati</a:t>
            </a:r>
            <a:r>
              <a:rPr lang="tr-TR" altLang="tr-TR" sz="1600" dirty="0">
                <a:solidFill>
                  <a:schemeClr val="tx1">
                    <a:lumMod val="85000"/>
                    <a:lumOff val="15000"/>
                  </a:schemeClr>
                </a:solidFill>
              </a:rPr>
              <a:t>-t-Türk adlı eserinde yer almıştır. </a:t>
            </a:r>
            <a:br>
              <a:rPr lang="tr-TR" altLang="tr-TR" sz="1600" dirty="0">
                <a:solidFill>
                  <a:schemeClr val="tx1">
                    <a:lumMod val="85000"/>
                    <a:lumOff val="15000"/>
                  </a:schemeClr>
                </a:solidFill>
              </a:rPr>
            </a:br>
            <a:endParaRPr lang="tr-TR" altLang="tr-TR" sz="1600" dirty="0" smtClean="0">
              <a:solidFill>
                <a:schemeClr val="tx1">
                  <a:lumMod val="85000"/>
                  <a:lumOff val="15000"/>
                </a:schemeClr>
              </a:solidFill>
            </a:endParaRPr>
          </a:p>
          <a:p>
            <a:pPr marL="365760" indent="-365760" fontAlgn="auto">
              <a:lnSpc>
                <a:spcPct val="80000"/>
              </a:lnSpc>
              <a:spcAft>
                <a:spcPts val="0"/>
              </a:spcAft>
              <a:defRPr/>
            </a:pPr>
            <a:r>
              <a:rPr lang="tr-TR" altLang="tr-TR" sz="1600" b="1" dirty="0" smtClean="0">
                <a:solidFill>
                  <a:schemeClr val="tx1">
                    <a:lumMod val="85000"/>
                    <a:lumOff val="15000"/>
                  </a:schemeClr>
                </a:solidFill>
              </a:rPr>
              <a:t>Oğuz </a:t>
            </a:r>
            <a:r>
              <a:rPr lang="tr-TR" altLang="tr-TR" sz="1600" b="1" dirty="0">
                <a:solidFill>
                  <a:schemeClr val="tx1">
                    <a:lumMod val="85000"/>
                    <a:lumOff val="15000"/>
                  </a:schemeClr>
                </a:solidFill>
              </a:rPr>
              <a:t>Kağan Destanı</a:t>
            </a:r>
            <a:r>
              <a:rPr lang="tr-TR" altLang="tr-TR" sz="1600" dirty="0">
                <a:solidFill>
                  <a:schemeClr val="tx1">
                    <a:lumMod val="85000"/>
                    <a:lumOff val="15000"/>
                  </a:schemeClr>
                </a:solidFill>
              </a:rPr>
              <a:t> 14’üncü yüzyılda derlenmiş özet nitelikte bir metindir. Oğuz Kağan’ın doğumu ve üstün nitelikleri, askeri başarıları ve ülkeyi oğulları arasında pay edişi anlatılır. </a:t>
            </a:r>
            <a:br>
              <a:rPr lang="tr-TR" altLang="tr-TR" sz="1600" dirty="0">
                <a:solidFill>
                  <a:schemeClr val="tx1">
                    <a:lumMod val="85000"/>
                    <a:lumOff val="15000"/>
                  </a:schemeClr>
                </a:solidFill>
              </a:rPr>
            </a:br>
            <a:r>
              <a:rPr lang="tr-TR" altLang="tr-TR" sz="1600" dirty="0">
                <a:solidFill>
                  <a:schemeClr val="tx1">
                    <a:lumMod val="85000"/>
                    <a:lumOff val="15000"/>
                  </a:schemeClr>
                </a:solidFill>
              </a:rPr>
              <a:t>Oğuz </a:t>
            </a:r>
            <a:r>
              <a:rPr lang="tr-TR" altLang="tr-TR" sz="1600" dirty="0" err="1">
                <a:solidFill>
                  <a:schemeClr val="tx1">
                    <a:lumMod val="85000"/>
                    <a:lumOff val="15000"/>
                  </a:schemeClr>
                </a:solidFill>
              </a:rPr>
              <a:t>Türkleri’nden</a:t>
            </a:r>
            <a:r>
              <a:rPr lang="tr-TR" altLang="tr-TR" sz="1600" dirty="0">
                <a:solidFill>
                  <a:schemeClr val="tx1">
                    <a:lumMod val="85000"/>
                    <a:lumOff val="15000"/>
                  </a:schemeClr>
                </a:solidFill>
              </a:rPr>
              <a:t> günümüze gelen tek destan metni ise </a:t>
            </a:r>
            <a:r>
              <a:rPr lang="tr-TR" altLang="tr-TR" sz="1600" b="1" dirty="0">
                <a:solidFill>
                  <a:schemeClr val="tx1">
                    <a:lumMod val="85000"/>
                    <a:lumOff val="15000"/>
                  </a:schemeClr>
                </a:solidFill>
              </a:rPr>
              <a:t>Dede Korkut Kitabı</a:t>
            </a:r>
            <a:r>
              <a:rPr lang="tr-TR" altLang="tr-TR" sz="1600" dirty="0">
                <a:solidFill>
                  <a:schemeClr val="tx1">
                    <a:lumMod val="85000"/>
                    <a:lumOff val="15000"/>
                  </a:schemeClr>
                </a:solidFill>
              </a:rPr>
              <a:t>’dır. Bayındır Han soyundan geldikleri sanılan </a:t>
            </a:r>
            <a:r>
              <a:rPr lang="tr-TR" altLang="tr-TR" sz="1600" dirty="0" err="1">
                <a:solidFill>
                  <a:schemeClr val="tx1">
                    <a:lumMod val="85000"/>
                    <a:lumOff val="15000"/>
                  </a:schemeClr>
                </a:solidFill>
              </a:rPr>
              <a:t>Akkoyunlular’ın</a:t>
            </a:r>
            <a:r>
              <a:rPr lang="tr-TR" altLang="tr-TR" sz="1600" dirty="0">
                <a:solidFill>
                  <a:schemeClr val="tx1">
                    <a:lumMod val="85000"/>
                    <a:lumOff val="15000"/>
                  </a:schemeClr>
                </a:solidFill>
              </a:rPr>
              <a:t> egemen olduğu Kuzeydoğu Anadolu’daki olaylar ve Müslüman </a:t>
            </a:r>
            <a:r>
              <a:rPr lang="tr-TR" altLang="tr-TR" sz="1600" dirty="0" err="1">
                <a:solidFill>
                  <a:schemeClr val="tx1">
                    <a:lumMod val="85000"/>
                    <a:lumOff val="15000"/>
                  </a:schemeClr>
                </a:solidFill>
              </a:rPr>
              <a:t>Oğuzlar’ın</a:t>
            </a:r>
            <a:r>
              <a:rPr lang="tr-TR" altLang="tr-TR" sz="1600" dirty="0">
                <a:solidFill>
                  <a:schemeClr val="tx1">
                    <a:lumMod val="85000"/>
                    <a:lumOff val="15000"/>
                  </a:schemeClr>
                </a:solidFill>
              </a:rPr>
              <a:t> yaşamı anlatılır. Göktürk Destanları çeşitli parçalardan oluşmuştur. </a:t>
            </a:r>
            <a:r>
              <a:rPr lang="tr-TR" altLang="tr-TR" sz="1600" b="1" dirty="0">
                <a:solidFill>
                  <a:schemeClr val="tx1">
                    <a:lumMod val="85000"/>
                    <a:lumOff val="15000"/>
                  </a:schemeClr>
                </a:solidFill>
              </a:rPr>
              <a:t>Bozkurt</a:t>
            </a:r>
            <a:r>
              <a:rPr lang="tr-TR" altLang="tr-TR" sz="1600" dirty="0">
                <a:solidFill>
                  <a:schemeClr val="tx1">
                    <a:lumMod val="85000"/>
                    <a:lumOff val="15000"/>
                  </a:schemeClr>
                </a:solidFill>
              </a:rPr>
              <a:t> parçasında </a:t>
            </a:r>
            <a:r>
              <a:rPr lang="tr-TR" altLang="tr-TR" sz="1600" dirty="0" err="1">
                <a:solidFill>
                  <a:schemeClr val="tx1">
                    <a:lumMod val="85000"/>
                    <a:lumOff val="15000"/>
                  </a:schemeClr>
                </a:solidFill>
              </a:rPr>
              <a:t>Göktürkler’in</a:t>
            </a:r>
            <a:r>
              <a:rPr lang="tr-TR" altLang="tr-TR" sz="1600" dirty="0">
                <a:solidFill>
                  <a:schemeClr val="tx1">
                    <a:lumMod val="85000"/>
                    <a:lumOff val="15000"/>
                  </a:schemeClr>
                </a:solidFill>
              </a:rPr>
              <a:t> bir boz kurdun soyundan geldikleri, </a:t>
            </a:r>
            <a:r>
              <a:rPr lang="tr-TR" altLang="tr-TR" sz="1600" b="1" dirty="0">
                <a:solidFill>
                  <a:schemeClr val="tx1">
                    <a:lumMod val="85000"/>
                    <a:lumOff val="15000"/>
                  </a:schemeClr>
                </a:solidFill>
              </a:rPr>
              <a:t>Ergenekon</a:t>
            </a:r>
            <a:r>
              <a:rPr lang="tr-TR" altLang="tr-TR" sz="1600" dirty="0">
                <a:solidFill>
                  <a:schemeClr val="tx1">
                    <a:lumMod val="85000"/>
                    <a:lumOff val="15000"/>
                  </a:schemeClr>
                </a:solidFill>
              </a:rPr>
              <a:t> parçasında ise </a:t>
            </a:r>
            <a:r>
              <a:rPr lang="tr-TR" altLang="tr-TR" sz="1600" dirty="0" err="1">
                <a:solidFill>
                  <a:schemeClr val="tx1">
                    <a:lumMod val="85000"/>
                    <a:lumOff val="15000"/>
                  </a:schemeClr>
                </a:solidFill>
              </a:rPr>
              <a:t>Ergenkon’a</a:t>
            </a:r>
            <a:r>
              <a:rPr lang="tr-TR" altLang="tr-TR" sz="1600" dirty="0">
                <a:solidFill>
                  <a:schemeClr val="tx1">
                    <a:lumMod val="85000"/>
                    <a:lumOff val="15000"/>
                  </a:schemeClr>
                </a:solidFill>
              </a:rPr>
              <a:t> sığınmaları, çoğalıp buraya sığmayınca dağı eriterek dış dünyaya çıkmaları anlatılır. </a:t>
            </a:r>
            <a:r>
              <a:rPr lang="tr-TR" altLang="tr-TR" sz="1600" b="1" dirty="0">
                <a:solidFill>
                  <a:schemeClr val="tx1">
                    <a:lumMod val="85000"/>
                    <a:lumOff val="15000"/>
                  </a:schemeClr>
                </a:solidFill>
              </a:rPr>
              <a:t>Köroğlu</a:t>
            </a:r>
            <a:r>
              <a:rPr lang="tr-TR" altLang="tr-TR" sz="1600" dirty="0">
                <a:solidFill>
                  <a:schemeClr val="tx1">
                    <a:lumMod val="85000"/>
                    <a:lumOff val="15000"/>
                  </a:schemeClr>
                </a:solidFill>
              </a:rPr>
              <a:t> parçasında, göçebe </a:t>
            </a:r>
            <a:r>
              <a:rPr lang="tr-TR" altLang="tr-TR" sz="1600" dirty="0" err="1">
                <a:solidFill>
                  <a:schemeClr val="tx1">
                    <a:lumMod val="85000"/>
                    <a:lumOff val="15000"/>
                  </a:schemeClr>
                </a:solidFill>
              </a:rPr>
              <a:t>Oğuzlar’ın</a:t>
            </a:r>
            <a:r>
              <a:rPr lang="tr-TR" altLang="tr-TR" sz="1600" dirty="0">
                <a:solidFill>
                  <a:schemeClr val="tx1">
                    <a:lumMod val="85000"/>
                    <a:lumOff val="15000"/>
                  </a:schemeClr>
                </a:solidFill>
              </a:rPr>
              <a:t> Horasan ve Hazar’da İranlılarla savaşlarından </a:t>
            </a:r>
            <a:r>
              <a:rPr lang="tr-TR" altLang="tr-TR" sz="1600" dirty="0" err="1">
                <a:solidFill>
                  <a:schemeClr val="tx1">
                    <a:lumMod val="85000"/>
                    <a:lumOff val="15000"/>
                  </a:schemeClr>
                </a:solidFill>
              </a:rPr>
              <a:t>sözedilir</a:t>
            </a:r>
            <a:r>
              <a:rPr lang="tr-TR" altLang="tr-TR" sz="1600" dirty="0">
                <a:solidFill>
                  <a:schemeClr val="tx1">
                    <a:lumMod val="85000"/>
                    <a:lumOff val="15000"/>
                  </a:schemeClr>
                </a:solidFill>
              </a:rPr>
              <a:t>. </a:t>
            </a:r>
            <a:br>
              <a:rPr lang="tr-TR" altLang="tr-TR" sz="1600" dirty="0">
                <a:solidFill>
                  <a:schemeClr val="tx1">
                    <a:lumMod val="85000"/>
                    <a:lumOff val="15000"/>
                  </a:schemeClr>
                </a:solidFill>
              </a:rPr>
            </a:br>
            <a:endParaRPr lang="tr-TR" altLang="tr-TR" sz="1600" dirty="0" smtClean="0">
              <a:solidFill>
                <a:schemeClr val="tx1">
                  <a:lumMod val="85000"/>
                  <a:lumOff val="15000"/>
                </a:schemeClr>
              </a:solidFill>
            </a:endParaRPr>
          </a:p>
          <a:p>
            <a:pPr marL="365760" indent="-365760" fontAlgn="auto">
              <a:lnSpc>
                <a:spcPct val="80000"/>
              </a:lnSpc>
              <a:spcAft>
                <a:spcPts val="0"/>
              </a:spcAft>
              <a:defRPr/>
            </a:pPr>
            <a:r>
              <a:rPr lang="tr-TR" altLang="tr-TR" sz="1600" b="1" dirty="0" smtClean="0">
                <a:solidFill>
                  <a:schemeClr val="tx1">
                    <a:lumMod val="85000"/>
                    <a:lumOff val="15000"/>
                  </a:schemeClr>
                </a:solidFill>
              </a:rPr>
              <a:t>Manas </a:t>
            </a:r>
            <a:r>
              <a:rPr lang="tr-TR" altLang="tr-TR" sz="1600" b="1" dirty="0">
                <a:solidFill>
                  <a:schemeClr val="tx1">
                    <a:lumMod val="85000"/>
                    <a:lumOff val="15000"/>
                  </a:schemeClr>
                </a:solidFill>
              </a:rPr>
              <a:t>Destanı</a:t>
            </a:r>
            <a:r>
              <a:rPr lang="tr-TR" altLang="tr-TR" sz="1600" dirty="0">
                <a:solidFill>
                  <a:schemeClr val="tx1">
                    <a:lumMod val="85000"/>
                    <a:lumOff val="15000"/>
                  </a:schemeClr>
                </a:solidFill>
              </a:rPr>
              <a:t>’nda Kırgız </a:t>
            </a:r>
            <a:r>
              <a:rPr lang="tr-TR" altLang="tr-TR" sz="1600" dirty="0" err="1">
                <a:solidFill>
                  <a:schemeClr val="tx1">
                    <a:lumMod val="85000"/>
                    <a:lumOff val="15000"/>
                  </a:schemeClr>
                </a:solidFill>
              </a:rPr>
              <a:t>Türkleri'nin</a:t>
            </a:r>
            <a:r>
              <a:rPr lang="tr-TR" altLang="tr-TR" sz="1600" dirty="0">
                <a:solidFill>
                  <a:schemeClr val="tx1">
                    <a:lumMod val="85000"/>
                    <a:lumOff val="15000"/>
                  </a:schemeClr>
                </a:solidFill>
              </a:rPr>
              <a:t> putperest </a:t>
            </a:r>
            <a:r>
              <a:rPr lang="tr-TR" altLang="tr-TR" sz="1600" dirty="0" err="1">
                <a:solidFill>
                  <a:schemeClr val="tx1">
                    <a:lumMod val="85000"/>
                    <a:lumOff val="15000"/>
                  </a:schemeClr>
                </a:solidFill>
              </a:rPr>
              <a:t>Kalmuk</a:t>
            </a:r>
            <a:r>
              <a:rPr lang="tr-TR" altLang="tr-TR" sz="1600" dirty="0">
                <a:solidFill>
                  <a:schemeClr val="tx1">
                    <a:lumMod val="85000"/>
                    <a:lumOff val="15000"/>
                  </a:schemeClr>
                </a:solidFill>
              </a:rPr>
              <a:t> ve </a:t>
            </a:r>
            <a:r>
              <a:rPr lang="tr-TR" altLang="tr-TR" sz="1600" dirty="0" err="1">
                <a:solidFill>
                  <a:schemeClr val="tx1">
                    <a:lumMod val="85000"/>
                    <a:lumOff val="15000"/>
                  </a:schemeClr>
                </a:solidFill>
              </a:rPr>
              <a:t>Çinliler’le</a:t>
            </a:r>
            <a:r>
              <a:rPr lang="tr-TR" altLang="tr-TR" sz="1600" dirty="0">
                <a:solidFill>
                  <a:schemeClr val="tx1">
                    <a:lumMod val="85000"/>
                    <a:lumOff val="15000"/>
                  </a:schemeClr>
                </a:solidFill>
              </a:rPr>
              <a:t> savaşları vardır. </a:t>
            </a:r>
            <a:br>
              <a:rPr lang="tr-TR" altLang="tr-TR" sz="1600" dirty="0">
                <a:solidFill>
                  <a:schemeClr val="tx1">
                    <a:lumMod val="85000"/>
                    <a:lumOff val="15000"/>
                  </a:schemeClr>
                </a:solidFill>
              </a:rPr>
            </a:br>
            <a:endParaRPr lang="tr-TR" altLang="tr-TR" sz="1600" dirty="0" smtClean="0">
              <a:solidFill>
                <a:schemeClr val="tx1">
                  <a:lumMod val="85000"/>
                  <a:lumOff val="15000"/>
                </a:schemeClr>
              </a:solidFill>
            </a:endParaRPr>
          </a:p>
          <a:p>
            <a:pPr marL="365760" indent="-365760" fontAlgn="auto">
              <a:lnSpc>
                <a:spcPct val="80000"/>
              </a:lnSpc>
              <a:spcAft>
                <a:spcPts val="0"/>
              </a:spcAft>
              <a:defRPr/>
            </a:pPr>
            <a:r>
              <a:rPr lang="tr-TR" altLang="tr-TR" sz="1600" b="1" dirty="0" smtClean="0">
                <a:solidFill>
                  <a:schemeClr val="tx1">
                    <a:lumMod val="85000"/>
                    <a:lumOff val="15000"/>
                  </a:schemeClr>
                </a:solidFill>
              </a:rPr>
              <a:t>Cengiz </a:t>
            </a:r>
            <a:r>
              <a:rPr lang="tr-TR" altLang="tr-TR" sz="1600" b="1" dirty="0">
                <a:solidFill>
                  <a:schemeClr val="tx1">
                    <a:lumMod val="85000"/>
                    <a:lumOff val="15000"/>
                  </a:schemeClr>
                </a:solidFill>
              </a:rPr>
              <a:t>Han Destanı</a:t>
            </a:r>
            <a:r>
              <a:rPr lang="tr-TR" altLang="tr-TR" sz="1600" dirty="0">
                <a:solidFill>
                  <a:schemeClr val="tx1">
                    <a:lumMod val="85000"/>
                    <a:lumOff val="15000"/>
                  </a:schemeClr>
                </a:solidFill>
              </a:rPr>
              <a:t>, Moğol istilasından sonra Kıpçak bozkırlarında ve eski Uygurların </a:t>
            </a:r>
            <a:r>
              <a:rPr lang="tr-TR" altLang="tr-TR" sz="1600" dirty="0" smtClean="0">
                <a:solidFill>
                  <a:schemeClr val="tx1">
                    <a:lumMod val="85000"/>
                    <a:lumOff val="15000"/>
                  </a:schemeClr>
                </a:solidFill>
              </a:rPr>
              <a:t>yaşadığı </a:t>
            </a:r>
            <a:r>
              <a:rPr lang="tr-TR" altLang="tr-TR" sz="1600" dirty="0">
                <a:solidFill>
                  <a:schemeClr val="tx1">
                    <a:lumMod val="85000"/>
                    <a:lumOff val="15000"/>
                  </a:schemeClr>
                </a:solidFill>
              </a:rPr>
              <a:t>bölgelerdeki olayları anlatır. </a:t>
            </a:r>
            <a:br>
              <a:rPr lang="tr-TR" altLang="tr-TR" sz="1600" dirty="0">
                <a:solidFill>
                  <a:schemeClr val="tx1">
                    <a:lumMod val="85000"/>
                    <a:lumOff val="15000"/>
                  </a:schemeClr>
                </a:solidFill>
              </a:rPr>
            </a:br>
            <a:endParaRPr lang="tr-TR" altLang="tr-TR" sz="1600" dirty="0" smtClean="0">
              <a:solidFill>
                <a:schemeClr val="tx1">
                  <a:lumMod val="85000"/>
                  <a:lumOff val="15000"/>
                </a:schemeClr>
              </a:solidFill>
            </a:endParaRPr>
          </a:p>
          <a:p>
            <a:pPr marL="365760" indent="-365760" fontAlgn="auto">
              <a:lnSpc>
                <a:spcPct val="80000"/>
              </a:lnSpc>
              <a:spcAft>
                <a:spcPts val="0"/>
              </a:spcAft>
              <a:defRPr/>
            </a:pPr>
            <a:r>
              <a:rPr lang="tr-TR" altLang="tr-TR" sz="1600" b="1" dirty="0" smtClean="0">
                <a:solidFill>
                  <a:schemeClr val="tx1">
                    <a:lumMod val="85000"/>
                    <a:lumOff val="15000"/>
                  </a:schemeClr>
                </a:solidFill>
              </a:rPr>
              <a:t>Timur </a:t>
            </a:r>
            <a:r>
              <a:rPr lang="tr-TR" altLang="tr-TR" sz="1600" b="1" dirty="0">
                <a:solidFill>
                  <a:schemeClr val="tx1">
                    <a:lumMod val="85000"/>
                    <a:lumOff val="15000"/>
                  </a:schemeClr>
                </a:solidFill>
              </a:rPr>
              <a:t>Destanı</a:t>
            </a:r>
            <a:r>
              <a:rPr lang="tr-TR" altLang="tr-TR" sz="1600" dirty="0">
                <a:solidFill>
                  <a:schemeClr val="tx1">
                    <a:lumMod val="85000"/>
                    <a:lumOff val="15000"/>
                  </a:schemeClr>
                </a:solidFill>
              </a:rPr>
              <a:t>, Timur’un savaşları ve kişiliğine yer verir. </a:t>
            </a:r>
            <a:r>
              <a:rPr lang="tr-TR" altLang="tr-TR" sz="1600" dirty="0" err="1">
                <a:solidFill>
                  <a:schemeClr val="tx1">
                    <a:lumMod val="85000"/>
                    <a:lumOff val="15000"/>
                  </a:schemeClr>
                </a:solidFill>
              </a:rPr>
              <a:t>Danişmend</a:t>
            </a:r>
            <a:r>
              <a:rPr lang="tr-TR" altLang="tr-TR" sz="1600" dirty="0">
                <a:solidFill>
                  <a:schemeClr val="tx1">
                    <a:lumMod val="85000"/>
                    <a:lumOff val="15000"/>
                  </a:schemeClr>
                </a:solidFill>
              </a:rPr>
              <a:t> Gazi Destanı’nda Türklerin Anadolu’yu ele geçirmeleri anlatılır. </a:t>
            </a:r>
            <a:br>
              <a:rPr lang="tr-TR" altLang="tr-TR" sz="1600" dirty="0">
                <a:solidFill>
                  <a:schemeClr val="tx1">
                    <a:lumMod val="85000"/>
                    <a:lumOff val="15000"/>
                  </a:schemeClr>
                </a:solidFill>
              </a:rPr>
            </a:br>
            <a:endParaRPr lang="tr-TR" altLang="tr-TR" sz="1600" dirty="0" smtClean="0">
              <a:solidFill>
                <a:schemeClr val="tx1">
                  <a:lumMod val="85000"/>
                  <a:lumOff val="15000"/>
                </a:schemeClr>
              </a:solidFill>
            </a:endParaRPr>
          </a:p>
          <a:p>
            <a:pPr marL="365760" indent="-365760" fontAlgn="auto">
              <a:lnSpc>
                <a:spcPct val="80000"/>
              </a:lnSpc>
              <a:spcAft>
                <a:spcPts val="0"/>
              </a:spcAft>
              <a:defRPr/>
            </a:pPr>
            <a:r>
              <a:rPr lang="tr-TR" altLang="tr-TR" sz="1600" b="1" dirty="0" smtClean="0">
                <a:solidFill>
                  <a:schemeClr val="tx1">
                    <a:lumMod val="85000"/>
                    <a:lumOff val="15000"/>
                  </a:schemeClr>
                </a:solidFill>
              </a:rPr>
              <a:t>Battal </a:t>
            </a:r>
            <a:r>
              <a:rPr lang="tr-TR" altLang="tr-TR" sz="1600" b="1" dirty="0">
                <a:solidFill>
                  <a:schemeClr val="tx1">
                    <a:lumMod val="85000"/>
                    <a:lumOff val="15000"/>
                  </a:schemeClr>
                </a:solidFill>
              </a:rPr>
              <a:t>Gazi Destanı</a:t>
            </a:r>
            <a:r>
              <a:rPr lang="tr-TR" altLang="tr-TR" sz="1600" dirty="0">
                <a:solidFill>
                  <a:schemeClr val="tx1">
                    <a:lumMod val="85000"/>
                    <a:lumOff val="15000"/>
                  </a:schemeClr>
                </a:solidFill>
              </a:rPr>
              <a:t>’nda da Anadolu’daki Türk-Bizans savaşları yer alır. </a:t>
            </a:r>
            <a:br>
              <a:rPr lang="tr-TR" altLang="tr-TR" sz="1600" dirty="0">
                <a:solidFill>
                  <a:schemeClr val="tx1">
                    <a:lumMod val="85000"/>
                    <a:lumOff val="15000"/>
                  </a:schemeClr>
                </a:solidFill>
              </a:rPr>
            </a:br>
            <a:endParaRPr lang="tr-TR" altLang="tr-TR" sz="1600" dirty="0">
              <a:solidFill>
                <a:schemeClr val="tx1">
                  <a:lumMod val="85000"/>
                  <a:lumOff val="15000"/>
                </a:schemeClr>
              </a:solidFill>
            </a:endParaRPr>
          </a:p>
        </p:txBody>
      </p:sp>
      <p:sp>
        <p:nvSpPr>
          <p:cNvPr id="10242" name="Rectangle 2"/>
          <p:cNvSpPr>
            <a:spLocks noGrp="1" noChangeArrowheads="1"/>
          </p:cNvSpPr>
          <p:nvPr>
            <p:ph type="title"/>
          </p:nvPr>
        </p:nvSpPr>
        <p:spPr/>
        <p:txBody>
          <a:bodyPr rtlCol="0">
            <a:normAutofit fontScale="90000"/>
          </a:bodyPr>
          <a:lstStyle/>
          <a:p>
            <a:pPr fontAlgn="auto">
              <a:spcAft>
                <a:spcPts val="0"/>
              </a:spcAft>
              <a:defRPr/>
            </a:pPr>
            <a:r>
              <a:rPr lang="tr-TR" altLang="tr-TR" sz="4000"/>
              <a:t/>
            </a:r>
            <a:br>
              <a:rPr lang="tr-TR" altLang="tr-TR" sz="4000"/>
            </a:br>
            <a:r>
              <a:rPr lang="tr-TR" altLang="tr-TR" sz="4000" b="1"/>
              <a:t>Türk edebiyatında destan</a:t>
            </a:r>
            <a:r>
              <a:rPr lang="tr-TR" altLang="tr-TR" sz="4000"/>
              <a:t> </a:t>
            </a:r>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rtlCol="0">
            <a:normAutofit fontScale="92500" lnSpcReduction="10000"/>
          </a:bodyPr>
          <a:lstStyle/>
          <a:p>
            <a:pPr lvl="2" indent="-365760" fontAlgn="auto">
              <a:lnSpc>
                <a:spcPct val="80000"/>
              </a:lnSpc>
              <a:spcAft>
                <a:spcPts val="0"/>
              </a:spcAft>
              <a:defRPr/>
            </a:pPr>
            <a:r>
              <a:rPr lang="tr-TR" altLang="tr-TR">
                <a:solidFill>
                  <a:schemeClr val="tx1">
                    <a:lumMod val="85000"/>
                    <a:lumOff val="15000"/>
                  </a:schemeClr>
                </a:solidFill>
              </a:rPr>
              <a:t/>
            </a:r>
            <a:br>
              <a:rPr lang="tr-TR" altLang="tr-TR">
                <a:solidFill>
                  <a:schemeClr val="tx1">
                    <a:lumMod val="85000"/>
                    <a:lumOff val="15000"/>
                  </a:schemeClr>
                </a:solidFill>
              </a:rPr>
            </a:br>
            <a:r>
              <a:rPr lang="tr-TR" altLang="tr-TR" sz="1400" b="1">
                <a:solidFill>
                  <a:schemeClr val="tx1">
                    <a:lumMod val="85000"/>
                    <a:lumOff val="15000"/>
                  </a:schemeClr>
                </a:solidFill>
              </a:rPr>
              <a:t>• Türk adı:</a:t>
            </a:r>
            <a:r>
              <a:rPr lang="tr-TR" altLang="tr-TR" sz="1400">
                <a:solidFill>
                  <a:schemeClr val="tx1">
                    <a:lumMod val="85000"/>
                    <a:lumOff val="15000"/>
                  </a:schemeClr>
                </a:solidFill>
              </a:rPr>
              <a:t> "Türk" sözü, Türk soyundan olan toplumların genel adı olarak kullanılmadan önce, Türk dilinde bugünkü anlamından başka, </a:t>
            </a:r>
            <a:r>
              <a:rPr lang="tr-TR" altLang="tr-TR" sz="1400" b="1">
                <a:solidFill>
                  <a:schemeClr val="tx1">
                    <a:lumMod val="85000"/>
                    <a:lumOff val="15000"/>
                  </a:schemeClr>
                </a:solidFill>
              </a:rPr>
              <a:t>"güç-kuvvet"</a:t>
            </a:r>
            <a:r>
              <a:rPr lang="tr-TR" altLang="tr-TR" sz="1400">
                <a:solidFill>
                  <a:schemeClr val="tx1">
                    <a:lumMod val="85000"/>
                    <a:lumOff val="15000"/>
                  </a:schemeClr>
                </a:solidFill>
              </a:rPr>
              <a:t> anlamına da geliyordu. Eski Uygur metinlerinde "Türk" sözü bazen </a:t>
            </a:r>
            <a:r>
              <a:rPr lang="tr-TR" altLang="tr-TR" sz="1400" b="1">
                <a:solidFill>
                  <a:schemeClr val="tx1">
                    <a:lumMod val="85000"/>
                    <a:lumOff val="15000"/>
                  </a:schemeClr>
                </a:solidFill>
              </a:rPr>
              <a:t>"Erkler-Türkler"</a:t>
            </a:r>
            <a:r>
              <a:rPr lang="tr-TR" altLang="tr-TR" sz="1400">
                <a:solidFill>
                  <a:schemeClr val="tx1">
                    <a:lumMod val="85000"/>
                    <a:lumOff val="15000"/>
                  </a:schemeClr>
                </a:solidFill>
              </a:rPr>
              <a:t> şeklinde kullanılıyor ve bu söz cins isim olarak </a:t>
            </a:r>
            <a:r>
              <a:rPr lang="tr-TR" altLang="tr-TR" sz="1400" b="1">
                <a:solidFill>
                  <a:schemeClr val="tx1">
                    <a:lumMod val="85000"/>
                    <a:lumOff val="15000"/>
                  </a:schemeClr>
                </a:solidFill>
              </a:rPr>
              <a:t>"güç-kuvvet"</a:t>
            </a:r>
            <a:r>
              <a:rPr lang="tr-TR" altLang="tr-TR" sz="1400">
                <a:solidFill>
                  <a:schemeClr val="tx1">
                    <a:lumMod val="85000"/>
                    <a:lumOff val="15000"/>
                  </a:schemeClr>
                </a:solidFill>
              </a:rPr>
              <a:t>, sıfat halinde ise </a:t>
            </a:r>
            <a:r>
              <a:rPr lang="tr-TR" altLang="tr-TR" sz="1400" b="1">
                <a:solidFill>
                  <a:schemeClr val="tx1">
                    <a:lumMod val="85000"/>
                    <a:lumOff val="15000"/>
                  </a:schemeClr>
                </a:solidFill>
              </a:rPr>
              <a:t>"güçlü-kuvvetli"</a:t>
            </a:r>
            <a:r>
              <a:rPr lang="tr-TR" altLang="tr-TR" sz="1400">
                <a:solidFill>
                  <a:schemeClr val="tx1">
                    <a:lumMod val="85000"/>
                    <a:lumOff val="15000"/>
                  </a:schemeClr>
                </a:solidFill>
              </a:rPr>
              <a:t> anlamlarını taşıyordu.</a:t>
            </a:r>
            <a:br>
              <a:rPr lang="tr-TR" altLang="tr-TR" sz="1400">
                <a:solidFill>
                  <a:schemeClr val="tx1">
                    <a:lumMod val="85000"/>
                    <a:lumOff val="15000"/>
                  </a:schemeClr>
                </a:solidFill>
              </a:rPr>
            </a:br>
            <a:r>
              <a:rPr lang="tr-TR" altLang="tr-TR" sz="1400">
                <a:solidFill>
                  <a:schemeClr val="tx1">
                    <a:lumMod val="85000"/>
                    <a:lumOff val="15000"/>
                  </a:schemeClr>
                </a:solidFill>
              </a:rPr>
              <a:t/>
            </a:r>
            <a:br>
              <a:rPr lang="tr-TR" altLang="tr-TR" sz="1400">
                <a:solidFill>
                  <a:schemeClr val="tx1">
                    <a:lumMod val="85000"/>
                    <a:lumOff val="15000"/>
                  </a:schemeClr>
                </a:solidFill>
              </a:rPr>
            </a:br>
            <a:r>
              <a:rPr lang="tr-TR" altLang="tr-TR" sz="1400">
                <a:solidFill>
                  <a:schemeClr val="tx1">
                    <a:lumMod val="85000"/>
                    <a:lumOff val="15000"/>
                  </a:schemeClr>
                </a:solidFill>
              </a:rPr>
              <a:t>Belgeler, "Türk" sözünün Uygurlar ve Gök-Türk'lerden çok önce de var olduğunu gösteriyor. V. yüzyıla ait Pers yazılarında Turanlılardan, yani Türklerden, "Türk" diye söz edilir. VI. yüzyıla ait bir Bizans kaydında ise Hun Türklerine Hunların dilinden alınmış sıfatla </a:t>
            </a:r>
            <a:r>
              <a:rPr lang="tr-TR" altLang="tr-TR" sz="1400" b="1">
                <a:solidFill>
                  <a:schemeClr val="tx1">
                    <a:lumMod val="85000"/>
                    <a:lumOff val="15000"/>
                  </a:schemeClr>
                </a:solidFill>
              </a:rPr>
              <a:t>'Türk Hun'</a:t>
            </a:r>
            <a:r>
              <a:rPr lang="tr-TR" altLang="tr-TR" sz="1400">
                <a:solidFill>
                  <a:schemeClr val="tx1">
                    <a:lumMod val="85000"/>
                    <a:lumOff val="15000"/>
                  </a:schemeClr>
                </a:solidFill>
              </a:rPr>
              <a:t> (kuvvetli Hun) denilmiştir. VI. yüzyıla ait Çin kaynaklarında "Türk" sözü, </a:t>
            </a:r>
            <a:r>
              <a:rPr lang="tr-TR" altLang="tr-TR" sz="1400" b="1">
                <a:solidFill>
                  <a:schemeClr val="tx1">
                    <a:lumMod val="85000"/>
                    <a:lumOff val="15000"/>
                  </a:schemeClr>
                </a:solidFill>
              </a:rPr>
              <a:t>Türk milletinin adı</a:t>
            </a:r>
            <a:r>
              <a:rPr lang="tr-TR" altLang="tr-TR" sz="1400">
                <a:solidFill>
                  <a:schemeClr val="tx1">
                    <a:lumMod val="85000"/>
                    <a:lumOff val="15000"/>
                  </a:schemeClr>
                </a:solidFill>
              </a:rPr>
              <a:t> olarak geçmektedir.</a:t>
            </a:r>
            <a:br>
              <a:rPr lang="tr-TR" altLang="tr-TR" sz="1400">
                <a:solidFill>
                  <a:schemeClr val="tx1">
                    <a:lumMod val="85000"/>
                    <a:lumOff val="15000"/>
                  </a:schemeClr>
                </a:solidFill>
              </a:rPr>
            </a:br>
            <a:r>
              <a:rPr lang="tr-TR" altLang="tr-TR" sz="1400">
                <a:solidFill>
                  <a:schemeClr val="tx1">
                    <a:lumMod val="85000"/>
                    <a:lumOff val="15000"/>
                  </a:schemeClr>
                </a:solidFill>
              </a:rPr>
              <a:t/>
            </a:r>
            <a:br>
              <a:rPr lang="tr-TR" altLang="tr-TR" sz="1400">
                <a:solidFill>
                  <a:schemeClr val="tx1">
                    <a:lumMod val="85000"/>
                    <a:lumOff val="15000"/>
                  </a:schemeClr>
                </a:solidFill>
              </a:rPr>
            </a:br>
            <a:r>
              <a:rPr lang="tr-TR" altLang="tr-TR" sz="1400">
                <a:solidFill>
                  <a:schemeClr val="tx1">
                    <a:lumMod val="85000"/>
                    <a:lumOff val="15000"/>
                  </a:schemeClr>
                </a:solidFill>
              </a:rPr>
              <a:t>Hunların devrinde "Türk" sözünün bugünkü anlamını karşılayan kelime </a:t>
            </a:r>
            <a:r>
              <a:rPr lang="tr-TR" altLang="tr-TR" sz="1400" b="1">
                <a:solidFill>
                  <a:schemeClr val="tx1">
                    <a:lumMod val="85000"/>
                    <a:lumOff val="15000"/>
                  </a:schemeClr>
                </a:solidFill>
              </a:rPr>
              <a:t>"Hun", (daha doğrusu Kun)</a:t>
            </a:r>
            <a:r>
              <a:rPr lang="tr-TR" altLang="tr-TR" sz="1400">
                <a:solidFill>
                  <a:schemeClr val="tx1">
                    <a:lumMod val="85000"/>
                    <a:lumOff val="15000"/>
                  </a:schemeClr>
                </a:solidFill>
              </a:rPr>
              <a:t> idi. Büyük Hun İmparatorluğu'nun egemenliği altında bulunan Türk boyları da bu adı, yani</a:t>
            </a:r>
            <a:r>
              <a:rPr lang="tr-TR" altLang="tr-TR" sz="1400" b="1">
                <a:solidFill>
                  <a:schemeClr val="tx1">
                    <a:lumMod val="85000"/>
                    <a:lumOff val="15000"/>
                  </a:schemeClr>
                </a:solidFill>
              </a:rPr>
              <a:t> Kun</a:t>
            </a:r>
            <a:r>
              <a:rPr lang="tr-TR" altLang="tr-TR" sz="1400">
                <a:solidFill>
                  <a:schemeClr val="tx1">
                    <a:lumMod val="85000"/>
                    <a:lumOff val="15000"/>
                  </a:schemeClr>
                </a:solidFill>
              </a:rPr>
              <a:t> adını almışlardı. Onlara da bir süre </a:t>
            </a:r>
            <a:r>
              <a:rPr lang="tr-TR" altLang="tr-TR" sz="1400" b="1">
                <a:solidFill>
                  <a:schemeClr val="tx1">
                    <a:lumMod val="85000"/>
                    <a:lumOff val="15000"/>
                  </a:schemeClr>
                </a:solidFill>
              </a:rPr>
              <a:t>Türk Kun</a:t>
            </a:r>
            <a:r>
              <a:rPr lang="tr-TR" altLang="tr-TR" sz="1400">
                <a:solidFill>
                  <a:schemeClr val="tx1">
                    <a:lumMod val="85000"/>
                    <a:lumOff val="15000"/>
                  </a:schemeClr>
                </a:solidFill>
              </a:rPr>
              <a:t> (kuvvetli Hun) denmiştir. Türk' sözü bazen </a:t>
            </a:r>
            <a:r>
              <a:rPr lang="tr-TR" altLang="tr-TR" sz="1400" b="1">
                <a:solidFill>
                  <a:schemeClr val="tx1">
                    <a:lumMod val="85000"/>
                    <a:lumOff val="15000"/>
                  </a:schemeClr>
                </a:solidFill>
              </a:rPr>
              <a:t>"olgun, bilgili"</a:t>
            </a:r>
            <a:r>
              <a:rPr lang="tr-TR" altLang="tr-TR" sz="1400">
                <a:solidFill>
                  <a:schemeClr val="tx1">
                    <a:lumMod val="85000"/>
                    <a:lumOff val="15000"/>
                  </a:schemeClr>
                </a:solidFill>
              </a:rPr>
              <a:t> anlamlarında da kullanılmıştır. Oğuz Destanının uygurca anlatımında Oğuz Han'ın danışmanından </a:t>
            </a:r>
            <a:r>
              <a:rPr lang="tr-TR" altLang="tr-TR" sz="1400" b="1">
                <a:solidFill>
                  <a:schemeClr val="tx1">
                    <a:lumMod val="85000"/>
                    <a:lumOff val="15000"/>
                  </a:schemeClr>
                </a:solidFill>
              </a:rPr>
              <a:t>"Uluğ Türk"</a:t>
            </a:r>
            <a:r>
              <a:rPr lang="tr-TR" altLang="tr-TR" sz="1400">
                <a:solidFill>
                  <a:schemeClr val="tx1">
                    <a:lumMod val="85000"/>
                    <a:lumOff val="15000"/>
                  </a:schemeClr>
                </a:solidFill>
              </a:rPr>
              <a:t> diye  söz edilir.</a:t>
            </a:r>
            <a:endParaRPr lang="tr-TR" altLang="tr-TR" sz="1400" b="1">
              <a:solidFill>
                <a:schemeClr val="tx1">
                  <a:lumMod val="85000"/>
                  <a:lumOff val="15000"/>
                </a:schemeClr>
              </a:solidFill>
            </a:endParaRPr>
          </a:p>
          <a:p>
            <a:pPr lvl="2" indent="-365760" fontAlgn="auto">
              <a:lnSpc>
                <a:spcPct val="80000"/>
              </a:lnSpc>
              <a:spcAft>
                <a:spcPts val="0"/>
              </a:spcAft>
              <a:defRPr/>
            </a:pPr>
            <a:r>
              <a:rPr lang="tr-TR" altLang="tr-TR" sz="1400" b="1">
                <a:solidFill>
                  <a:schemeClr val="tx1">
                    <a:lumMod val="85000"/>
                    <a:lumOff val="15000"/>
                  </a:schemeClr>
                </a:solidFill>
              </a:rPr>
              <a:t>"Türk"</a:t>
            </a:r>
            <a:r>
              <a:rPr lang="tr-TR" altLang="tr-TR" sz="1400">
                <a:solidFill>
                  <a:schemeClr val="tx1">
                    <a:lumMod val="85000"/>
                    <a:lumOff val="15000"/>
                  </a:schemeClr>
                </a:solidFill>
              </a:rPr>
              <a:t> kelimesi Türk milletinin ve Türk devletinin resmî adı olarak ilk defa </a:t>
            </a:r>
            <a:r>
              <a:rPr lang="tr-TR" altLang="tr-TR" sz="1400" b="1">
                <a:solidFill>
                  <a:schemeClr val="tx1">
                    <a:lumMod val="85000"/>
                    <a:lumOff val="15000"/>
                  </a:schemeClr>
                </a:solidFill>
              </a:rPr>
              <a:t>Gök-Türk İmparatorluğu</a:t>
            </a:r>
            <a:r>
              <a:rPr lang="tr-TR" altLang="tr-TR" sz="1400">
                <a:solidFill>
                  <a:schemeClr val="tx1">
                    <a:lumMod val="85000"/>
                    <a:lumOff val="15000"/>
                  </a:schemeClr>
                </a:solidFill>
              </a:rPr>
              <a:t>  tarafından kullanılmıştır. Daha sonra bu imparatorluğa bağlı ama kendi kabile adları ile anılan diğer Türklerin ortak adı olmuştur.</a:t>
            </a:r>
            <a:br>
              <a:rPr lang="tr-TR" altLang="tr-TR" sz="1400">
                <a:solidFill>
                  <a:schemeClr val="tx1">
                    <a:lumMod val="85000"/>
                    <a:lumOff val="15000"/>
                  </a:schemeClr>
                </a:solidFill>
              </a:rPr>
            </a:br>
            <a:r>
              <a:rPr lang="tr-TR" altLang="tr-TR" sz="1400">
                <a:solidFill>
                  <a:schemeClr val="tx1">
                    <a:lumMod val="85000"/>
                    <a:lumOff val="15000"/>
                  </a:schemeClr>
                </a:solidFill>
              </a:rPr>
              <a:t/>
            </a:r>
            <a:br>
              <a:rPr lang="tr-TR" altLang="tr-TR" sz="1400">
                <a:solidFill>
                  <a:schemeClr val="tx1">
                    <a:lumMod val="85000"/>
                    <a:lumOff val="15000"/>
                  </a:schemeClr>
                </a:solidFill>
              </a:rPr>
            </a:br>
            <a:r>
              <a:rPr lang="tr-TR" altLang="tr-TR" sz="1400" b="1">
                <a:solidFill>
                  <a:schemeClr val="tx1">
                    <a:lumMod val="85000"/>
                    <a:lumOff val="15000"/>
                  </a:schemeClr>
                </a:solidFill>
              </a:rPr>
              <a:t>"Türk" </a:t>
            </a:r>
            <a:r>
              <a:rPr lang="tr-TR" altLang="tr-TR" sz="1400">
                <a:solidFill>
                  <a:schemeClr val="tx1">
                    <a:lumMod val="85000"/>
                    <a:lumOff val="15000"/>
                  </a:schemeClr>
                </a:solidFill>
              </a:rPr>
              <a:t>kelimesi en eski zamanlarda </a:t>
            </a:r>
            <a:r>
              <a:rPr lang="tr-TR" altLang="tr-TR" sz="1400" b="1">
                <a:solidFill>
                  <a:schemeClr val="tx1">
                    <a:lumMod val="85000"/>
                    <a:lumOff val="15000"/>
                  </a:schemeClr>
                </a:solidFill>
              </a:rPr>
              <a:t>"Törük"</a:t>
            </a:r>
            <a:r>
              <a:rPr lang="tr-TR" altLang="tr-TR" sz="1400">
                <a:solidFill>
                  <a:schemeClr val="tx1">
                    <a:lumMod val="85000"/>
                    <a:lumOff val="15000"/>
                  </a:schemeClr>
                </a:solidFill>
              </a:rPr>
              <a:t> şeklinde söyleniyordu. Zamanla </a:t>
            </a:r>
            <a:r>
              <a:rPr lang="tr-TR" altLang="tr-TR" sz="1400" b="1">
                <a:solidFill>
                  <a:schemeClr val="tx1">
                    <a:lumMod val="85000"/>
                    <a:lumOff val="15000"/>
                  </a:schemeClr>
                </a:solidFill>
              </a:rPr>
              <a:t>"Türük"</a:t>
            </a:r>
            <a:r>
              <a:rPr lang="tr-TR" altLang="tr-TR" sz="1400">
                <a:solidFill>
                  <a:schemeClr val="tx1">
                    <a:lumMod val="85000"/>
                    <a:lumOff val="15000"/>
                  </a:schemeClr>
                </a:solidFill>
              </a:rPr>
              <a:t>, en sonunda </a:t>
            </a:r>
            <a:r>
              <a:rPr lang="tr-TR" altLang="tr-TR" sz="1400" b="1">
                <a:solidFill>
                  <a:schemeClr val="tx1">
                    <a:lumMod val="85000"/>
                    <a:lumOff val="15000"/>
                  </a:schemeClr>
                </a:solidFill>
              </a:rPr>
              <a:t>"Türk"</a:t>
            </a:r>
            <a:r>
              <a:rPr lang="tr-TR" altLang="tr-TR" sz="1400">
                <a:solidFill>
                  <a:schemeClr val="tx1">
                    <a:lumMod val="85000"/>
                    <a:lumOff val="15000"/>
                  </a:schemeClr>
                </a:solidFill>
              </a:rPr>
              <a:t> şeklini almıştır. Gök-Türk anıtlarında hem "Türük", hem de "Türk" şeklinde yazılmıştır.</a:t>
            </a:r>
          </a:p>
        </p:txBody>
      </p:sp>
      <p:sp>
        <p:nvSpPr>
          <p:cNvPr id="52226" name="Rectangle 2"/>
          <p:cNvSpPr>
            <a:spLocks noGrp="1" noChangeArrowheads="1"/>
          </p:cNvSpPr>
          <p:nvPr>
            <p:ph type="title"/>
          </p:nvPr>
        </p:nvSpPr>
        <p:spPr/>
        <p:txBody>
          <a:bodyPr rtlCol="0">
            <a:normAutofit fontScale="90000"/>
          </a:bodyPr>
          <a:lstStyle/>
          <a:p>
            <a:pPr fontAlgn="auto">
              <a:spcAft>
                <a:spcPts val="0"/>
              </a:spcAft>
              <a:defRPr/>
            </a:pPr>
            <a:r>
              <a:rPr lang="tr-TR" altLang="tr-TR" sz="4000" b="1"/>
              <a:t>TÜRK adı, TÜRKİYE adı</a:t>
            </a:r>
            <a:r>
              <a:rPr lang="tr-TR" altLang="tr-TR" sz="4000"/>
              <a:t/>
            </a:r>
            <a:br>
              <a:rPr lang="tr-TR" altLang="tr-TR" sz="4000"/>
            </a:br>
            <a:endParaRPr lang="tr-TR" altLang="tr-TR" sz="4000"/>
          </a:p>
        </p:txBody>
      </p:sp>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endParaRPr lang="tr-TR" altLang="tr-TR" smtClean="0"/>
          </a:p>
        </p:txBody>
      </p:sp>
      <p:pic>
        <p:nvPicPr>
          <p:cNvPr id="17411" name="Picture 5" descr="yayilis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700213"/>
            <a:ext cx="6985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endParaRPr lang="tr-TR" altLang="tr-TR" smtClean="0"/>
          </a:p>
        </p:txBody>
      </p:sp>
      <p:pic>
        <p:nvPicPr>
          <p:cNvPr id="18435" name="Picture 5" descr="Ergenekonresi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476250"/>
            <a:ext cx="7740650" cy="576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ltbilgi Yer Tutucusu 1"/>
          <p:cNvSpPr>
            <a:spLocks noGrp="1"/>
          </p:cNvSpPr>
          <p:nvPr>
            <p:ph type="ftr" sz="quarter" idx="11"/>
          </p:nvPr>
        </p:nvSpPr>
        <p:spPr/>
        <p:txBody>
          <a:bodyPr/>
          <a:lstStyle/>
          <a:p>
            <a:pPr>
              <a:defRPr/>
            </a:pPr>
            <a:r>
              <a:rPr lang="tr-TR" altLang="tr-TR" smtClean="0"/>
              <a:t>www.turkedebiyati.org</a:t>
            </a:r>
            <a:endParaRPr lang="tr-TR" alt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204</TotalTime>
  <Words>1857</Words>
  <Application>Microsoft Office PowerPoint</Application>
  <PresentationFormat>Ekran Gösterisi (4:3)</PresentationFormat>
  <Paragraphs>215</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Cilt</vt:lpstr>
      <vt:lpstr>PowerPoint Sunusu</vt:lpstr>
      <vt:lpstr>Destan   </vt:lpstr>
      <vt:lpstr>Destanların ortak özellikleri:  </vt:lpstr>
      <vt:lpstr>  Destanlar temel olarak iki gruba ayrılır.  </vt:lpstr>
      <vt:lpstr>Edebi destanlar  </vt:lpstr>
      <vt:lpstr> Türk edebiyatında destan </vt:lpstr>
      <vt:lpstr>TÜRK adı, TÜRKİYE adı </vt:lpstr>
      <vt:lpstr>PowerPoint Sunusu</vt:lpstr>
      <vt:lpstr>PowerPoint Sunusu</vt:lpstr>
      <vt:lpstr>Ergenekon destanı,</vt:lpstr>
      <vt:lpstr>İnsan balçıktan yaratılmıştı </vt:lpstr>
      <vt:lpstr>Sözlü Edebiyat</vt:lpstr>
      <vt:lpstr>SÖZLÜ ÜRÜNLER  KOŞUK</vt:lpstr>
      <vt:lpstr>SAGU </vt:lpstr>
      <vt:lpstr>SAV </vt:lpstr>
      <vt:lpstr>ÖRNEKLER</vt:lpstr>
      <vt:lpstr>PowerPoint Sunusu</vt:lpstr>
      <vt:lpstr>PowerPoint Sunusu</vt:lpstr>
      <vt:lpstr>DESTAN </vt:lpstr>
      <vt:lpstr>TÜRK DESTANLARI  </vt:lpstr>
      <vt:lpstr> Altın Elbiseli Adamın mezarından çıkan süs eşyaları                </vt:lpstr>
      <vt:lpstr>OĞUZ KAĞAN </vt:lpstr>
      <vt:lpstr>PowerPoint Sunusu</vt:lpstr>
      <vt:lpstr>Bu yazma günümüz Türkçesine Reşid Rahmeti Arat tarafından çevrildi ve 1936'da yayınlandı. Daha sonra 1970 yılında Millî Eğitim Bakanlığı'nın "1000 Temel Eser" dizisinde, Muharrem Ergin'in açıklayıcı önsözü ile, Uygurca metin de eklenerek tekrar yayınlandı. </vt:lpstr>
      <vt:lpstr>PowerPoint Sunusu</vt:lpstr>
      <vt:lpstr>Mete Kağan ve Oğuz Destanı </vt:lpstr>
      <vt:lpstr>Günlerden bir gün Ay Kağan bîr erkek çocuk doğurdu. Çocuk kara saçlı, kara kaşlı, ela gözlü, kırmızı ağızlı idi. Perilerden daha güzeldi. Çocuk, anasından yalnız bir defa süt emdi. Bir daha emmedi. Konuşmaya başladı. Çiğ et ve şarap istedi. Kırk günden sonra büyüdü. Yürüdü. Oynadı. Ata bindi. Geyik avına bağladı. Günlerden sonra, gecelerden sonra bir yiğit oldu. Bahadır oldu. Oğuz Kağan denen bu bahadır bir gün Tanrı'ya yakarmakta idi. Birdenbire etraf karanlık kesildi. Gökten bir ışık düştü. Bu ışık aydan da, güneşten de parlaktı. Oğuz Kağan gördü ki bu ışığın içinde bir kız var. Bu kız çok güzeldi. Yüzünde ateşli, ışık saçan bir beni vardı. Kutup Yıldızı gibi İdi. Gülse, mavi gök de gülerdi. </vt:lpstr>
      <vt:lpstr>Bundan sonra Oğuz Kağan çadırları toplattı. Yola koyuldu. Ordusunun önünde gök tüylü, gök yeleli, büyük erkek kurt yürüyordu. Ordu, kurdu takip ediyordu. </vt:lpstr>
      <vt:lpstr>Bunun üzerine Oğuz Kağanın oğullarının üçü Doğu tarafına, üçü de Batı tarafına gitti. Gün, Av ve Yıldız çok geyikler, çok kuşlar avladıktan sonra yolda bir altın yay buldular. Yayı aldılar. Babaları Oğuz Kağan'a verdiler. Oğuz Kağan sevindi. Yayı üç parça etti ve dedi ki :  </vt:lpstr>
      <vt:lpstr>BUYUK HUN İMPARATORLUĞU  </vt:lpstr>
      <vt:lpstr>GÖKTÜRK İMPARATORLUĞU  </vt:lpstr>
      <vt:lpstr>KARAHANLILAR  </vt:lpstr>
      <vt:lpstr>PowerPoint Sunusu</vt:lpstr>
      <vt:lpstr>Diğer Milletlerin Destanları:  </vt:lpstr>
      <vt:lpstr>YAZILI EDEBİYAT </vt:lpstr>
      <vt:lpstr>Yazılı edebiyat ürünleri ise üç ayrı dönem içinde ele alınmaktadır. Bunlar: </vt:lpstr>
      <vt:lpstr>Uygur Dönemi’ndeki</vt:lpstr>
      <vt:lpstr>İSLÂM UYGARLIĞI ÇEVRESİNDE GELİŞEN  TÜRK EDEBİYATI  </vt:lpstr>
      <vt:lpstr>Divan-ı Lugat’it Türk:</vt:lpstr>
      <vt:lpstr>Atebetü’l - Hakayık (Hakikatlerin Eşiği):</vt:lpstr>
      <vt:lpstr>Kutadgu Bilig  (Saadet Bilgisi = Devlet Olma Bilgisi): </vt:lpstr>
      <vt:lpstr>Hoca Ahmet Yesevi Türbesi</vt:lpstr>
      <vt:lpstr>Divan-ı Hikmet</vt:lpstr>
      <vt:lpstr>AĞIT  </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2</cp:revision>
  <dcterms:created xsi:type="dcterms:W3CDTF">2006-10-07T20:40:57Z</dcterms:created>
  <dcterms:modified xsi:type="dcterms:W3CDTF">2023-04-29T03:21:20Z</dcterms:modified>
  <cp:category>www.turkedebiyati.org</cp:category>
</cp:coreProperties>
</file>