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22E4"/>
    <a:srgbClr val="EFF6EE"/>
    <a:srgbClr val="FDE7FB"/>
    <a:srgbClr val="E9FBED"/>
    <a:srgbClr val="FF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79" autoAdjust="0"/>
  </p:normalViewPr>
  <p:slideViewPr>
    <p:cSldViewPr>
      <p:cViewPr>
        <p:scale>
          <a:sx n="100" d="100"/>
          <a:sy n="100" d="100"/>
        </p:scale>
        <p:origin x="-1104" y="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4915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49156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9157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9158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9159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9160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9161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9162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9163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9164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9165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9166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9167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9168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49169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49170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171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172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173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174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175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176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177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178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179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180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181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182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183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184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185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186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187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188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189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190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191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192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193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194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195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196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197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198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199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00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01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02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03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04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05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06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07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08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09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10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11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12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13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14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15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16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17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18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19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20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21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22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23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24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25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26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27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28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29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30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31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32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33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9234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35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36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37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38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39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40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41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42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43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44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45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46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47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48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49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50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51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52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53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54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55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56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57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58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59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60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61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62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63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64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65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66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67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68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69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70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71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72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73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74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75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76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77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78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79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80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81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82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83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84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85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86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87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88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89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290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9291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9292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9293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9294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9295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9296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9297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9298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9299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300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301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9302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9303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9304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</p:grpSp>
      <p:sp>
        <p:nvSpPr>
          <p:cNvPr id="49305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tr-TR" altLang="tr-TR" noProof="0" smtClean="0"/>
              <a:t>Asıl başlık stili için tıklatın</a:t>
            </a:r>
          </a:p>
        </p:txBody>
      </p:sp>
      <p:sp>
        <p:nvSpPr>
          <p:cNvPr id="49306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pPr lvl="0"/>
            <a:r>
              <a:rPr lang="tr-TR" altLang="tr-TR" noProof="0" smtClean="0"/>
              <a:t>Asıl alt başlık stilini düzenlemek için tıklatın</a:t>
            </a:r>
          </a:p>
        </p:txBody>
      </p:sp>
      <p:sp>
        <p:nvSpPr>
          <p:cNvPr id="49307" name="Rectangle 155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tr-TR" altLang="tr-TR"/>
          </a:p>
        </p:txBody>
      </p:sp>
      <p:sp>
        <p:nvSpPr>
          <p:cNvPr id="49308" name="Rectangle 1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tr-TR" altLang="tr-TR"/>
          </a:p>
        </p:txBody>
      </p:sp>
      <p:sp>
        <p:nvSpPr>
          <p:cNvPr id="49309" name="Rectangle 1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29092C6C-6971-48E6-9967-0236FD3DE950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9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05" grpId="0"/>
      <p:bldP spid="49306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3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930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8EB75A-81E5-4A80-8463-6E85F095AAF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29709169"/>
      </p:ext>
    </p:extLst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9C834-7408-473E-9537-30FD6ABC61B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93248923"/>
      </p:ext>
    </p:extLst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4D69A-82A6-4D38-8EA8-085E0525566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73712856"/>
      </p:ext>
    </p:extLst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2D7C5-EABB-41B7-B87E-E8E276A23D0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72923538"/>
      </p:ext>
    </p:extLst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90044-ADDF-4A3A-BA30-1AE4F878D7B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5590939"/>
      </p:ext>
    </p:extLst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2D010-2B60-4C89-AAB7-F7BABE1A282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6424096"/>
      </p:ext>
    </p:extLst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1D72B-D1B0-470F-A364-EFC8F3A7B6D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79887205"/>
      </p:ext>
    </p:extLst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E86B7-7A7D-452B-A0C4-A4F39325D41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10061983"/>
      </p:ext>
    </p:extLst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B10B7-3C79-45F0-91B2-8F7DDAFC958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50384883"/>
      </p:ext>
    </p:extLst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5C783-5E22-4B0D-836D-F4815F91102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00414997"/>
      </p:ext>
    </p:extLst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48131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4813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813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813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813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813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813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813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813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814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814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814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814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814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48145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48146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47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48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49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50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51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52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53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54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55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56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57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58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59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60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61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62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63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64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65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66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67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68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69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70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71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72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73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74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75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76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77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78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79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80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81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82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83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84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85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86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87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88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89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90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91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92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93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94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95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96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97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98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199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00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01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02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03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04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05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06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07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08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09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8210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11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12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13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14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15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16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17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18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19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20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21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22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23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24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25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26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27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28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29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30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31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32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33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34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35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36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37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38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39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40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41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42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43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44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45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46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47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48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49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50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51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52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53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54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55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56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57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58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59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60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61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62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63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64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65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66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8267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8268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8269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8270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8271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8272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8273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8274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8275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76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277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8278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8279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8280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</p:grpSp>
      <p:sp>
        <p:nvSpPr>
          <p:cNvPr id="48281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48282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endParaRPr lang="tr-TR" altLang="tr-TR"/>
          </a:p>
        </p:txBody>
      </p:sp>
      <p:sp>
        <p:nvSpPr>
          <p:cNvPr id="48283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endParaRPr lang="tr-TR" altLang="tr-TR"/>
          </a:p>
        </p:txBody>
      </p:sp>
      <p:sp>
        <p:nvSpPr>
          <p:cNvPr id="48284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A5109BE9-2FF7-43BB-B084-1F78C18F4CC3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48285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8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81" grpId="0"/>
      <p:bldP spid="48285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28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828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urkedebiyati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346075"/>
          </a:xfrm>
        </p:spPr>
        <p:txBody>
          <a:bodyPr/>
          <a:lstStyle/>
          <a:p>
            <a:r>
              <a:rPr lang="tr-TR" altLang="tr-TR" sz="2400" b="1" dirty="0">
                <a:solidFill>
                  <a:srgbClr val="FF3300"/>
                </a:solidFill>
              </a:rPr>
              <a:t>BATI EDEBİYATINDA EDEBİ AKIMLAR</a:t>
            </a:r>
          </a:p>
        </p:txBody>
      </p:sp>
      <p:sp>
        <p:nvSpPr>
          <p:cNvPr id="2053" name="Rectangle 5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692150"/>
            <a:ext cx="8229600" cy="6165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000" dirty="0"/>
              <a:t>Edebiyat, resim, müzik, heykel … gibi değişik sanat dallarıyla ilgili olarak ortaya çıkan , belirli bir görüş ve anlayışı ifade eden sisteme “akım “ denir. 	</a:t>
            </a:r>
            <a:endParaRPr lang="tr-TR" altLang="tr-TR" sz="20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tr-TR" altLang="tr-TR" sz="2000" dirty="0" smtClean="0"/>
              <a:t>Bir </a:t>
            </a:r>
            <a:r>
              <a:rPr lang="tr-TR" altLang="tr-TR" sz="2000" dirty="0"/>
              <a:t>edebiyat akımının oluşmasında ;		</a:t>
            </a:r>
          </a:p>
          <a:p>
            <a:pPr>
              <a:lnSpc>
                <a:spcPct val="90000"/>
              </a:lnSpc>
            </a:pPr>
            <a:r>
              <a:rPr lang="tr-TR" altLang="tr-TR" sz="2000" dirty="0"/>
              <a:t>Toplumsal yaşayıştaki gelişme ve değişmeler 	</a:t>
            </a:r>
          </a:p>
          <a:p>
            <a:pPr>
              <a:lnSpc>
                <a:spcPct val="90000"/>
              </a:lnSpc>
            </a:pPr>
            <a:r>
              <a:rPr lang="tr-TR" altLang="tr-TR" sz="2000" dirty="0"/>
              <a:t>Siyasal yönetim özellikleri </a:t>
            </a:r>
          </a:p>
          <a:p>
            <a:pPr>
              <a:lnSpc>
                <a:spcPct val="90000"/>
              </a:lnSpc>
            </a:pPr>
            <a:r>
              <a:rPr lang="tr-TR" altLang="tr-TR" sz="2000" dirty="0"/>
              <a:t>O dönemdeki felsefi anlayışlar</a:t>
            </a:r>
          </a:p>
          <a:p>
            <a:pPr>
              <a:lnSpc>
                <a:spcPct val="90000"/>
              </a:lnSpc>
            </a:pPr>
            <a:r>
              <a:rPr lang="tr-TR" altLang="tr-TR" sz="2000" dirty="0"/>
              <a:t>Sanatçıların değişiklik istekleri , başlıca etkendir.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tr-TR" altLang="tr-TR" sz="2000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tr-TR" altLang="tr-TR" sz="1800" dirty="0" smtClean="0"/>
              <a:t>Her </a:t>
            </a:r>
            <a:r>
              <a:rPr lang="tr-TR" altLang="tr-TR" sz="1800" dirty="0"/>
              <a:t>edebiyat akımı ya bir öncekine tepki olarak doğmuştur ya da önceki akımın uzantısı olarak ortaya çıkmıştır.14.yy dan 20.yy kadar ortaya çıkan akımlar şunlardır</a:t>
            </a:r>
            <a:r>
              <a:rPr lang="tr-TR" altLang="tr-TR" sz="1600" dirty="0"/>
              <a:t>:</a:t>
            </a:r>
          </a:p>
          <a:p>
            <a:pPr>
              <a:lnSpc>
                <a:spcPct val="90000"/>
              </a:lnSpc>
            </a:pPr>
            <a:r>
              <a:rPr lang="tr-TR" altLang="tr-TR" sz="2000" b="1" dirty="0" smtClean="0">
                <a:solidFill>
                  <a:schemeClr val="hlink"/>
                </a:solidFill>
              </a:rPr>
              <a:t>HÜMANİZM (İNSANCILLIK</a:t>
            </a:r>
            <a:r>
              <a:rPr lang="tr-TR" altLang="tr-TR" sz="2000" b="1" dirty="0">
                <a:solidFill>
                  <a:schemeClr val="hlink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tr-TR" altLang="tr-TR" sz="2000" b="1" dirty="0" smtClean="0">
                <a:solidFill>
                  <a:schemeClr val="hlink"/>
                </a:solidFill>
              </a:rPr>
              <a:t>KLASİZM </a:t>
            </a:r>
            <a:r>
              <a:rPr lang="tr-TR" altLang="tr-TR" sz="2000" b="1" dirty="0">
                <a:solidFill>
                  <a:schemeClr val="hlink"/>
                </a:solidFill>
              </a:rPr>
              <a:t>(KURALCILIK)</a:t>
            </a:r>
          </a:p>
          <a:p>
            <a:pPr>
              <a:lnSpc>
                <a:spcPct val="90000"/>
              </a:lnSpc>
            </a:pPr>
            <a:r>
              <a:rPr lang="tr-TR" altLang="tr-TR" sz="2000" b="1" dirty="0" smtClean="0">
                <a:solidFill>
                  <a:schemeClr val="hlink"/>
                </a:solidFill>
              </a:rPr>
              <a:t>ROMANTİZM (COŞUMCULUK</a:t>
            </a:r>
            <a:r>
              <a:rPr lang="tr-TR" altLang="tr-TR" sz="2000" b="1" dirty="0">
                <a:solidFill>
                  <a:schemeClr val="hlink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tr-TR" altLang="tr-TR" sz="2000" b="1" dirty="0">
                <a:solidFill>
                  <a:schemeClr val="hlink"/>
                </a:solidFill>
              </a:rPr>
              <a:t>REALİZM </a:t>
            </a:r>
            <a:r>
              <a:rPr lang="tr-TR" altLang="tr-TR" sz="2000" b="1" dirty="0" smtClean="0">
                <a:solidFill>
                  <a:schemeClr val="hlink"/>
                </a:solidFill>
              </a:rPr>
              <a:t>(GERÇEKÇİLİK</a:t>
            </a:r>
            <a:r>
              <a:rPr lang="tr-TR" altLang="tr-TR" sz="2000" b="1" dirty="0">
                <a:solidFill>
                  <a:schemeClr val="hlink"/>
                </a:solidFill>
              </a:rPr>
              <a:t>) </a:t>
            </a:r>
          </a:p>
          <a:p>
            <a:pPr>
              <a:lnSpc>
                <a:spcPct val="90000"/>
              </a:lnSpc>
            </a:pPr>
            <a:r>
              <a:rPr lang="tr-TR" altLang="tr-TR" sz="2000" b="1" dirty="0" smtClean="0">
                <a:solidFill>
                  <a:schemeClr val="hlink"/>
                </a:solidFill>
              </a:rPr>
              <a:t>NATURALİZM (DOĞALCILIK</a:t>
            </a:r>
            <a:r>
              <a:rPr lang="tr-TR" altLang="tr-TR" sz="2000" b="1" dirty="0">
                <a:solidFill>
                  <a:schemeClr val="hlink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tr-TR" altLang="tr-TR" sz="2000" b="1" dirty="0" smtClean="0">
                <a:solidFill>
                  <a:schemeClr val="hlink"/>
                </a:solidFill>
              </a:rPr>
              <a:t>PARNASİZM (ŞİİRDE </a:t>
            </a:r>
            <a:r>
              <a:rPr lang="tr-TR" altLang="tr-TR" sz="2000" b="1" dirty="0">
                <a:solidFill>
                  <a:schemeClr val="hlink"/>
                </a:solidFill>
              </a:rPr>
              <a:t>GERÇEKÇİLİK)</a:t>
            </a:r>
          </a:p>
          <a:p>
            <a:pPr>
              <a:lnSpc>
                <a:spcPct val="90000"/>
              </a:lnSpc>
            </a:pPr>
            <a:r>
              <a:rPr lang="tr-TR" altLang="tr-TR" sz="2000" b="1" dirty="0">
                <a:solidFill>
                  <a:schemeClr val="hlink"/>
                </a:solidFill>
              </a:rPr>
              <a:t>SEMBOLİZM </a:t>
            </a:r>
            <a:r>
              <a:rPr lang="tr-TR" altLang="tr-TR" sz="2000" b="1" dirty="0" smtClean="0">
                <a:solidFill>
                  <a:schemeClr val="hlink"/>
                </a:solidFill>
              </a:rPr>
              <a:t>(SİMGECİLİK</a:t>
            </a:r>
            <a:r>
              <a:rPr lang="tr-TR" altLang="tr-TR" sz="2000" b="1" dirty="0">
                <a:solidFill>
                  <a:schemeClr val="hlink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endParaRPr lang="tr-TR" altLang="tr-TR" sz="2000" b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tr-TR" altLang="tr-TR" dirty="0"/>
              <a:t>        </a:t>
            </a:r>
          </a:p>
        </p:txBody>
      </p:sp>
      <p:sp>
        <p:nvSpPr>
          <p:cNvPr id="2" name="Dikdörtgen 1"/>
          <p:cNvSpPr/>
          <p:nvPr/>
        </p:nvSpPr>
        <p:spPr>
          <a:xfrm>
            <a:off x="683568" y="2967335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3600" b="1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>www.turkedebiyati.org</a:t>
            </a:r>
            <a:br>
              <a:rPr lang="tr-TR" sz="3600" b="1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</a:br>
            <a:r>
              <a:rPr lang="tr-TR" sz="2400" b="1" dirty="0">
                <a:solidFill>
                  <a:srgbClr val="FF3300"/>
                </a:solidFill>
                <a:latin typeface="Calibri"/>
                <a:ea typeface="Calibri"/>
                <a:cs typeface="Times New Roman"/>
              </a:rPr>
              <a:t>Türk Dili ve Edebiyatı Dersi Kaynak Eğitim Sitesi</a:t>
            </a:r>
            <a:endParaRPr lang="tr-TR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6"/>
          <p:cNvSpPr>
            <a:spLocks noGrp="1" noRot="1" noChangeArrowheads="1"/>
          </p:cNvSpPr>
          <p:nvPr>
            <p:ph type="body" idx="1"/>
          </p:nvPr>
        </p:nvSpPr>
        <p:spPr>
          <a:xfrm>
            <a:off x="179388" y="260350"/>
            <a:ext cx="8540750" cy="5765800"/>
          </a:xfrm>
          <a:noFill/>
        </p:spPr>
        <p:txBody>
          <a:bodyPr/>
          <a:lstStyle/>
          <a:p>
            <a:pPr>
              <a:buFont typeface="Arial" charset="0"/>
              <a:buNone/>
            </a:pPr>
            <a:r>
              <a:rPr lang="tr-TR" altLang="tr-TR" dirty="0"/>
              <a:t>20 YY DA görülen başlıca edebiyat akımları ise </a:t>
            </a:r>
            <a:r>
              <a:rPr lang="tr-TR" altLang="tr-TR" dirty="0" smtClean="0"/>
              <a:t>şöyledir:</a:t>
            </a:r>
          </a:p>
          <a:p>
            <a:r>
              <a:rPr lang="tr-TR" altLang="tr-TR" dirty="0" smtClean="0">
                <a:solidFill>
                  <a:srgbClr val="FF3300"/>
                </a:solidFill>
              </a:rPr>
              <a:t>EMPRESYONİZM</a:t>
            </a:r>
          </a:p>
          <a:p>
            <a:r>
              <a:rPr lang="tr-TR" altLang="tr-TR" dirty="0" smtClean="0">
                <a:solidFill>
                  <a:srgbClr val="FF3300"/>
                </a:solidFill>
              </a:rPr>
              <a:t>EKSPRESYONİZM</a:t>
            </a:r>
            <a:endParaRPr lang="tr-TR" altLang="tr-TR" dirty="0">
              <a:solidFill>
                <a:srgbClr val="FF3300"/>
              </a:solidFill>
            </a:endParaRPr>
          </a:p>
          <a:p>
            <a:r>
              <a:rPr lang="tr-TR" altLang="tr-TR" dirty="0">
                <a:solidFill>
                  <a:srgbClr val="FF3300"/>
                </a:solidFill>
              </a:rPr>
              <a:t>KÜBİZM</a:t>
            </a:r>
          </a:p>
          <a:p>
            <a:r>
              <a:rPr lang="tr-TR" altLang="tr-TR" dirty="0">
                <a:solidFill>
                  <a:srgbClr val="FF3300"/>
                </a:solidFill>
              </a:rPr>
              <a:t>FÜTÜRİZM</a:t>
            </a:r>
          </a:p>
          <a:p>
            <a:r>
              <a:rPr lang="tr-TR" altLang="tr-TR" dirty="0">
                <a:solidFill>
                  <a:srgbClr val="FF3300"/>
                </a:solidFill>
              </a:rPr>
              <a:t>DADAİZM</a:t>
            </a:r>
          </a:p>
          <a:p>
            <a:r>
              <a:rPr lang="tr-TR" altLang="tr-TR" dirty="0">
                <a:solidFill>
                  <a:srgbClr val="FF3300"/>
                </a:solidFill>
              </a:rPr>
              <a:t>SÜRREALİZM</a:t>
            </a:r>
          </a:p>
          <a:p>
            <a:r>
              <a:rPr lang="tr-TR" altLang="tr-TR" dirty="0">
                <a:solidFill>
                  <a:srgbClr val="FF3300"/>
                </a:solidFill>
              </a:rPr>
              <a:t>EGZİTANSİYALİZM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tr-TR" altLang="tr-TR" b="1" dirty="0">
                <a:solidFill>
                  <a:srgbClr val="E9FBED"/>
                </a:solidFill>
              </a:rPr>
              <a:t>HÜMANİZM</a:t>
            </a: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79388" y="836613"/>
            <a:ext cx="8229600" cy="50736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tr-TR" altLang="tr-TR" sz="2400"/>
              <a:t>      Hümanizm bütün insanları kardeş sayan dil, din, ırk farkı gözetmeden herkesi kucaklayan anlayıştır.Edebiyatta hümanizm ise yeniden doğuş anlamına gelir.Hümanizm 14- 16. yy arasında Avrupa’nın geniş kesiminde kabul görmüş olan edebiyat akımıdır.Önce İtalya’da beliren , sonra ispanya ,Portekiz, Fransa , İngiltere , Almanya’da görülen hümanizm , birbirine benzeyen edebiyatların doğmasına yol açmıştır.</a:t>
            </a:r>
          </a:p>
        </p:txBody>
      </p:sp>
      <p:pic>
        <p:nvPicPr>
          <p:cNvPr id="28676" name="Picture 4" descr="4a02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933825"/>
            <a:ext cx="2795587" cy="172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7350" y="228600"/>
            <a:ext cx="8455025" cy="346075"/>
          </a:xfrm>
        </p:spPr>
        <p:txBody>
          <a:bodyPr/>
          <a:lstStyle/>
          <a:p>
            <a:r>
              <a:rPr lang="tr-TR" altLang="tr-TR" sz="4000" b="1" dirty="0">
                <a:solidFill>
                  <a:schemeClr val="hlink"/>
                </a:solidFill>
              </a:rPr>
              <a:t>KLASİZM</a:t>
            </a:r>
            <a:r>
              <a:rPr lang="tr-TR" altLang="tr-TR" sz="4000" b="1" dirty="0"/>
              <a:t> 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620713"/>
            <a:ext cx="8218488" cy="58324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tr-TR" altLang="tr-TR" sz="2000"/>
              <a:t>17. YY  DA  Fransa ‘da ortaya çıkmıştır.</a:t>
            </a:r>
          </a:p>
          <a:p>
            <a:pPr>
              <a:buFont typeface="Arial" charset="0"/>
              <a:buNone/>
            </a:pPr>
            <a:r>
              <a:rPr lang="tr-TR" altLang="tr-TR" sz="2000" u="sng">
                <a:solidFill>
                  <a:srgbClr val="FF3300"/>
                </a:solidFill>
              </a:rPr>
              <a:t>KLASİZMİN</a:t>
            </a:r>
            <a:r>
              <a:rPr lang="tr-TR" altLang="tr-TR" sz="2000" u="sng">
                <a:solidFill>
                  <a:srgbClr val="FFFFFF"/>
                </a:solidFill>
              </a:rPr>
              <a:t> </a:t>
            </a:r>
            <a:r>
              <a:rPr lang="tr-TR" altLang="tr-TR" sz="2000" u="sng">
                <a:solidFill>
                  <a:srgbClr val="FF3300"/>
                </a:solidFill>
              </a:rPr>
              <a:t>ÖZELLİKLERİ</a:t>
            </a:r>
            <a:r>
              <a:rPr lang="tr-TR" altLang="tr-TR" sz="2000" u="sng">
                <a:solidFill>
                  <a:srgbClr val="FFFFFF"/>
                </a:solidFill>
              </a:rPr>
              <a:t>:</a:t>
            </a:r>
          </a:p>
          <a:p>
            <a:r>
              <a:rPr lang="tr-TR" altLang="tr-TR" sz="2000">
                <a:solidFill>
                  <a:srgbClr val="FFFFFF"/>
                </a:solidFill>
              </a:rPr>
              <a:t>Eski Yunan ve Latin edebiyatları örnek alınmıştır.</a:t>
            </a:r>
          </a:p>
          <a:p>
            <a:r>
              <a:rPr lang="tr-TR" altLang="tr-TR" sz="2000">
                <a:solidFill>
                  <a:srgbClr val="FFFFFF"/>
                </a:solidFill>
              </a:rPr>
              <a:t>Klasik eserlerde “</a:t>
            </a:r>
            <a:r>
              <a:rPr lang="tr-TR" altLang="tr-TR" sz="2000" b="1" u="sng">
                <a:solidFill>
                  <a:schemeClr val="hlink"/>
                </a:solidFill>
                <a:effectLst/>
              </a:rPr>
              <a:t>AKIL “  VE    “SAGDUYU”</a:t>
            </a:r>
            <a:r>
              <a:rPr lang="tr-TR" altLang="tr-TR" sz="2000">
                <a:solidFill>
                  <a:srgbClr val="FFFFFF"/>
                </a:solidFill>
              </a:rPr>
              <a:t>  önemsenmiştir.</a:t>
            </a:r>
          </a:p>
          <a:p>
            <a:r>
              <a:rPr lang="tr-TR" altLang="tr-TR" sz="2000">
                <a:solidFill>
                  <a:srgbClr val="FFFFFF"/>
                </a:solidFill>
              </a:rPr>
              <a:t>“Akıl” yoluyla gerçeğin ve insanlığın doğası , yaratılışı, incelemesine önem verilmiştir.</a:t>
            </a:r>
          </a:p>
          <a:p>
            <a:r>
              <a:rPr lang="tr-TR" altLang="tr-TR" sz="2000">
                <a:solidFill>
                  <a:srgbClr val="FFFFFF"/>
                </a:solidFill>
              </a:rPr>
              <a:t>İnsan her yönüyle değil değişmeyen yönleriyle ele alınmıştır.Eski YUNAN ve LATİN eserlerinden yola çıkılmıştır.</a:t>
            </a:r>
          </a:p>
          <a:p>
            <a:r>
              <a:rPr lang="tr-TR" altLang="tr-TR" sz="2000">
                <a:solidFill>
                  <a:srgbClr val="FFFFFF"/>
                </a:solidFill>
              </a:rPr>
              <a:t>Eserlerinde </a:t>
            </a:r>
            <a:r>
              <a:rPr lang="tr-TR" altLang="tr-TR" sz="2000" u="sng">
                <a:solidFill>
                  <a:srgbClr val="FFFFFF"/>
                </a:solidFill>
                <a:effectLst/>
              </a:rPr>
              <a:t>asil ve seçkin kişileri konu edinmişlerdir</a:t>
            </a:r>
            <a:r>
              <a:rPr lang="tr-TR" altLang="tr-TR" sz="2000">
                <a:solidFill>
                  <a:srgbClr val="FFFFFF"/>
                </a:solidFill>
              </a:rPr>
              <a:t>.( KRAL, KRALİÇE, KOMUTAN VB) bunların dış görünüşlerini değil ruhsal durumlarını incelemişlerdir.</a:t>
            </a:r>
          </a:p>
          <a:p>
            <a:r>
              <a:rPr lang="tr-TR" altLang="tr-TR" sz="2000">
                <a:solidFill>
                  <a:srgbClr val="FFFFFF"/>
                </a:solidFill>
              </a:rPr>
              <a:t>Klasik eserlerde </a:t>
            </a:r>
            <a:r>
              <a:rPr lang="tr-TR" altLang="tr-TR" sz="2000" b="1" u="sng">
                <a:solidFill>
                  <a:schemeClr val="hlink"/>
                </a:solidFill>
                <a:effectLst/>
              </a:rPr>
              <a:t>AHLAK ve ERDEM</a:t>
            </a:r>
            <a:r>
              <a:rPr lang="tr-TR" altLang="tr-TR" sz="2000">
                <a:solidFill>
                  <a:srgbClr val="FFFFFF"/>
                </a:solidFill>
              </a:rPr>
              <a:t> gibi değerlere önem verilmiştir.</a:t>
            </a:r>
          </a:p>
          <a:p>
            <a:r>
              <a:rPr lang="tr-TR" altLang="tr-TR" sz="2000">
                <a:solidFill>
                  <a:srgbClr val="FFFFFF"/>
                </a:solidFill>
              </a:rPr>
              <a:t>İnsan dışındaki herşey ihmal edilmiştir.</a:t>
            </a:r>
          </a:p>
          <a:p>
            <a:r>
              <a:rPr lang="tr-TR" altLang="tr-TR" sz="2000">
                <a:solidFill>
                  <a:srgbClr val="FFFFFF"/>
                </a:solidFill>
              </a:rPr>
              <a:t>Eserler soylu tabakanın konuşma diliyle yazılmıştır.Anlatımda KABA sözcükler ve deyimler yoktur.</a:t>
            </a:r>
          </a:p>
          <a:p>
            <a:r>
              <a:rPr lang="tr-TR" altLang="tr-TR" sz="2000">
                <a:solidFill>
                  <a:srgbClr val="FFFFFF"/>
                </a:solidFill>
              </a:rPr>
              <a:t>Üslup yapmacıktan uzak süssüz, açık ve sadedir.</a:t>
            </a:r>
          </a:p>
          <a:p>
            <a:r>
              <a:rPr lang="tr-TR" altLang="tr-TR" sz="2000">
                <a:solidFill>
                  <a:srgbClr val="FFFFFF"/>
                </a:solidFill>
              </a:rPr>
              <a:t>“Sanat için sanat” ilkesine uyulmuştur.</a:t>
            </a:r>
          </a:p>
          <a:p>
            <a:endParaRPr lang="tr-TR" altLang="tr-TR" sz="20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633413"/>
          </a:xfrm>
        </p:spPr>
        <p:txBody>
          <a:bodyPr/>
          <a:lstStyle/>
          <a:p>
            <a:r>
              <a:rPr lang="tr-TR" altLang="tr-TR" sz="4000" b="1" dirty="0">
                <a:solidFill>
                  <a:schemeClr val="hlink"/>
                </a:solidFill>
              </a:rPr>
              <a:t>ROMANTİZM</a:t>
            </a:r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908050"/>
            <a:ext cx="8507288" cy="5761310"/>
          </a:xfrm>
        </p:spPr>
        <p:txBody>
          <a:bodyPr/>
          <a:lstStyle/>
          <a:p>
            <a:r>
              <a:rPr lang="tr-TR" altLang="tr-TR" sz="2400" dirty="0"/>
              <a:t>19. YY DA </a:t>
            </a:r>
            <a:r>
              <a:rPr lang="tr-TR" altLang="tr-TR" sz="2400" dirty="0" err="1"/>
              <a:t>klasizme</a:t>
            </a:r>
            <a:r>
              <a:rPr lang="tr-TR" altLang="tr-TR" sz="2400" dirty="0"/>
              <a:t>  TEPKİ olarak ortaya </a:t>
            </a:r>
            <a:r>
              <a:rPr lang="tr-TR" altLang="tr-TR" sz="2400" dirty="0" err="1"/>
              <a:t>çıkmıştır.Romantizmin</a:t>
            </a:r>
            <a:r>
              <a:rPr lang="tr-TR" altLang="tr-TR" sz="2400" dirty="0"/>
              <a:t> ortaya çıkmasında Fransız İhtilalinin etkisiyle oluşan </a:t>
            </a:r>
            <a:r>
              <a:rPr lang="tr-TR" altLang="tr-TR" sz="2400" dirty="0" err="1"/>
              <a:t>sosyo</a:t>
            </a:r>
            <a:r>
              <a:rPr lang="tr-TR" altLang="tr-TR" sz="2400" dirty="0"/>
              <a:t>- ekonomik yapının , siyasal yönetimin ve felsefi alandaki değişmelerin büyük etkisi vardır.</a:t>
            </a:r>
          </a:p>
          <a:p>
            <a:r>
              <a:rPr lang="tr-TR" altLang="tr-TR" sz="2000" u="sng" dirty="0">
                <a:solidFill>
                  <a:srgbClr val="FF3300"/>
                </a:solidFill>
                <a:effectLst/>
              </a:rPr>
              <a:t>ROMANTİZMİN </a:t>
            </a:r>
            <a:r>
              <a:rPr lang="tr-TR" altLang="tr-TR" sz="2000" dirty="0">
                <a:solidFill>
                  <a:srgbClr val="FF3300"/>
                </a:solidFill>
                <a:effectLst/>
              </a:rPr>
              <a:t>ÖZELLİKLERİ</a:t>
            </a:r>
          </a:p>
          <a:p>
            <a:r>
              <a:rPr lang="tr-TR" altLang="tr-TR" sz="2000" dirty="0" err="1"/>
              <a:t>Kasik</a:t>
            </a:r>
            <a:r>
              <a:rPr lang="tr-TR" altLang="tr-TR" sz="2000" dirty="0"/>
              <a:t> edebiyatın kuralları ortadan kaldırılmış edebiyat ortamına özgürlük gelmiştir.</a:t>
            </a:r>
          </a:p>
          <a:p>
            <a:r>
              <a:rPr lang="tr-TR" altLang="tr-TR" sz="2000" dirty="0"/>
              <a:t>Yunan ve Latin edebiyatı yerine çağdaş edebiyatlar örnek alınmıştır.</a:t>
            </a:r>
          </a:p>
          <a:p>
            <a:r>
              <a:rPr lang="tr-TR" altLang="tr-TR" sz="2000" dirty="0"/>
              <a:t>Romantizm </a:t>
            </a:r>
            <a:r>
              <a:rPr lang="tr-TR" altLang="tr-TR" sz="2000" b="1" u="sng" dirty="0">
                <a:solidFill>
                  <a:schemeClr val="hlink"/>
                </a:solidFill>
              </a:rPr>
              <a:t>DUYGUYA VE HAYALE</a:t>
            </a:r>
            <a:r>
              <a:rPr lang="tr-TR" altLang="tr-TR" sz="2000" dirty="0"/>
              <a:t> önem vermiştir.</a:t>
            </a:r>
          </a:p>
          <a:p>
            <a:r>
              <a:rPr lang="tr-TR" altLang="tr-TR" sz="2000" dirty="0"/>
              <a:t>Her türlü sosyal çevreden insan eserlerin konusu olmuştur.</a:t>
            </a:r>
          </a:p>
          <a:p>
            <a:r>
              <a:rPr lang="tr-TR" altLang="tr-TR" sz="2000" dirty="0"/>
              <a:t>Eserlerin anlatılışında </a:t>
            </a:r>
            <a:r>
              <a:rPr lang="tr-TR" altLang="tr-TR" sz="2000" dirty="0" err="1"/>
              <a:t>olaganüstülüklere</a:t>
            </a:r>
            <a:r>
              <a:rPr lang="tr-TR" altLang="tr-TR" sz="2000" dirty="0"/>
              <a:t> ve tesadüflere geniş yer verilmiştir.</a:t>
            </a:r>
          </a:p>
          <a:p>
            <a:r>
              <a:rPr lang="tr-TR" altLang="tr-TR" sz="2000" dirty="0"/>
              <a:t>Üslup kapalı ve süslüdür.</a:t>
            </a:r>
          </a:p>
          <a:p>
            <a:endParaRPr lang="tr-TR" altLang="tr-TR" sz="2000" dirty="0"/>
          </a:p>
          <a:p>
            <a:endParaRPr lang="tr-TR" altLang="tr-TR" sz="1800" u="sng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850900"/>
          </a:xfrm>
        </p:spPr>
        <p:txBody>
          <a:bodyPr/>
          <a:lstStyle/>
          <a:p>
            <a:r>
              <a:rPr lang="tr-TR" altLang="tr-TR" sz="4000" b="1" dirty="0">
                <a:solidFill>
                  <a:srgbClr val="FF3300"/>
                </a:solidFill>
              </a:rPr>
              <a:t>REALİZM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marL="0" indent="0">
              <a:buNone/>
            </a:pPr>
            <a:r>
              <a:rPr lang="tr-TR" altLang="tr-TR" sz="2000" dirty="0"/>
              <a:t>19. YY YARISINDA Romantizme tepki olarak ortaya </a:t>
            </a:r>
            <a:r>
              <a:rPr lang="tr-TR" altLang="tr-TR" sz="2000" dirty="0" err="1"/>
              <a:t>çıkmıştır.Bu</a:t>
            </a:r>
            <a:r>
              <a:rPr lang="tr-TR" altLang="tr-TR" sz="2000" dirty="0"/>
              <a:t> akım gerçeği olduğu gibi anlatmayı ilke edinmiştir.</a:t>
            </a:r>
          </a:p>
          <a:p>
            <a:pPr marL="0" indent="0">
              <a:buNone/>
            </a:pPr>
            <a:r>
              <a:rPr lang="tr-TR" altLang="tr-TR" sz="2400" b="1" dirty="0">
                <a:solidFill>
                  <a:srgbClr val="FF3300"/>
                </a:solidFill>
              </a:rPr>
              <a:t>REALİZMİN ÖZELLİKLERİ</a:t>
            </a:r>
          </a:p>
          <a:p>
            <a:r>
              <a:rPr lang="tr-TR" altLang="tr-TR" sz="2400" dirty="0"/>
              <a:t>Bu akımda gözlem ve araştırma ön plandadır.</a:t>
            </a:r>
          </a:p>
          <a:p>
            <a:r>
              <a:rPr lang="tr-TR" altLang="tr-TR" sz="2400" dirty="0"/>
              <a:t>Realizmde gerçekler olduğu gibi </a:t>
            </a:r>
            <a:r>
              <a:rPr lang="tr-TR" altLang="tr-TR" sz="2400" dirty="0" err="1"/>
              <a:t>anlatılmıştır.Sanatçılar</a:t>
            </a:r>
            <a:r>
              <a:rPr lang="tr-TR" altLang="tr-TR" sz="2400" dirty="0"/>
              <a:t> eserlerinde nesnel davranmışlardır.</a:t>
            </a:r>
          </a:p>
          <a:p>
            <a:r>
              <a:rPr lang="tr-TR" altLang="tr-TR" sz="2400" dirty="0"/>
              <a:t>Olağanüstü kişilere ya da tesadüflere yer verilmemiştir.</a:t>
            </a:r>
          </a:p>
          <a:p>
            <a:r>
              <a:rPr lang="tr-TR" altLang="tr-TR" sz="2400" dirty="0"/>
              <a:t>Realist eserlerde üslup açık ,sağlam ve yapmacıksızdır.</a:t>
            </a:r>
          </a:p>
          <a:p>
            <a:r>
              <a:rPr lang="tr-TR" altLang="tr-TR" sz="2400" dirty="0"/>
              <a:t>Realist yöntemle yazılan şiir akımına</a:t>
            </a:r>
            <a:r>
              <a:rPr lang="tr-TR" altLang="tr-TR" sz="2400" dirty="0">
                <a:solidFill>
                  <a:schemeClr val="hlink"/>
                </a:solidFill>
              </a:rPr>
              <a:t> </a:t>
            </a:r>
            <a:r>
              <a:rPr lang="tr-TR" altLang="tr-TR" sz="2400" u="sng" dirty="0">
                <a:solidFill>
                  <a:schemeClr val="hlink"/>
                </a:solidFill>
              </a:rPr>
              <a:t>PARNASİZM  </a:t>
            </a:r>
            <a:r>
              <a:rPr lang="tr-TR" altLang="tr-TR" sz="2400" dirty="0"/>
              <a:t>denir.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0"/>
            <a:ext cx="8229600" cy="809625"/>
          </a:xfrm>
        </p:spPr>
        <p:txBody>
          <a:bodyPr/>
          <a:lstStyle/>
          <a:p>
            <a:r>
              <a:rPr lang="tr-TR" altLang="tr-TR" b="1" dirty="0">
                <a:solidFill>
                  <a:srgbClr val="FF3300"/>
                </a:solidFill>
              </a:rPr>
              <a:t>NATURALİZM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800" dirty="0"/>
              <a:t>1870 de ortaya çıkan ve Realizmin ileri bir aşaması olan bir edebiyat akımıdır.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tr-TR" altLang="tr-TR" sz="2800" u="sng" dirty="0">
                <a:solidFill>
                  <a:srgbClr val="FF3300"/>
                </a:solidFill>
              </a:rPr>
              <a:t>NATURALİZMİN ÖZELLİKLERİ:</a:t>
            </a:r>
            <a:endParaRPr lang="tr-TR" altLang="tr-TR" sz="2800" u="sng" dirty="0"/>
          </a:p>
          <a:p>
            <a:pPr>
              <a:lnSpc>
                <a:spcPct val="90000"/>
              </a:lnSpc>
            </a:pPr>
            <a:r>
              <a:rPr lang="tr-TR" altLang="tr-TR" sz="2800" dirty="0" err="1"/>
              <a:t>Naturalizme</a:t>
            </a:r>
            <a:r>
              <a:rPr lang="tr-TR" altLang="tr-TR" sz="2800" dirty="0"/>
              <a:t> göre insanın her türlü duygu , düşünce ve eylemi ,soya çekim özelliklerinin ve yetiştiği sosyal çevrenin etkisiyle açıklanabilir.</a:t>
            </a:r>
          </a:p>
          <a:p>
            <a:pPr>
              <a:lnSpc>
                <a:spcPct val="90000"/>
              </a:lnSpc>
            </a:pPr>
            <a:r>
              <a:rPr lang="tr-TR" altLang="tr-TR" sz="2800" dirty="0" err="1"/>
              <a:t>Naturalist</a:t>
            </a:r>
            <a:r>
              <a:rPr lang="tr-TR" altLang="tr-TR" sz="2800" dirty="0"/>
              <a:t> yazar bir gözlemci gibi davranır.</a:t>
            </a:r>
          </a:p>
          <a:p>
            <a:pPr>
              <a:lnSpc>
                <a:spcPct val="90000"/>
              </a:lnSpc>
            </a:pPr>
            <a:r>
              <a:rPr lang="tr-TR" altLang="tr-TR" sz="2800" dirty="0" err="1"/>
              <a:t>Naturalimde</a:t>
            </a:r>
            <a:r>
              <a:rPr lang="tr-TR" altLang="tr-TR" sz="2800" dirty="0"/>
              <a:t> yazar oldukça nesneldir.</a:t>
            </a:r>
          </a:p>
          <a:p>
            <a:pPr>
              <a:lnSpc>
                <a:spcPct val="90000"/>
              </a:lnSpc>
            </a:pPr>
            <a:r>
              <a:rPr lang="tr-TR" altLang="tr-TR" sz="2800" dirty="0"/>
              <a:t>Argo sözcüklere bolca yer verilmiştir.</a:t>
            </a:r>
          </a:p>
          <a:p>
            <a:pPr>
              <a:lnSpc>
                <a:spcPct val="90000"/>
              </a:lnSpc>
            </a:pPr>
            <a:r>
              <a:rPr lang="tr-TR" altLang="tr-TR" sz="2800" dirty="0" err="1"/>
              <a:t>Naturalizm</a:t>
            </a:r>
            <a:r>
              <a:rPr lang="tr-TR" altLang="tr-TR" sz="2800" dirty="0"/>
              <a:t> herhangi bir akıma tepki olarak </a:t>
            </a:r>
            <a:r>
              <a:rPr lang="tr-TR" altLang="tr-TR" sz="2800" dirty="0" err="1"/>
              <a:t>doğmamıştır.Realizmin</a:t>
            </a:r>
            <a:r>
              <a:rPr lang="tr-TR" altLang="tr-TR" sz="2800" dirty="0"/>
              <a:t> ileri bir aşamasıdır.</a:t>
            </a:r>
          </a:p>
          <a:p>
            <a:pPr>
              <a:lnSpc>
                <a:spcPct val="90000"/>
              </a:lnSpc>
            </a:pPr>
            <a:r>
              <a:rPr lang="tr-TR" altLang="tr-TR" sz="2800" dirty="0"/>
              <a:t>Deney  önemli yer tutar.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r>
              <a:rPr lang="tr-TR" altLang="tr-TR" b="1" dirty="0">
                <a:solidFill>
                  <a:schemeClr val="hlink"/>
                </a:solidFill>
              </a:rPr>
              <a:t>PARNASİZM</a:t>
            </a: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692150"/>
            <a:ext cx="8675687" cy="6165850"/>
          </a:xfrm>
        </p:spPr>
        <p:txBody>
          <a:bodyPr/>
          <a:lstStyle/>
          <a:p>
            <a:pPr marL="0" indent="0">
              <a:buNone/>
            </a:pPr>
            <a:r>
              <a:rPr lang="tr-TR" altLang="tr-TR" sz="2400" dirty="0"/>
              <a:t>Realizmin şiire yansımış biçimine PARNASİZM denir.</a:t>
            </a:r>
          </a:p>
          <a:p>
            <a:pPr marL="0" indent="0">
              <a:buNone/>
            </a:pPr>
            <a:r>
              <a:rPr lang="tr-TR" altLang="tr-TR" sz="2000" b="1" dirty="0">
                <a:solidFill>
                  <a:schemeClr val="hlink"/>
                </a:solidFill>
              </a:rPr>
              <a:t>PARNASİZMİN ÖZELLİKLERİ:</a:t>
            </a:r>
          </a:p>
          <a:p>
            <a:r>
              <a:rPr lang="tr-TR" altLang="tr-TR" dirty="0"/>
              <a:t>Dış dünyayı nesnel bir bakışla anlatan şiire önem vermişlerdir.</a:t>
            </a:r>
          </a:p>
          <a:p>
            <a:r>
              <a:rPr lang="tr-TR" altLang="tr-TR" dirty="0"/>
              <a:t>Şiirde ölçü, kafiye, ses uyumu çok önemsenmiş ,şiirin biçimsel yönden kusursuz olmasına önem verilmiştir.</a:t>
            </a:r>
          </a:p>
          <a:p>
            <a:r>
              <a:rPr lang="tr-TR" altLang="tr-TR" dirty="0" err="1"/>
              <a:t>Parnasizm</a:t>
            </a:r>
            <a:r>
              <a:rPr lang="tr-TR" altLang="tr-TR" dirty="0"/>
              <a:t> seçkin kişilere seslenen edebiyat akımıdır.</a:t>
            </a:r>
          </a:p>
          <a:p>
            <a:pPr>
              <a:buFont typeface="Arial" charset="0"/>
              <a:buNone/>
            </a:pPr>
            <a:endParaRPr lang="tr-TR" altLang="tr-TR" dirty="0"/>
          </a:p>
        </p:txBody>
      </p:sp>
      <p:pic>
        <p:nvPicPr>
          <p:cNvPr id="33796" name="Picture 4" descr="3a22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425" y="4625975"/>
            <a:ext cx="1171575" cy="223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r>
              <a:rPr lang="tr-TR" altLang="tr-TR">
                <a:solidFill>
                  <a:srgbClr val="FF3300"/>
                </a:solidFill>
              </a:rPr>
              <a:t>SEMBOLİZM</a:t>
            </a:r>
          </a:p>
        </p:txBody>
      </p:sp>
      <p:sp>
        <p:nvSpPr>
          <p:cNvPr id="348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620713"/>
            <a:ext cx="8229600" cy="6237287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tr-TR" altLang="tr-TR" sz="2400" dirty="0" err="1"/>
              <a:t>Parnasizm</a:t>
            </a:r>
            <a:r>
              <a:rPr lang="tr-TR" altLang="tr-TR" sz="2400" dirty="0"/>
              <a:t> akımına tepki olarak doğmuştur.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tr-TR" altLang="tr-TR" sz="2400" b="1" dirty="0">
                <a:solidFill>
                  <a:schemeClr val="hlink"/>
                </a:solidFill>
              </a:rPr>
              <a:t>SEMBOLİZM ÖZELLİKLERİ:</a:t>
            </a:r>
          </a:p>
          <a:p>
            <a:pPr>
              <a:lnSpc>
                <a:spcPct val="90000"/>
              </a:lnSpc>
            </a:pPr>
            <a:r>
              <a:rPr lang="tr-TR" altLang="tr-TR" sz="2400" dirty="0"/>
              <a:t>Sembolistlere göre gerçek olduğu gibi </a:t>
            </a:r>
            <a:r>
              <a:rPr lang="tr-TR" altLang="tr-TR" sz="2400" dirty="0" err="1"/>
              <a:t>anlatılmaz.Her</a:t>
            </a:r>
            <a:r>
              <a:rPr lang="tr-TR" altLang="tr-TR" sz="2400" dirty="0"/>
              <a:t> sanatçının dış dünyadan edindiği izlenim birbirinden farklıdır.</a:t>
            </a:r>
          </a:p>
          <a:p>
            <a:pPr>
              <a:lnSpc>
                <a:spcPct val="90000"/>
              </a:lnSpc>
            </a:pPr>
            <a:r>
              <a:rPr lang="tr-TR" altLang="tr-TR" sz="2400" dirty="0" err="1"/>
              <a:t>Sembolizimde</a:t>
            </a:r>
            <a:r>
              <a:rPr lang="tr-TR" altLang="tr-TR" sz="2400" dirty="0"/>
              <a:t> şair duygularını sembollerle anlatır.</a:t>
            </a:r>
          </a:p>
          <a:p>
            <a:pPr>
              <a:lnSpc>
                <a:spcPct val="90000"/>
              </a:lnSpc>
            </a:pPr>
            <a:r>
              <a:rPr lang="tr-TR" altLang="tr-TR" sz="2400" dirty="0"/>
              <a:t>Sembolistler dış dünyada gördüklerini değil sezdiklerini yazmışlardır.</a:t>
            </a:r>
          </a:p>
          <a:p>
            <a:pPr>
              <a:lnSpc>
                <a:spcPct val="90000"/>
              </a:lnSpc>
            </a:pPr>
            <a:r>
              <a:rPr lang="tr-TR" altLang="tr-TR" sz="2400" dirty="0"/>
              <a:t>Sararmış yapraklar, kızıl gün batımı, durgun göller, ay ışığı altındaki doğa, loş karanlıklar … sembolist şairlerin başlıca konusu olmuştur.</a:t>
            </a:r>
          </a:p>
          <a:p>
            <a:pPr>
              <a:lnSpc>
                <a:spcPct val="90000"/>
              </a:lnSpc>
            </a:pPr>
            <a:r>
              <a:rPr lang="tr-TR" altLang="tr-TR" sz="2400" dirty="0"/>
              <a:t>Sembolistler şiirde </a:t>
            </a:r>
            <a:r>
              <a:rPr lang="tr-TR" altLang="tr-TR" sz="2400" b="1" u="sng" dirty="0">
                <a:solidFill>
                  <a:schemeClr val="hlink"/>
                </a:solidFill>
                <a:effectLst/>
              </a:rPr>
              <a:t>MUSİKİ</a:t>
            </a:r>
            <a:r>
              <a:rPr lang="tr-TR" altLang="tr-TR" sz="2400" u="sng" dirty="0">
                <a:solidFill>
                  <a:schemeClr val="hlink"/>
                </a:solidFill>
              </a:rPr>
              <a:t>’</a:t>
            </a:r>
            <a:r>
              <a:rPr lang="tr-TR" altLang="tr-TR" sz="2400" dirty="0"/>
              <a:t>Yİ önemsemişlerdir.</a:t>
            </a:r>
          </a:p>
          <a:p>
            <a:pPr>
              <a:lnSpc>
                <a:spcPct val="90000"/>
              </a:lnSpc>
            </a:pPr>
            <a:r>
              <a:rPr lang="tr-TR" altLang="tr-TR" sz="2400" dirty="0"/>
              <a:t>Klasik nazım biçimlerini </a:t>
            </a:r>
            <a:r>
              <a:rPr lang="tr-TR" altLang="tr-TR" sz="2400" dirty="0" err="1"/>
              <a:t>bırakmışlardır.müstezat</a:t>
            </a:r>
            <a:r>
              <a:rPr lang="tr-TR" altLang="tr-TR" sz="2400" dirty="0"/>
              <a:t>, sone, </a:t>
            </a:r>
            <a:r>
              <a:rPr lang="tr-TR" altLang="tr-TR" sz="2400" dirty="0" err="1"/>
              <a:t>terza-rima</a:t>
            </a:r>
            <a:r>
              <a:rPr lang="tr-TR" altLang="tr-TR" sz="2400" dirty="0"/>
              <a:t> biçimlerini </a:t>
            </a:r>
            <a:r>
              <a:rPr lang="tr-TR" altLang="tr-TR" sz="2400" dirty="0" err="1"/>
              <a:t>kullanmışlardır.Sembolizmde</a:t>
            </a:r>
            <a:r>
              <a:rPr lang="tr-TR" altLang="tr-TR" sz="2400" dirty="0"/>
              <a:t> dil süslüdür, semboller ve mecazlar vardır.</a:t>
            </a:r>
          </a:p>
          <a:p>
            <a:pPr>
              <a:lnSpc>
                <a:spcPct val="90000"/>
              </a:lnSpc>
            </a:pPr>
            <a:r>
              <a:rPr lang="tr-TR" altLang="tr-TR" sz="2400" dirty="0"/>
              <a:t>Sanat </a:t>
            </a:r>
            <a:r>
              <a:rPr lang="tr-TR" altLang="tr-TR" sz="2400" dirty="0" err="1"/>
              <a:t>sanat</a:t>
            </a:r>
            <a:r>
              <a:rPr lang="tr-TR" altLang="tr-TR" sz="2400" dirty="0"/>
              <a:t> </a:t>
            </a:r>
            <a:r>
              <a:rPr lang="tr-TR" altLang="tr-TR" sz="2400" dirty="0" err="1"/>
              <a:t>içiğn</a:t>
            </a:r>
            <a:r>
              <a:rPr lang="tr-TR" altLang="tr-TR" sz="2400" dirty="0"/>
              <a:t> yapılır. Kapalılık , anlaşılmazlık esastır.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sula">
  <a:themeElements>
    <a:clrScheme name="Pusula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Pusul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usula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sula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sula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sula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sula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sula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sula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sula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sula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134</TotalTime>
  <Words>601</Words>
  <Application>Microsoft Office PowerPoint</Application>
  <PresentationFormat>Ekran Gösterisi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Pusula</vt:lpstr>
      <vt:lpstr>BATI EDEBİYATINDA EDEBİ AKIMLAR</vt:lpstr>
      <vt:lpstr>PowerPoint Sunusu</vt:lpstr>
      <vt:lpstr>HÜMANİZM</vt:lpstr>
      <vt:lpstr>KLASİZM </vt:lpstr>
      <vt:lpstr>ROMANTİZM</vt:lpstr>
      <vt:lpstr>REALİZM</vt:lpstr>
      <vt:lpstr>NATURALİZM</vt:lpstr>
      <vt:lpstr>PARNASİZM</vt:lpstr>
      <vt:lpstr>SEMBOLİZM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BATI EDEBİYATINDA EDEBİ AKIMLAR</dc:title>
  <dc:creator>hüseyin</dc:creator>
  <cp:lastModifiedBy>ASuSSD</cp:lastModifiedBy>
  <cp:revision>10</cp:revision>
  <dcterms:created xsi:type="dcterms:W3CDTF">2006-07-06T16:00:20Z</dcterms:created>
  <dcterms:modified xsi:type="dcterms:W3CDTF">2023-04-29T03:04:11Z</dcterms:modified>
</cp:coreProperties>
</file>