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72" r:id="rId21"/>
    <p:sldId id="273" r:id="rId22"/>
    <p:sldId id="27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0" r:id="rId34"/>
    <p:sldId id="301" r:id="rId35"/>
    <p:sldId id="288" r:id="rId36"/>
    <p:sldId id="289" r:id="rId37"/>
    <p:sldId id="290" r:id="rId38"/>
    <p:sldId id="291" r:id="rId39"/>
    <p:sldId id="292" r:id="rId40"/>
    <p:sldId id="293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263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F27B60B0-4D07-4ABF-BD3B-94F897BBB8D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780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tr-TR" noProof="0" smtClean="0"/>
              <a:t>Asılın başlık stili için tıklatın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tr-TR" altLang="tr-TR" noProof="0" smtClean="0"/>
              <a:t>Asılın alt başlık stili için tıklatın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tr-TR" altLang="tr-TR" sz="2400"/>
            </a:p>
          </p:txBody>
        </p:sp>
      </p:grp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1760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C42ED6-6B85-40D9-89E1-7730EE8AEA8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17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A43F8-7EAE-480E-91B8-0AF257C0672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9543126"/>
      </p:ext>
    </p:extLst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0A6A3-8BF2-4EF7-9640-CE7D603A02F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0574590"/>
      </p:ext>
    </p:extLst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2AED-C55C-4534-B325-6793B644484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4539145"/>
      </p:ext>
    </p:extLst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69D77-D15D-4286-B9A9-52ED98A4266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6023008"/>
      </p:ext>
    </p:extLst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1CABB-8E18-4885-8431-68E5B7E5660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0438842"/>
      </p:ext>
    </p:extLst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E3C4-AEA3-4868-8FC3-871B5D13DBD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01069315"/>
      </p:ext>
    </p:extLst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BB9B-60F6-4437-8FD3-ACE4D25C1FC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862233"/>
      </p:ext>
    </p:extLst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DB6B2-AECF-44A1-99F6-9901D247E2C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4506204"/>
      </p:ext>
    </p:extLst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0ACED-A07D-4809-9E5D-3053161CFF1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0298967"/>
      </p:ext>
    </p:extLst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285AE-9BCC-48A8-86EB-C1C9A05FFA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5255889"/>
      </p:ext>
    </p:extLst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Asılın başlık stili için tıklatın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Asılın metin stilleri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tr-TR" altLang="tr-T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fld id="{E0AA2275-505D-4384-9D4A-711F41893611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tr-TR" altLang="tr-TR" sz="2400"/>
            </a:p>
          </p:txBody>
        </p:sp>
      </p:grp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edebiyati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edebiyat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611188" y="1125538"/>
            <a:ext cx="7993062" cy="32400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tr-TR" sz="3600" b="1" kern="10">
                <a:ln w="12700">
                  <a:pattFill prst="pct90">
                    <a:fgClr>
                      <a:schemeClr val="accent1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chemeClr val="accent1">
                    <a:alpha val="91000"/>
                  </a:scheme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urier New"/>
                <a:cs typeface="Courier New"/>
              </a:rPr>
              <a:t>EDEBİ AKIMLAR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261736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www.turkedebiyati.org</a:t>
            </a:r>
            <a:br>
              <a:rPr lang="tr-TR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</a:br>
            <a:r>
              <a:rPr lang="tr-TR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Kaynak Eğitim Sitesi</a:t>
            </a:r>
            <a:endParaRPr lang="tr-TR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1403350" y="188913"/>
            <a:ext cx="6121400" cy="6477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/>
              <a:t>ROMANTİZM ( COŞUMCULUK )</a:t>
            </a:r>
            <a:r>
              <a:rPr lang="tr-TR" altLang="tr-TR" sz="2000"/>
              <a:t> 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84213" y="1268413"/>
            <a:ext cx="7704137" cy="5184775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203575" y="1412875"/>
            <a:ext cx="256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/>
              <a:t>ORTAYA ÇIKIŞI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403350" y="2349500"/>
            <a:ext cx="64103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/>
              <a:t>18. yy’ da Almanya, İngiltere ve Fransa’ da ortaya çıkıp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bütün Avrupa’ ya yayılır.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</a:t>
            </a:r>
            <a:r>
              <a:rPr lang="tr-TR" altLang="tr-TR" sz="2000" b="1" u="sng"/>
              <a:t>Klasisizme tepki</a:t>
            </a:r>
            <a:r>
              <a:rPr lang="tr-TR" altLang="tr-TR" sz="2000"/>
              <a:t> olarak ortaya çıkan bu akım onun bütün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kurallarını yıkmıştır.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Romantizm doğmadan önce </a:t>
            </a:r>
            <a:r>
              <a:rPr lang="tr-TR" altLang="tr-TR" sz="2000" b="1" u="sng"/>
              <a:t>Shakespeare’ in eserlerinde</a:t>
            </a:r>
            <a:r>
              <a:rPr lang="tr-TR" altLang="tr-TR" sz="2000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bu akımın özellikleri görülür. Aynı durum </a:t>
            </a:r>
            <a:r>
              <a:rPr lang="tr-TR" altLang="tr-TR" sz="2000" b="1" u="sng"/>
              <a:t>Cervantes’ in 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/>
              <a:t>    </a:t>
            </a:r>
            <a:r>
              <a:rPr lang="tr-TR" altLang="tr-TR" sz="2000" b="1" u="sng"/>
              <a:t>“Don Kişot”</a:t>
            </a:r>
            <a:r>
              <a:rPr lang="tr-TR" altLang="tr-TR" sz="2000"/>
              <a:t> adlı eserinde de görülür bu nedenle bu sanat-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çılar bu akımın öncüsü   sayılır.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99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3" grpId="0"/>
      <p:bldP spid="399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475657" y="0"/>
            <a:ext cx="5976664" cy="765175"/>
          </a:xfrm>
          <a:prstGeom prst="downArrowCallout">
            <a:avLst>
              <a:gd name="adj1" fmla="val 134129"/>
              <a:gd name="adj2" fmla="val 13412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 dirty="0" smtClean="0"/>
              <a:t>ROMANTİZM AKIMIN </a:t>
            </a:r>
            <a:r>
              <a:rPr lang="tr-TR" altLang="tr-TR" sz="2000" b="1" dirty="0"/>
              <a:t>İLKE VE ÖZELLİKLERİ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179388" y="1052513"/>
            <a:ext cx="8785225" cy="5329237"/>
          </a:xfrm>
          <a:prstGeom prst="foldedCorner">
            <a:avLst>
              <a:gd name="adj" fmla="val 15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79388" y="981075"/>
            <a:ext cx="8685212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Sanat ve sanatçı sıkı kurallara bağlı olamaz, </a:t>
            </a:r>
            <a:r>
              <a:rPr lang="tr-TR" altLang="tr-TR" sz="2000" b="1" u="sng" dirty="0"/>
              <a:t>sanatçı özgür olmalıdır.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 b="1" u="sng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Aklın yerini sınır tanımayan </a:t>
            </a:r>
            <a:r>
              <a:rPr lang="tr-TR" altLang="tr-TR" sz="2000" b="1" u="sng" dirty="0"/>
              <a:t>bireysel duygu ve heyecanlar</a:t>
            </a:r>
            <a:r>
              <a:rPr lang="tr-TR" altLang="tr-TR" sz="2000" dirty="0"/>
              <a:t> almıştır.</a:t>
            </a:r>
          </a:p>
          <a:p>
            <a:pPr>
              <a:buFont typeface="Wingdings" pitchFamily="2" charset="2"/>
              <a:buChar char="Ø"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Seçkin ve ideal insanların yerine, </a:t>
            </a:r>
            <a:r>
              <a:rPr lang="tr-TR" altLang="tr-TR" sz="2000" b="1" u="sng" dirty="0"/>
              <a:t>sıradan insanlara</a:t>
            </a:r>
            <a:r>
              <a:rPr lang="tr-TR" altLang="tr-TR" sz="2000" dirty="0"/>
              <a:t> yer verilmeli</a:t>
            </a:r>
          </a:p>
          <a:p>
            <a:pPr>
              <a:buFont typeface="Wingdings" pitchFamily="2" charset="2"/>
              <a:buChar char="Ø"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Yerli ve milli kaynaklara, Hıristiyanlık mucizelerine, günlük olaylara, aşk, doğa </a:t>
            </a:r>
          </a:p>
          <a:p>
            <a:pPr>
              <a:buFont typeface="Wingdings" pitchFamily="2" charset="2"/>
              <a:buNone/>
            </a:pPr>
            <a:r>
              <a:rPr lang="tr-TR" altLang="tr-TR" sz="2000" dirty="0"/>
              <a:t>    olaylarına yer verilmeli.</a:t>
            </a:r>
          </a:p>
          <a:p>
            <a:pPr>
              <a:buFont typeface="Wingdings" pitchFamily="2" charset="2"/>
              <a:buNone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Acı ve şiddet olaylarına sahnede yer vermişler, trajediye komik öğelerde katarak </a:t>
            </a:r>
          </a:p>
          <a:p>
            <a:pPr>
              <a:buFont typeface="Wingdings" pitchFamily="2" charset="2"/>
              <a:buNone/>
            </a:pPr>
            <a:r>
              <a:rPr lang="tr-TR" altLang="tr-TR" sz="2000" dirty="0"/>
              <a:t>    dram türünü yaratmışlardır.</a:t>
            </a:r>
          </a:p>
          <a:p>
            <a:pPr>
              <a:buFont typeface="Wingdings" pitchFamily="2" charset="2"/>
              <a:buNone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Tiyatroda üç birlik kuralına uymamışlardır.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İnsanı psikolojisiyle incelemek yerine, çevresiyle incelemeye başlamışlar.</a:t>
            </a:r>
          </a:p>
          <a:p>
            <a:pPr>
              <a:buFont typeface="Wingdings" pitchFamily="2" charset="2"/>
              <a:buChar char="Ø"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Sanatçılar yapıtlarında kişiliklerini gizlememişler.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323850" y="1412875"/>
            <a:ext cx="8496300" cy="30956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95288" y="1628775"/>
            <a:ext cx="8307387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Sözcük seçimine özen göstermemişler, dilleri ağır ve sanatlıdır.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Eserlerinde karşıtlıklardan çokça yararlanmışlar.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Romantik sanatçılarda karamsarlık egemendir. Kahramanlarda keder, hüzün,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çaresizlik gözlenir.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Sanat toplum içindir görüşünü benimsemişler </a:t>
            </a:r>
          </a:p>
          <a:p>
            <a:endParaRPr kumimoji="0" lang="tr-TR" altLang="tr-TR" sz="2000"/>
          </a:p>
          <a:p>
            <a:endParaRPr lang="tr-TR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nimBg="1"/>
      <p:bldP spid="522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1439069" y="188913"/>
            <a:ext cx="6408738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ROMANTİZM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48974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5867400" y="3357563"/>
            <a:ext cx="3097213" cy="33115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4643438" y="32845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50825" y="1268413"/>
            <a:ext cx="4176713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/>
              <a:t>                 </a:t>
            </a:r>
            <a:r>
              <a:rPr lang="tr-TR" altLang="tr-TR" sz="2000" b="1" u="sng"/>
              <a:t>Batı Edebiyatında</a:t>
            </a:r>
          </a:p>
          <a:p>
            <a:r>
              <a:rPr lang="tr-TR" altLang="tr-TR" b="1"/>
              <a:t>Fransa: </a:t>
            </a:r>
          </a:p>
          <a:p>
            <a:r>
              <a:rPr lang="tr-TR" altLang="tr-TR" b="1"/>
              <a:t>             </a:t>
            </a:r>
            <a:r>
              <a:rPr lang="tr-TR" altLang="tr-TR"/>
              <a:t>J.J.Rousseau, Victor Hugo, </a:t>
            </a:r>
          </a:p>
          <a:p>
            <a:r>
              <a:rPr lang="tr-TR" altLang="tr-TR"/>
              <a:t>             Alexandre Dumas, Lamartine, </a:t>
            </a:r>
          </a:p>
          <a:p>
            <a:r>
              <a:rPr lang="tr-TR" altLang="tr-TR"/>
              <a:t>             Bernardin de Saint-Pierre,</a:t>
            </a:r>
          </a:p>
          <a:p>
            <a:endParaRPr lang="tr-TR" altLang="tr-TR" b="1"/>
          </a:p>
          <a:p>
            <a:r>
              <a:rPr lang="tr-TR" altLang="tr-TR" b="1"/>
              <a:t>Almanya: </a:t>
            </a:r>
          </a:p>
          <a:p>
            <a:r>
              <a:rPr lang="tr-TR" altLang="tr-TR" b="1"/>
              <a:t>               </a:t>
            </a:r>
            <a:r>
              <a:rPr lang="tr-TR" altLang="tr-TR"/>
              <a:t>Goethe, Schiller, Chateaubriand </a:t>
            </a:r>
          </a:p>
          <a:p>
            <a:endParaRPr lang="tr-TR" altLang="tr-TR" b="1"/>
          </a:p>
          <a:p>
            <a:r>
              <a:rPr lang="tr-TR" altLang="tr-TR" b="1"/>
              <a:t>İngiltere: </a:t>
            </a:r>
          </a:p>
          <a:p>
            <a:r>
              <a:rPr lang="tr-TR" altLang="tr-TR" b="1"/>
              <a:t>               </a:t>
            </a:r>
            <a:r>
              <a:rPr lang="tr-TR" altLang="tr-TR"/>
              <a:t>Lord Byron, Shelly</a:t>
            </a:r>
          </a:p>
          <a:p>
            <a:endParaRPr lang="tr-TR" altLang="tr-TR" b="1"/>
          </a:p>
          <a:p>
            <a:r>
              <a:rPr lang="tr-TR" altLang="tr-TR" b="1"/>
              <a:t>Rusya:</a:t>
            </a:r>
          </a:p>
          <a:p>
            <a:r>
              <a:rPr lang="tr-TR" altLang="tr-TR" b="1"/>
              <a:t>               </a:t>
            </a:r>
            <a:r>
              <a:rPr lang="tr-TR" altLang="tr-TR"/>
              <a:t>Puşkin</a:t>
            </a:r>
          </a:p>
          <a:p>
            <a:endParaRPr lang="tr-TR" altLang="tr-TR" b="1"/>
          </a:p>
          <a:p>
            <a:r>
              <a:rPr lang="tr-TR" altLang="tr-TR" b="1"/>
              <a:t>Amerika: </a:t>
            </a:r>
          </a:p>
          <a:p>
            <a:r>
              <a:rPr lang="tr-TR" altLang="tr-TR" b="1"/>
              <a:t>               </a:t>
            </a:r>
            <a:r>
              <a:rPr lang="tr-TR" altLang="tr-TR"/>
              <a:t>Edgar Allan Poe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992813" y="3498850"/>
            <a:ext cx="2635250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  </a:t>
            </a:r>
            <a:r>
              <a:rPr lang="tr-TR" altLang="tr-TR" sz="2000" b="1" u="sng"/>
              <a:t>Türk Edebiyatı</a:t>
            </a:r>
          </a:p>
          <a:p>
            <a:endParaRPr lang="tr-TR" altLang="tr-TR" sz="2000" b="1" u="sng"/>
          </a:p>
          <a:p>
            <a:r>
              <a:rPr lang="tr-TR" altLang="tr-TR" b="1"/>
              <a:t>Namık Kemal</a:t>
            </a:r>
          </a:p>
          <a:p>
            <a:r>
              <a:rPr lang="tr-TR" altLang="tr-TR" b="1"/>
              <a:t>Abdulhak Hamit Tarhan</a:t>
            </a:r>
          </a:p>
          <a:p>
            <a:r>
              <a:rPr lang="tr-TR" altLang="tr-TR" b="1"/>
              <a:t>Recaizade Ekrem</a:t>
            </a:r>
          </a:p>
          <a:p>
            <a:r>
              <a:rPr lang="tr-TR" altLang="tr-TR" b="1"/>
              <a:t>Tevfik Fikret </a:t>
            </a:r>
          </a:p>
          <a:p>
            <a:r>
              <a:rPr lang="tr-TR" altLang="tr-TR" b="1"/>
              <a:t>Ahmet Mithat</a:t>
            </a:r>
          </a:p>
          <a:p>
            <a:r>
              <a:rPr lang="tr-TR" altLang="tr-TR" b="1"/>
              <a:t>Şemsettin Sami</a:t>
            </a:r>
          </a:p>
          <a:p>
            <a:r>
              <a:rPr lang="tr-TR" altLang="tr-TR" b="1"/>
              <a:t>Reşat Nuri Güntekin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05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305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050"/>
                            </p:stCondLst>
                            <p:childTnLst>
                              <p:par>
                                <p:cTn id="3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1" grpId="0" animBg="1"/>
      <p:bldP spid="41992" grpId="0" animBg="1"/>
      <p:bldP spid="41994" grpId="0"/>
      <p:bldP spid="419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50825" y="333375"/>
            <a:ext cx="8642350" cy="6119813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graphicFrame>
        <p:nvGraphicFramePr>
          <p:cNvPr id="43013" name="Group 5"/>
          <p:cNvGraphicFramePr>
            <a:graphicFrameLocks noGrp="1"/>
          </p:cNvGraphicFramePr>
          <p:nvPr/>
        </p:nvGraphicFramePr>
        <p:xfrm>
          <a:off x="3708400" y="2997200"/>
          <a:ext cx="1655763" cy="518160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708400" y="2924175"/>
            <a:ext cx="163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600" b="1"/>
              <a:t>İPUCU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635375" y="765175"/>
            <a:ext cx="1936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/>
              <a:t>BİREYSELLİK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588125" y="3141663"/>
            <a:ext cx="220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/>
              <a:t>SIRADAN İNSAN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447675" y="3138488"/>
            <a:ext cx="2325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/>
              <a:t>SANATÇI ÖZGÜR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851275" y="5661025"/>
            <a:ext cx="1457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/>
              <a:t>HEYECAN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1619250" y="0"/>
            <a:ext cx="6048375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/>
              <a:t>REALİZM ( GERÇEKLİK )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179388" y="1268413"/>
            <a:ext cx="8785225" cy="55895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2771775" y="765175"/>
            <a:ext cx="3744913" cy="5762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79388" y="1268413"/>
            <a:ext cx="914558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Gerçeği ve </a:t>
            </a:r>
            <a:r>
              <a:rPr lang="tr-TR" altLang="tr-TR" sz="2000" b="1" u="sng"/>
              <a:t>doğayı </a:t>
            </a:r>
            <a:r>
              <a:rPr lang="tr-TR" altLang="tr-TR" sz="2000"/>
              <a:t>olduğu gibi, bütün </a:t>
            </a:r>
            <a:r>
              <a:rPr lang="tr-TR" altLang="tr-TR" sz="2000" b="1" u="sng"/>
              <a:t>çirkin ve güzellikleriyle</a:t>
            </a:r>
            <a:r>
              <a:rPr lang="tr-TR" altLang="tr-TR" sz="2000"/>
              <a:t> anlatmaya çalışırlar.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</a:t>
            </a:r>
            <a:r>
              <a:rPr lang="tr-TR" altLang="tr-TR" sz="2000" b="1" u="sng"/>
              <a:t>Hayaller </a:t>
            </a:r>
            <a:r>
              <a:rPr lang="tr-TR" altLang="tr-TR" sz="2000"/>
              <a:t>ve duygular </a:t>
            </a:r>
            <a:r>
              <a:rPr lang="tr-TR" altLang="tr-TR" sz="2000" b="1" u="sng"/>
              <a:t>gerçeği bozuyor</a:t>
            </a:r>
            <a:r>
              <a:rPr lang="tr-TR" altLang="tr-TR" sz="2000"/>
              <a:t> düşüncesiyle reddedilmiş, </a:t>
            </a:r>
            <a:r>
              <a:rPr lang="tr-TR" altLang="tr-TR" sz="2000" b="1" u="sng"/>
              <a:t>gözleme </a:t>
            </a:r>
            <a:r>
              <a:rPr lang="tr-TR" altLang="tr-TR" sz="2000"/>
              <a:t>ve    çevrenin incelenmesine </a:t>
            </a:r>
            <a:r>
              <a:rPr lang="tr-TR" altLang="tr-TR" sz="2000" b="1" u="sng"/>
              <a:t>ağırlık verilmiş.</a:t>
            </a:r>
          </a:p>
          <a:p>
            <a:pPr>
              <a:buFont typeface="Wingdings" pitchFamily="2" charset="2"/>
              <a:buNone/>
            </a:pPr>
            <a:endParaRPr lang="tr-TR" altLang="tr-TR" sz="2000" b="1" u="sng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Kahramanların yaşadığı ortam bütün ayrıntılarıyla anlatılır.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Olaylar güncel yaşamdan, kahramanlar sıradan kişilerden alınmış.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Sanatçı olaylar karşısında tarafsız davranır, görüşlerini eserine yansıtmaz.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Her sınıftan insan edebiyatın konusudur.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Eserlerde kullanılan dil sade, yalın ve içten, söz oyunlarından uzaktır.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Yazarlar eserlerinde kişiliklerini gizler.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akımın temsilcilerine göre sanatın amacı yine sanattır.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9" grpId="0" animBg="1"/>
      <p:bldP spid="440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1691680" y="188913"/>
            <a:ext cx="5544517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REALİZM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48974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867400" y="2708275"/>
            <a:ext cx="3097213" cy="39608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4643438" y="32845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23850" y="1460500"/>
            <a:ext cx="3771900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Fransa: </a:t>
            </a:r>
          </a:p>
          <a:p>
            <a:r>
              <a:rPr lang="tr-TR" altLang="tr-TR" b="1"/>
              <a:t>             </a:t>
            </a:r>
            <a:r>
              <a:rPr lang="tr-TR" altLang="tr-TR"/>
              <a:t>Balzac, Stendhal, </a:t>
            </a:r>
          </a:p>
          <a:p>
            <a:r>
              <a:rPr lang="tr-TR" altLang="tr-TR"/>
              <a:t>            Gustave Flaubert, </a:t>
            </a:r>
          </a:p>
          <a:p>
            <a:r>
              <a:rPr lang="tr-TR" altLang="tr-TR"/>
              <a:t>            Goncuart Kardeşler, </a:t>
            </a:r>
          </a:p>
          <a:p>
            <a:r>
              <a:rPr lang="tr-TR" altLang="tr-TR"/>
              <a:t>            Alphonse Daudet, Maupassant</a:t>
            </a:r>
            <a:endParaRPr lang="tr-TR" altLang="tr-TR" b="1"/>
          </a:p>
          <a:p>
            <a:endParaRPr lang="tr-TR" altLang="tr-TR" b="1"/>
          </a:p>
          <a:p>
            <a:r>
              <a:rPr lang="tr-TR" altLang="tr-TR" b="1"/>
              <a:t>Rusya: </a:t>
            </a:r>
          </a:p>
          <a:p>
            <a:r>
              <a:rPr lang="tr-TR" altLang="tr-TR" b="1"/>
              <a:t>           </a:t>
            </a:r>
            <a:r>
              <a:rPr lang="tr-TR" altLang="tr-TR"/>
              <a:t>Tolstoy, Dostoyevski, </a:t>
            </a:r>
          </a:p>
          <a:p>
            <a:r>
              <a:rPr lang="tr-TR" altLang="tr-TR"/>
              <a:t>           Gorki, Gogol, Çehov</a:t>
            </a:r>
          </a:p>
          <a:p>
            <a:endParaRPr lang="tr-TR" altLang="tr-TR" b="1"/>
          </a:p>
          <a:p>
            <a:r>
              <a:rPr lang="tr-TR" altLang="tr-TR" b="1"/>
              <a:t>İngiltere: </a:t>
            </a:r>
          </a:p>
          <a:p>
            <a:r>
              <a:rPr lang="tr-TR" altLang="tr-TR" b="1"/>
              <a:t>           </a:t>
            </a:r>
            <a:r>
              <a:rPr lang="tr-TR" altLang="tr-TR"/>
              <a:t>Charles Dickens, Daniel Defoe, 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867400" y="2708275"/>
            <a:ext cx="3105150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/>
              <a:t>           </a:t>
            </a:r>
            <a:r>
              <a:rPr lang="tr-TR" altLang="tr-TR" sz="2000" b="1" u="sng"/>
              <a:t>Türk Edebiyatı</a:t>
            </a:r>
          </a:p>
          <a:p>
            <a:endParaRPr lang="tr-TR" altLang="tr-TR" sz="2000" b="1" u="sng"/>
          </a:p>
          <a:p>
            <a:r>
              <a:rPr lang="tr-TR" altLang="tr-TR" b="1"/>
              <a:t>Samipaşazade Sezai</a:t>
            </a:r>
          </a:p>
          <a:p>
            <a:r>
              <a:rPr lang="tr-TR" altLang="tr-TR" b="1"/>
              <a:t>Recaizade Ekrem</a:t>
            </a:r>
          </a:p>
          <a:p>
            <a:r>
              <a:rPr lang="tr-TR" altLang="tr-TR" b="1"/>
              <a:t>Nabizade Nazım</a:t>
            </a:r>
          </a:p>
          <a:p>
            <a:r>
              <a:rPr lang="tr-TR" altLang="tr-TR" b="1"/>
              <a:t>Halit Ziya Uşaklıgil</a:t>
            </a:r>
          </a:p>
          <a:p>
            <a:r>
              <a:rPr lang="tr-TR" altLang="tr-TR" b="1"/>
              <a:t>Ömer Seyfettin</a:t>
            </a:r>
          </a:p>
          <a:p>
            <a:r>
              <a:rPr lang="tr-TR" altLang="tr-TR" b="1"/>
              <a:t>Memduh Şevket Esendal</a:t>
            </a:r>
          </a:p>
          <a:p>
            <a:r>
              <a:rPr lang="tr-TR" altLang="tr-TR" b="1"/>
              <a:t>Refik Halit Karay</a:t>
            </a:r>
          </a:p>
          <a:p>
            <a:r>
              <a:rPr lang="tr-TR" altLang="tr-TR" b="1"/>
              <a:t>Yakup Kadri Karaosmanoğlu</a:t>
            </a:r>
          </a:p>
          <a:p>
            <a:r>
              <a:rPr lang="tr-TR" altLang="tr-TR" b="1"/>
              <a:t>Kemal Tahir</a:t>
            </a:r>
          </a:p>
          <a:p>
            <a:r>
              <a:rPr lang="tr-TR" altLang="tr-TR" b="1"/>
              <a:t>Halide Edip</a:t>
            </a:r>
          </a:p>
          <a:p>
            <a:r>
              <a:rPr lang="tr-TR" altLang="tr-TR" b="1"/>
              <a:t>Sait Faik</a:t>
            </a:r>
          </a:p>
          <a:p>
            <a:r>
              <a:rPr lang="tr-TR" altLang="tr-TR" b="1"/>
              <a:t>Sabahattin Ali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  <p:bldP spid="45063" grpId="0" animBg="1"/>
      <p:bldP spid="45064" grpId="0"/>
      <p:bldP spid="450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50825" y="333375"/>
            <a:ext cx="8642350" cy="6119813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b="1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708400" y="3068638"/>
            <a:ext cx="163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600" b="1"/>
              <a:t>İPUCU</a:t>
            </a:r>
          </a:p>
        </p:txBody>
      </p:sp>
      <p:graphicFrame>
        <p:nvGraphicFramePr>
          <p:cNvPr id="46111" name="Group 31"/>
          <p:cNvGraphicFramePr>
            <a:graphicFrameLocks noGrp="1"/>
          </p:cNvGraphicFramePr>
          <p:nvPr/>
        </p:nvGraphicFramePr>
        <p:xfrm>
          <a:off x="3708400" y="3141663"/>
          <a:ext cx="1655763" cy="518160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2843213" y="1052513"/>
            <a:ext cx="3917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                   DOĞAYI</a:t>
            </a:r>
          </a:p>
          <a:p>
            <a:r>
              <a:rPr lang="tr-TR" altLang="tr-TR"/>
              <a:t>                         VE</a:t>
            </a:r>
          </a:p>
          <a:p>
            <a:r>
              <a:rPr lang="tr-TR" altLang="tr-TR"/>
              <a:t>                      İNSANI</a:t>
            </a:r>
          </a:p>
          <a:p>
            <a:r>
              <a:rPr lang="tr-TR" altLang="tr-TR"/>
              <a:t>BÜTÜN ÇİRKİNLİĞİYLE ANLATMA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519113" y="3162300"/>
            <a:ext cx="246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HAYALLER GERÇEĞİ</a:t>
            </a:r>
          </a:p>
          <a:p>
            <a:r>
              <a:rPr lang="tr-TR" altLang="tr-TR"/>
              <a:t>           BOZAR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6443663" y="3141663"/>
            <a:ext cx="2273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GÖZLEME AĞIRLIK</a:t>
            </a:r>
          </a:p>
          <a:p>
            <a:r>
              <a:rPr lang="tr-TR" altLang="tr-TR"/>
              <a:t>          VERİLİR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3995738" y="4797425"/>
            <a:ext cx="120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SIRADAN</a:t>
            </a:r>
          </a:p>
          <a:p>
            <a:r>
              <a:rPr lang="tr-TR" altLang="tr-TR"/>
              <a:t>   OLAY</a:t>
            </a:r>
          </a:p>
          <a:p>
            <a:r>
              <a:rPr lang="tr-TR" altLang="tr-TR"/>
              <a:t>      VE</a:t>
            </a:r>
          </a:p>
          <a:p>
            <a:r>
              <a:rPr lang="tr-TR" altLang="tr-TR"/>
              <a:t> KİŞİLER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112" grpId="0"/>
      <p:bldP spid="46113" grpId="0"/>
      <p:bldP spid="46114" grpId="0"/>
      <p:bldP spid="461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1476375" y="0"/>
            <a:ext cx="6048375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PARNASİZM ( ŞİİRDE GERÇEKLİK )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2771775" y="1268413"/>
            <a:ext cx="3744913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179388" y="1844675"/>
            <a:ext cx="8785225" cy="50133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63525" y="1916113"/>
            <a:ext cx="8880475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Bu akımın temsilcileri sanat sanat içindir görüşünü benimser.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Romantiklerin duygu, hayal ve mecazlara ağırlık vererek biçimi ihmal etmelerini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şiddetle eleştirmişlerdir.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</a:t>
            </a:r>
            <a:r>
              <a:rPr lang="tr-TR" altLang="tr-TR" sz="2000" b="1" u="sng"/>
              <a:t>Akla seslenen şiir, biçim ve kafiyeden oluşmalıydı.</a:t>
            </a:r>
            <a:r>
              <a:rPr lang="tr-TR" altLang="tr-TR" sz="2000"/>
              <a:t> Onlara göre güzellik ancak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güzel biçimlerle elde edilebilirdi.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Nazım şekli, biçim ve kafiye vazgeçilmez unsurlardır.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Şiirde </a:t>
            </a:r>
            <a:r>
              <a:rPr lang="tr-TR" altLang="tr-TR" sz="2000" b="1" u="sng"/>
              <a:t>sözcük seçimine büyük önem verilmiş. </a:t>
            </a:r>
          </a:p>
          <a:p>
            <a:pPr>
              <a:buFont typeface="Wingdings" pitchFamily="2" charset="2"/>
              <a:buChar char="Ø"/>
            </a:pPr>
            <a:endParaRPr lang="tr-TR" altLang="tr-TR" sz="2000" b="1" u="sng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Nesnel doğa güzelliklerinin tasvirine ağırlık verilmiş ve tablolaştırılabilecek şiirler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yazılmış.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Ritim sağlamak için Aliterasyonlara ağırlık verilmiş.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</a:t>
            </a:r>
            <a:endParaRPr lang="tr-TR" altLang="tr-TR" sz="2000" b="1" u="sng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85" decel="100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85" decel="100000"/>
                                        <p:tgtEl>
                                          <p:spTgt spid="471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385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  <p:bldP spid="47110" grpId="0" animBg="1"/>
      <p:bldP spid="471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50825" y="1989138"/>
            <a:ext cx="8642350" cy="30241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95288" y="2205038"/>
            <a:ext cx="852011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Şairler eserlerde kişiliklerini gizlemiş, dış dünyayı taraf tutmadan anlatmışlar.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Romantizmin dışladığı Yunan-Latin kültürüne yeniden dönmüşler.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Tarihi olaylar, efsanevi kişiler şiire konu olmuş; eski uygarlıkların kültüründen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yararlanılmış.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</a:t>
            </a:r>
            <a:r>
              <a:rPr lang="tr-TR" altLang="tr-TR" sz="2000" b="1" u="sng"/>
              <a:t>Felsefe, bilim ve teknik şiire girmiş.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2051050" y="188913"/>
            <a:ext cx="4681538" cy="981075"/>
          </a:xfrm>
          <a:prstGeom prst="downArrowCallout">
            <a:avLst>
              <a:gd name="adj1" fmla="val 119296"/>
              <a:gd name="adj2" fmla="val 119296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tr-TR" altLang="tr-TR" b="1"/>
          </a:p>
          <a:p>
            <a:pPr algn="ctr"/>
            <a:endParaRPr kumimoji="0" lang="tr-TR" altLang="tr-TR" b="1"/>
          </a:p>
          <a:p>
            <a:pPr algn="ctr"/>
            <a:r>
              <a:rPr kumimoji="0" lang="tr-TR" altLang="tr-TR" b="1"/>
              <a:t>14. YÜZYILDAN 2O. YÜZYILA KADAR </a:t>
            </a:r>
          </a:p>
          <a:p>
            <a:pPr algn="ctr"/>
            <a:r>
              <a:rPr kumimoji="0" lang="tr-TR" altLang="tr-TR" b="1"/>
              <a:t>ORTAYA ÇIKAN AKIMLAR</a:t>
            </a:r>
          </a:p>
          <a:p>
            <a:pPr algn="ctr"/>
            <a:endParaRPr kumimoji="0" lang="tr-TR" altLang="tr-TR" b="1"/>
          </a:p>
          <a:p>
            <a:pPr algn="ctr"/>
            <a:endParaRPr lang="tr-TR" altLang="tr-TR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116013" y="1628775"/>
            <a:ext cx="6624637" cy="48244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771775" y="2205038"/>
            <a:ext cx="38798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kumimoji="0" lang="tr-TR" altLang="tr-TR" b="1"/>
              <a:t> HÜMANİZM - (İnsancılık)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KLASİSİZM - (Kuralcılık)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ROMANTİZM - (Coşumculuk)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REALİZM - (Gerçekçilik)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NATURALİZM - (Doğalcılık)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PARNASİZM - (Şiirde gerçekçilik)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SEMBOLİZM - (Simgecilik)</a:t>
            </a:r>
          </a:p>
          <a:p>
            <a:pPr>
              <a:buFont typeface="Wingdings" pitchFamily="2" charset="2"/>
              <a:buChar char="v"/>
            </a:pP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1150553" y="332656"/>
            <a:ext cx="6122169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PARNASİZM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37449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867400" y="2708275"/>
            <a:ext cx="3097213" cy="30972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643438" y="270827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58750" y="1506538"/>
            <a:ext cx="4052888" cy="317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/>
              <a:t>                  </a:t>
            </a:r>
            <a:r>
              <a:rPr lang="tr-TR" altLang="tr-TR" sz="2000" b="1" u="sng"/>
              <a:t>Batı Edebiyatında </a:t>
            </a:r>
          </a:p>
          <a:p>
            <a:endParaRPr lang="tr-TR" altLang="tr-TR" sz="2000" b="1" u="sng"/>
          </a:p>
          <a:p>
            <a:r>
              <a:rPr lang="tr-TR" altLang="tr-TR" b="1"/>
              <a:t>François Coppe</a:t>
            </a:r>
          </a:p>
          <a:p>
            <a:endParaRPr lang="tr-TR" altLang="tr-TR" b="1"/>
          </a:p>
          <a:p>
            <a:r>
              <a:rPr lang="tr-TR" altLang="tr-TR" b="1"/>
              <a:t>Leconte de Lisle</a:t>
            </a:r>
          </a:p>
          <a:p>
            <a:endParaRPr lang="tr-TR" altLang="tr-TR" b="1"/>
          </a:p>
          <a:p>
            <a:r>
              <a:rPr lang="tr-TR" altLang="tr-TR" b="1"/>
              <a:t> Heradia</a:t>
            </a:r>
          </a:p>
          <a:p>
            <a:endParaRPr lang="tr-TR" altLang="tr-TR" b="1"/>
          </a:p>
          <a:p>
            <a:r>
              <a:rPr lang="tr-TR" altLang="tr-TR" b="1"/>
              <a:t>Teophile Gautier</a:t>
            </a:r>
          </a:p>
          <a:p>
            <a:endParaRPr lang="tr-TR" altLang="tr-TR" b="1"/>
          </a:p>
          <a:p>
            <a:r>
              <a:rPr lang="tr-TR" altLang="tr-TR" b="1"/>
              <a:t>T. Banville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64250" y="2851150"/>
            <a:ext cx="2814638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 </a:t>
            </a:r>
            <a:r>
              <a:rPr lang="tr-TR" altLang="tr-TR" sz="2000" b="1" u="sng"/>
              <a:t>Türk Edebiyatı       </a:t>
            </a:r>
          </a:p>
          <a:p>
            <a:endParaRPr lang="tr-TR" altLang="tr-TR" sz="2000" b="1" u="sng"/>
          </a:p>
          <a:p>
            <a:r>
              <a:rPr lang="tr-TR" altLang="tr-TR" b="1"/>
              <a:t>Yahya Kemal</a:t>
            </a:r>
          </a:p>
          <a:p>
            <a:endParaRPr lang="tr-TR" altLang="tr-TR" b="1"/>
          </a:p>
          <a:p>
            <a:r>
              <a:rPr lang="tr-TR" altLang="tr-TR" b="1"/>
              <a:t>Cenap Şahabettin</a:t>
            </a:r>
          </a:p>
          <a:p>
            <a:endParaRPr lang="tr-TR" altLang="tr-TR" b="1"/>
          </a:p>
          <a:p>
            <a:r>
              <a:rPr lang="tr-TR" altLang="tr-TR" b="1"/>
              <a:t>Tevfik Fikret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250825" y="333375"/>
            <a:ext cx="8642350" cy="6119813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3200" b="1"/>
              <a:t>İPUCU</a:t>
            </a:r>
          </a:p>
          <a:p>
            <a:pPr algn="ctr"/>
            <a:endParaRPr lang="tr-TR" altLang="tr-TR" sz="3200" b="1"/>
          </a:p>
        </p:txBody>
      </p:sp>
      <p:graphicFrame>
        <p:nvGraphicFramePr>
          <p:cNvPr id="49168" name="Group 16"/>
          <p:cNvGraphicFramePr>
            <a:graphicFrameLocks noGrp="1"/>
          </p:cNvGraphicFramePr>
          <p:nvPr/>
        </p:nvGraphicFramePr>
        <p:xfrm>
          <a:off x="3924300" y="2924175"/>
          <a:ext cx="1368425" cy="518160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175" name="Group 23"/>
          <p:cNvGraphicFramePr>
            <a:graphicFrameLocks noGrp="1"/>
          </p:cNvGraphicFramePr>
          <p:nvPr/>
        </p:nvGraphicFramePr>
        <p:xfrm>
          <a:off x="3851275" y="2924175"/>
          <a:ext cx="1441450" cy="518160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3419475" y="981075"/>
            <a:ext cx="2730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             ŞİİR</a:t>
            </a:r>
          </a:p>
          <a:p>
            <a:r>
              <a:rPr lang="tr-TR" altLang="tr-TR"/>
              <a:t>             BİÇİM</a:t>
            </a:r>
          </a:p>
          <a:p>
            <a:r>
              <a:rPr lang="tr-TR" altLang="tr-TR"/>
              <a:t>                VE</a:t>
            </a:r>
          </a:p>
          <a:p>
            <a:r>
              <a:rPr lang="tr-TR" altLang="tr-TR"/>
              <a:t>KAFİYEDEN OLUŞMALI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6227763" y="3068638"/>
            <a:ext cx="223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SÖZCÜK SEÇİMİNE</a:t>
            </a:r>
          </a:p>
          <a:p>
            <a:r>
              <a:rPr lang="tr-TR" altLang="tr-TR"/>
              <a:t>    ÖNEM VERİLİR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395288" y="3068638"/>
            <a:ext cx="3060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     GÜZELLİK GÜZEL</a:t>
            </a:r>
          </a:p>
          <a:p>
            <a:r>
              <a:rPr lang="tr-TR" altLang="tr-TR"/>
              <a:t> BİÇİMLERLE ELDE EDİLİR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3635375" y="4797425"/>
            <a:ext cx="1809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       BİÇİM </a:t>
            </a:r>
          </a:p>
          <a:p>
            <a:r>
              <a:rPr lang="tr-TR" altLang="tr-TR"/>
              <a:t>            VE </a:t>
            </a:r>
          </a:p>
          <a:p>
            <a:r>
              <a:rPr lang="tr-TR" altLang="tr-TR"/>
              <a:t>        KAFİYE</a:t>
            </a:r>
          </a:p>
          <a:p>
            <a:r>
              <a:rPr lang="tr-TR" altLang="tr-TR"/>
              <a:t>VAZGEÇİLMEZ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1619250" y="115888"/>
            <a:ext cx="6408738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NATÜRALİZM (DOĞALCILIK )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771775" y="1268413"/>
            <a:ext cx="3744913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179388" y="1844675"/>
            <a:ext cx="8785225" cy="5013325"/>
          </a:xfrm>
          <a:prstGeom prst="foldedCorner">
            <a:avLst>
              <a:gd name="adj" fmla="val 695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31775" y="1914525"/>
            <a:ext cx="88614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Realistleri yeteri kadar gerçekçi saymayarak </a:t>
            </a:r>
            <a:r>
              <a:rPr lang="tr-TR" altLang="tr-TR" sz="2000" b="1" u="sng"/>
              <a:t>bilimsel gerçeklere</a:t>
            </a:r>
            <a:r>
              <a:rPr lang="tr-TR" altLang="tr-TR" sz="2000"/>
              <a:t> dayalı bir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edebiyat oluşturmayı amaçlar.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Determinizmi ( Aynı şartlar altında aynı sebepler aynı sonuçları doğurur.)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insana ve topluma uyguladılar.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Naturalistlere göre toplum bir laboratuar, insan bir deneme konusu, sanat ise bir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bilgindir.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Sanatın amacı; </a:t>
            </a:r>
            <a:r>
              <a:rPr lang="tr-TR" altLang="tr-TR" sz="2000" b="1" u="sng"/>
              <a:t>insanın bütün özelliklerini bilimsel yollarla ortaya çıkarmaktır.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Gerçek hayatta görülen ve ayıp, çirkin, bayağı  sayılan şeyler doğal olarak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karşılandı.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Naturalist eserlerde, yönetim ve toplum baskısının yarattığı bir kötümserlik sezilir.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23850" y="1844675"/>
            <a:ext cx="8569325" cy="27146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50825" y="2133600"/>
            <a:ext cx="7331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Yazar eserlerinde kişiliğini ve görüşlerini gizler.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 </a:t>
            </a:r>
            <a:r>
              <a:rPr lang="tr-TR" altLang="tr-TR" sz="2000" b="1" u="sng"/>
              <a:t>deneysel roman</a:t>
            </a:r>
            <a:r>
              <a:rPr lang="tr-TR" altLang="tr-TR" sz="2000"/>
              <a:t> alanında gelişmiştir.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akımın temsilcileri genelde </a:t>
            </a:r>
            <a:r>
              <a:rPr lang="tr-TR" altLang="tr-TR" sz="2000" b="1" u="sng"/>
              <a:t>gerçeğin çirkin yönlerini</a:t>
            </a:r>
            <a:r>
              <a:rPr lang="tr-TR" altLang="tr-TR" sz="2000"/>
              <a:t> anlatırlar.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1618991" y="188913"/>
            <a:ext cx="6048894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NATURALİZM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37449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5867400" y="2708275"/>
            <a:ext cx="3097213" cy="30972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4643438" y="270827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31775" y="1338263"/>
            <a:ext cx="3065463" cy="317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Emile Zola</a:t>
            </a:r>
          </a:p>
          <a:p>
            <a:endParaRPr lang="tr-TR" altLang="tr-TR" b="1"/>
          </a:p>
          <a:p>
            <a:r>
              <a:rPr lang="tr-TR" altLang="tr-TR" b="1"/>
              <a:t>Alphonse Daudet</a:t>
            </a:r>
          </a:p>
          <a:p>
            <a:endParaRPr lang="tr-TR" altLang="tr-TR" b="1"/>
          </a:p>
          <a:p>
            <a:r>
              <a:rPr lang="tr-TR" altLang="tr-TR" b="1"/>
              <a:t>Maupassant</a:t>
            </a:r>
          </a:p>
          <a:p>
            <a:endParaRPr lang="tr-TR" altLang="tr-TR" b="1"/>
          </a:p>
          <a:p>
            <a:r>
              <a:rPr lang="tr-TR" altLang="tr-TR" b="1"/>
              <a:t>Hauptmann</a:t>
            </a:r>
          </a:p>
          <a:p>
            <a:endParaRPr lang="tr-TR" altLang="tr-TR" b="1"/>
          </a:p>
          <a:p>
            <a:r>
              <a:rPr lang="tr-TR" altLang="tr-TR" b="1"/>
              <a:t> J. Steinbeck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064250" y="2778125"/>
            <a:ext cx="269875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</a:t>
            </a:r>
            <a:r>
              <a:rPr lang="tr-TR" altLang="tr-TR" sz="2000" b="1" u="sng"/>
              <a:t>Türk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Nabizade Nazım</a:t>
            </a:r>
          </a:p>
          <a:p>
            <a:endParaRPr lang="tr-TR" altLang="tr-TR" b="1"/>
          </a:p>
          <a:p>
            <a:r>
              <a:rPr lang="tr-TR" altLang="tr-TR" b="1"/>
              <a:t>Hüseyin Rahmi Gürpınar</a:t>
            </a:r>
          </a:p>
          <a:p>
            <a:endParaRPr lang="tr-TR" altLang="tr-TR" b="1"/>
          </a:p>
          <a:p>
            <a:r>
              <a:rPr lang="tr-TR" altLang="tr-TR" b="1"/>
              <a:t>Beşir Fuat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250825" y="333375"/>
            <a:ext cx="8642350" cy="6119813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3200" b="1"/>
              <a:t>İPUCU</a:t>
            </a:r>
          </a:p>
          <a:p>
            <a:pPr algn="ctr"/>
            <a:endParaRPr lang="tr-TR" altLang="tr-TR" sz="3200" b="1"/>
          </a:p>
        </p:txBody>
      </p:sp>
      <p:graphicFrame>
        <p:nvGraphicFramePr>
          <p:cNvPr id="56331" name="Group 11"/>
          <p:cNvGraphicFramePr>
            <a:graphicFrameLocks noGrp="1"/>
          </p:cNvGraphicFramePr>
          <p:nvPr/>
        </p:nvGraphicFramePr>
        <p:xfrm>
          <a:off x="3851275" y="2924175"/>
          <a:ext cx="1441450" cy="518160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3851275" y="981075"/>
            <a:ext cx="1466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BİLİMSEL</a:t>
            </a:r>
          </a:p>
          <a:p>
            <a:r>
              <a:rPr lang="tr-TR" altLang="tr-TR"/>
              <a:t>   GERÇEK</a:t>
            </a:r>
          </a:p>
          <a:p>
            <a:r>
              <a:rPr lang="tr-TR" altLang="tr-TR"/>
              <a:t>     ESERE </a:t>
            </a:r>
          </a:p>
          <a:p>
            <a:r>
              <a:rPr lang="tr-TR" altLang="tr-TR"/>
              <a:t>YANSITILIR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95288" y="3213100"/>
            <a:ext cx="227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DENEYSEL ROMAN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6443663" y="3068638"/>
            <a:ext cx="218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GERÇEĞİN ÇİRKİN</a:t>
            </a:r>
          </a:p>
          <a:p>
            <a:r>
              <a:rPr lang="tr-TR" altLang="tr-TR"/>
              <a:t>        YÖNLERİ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708400" y="55895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LABORATUAR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1547813" y="188913"/>
            <a:ext cx="6192837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SEMBOLİZM ( SİMGECİLİK )</a:t>
            </a: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2771775" y="1125538"/>
            <a:ext cx="3744913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179388" y="1700213"/>
            <a:ext cx="8785225" cy="5013325"/>
          </a:xfrm>
          <a:prstGeom prst="foldedCorner">
            <a:avLst>
              <a:gd name="adj" fmla="val 695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69875" y="1700213"/>
            <a:ext cx="8916988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Parnasizm’de dış gerçeklik önemliyken, Sembolistlerde insanın </a:t>
            </a:r>
            <a:r>
              <a:rPr lang="tr-TR" altLang="tr-TR" sz="2000" b="1" u="sng"/>
              <a:t>iç dünyası</a:t>
            </a:r>
            <a:r>
              <a:rPr lang="tr-TR" altLang="tr-TR" sz="2000"/>
              <a:t> önemli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Doğrudan doğruya anlatılması güç olan soyut duyguların </a:t>
            </a:r>
            <a:r>
              <a:rPr lang="tr-TR" altLang="tr-TR" sz="2000" b="1" u="sng"/>
              <a:t>simgelerle</a:t>
            </a:r>
            <a:r>
              <a:rPr lang="tr-TR" altLang="tr-TR" sz="2000"/>
              <a:t> anlatılmasıdır.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sanatçılara göre gerçeği olduğu gibi anlatmak imkansızdır.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Sembolist şairlerde </a:t>
            </a:r>
            <a:r>
              <a:rPr lang="tr-TR" altLang="tr-TR" sz="2000" b="1" u="sng"/>
              <a:t>musiki</a:t>
            </a:r>
            <a:r>
              <a:rPr lang="tr-TR" altLang="tr-TR" sz="2000"/>
              <a:t> çok önemlidir.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akımın sanatçıları şiirde anlam açıklığına karşı çıkarlar, </a:t>
            </a:r>
            <a:r>
              <a:rPr lang="tr-TR" altLang="tr-TR" sz="2000" b="1" u="sng"/>
              <a:t>anlam kapalılığını,</a:t>
            </a:r>
            <a:r>
              <a:rPr lang="tr-TR" altLang="tr-TR" sz="2000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yorum sonsuzluğunu savunurlar.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Onlara göre :”Şiir anlaşılmak için yazılmaz.”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sanatçılara göre:”Şiir her okunduğunda başka anlamlara gelmelidir.”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Mecazlara ve söz oyunlarına bolca yer verirler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250825" y="1484313"/>
            <a:ext cx="8713788" cy="29527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778668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Sanatçılar gerçeklikten, toplumdan kaçarak tam bir öznelliğe, kendi iç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dünyalarına dalmışlardır.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Onlar için şiirin biçimi önemli değildir bu yüzden serbest şiiri denediler.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Yazım kurallarına ve noktalama işaretlerine bağlı kalmadılar.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Sanat sanat içindir anlayışına bağlı kaldılar.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043608" y="188913"/>
            <a:ext cx="5904656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SEMBOLİZM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39608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5867400" y="2708275"/>
            <a:ext cx="3097213" cy="38893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4643438" y="26368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31775" y="1362075"/>
            <a:ext cx="3908425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/>
              <a:t>      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Baudelaire</a:t>
            </a:r>
          </a:p>
          <a:p>
            <a:endParaRPr lang="tr-TR" altLang="tr-TR" b="1"/>
          </a:p>
          <a:p>
            <a:r>
              <a:rPr lang="tr-TR" altLang="tr-TR" b="1"/>
              <a:t>Mallarme</a:t>
            </a:r>
          </a:p>
          <a:p>
            <a:endParaRPr lang="tr-TR" altLang="tr-TR" b="1"/>
          </a:p>
          <a:p>
            <a:r>
              <a:rPr lang="tr-TR" altLang="tr-TR" b="1"/>
              <a:t>Verlaine</a:t>
            </a:r>
          </a:p>
          <a:p>
            <a:endParaRPr lang="tr-TR" altLang="tr-TR" b="1"/>
          </a:p>
          <a:p>
            <a:r>
              <a:rPr lang="tr-TR" altLang="tr-TR" b="1"/>
              <a:t>Edgar Poe</a:t>
            </a:r>
          </a:p>
          <a:p>
            <a:endParaRPr lang="tr-TR" altLang="tr-TR" b="1"/>
          </a:p>
          <a:p>
            <a:r>
              <a:rPr lang="tr-TR" altLang="tr-TR" b="1"/>
              <a:t>Rimbaud</a:t>
            </a:r>
          </a:p>
          <a:p>
            <a:endParaRPr lang="tr-TR" altLang="tr-TR" b="1"/>
          </a:p>
          <a:p>
            <a:r>
              <a:rPr lang="tr-TR" altLang="tr-TR" b="1"/>
              <a:t>Valery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5992813" y="2706688"/>
            <a:ext cx="2722562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</a:t>
            </a:r>
            <a:r>
              <a:rPr lang="tr-TR" altLang="tr-TR" sz="2000" b="1" u="sng"/>
              <a:t>Türk Edebiyatında</a:t>
            </a:r>
          </a:p>
          <a:p>
            <a:endParaRPr lang="tr-TR" altLang="tr-TR" sz="2000" u="sng"/>
          </a:p>
          <a:p>
            <a:r>
              <a:rPr lang="tr-TR" altLang="tr-TR" b="1"/>
              <a:t>Cenap Şahabettin</a:t>
            </a:r>
          </a:p>
          <a:p>
            <a:endParaRPr lang="tr-TR" altLang="tr-TR" b="1"/>
          </a:p>
          <a:p>
            <a:r>
              <a:rPr lang="tr-TR" altLang="tr-TR" b="1"/>
              <a:t>Ahmet Haşim</a:t>
            </a:r>
          </a:p>
          <a:p>
            <a:endParaRPr lang="tr-TR" altLang="tr-TR" b="1"/>
          </a:p>
          <a:p>
            <a:r>
              <a:rPr lang="tr-TR" altLang="tr-TR" b="1"/>
              <a:t>Ahmet Muhip Dranas</a:t>
            </a:r>
          </a:p>
          <a:p>
            <a:endParaRPr lang="tr-TR" altLang="tr-TR" b="1"/>
          </a:p>
          <a:p>
            <a:r>
              <a:rPr lang="tr-TR" altLang="tr-TR" b="1"/>
              <a:t>Ahmet Hamdi Tanpınar</a:t>
            </a:r>
          </a:p>
          <a:p>
            <a:endParaRPr lang="tr-TR" altLang="tr-TR" b="1"/>
          </a:p>
          <a:p>
            <a:r>
              <a:rPr lang="tr-TR" altLang="tr-TR" b="1"/>
              <a:t>Necip Fazıl</a:t>
            </a:r>
          </a:p>
          <a:p>
            <a:endParaRPr lang="tr-TR" altLang="tr-TR" b="1"/>
          </a:p>
          <a:p>
            <a:r>
              <a:rPr lang="tr-TR" altLang="tr-TR" b="1"/>
              <a:t>Cahit Sıtkı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250825" y="333375"/>
            <a:ext cx="8642350" cy="6119813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3200" b="1"/>
              <a:t>İPUCU</a:t>
            </a:r>
          </a:p>
          <a:p>
            <a:pPr algn="ctr"/>
            <a:endParaRPr lang="tr-TR" altLang="tr-TR" sz="3200" b="1"/>
          </a:p>
        </p:txBody>
      </p:sp>
      <p:graphicFrame>
        <p:nvGraphicFramePr>
          <p:cNvPr id="60427" name="Group 11"/>
          <p:cNvGraphicFramePr>
            <a:graphicFrameLocks noGrp="1"/>
          </p:cNvGraphicFramePr>
          <p:nvPr/>
        </p:nvGraphicFramePr>
        <p:xfrm>
          <a:off x="3851275" y="2924175"/>
          <a:ext cx="1441450" cy="518160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995738" y="908050"/>
            <a:ext cx="1212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İNSANIN</a:t>
            </a:r>
          </a:p>
          <a:p>
            <a:r>
              <a:rPr lang="tr-TR" altLang="tr-TR"/>
              <a:t>      İÇ</a:t>
            </a:r>
          </a:p>
          <a:p>
            <a:r>
              <a:rPr lang="tr-TR" altLang="tr-TR"/>
              <a:t>DÜNYASI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140200" y="486886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SİMGE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095375" y="31623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MUSUKİ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567488" y="31623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KAPALILIK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051050" y="188913"/>
            <a:ext cx="4681538" cy="914400"/>
          </a:xfrm>
          <a:prstGeom prst="downArrowCallout">
            <a:avLst>
              <a:gd name="adj1" fmla="val 127995"/>
              <a:gd name="adj2" fmla="val 12799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tr-TR" altLang="tr-TR" b="1">
              <a:solidFill>
                <a:schemeClr val="tx2"/>
              </a:solidFill>
            </a:endParaRPr>
          </a:p>
          <a:p>
            <a:pPr algn="ctr"/>
            <a:r>
              <a:rPr kumimoji="0" lang="tr-TR" altLang="tr-TR" b="1">
                <a:solidFill>
                  <a:schemeClr val="tx2"/>
                </a:solidFill>
              </a:rPr>
              <a:t>20.YÜZYILDA GÖRÜLEN EDEBİYAT </a:t>
            </a:r>
          </a:p>
          <a:p>
            <a:pPr algn="ctr"/>
            <a:r>
              <a:rPr kumimoji="0" lang="tr-TR" altLang="tr-TR" b="1">
                <a:solidFill>
                  <a:schemeClr val="tx2"/>
                </a:solidFill>
              </a:rPr>
              <a:t>AKIMLARI</a:t>
            </a:r>
          </a:p>
          <a:p>
            <a:pPr algn="ctr"/>
            <a:endParaRPr lang="tr-TR" altLang="tr-TR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042988" y="1557338"/>
            <a:ext cx="6842125" cy="48958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124075" y="2133600"/>
            <a:ext cx="444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kumimoji="0" lang="tr-TR" altLang="tr-TR" b="1"/>
              <a:t> EMPROSYONİZM - (İzlenimcilik)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EKSPRESYONİZM - (Dışavurumculuk)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KÜBİZM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FÜTÜRİZM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DADAİZM - (Kuralsızlık)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SÜRREALİZM - (Gerçeküstücülük)</a:t>
            </a:r>
          </a:p>
          <a:p>
            <a:pPr>
              <a:buFont typeface="Wingdings" pitchFamily="2" charset="2"/>
              <a:buChar char="v"/>
            </a:pPr>
            <a:endParaRPr kumimoji="0" lang="tr-TR" altLang="tr-TR" b="1"/>
          </a:p>
          <a:p>
            <a:pPr>
              <a:buFont typeface="Wingdings" pitchFamily="2" charset="2"/>
              <a:buChar char="v"/>
            </a:pPr>
            <a:r>
              <a:rPr kumimoji="0" lang="tr-TR" altLang="tr-TR" b="1"/>
              <a:t> EGSİZTANSİYALİZM - (Varoluşçuluk)</a:t>
            </a:r>
          </a:p>
          <a:p>
            <a:pPr>
              <a:buFont typeface="Wingdings" pitchFamily="2" charset="2"/>
              <a:buChar char="v"/>
            </a:pP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1619250" y="188913"/>
            <a:ext cx="6048375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/>
              <a:t>EMPRESYONİZM (İZLENİMCİLİK )</a:t>
            </a: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2771775" y="1125538"/>
            <a:ext cx="3744913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179388" y="1700213"/>
            <a:ext cx="8785225" cy="5013325"/>
          </a:xfrm>
          <a:prstGeom prst="foldedCorner">
            <a:avLst>
              <a:gd name="adj" fmla="val 695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79388" y="1844675"/>
            <a:ext cx="8812212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19.yy’ ın sonlarında ortaya çıkan bu akım birçok özelliğiyle Sembolizmin devamı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sayılabilecek bir </a:t>
            </a:r>
            <a:r>
              <a:rPr lang="tr-TR" altLang="tr-TR" sz="2000" b="1" u="sng"/>
              <a:t>resim ve şiir</a:t>
            </a:r>
            <a:r>
              <a:rPr lang="tr-TR" altLang="tr-TR" sz="2000"/>
              <a:t> akımıdır.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akımın temsilcileri</a:t>
            </a:r>
            <a:r>
              <a:rPr lang="tr-TR" altLang="tr-TR" sz="2000" b="1" u="sng"/>
              <a:t> doğayı</a:t>
            </a:r>
            <a:r>
              <a:rPr lang="tr-TR" altLang="tr-TR" sz="2000"/>
              <a:t>, gerçekte olduğu gibi değil de, ondan edinilen </a:t>
            </a:r>
            <a:r>
              <a:rPr lang="tr-TR" altLang="tr-TR" sz="2000" b="1" u="sng"/>
              <a:t>izle-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/>
              <a:t>    </a:t>
            </a:r>
            <a:r>
              <a:rPr lang="tr-TR" altLang="tr-TR" sz="2000" b="1" u="sng"/>
              <a:t>nimlerle</a:t>
            </a:r>
            <a:r>
              <a:rPr lang="tr-TR" altLang="tr-TR" sz="2000"/>
              <a:t> anlatırlar.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Gerçek nesnel değildir. Kişiye göre değişir.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Her sanatçı çevreyi kendi ruh haline göre dile getirir.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Dil, anlatım ve biçimde özgürlüğü savunurlar.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Sembolizmde görülen imgesellik, nesnelere değişik anlamlar yükleme bunlarda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yoktur.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899159" y="188913"/>
            <a:ext cx="6624958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/>
              <a:t>EMPRESYONİZM AKIMIN TEMSİLCİLERİ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39608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867400" y="2708275"/>
            <a:ext cx="3097213" cy="38893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4643438" y="26368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03213" y="1482725"/>
            <a:ext cx="2894012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Rimbaud</a:t>
            </a:r>
          </a:p>
          <a:p>
            <a:endParaRPr lang="tr-TR" altLang="tr-TR" b="1"/>
          </a:p>
          <a:p>
            <a:r>
              <a:rPr lang="tr-TR" altLang="tr-TR" b="1"/>
              <a:t>Verlaine</a:t>
            </a:r>
          </a:p>
          <a:p>
            <a:endParaRPr lang="tr-TR" altLang="tr-TR" b="1"/>
          </a:p>
          <a:p>
            <a:r>
              <a:rPr lang="tr-TR" altLang="tr-TR" b="1"/>
              <a:t>Rilke</a:t>
            </a:r>
          </a:p>
          <a:p>
            <a:endParaRPr lang="tr-TR" altLang="tr-TR" b="1"/>
          </a:p>
          <a:p>
            <a:r>
              <a:rPr lang="tr-TR" altLang="tr-TR" b="1"/>
              <a:t>Hopkins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6208713" y="2922588"/>
            <a:ext cx="243681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</a:t>
            </a:r>
            <a:r>
              <a:rPr lang="tr-TR" altLang="tr-TR" sz="2000" b="1" u="sng"/>
              <a:t>Türk Edebiyatında</a:t>
            </a:r>
          </a:p>
          <a:p>
            <a:endParaRPr lang="tr-TR" altLang="tr-TR" b="1"/>
          </a:p>
          <a:p>
            <a:r>
              <a:rPr lang="tr-TR" altLang="tr-TR" b="1"/>
              <a:t>Ahmet Haşim</a:t>
            </a:r>
          </a:p>
          <a:p>
            <a:endParaRPr lang="tr-TR" altLang="tr-TR" b="1"/>
          </a:p>
          <a:p>
            <a:r>
              <a:rPr lang="tr-TR" altLang="tr-TR" b="1"/>
              <a:t>A. Muhip Dranas</a:t>
            </a:r>
          </a:p>
          <a:p>
            <a:endParaRPr lang="tr-TR" altLang="tr-TR" b="1"/>
          </a:p>
          <a:p>
            <a:r>
              <a:rPr lang="tr-TR" altLang="tr-TR" b="1"/>
              <a:t>Cenap Şahabettin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2051050" y="1989138"/>
            <a:ext cx="5400675" cy="2376487"/>
          </a:xfrm>
          <a:prstGeom prst="leftRightArrowCallout">
            <a:avLst>
              <a:gd name="adj1" fmla="val 25000"/>
              <a:gd name="adj2" fmla="val 25000"/>
              <a:gd name="adj3" fmla="val 28407"/>
              <a:gd name="adj4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140200" y="2852738"/>
            <a:ext cx="1252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/>
              <a:t>İPUCU</a:t>
            </a:r>
          </a:p>
        </p:txBody>
      </p:sp>
      <p:graphicFrame>
        <p:nvGraphicFramePr>
          <p:cNvPr id="63511" name="Group 23"/>
          <p:cNvGraphicFramePr>
            <a:graphicFrameLocks noGrp="1"/>
          </p:cNvGraphicFramePr>
          <p:nvPr/>
        </p:nvGraphicFramePr>
        <p:xfrm>
          <a:off x="4140200" y="2924175"/>
          <a:ext cx="1223963" cy="518160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2124075" y="29972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İZLENİMLER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5867400" y="2997200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ÖZNELLİK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1763713" y="188913"/>
            <a:ext cx="5400675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 dirty="0"/>
              <a:t>EKSPRESYONİZM (DIŞAVURUMCULUK)</a:t>
            </a: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323850" y="1628775"/>
            <a:ext cx="8569325" cy="26654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2411413" y="1052513"/>
            <a:ext cx="3887787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23850" y="1628775"/>
            <a:ext cx="72040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/>
              <a:t> Empresyonizm’ e tepki olarak ortaya çıkmıştır.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İnsanın iç dünyasındaki duyguları anlatmaya (dışavurmaya) önem vermiş.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Sanayi çağının anlamsızlaştırdığı yaşama karşı ruhun isyanıdır.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Sanatçılar, öznel gerçekliğe ve iç gözleme büyük önem vermişlerdir.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İyi sanatçı, bir nesneyi zihnin katışıksız ürünü olarak incelemelidir.</a:t>
            </a:r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auto">
          <a:xfrm>
            <a:off x="2411413" y="4437063"/>
            <a:ext cx="3889375" cy="50482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AKIMIN TEMSİLCİLERİ</a:t>
            </a: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323850" y="5157788"/>
            <a:ext cx="3455988" cy="17002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303213" y="5083175"/>
            <a:ext cx="2894012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O’Neil</a:t>
            </a:r>
          </a:p>
          <a:p>
            <a:r>
              <a:rPr lang="tr-TR" altLang="tr-TR" b="1"/>
              <a:t>T.S.Eliot</a:t>
            </a:r>
          </a:p>
          <a:p>
            <a:r>
              <a:rPr lang="tr-TR" altLang="tr-TR" b="1"/>
              <a:t>J.Joys</a:t>
            </a:r>
          </a:p>
        </p:txBody>
      </p:sp>
      <p:sp>
        <p:nvSpPr>
          <p:cNvPr id="76813" name="AutoShape 13"/>
          <p:cNvSpPr>
            <a:spLocks noChangeArrowheads="1"/>
          </p:cNvSpPr>
          <p:nvPr/>
        </p:nvSpPr>
        <p:spPr bwMode="auto">
          <a:xfrm>
            <a:off x="5651500" y="5345113"/>
            <a:ext cx="3241675" cy="15128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5651500" y="5949950"/>
            <a:ext cx="328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Türk Edebiyatında temsilcisi yok</a:t>
            </a:r>
          </a:p>
        </p:txBody>
      </p:sp>
      <p:sp>
        <p:nvSpPr>
          <p:cNvPr id="76815" name="AutoShape 15"/>
          <p:cNvSpPr>
            <a:spLocks noChangeArrowheads="1"/>
          </p:cNvSpPr>
          <p:nvPr/>
        </p:nvSpPr>
        <p:spPr bwMode="auto">
          <a:xfrm>
            <a:off x="4211638" y="5300663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1619250" y="188913"/>
            <a:ext cx="6048375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3200" b="1"/>
              <a:t>KÜBİZM</a:t>
            </a:r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2771775" y="1052513"/>
            <a:ext cx="3887788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77830" name="AutoShape 6"/>
          <p:cNvSpPr>
            <a:spLocks noChangeArrowheads="1"/>
          </p:cNvSpPr>
          <p:nvPr/>
        </p:nvSpPr>
        <p:spPr bwMode="auto">
          <a:xfrm>
            <a:off x="323850" y="1628775"/>
            <a:ext cx="8569325" cy="2376488"/>
          </a:xfrm>
          <a:prstGeom prst="foldedCorner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50825" y="1700213"/>
            <a:ext cx="87280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/>
              <a:t> Empresyonizme tepki olarak ortaya çıkmıştır.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Nesnelerin yalnız görünen değil, görünmeyen taraflarını da anlatmaya çalışır.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Sanatçılara göre yaşam çok boyutludur ve insan yaşam denilen olay içinde birçok şeyi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 hep birden görmektedir.</a:t>
            </a:r>
          </a:p>
          <a:p>
            <a:pPr>
              <a:buFont typeface="Wingdings" pitchFamily="2" charset="2"/>
              <a:buNone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İyi bir sanatçı hem insanı hem de o an ne düşündüğünü esere geometrik şekillerle yansıtır. </a:t>
            </a:r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2843213" y="4149725"/>
            <a:ext cx="3817937" cy="50323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AKIMIN TEMSİLCİLERİ</a:t>
            </a:r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250825" y="4652963"/>
            <a:ext cx="3168650" cy="18002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68313" y="4700588"/>
            <a:ext cx="2551112" cy="15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Picasso</a:t>
            </a:r>
          </a:p>
          <a:p>
            <a:r>
              <a:rPr lang="tr-TR" altLang="tr-TR" b="1"/>
              <a:t>Apollinare</a:t>
            </a:r>
          </a:p>
          <a:p>
            <a:r>
              <a:rPr lang="tr-TR" altLang="tr-TR" b="1"/>
              <a:t>Jacop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5580063" y="5589588"/>
            <a:ext cx="3168650" cy="8651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5508625" y="5805488"/>
            <a:ext cx="328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Türk Edebiyatında temsilcisi yok.</a:t>
            </a: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4211638" y="54451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1763713" y="188913"/>
            <a:ext cx="5689600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/>
              <a:t>FÜTÜRİZM ( GELECEKÇİLİK )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11188" y="1196975"/>
            <a:ext cx="7848600" cy="16557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563938" y="1125538"/>
            <a:ext cx="196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ORTAYA ÇIKIŞI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27088" y="1557338"/>
            <a:ext cx="7454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20.yy’ ın başlarında ortaya çıkan bu akımın kurucusu </a:t>
            </a:r>
            <a:r>
              <a:rPr lang="tr-TR" altLang="tr-TR" sz="2000" b="1"/>
              <a:t>Marinetti</a:t>
            </a:r>
            <a:r>
              <a:rPr lang="tr-TR" altLang="tr-TR" sz="2000"/>
              <a:t>’ dir.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İtalya’ da ortaya çıkmış, oradan Avrupa’ya yayılmıştır.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323850" y="3716338"/>
            <a:ext cx="8569325" cy="2952750"/>
          </a:xfrm>
          <a:prstGeom prst="foldedCorner">
            <a:avLst>
              <a:gd name="adj" fmla="val 7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4522" name="AutoShape 10"/>
          <p:cNvSpPr>
            <a:spLocks noChangeArrowheads="1"/>
          </p:cNvSpPr>
          <p:nvPr/>
        </p:nvSpPr>
        <p:spPr bwMode="auto">
          <a:xfrm>
            <a:off x="2700338" y="3141663"/>
            <a:ext cx="3887787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50825" y="3789363"/>
            <a:ext cx="87534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Geçmişin tüm sanat değerleri terk edilmeli, yeni yaşamın hızına uygun, yeni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 anlatım biçimleri ve yolları bulunmalı.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Sanatın her dalına hareket getirilmeli, enerji, atılganlık, tehlike, gözüpeklik,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çalışmanın kutsallığı savunulmalıdır.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Şiirde hızın güzelliği vurgulanmış, hatta uçaklara ve trenlere övgüler düzülmüştür.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Geleneksel dilbilgisi kuralları kırılmış hıza uygun fiil ve isimler kullanılmış.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1151298" y="192406"/>
            <a:ext cx="6120679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FÜTÜRİZM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23050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867400" y="2708275"/>
            <a:ext cx="3097213" cy="15128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auto">
          <a:xfrm>
            <a:off x="4643438" y="26368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47675" y="1554163"/>
            <a:ext cx="2836863" cy="15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 Mayakovski</a:t>
            </a:r>
          </a:p>
          <a:p>
            <a:endParaRPr lang="tr-TR" altLang="tr-TR" b="1"/>
          </a:p>
          <a:p>
            <a:r>
              <a:rPr lang="tr-TR" altLang="tr-TR" b="1"/>
              <a:t>Marinetti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208713" y="2778125"/>
            <a:ext cx="23796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</a:t>
            </a:r>
            <a:r>
              <a:rPr lang="tr-TR" altLang="tr-TR" sz="2000" b="1" u="sng"/>
              <a:t>Türk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Nazım Hikmet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1476375" y="908050"/>
            <a:ext cx="6480175" cy="50419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211638" y="2565400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/>
              <a:t>İPUCU</a:t>
            </a:r>
          </a:p>
        </p:txBody>
      </p:sp>
      <p:graphicFrame>
        <p:nvGraphicFramePr>
          <p:cNvPr id="66573" name="Group 13"/>
          <p:cNvGraphicFramePr>
            <a:graphicFrameLocks noGrp="1"/>
          </p:cNvGraphicFramePr>
          <p:nvPr/>
        </p:nvGraphicFramePr>
        <p:xfrm>
          <a:off x="4284663" y="2565400"/>
          <a:ext cx="1009650" cy="518160"/>
        </p:xfrm>
        <a:graphic>
          <a:graphicData uri="http://schemas.openxmlformats.org/drawingml/2006/table">
            <a:tbl>
              <a:tblPr/>
              <a:tblGrid>
                <a:gridCol w="100965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2843213" y="3284538"/>
            <a:ext cx="3802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/>
              <a:t>Geleneksel olan her şeyin yıkılması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1476375" y="188913"/>
            <a:ext cx="5688013" cy="576262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/>
              <a:t>DADAİZM (KURALSIZLIK)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684213" y="2060575"/>
            <a:ext cx="7273925" cy="3455988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3276600" y="2060575"/>
            <a:ext cx="216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/>
              <a:t>ORTAYA ÇIKIŞI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116013" y="2781300"/>
            <a:ext cx="633571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20.yy’ ın başlarında Fransa’ da ortaya çıkmıştır.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Kurucuları Tristatian Tzara, Breton ve arkadaşlarıdır.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I.Dünya Savaşında yüz binlerce insanın ölmesi, insanların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acılara gömülmesi; akla,mantığa ve ahlaka dayalı biçimde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kurulduğu söylenen düzenlere karşı güvenin sarsılması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bu akımın ortaya çıkmasını sağladı.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323850" y="1341438"/>
            <a:ext cx="8569325" cy="51117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1835968" y="260350"/>
            <a:ext cx="5545087" cy="5762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 dirty="0" smtClean="0"/>
              <a:t>DADAİZM AKIMIN </a:t>
            </a:r>
            <a:r>
              <a:rPr lang="tr-TR" altLang="tr-TR" b="1" dirty="0"/>
              <a:t>İLKE VE ÖZELLİKLERİ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23850" y="1484313"/>
            <a:ext cx="8656638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Dil ve estetik kuralarını tanımayan, anlatımda başı boş bir yol izleyen, bile bile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 kapalılığa sapan bir akımdır.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akımın sanatçıları kuşku içinde kalmayı uygun bulmuş, hiçbir şeyin doğru-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 luğuna inanmamışlardır.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Aklın hiçbir değerinin olmadığını savunmuşlardır. Bu yüzden kişiyi aklın tutsak-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 lığından kurtarmayı amaçlamışlar.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Kendilerinden önceki edebiyat akımlarıyla alay etmişlerdir.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 fazla taraftar bulamamıştır.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Başlangıçta bu akımda yer alan </a:t>
            </a:r>
            <a:r>
              <a:rPr lang="tr-TR" altLang="tr-TR" sz="2000" b="1"/>
              <a:t>“ Aragon, Paul Elvard, Andre Breton</a:t>
            </a:r>
            <a:r>
              <a:rPr lang="tr-TR" altLang="tr-TR" sz="2000"/>
              <a:t>” daha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sonra Sürrealist olmuştur.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187450" y="0"/>
            <a:ext cx="6624638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tr-TR" altLang="tr-TR"/>
          </a:p>
          <a:p>
            <a:pPr algn="ctr"/>
            <a:r>
              <a:rPr kumimoji="0" lang="tr-TR" altLang="tr-TR" sz="2400" b="1"/>
              <a:t>Tarihsel Diziliş ve Yazı Türlerine Göre Akımlar</a:t>
            </a:r>
          </a:p>
          <a:p>
            <a:pPr algn="ctr"/>
            <a:endParaRPr lang="tr-TR" altLang="tr-TR" sz="200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79388" y="1557338"/>
            <a:ext cx="3529012" cy="4752975"/>
          </a:xfrm>
          <a:prstGeom prst="foldedCorner">
            <a:avLst>
              <a:gd name="adj" fmla="val 2932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79388" y="1557338"/>
            <a:ext cx="3556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Klasisizm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 ve düzyazı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Romantizm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 ve düzyazı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Realizm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daha çok düzyazı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Parnasizm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Natüralizm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düzyazı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Sembolizm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Empresyonizm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Neoklasizm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</a:t>
            </a: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tr-TR" altLang="tr-TR" sz="2000" b="1">
              <a:latin typeface="Times New Roman" pitchFamily="18" charset="0"/>
            </a:endParaRP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5003800" y="3213100"/>
            <a:ext cx="3960813" cy="3167063"/>
          </a:xfrm>
          <a:prstGeom prst="foldedCorner">
            <a:avLst>
              <a:gd name="adj" fmla="val 2753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003800" y="3357563"/>
            <a:ext cx="4140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Fütürizm –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Dadaizm –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Sürrealizm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 ve düzyazı</a:t>
            </a:r>
          </a:p>
          <a:p>
            <a:pPr>
              <a:buFont typeface="Wingdings" pitchFamily="2" charset="2"/>
              <a:buChar char="§"/>
            </a:pP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kumimoji="0" lang="tr-TR" altLang="tr-TR" sz="2000" b="1">
                <a:latin typeface="Times New Roman" pitchFamily="18" charset="0"/>
              </a:rPr>
              <a:t>Egsiztansyalizm - </a:t>
            </a:r>
            <a:r>
              <a:rPr kumimoji="0" lang="tr-TR" altLang="tr-TR" sz="2000" b="1">
                <a:solidFill>
                  <a:srgbClr val="FF0066"/>
                </a:solidFill>
                <a:latin typeface="Times New Roman" pitchFamily="18" charset="0"/>
              </a:rPr>
              <a:t>şiir ve düzyazı</a:t>
            </a:r>
            <a:endParaRPr kumimoji="0" lang="tr-TR" altLang="tr-TR" sz="2000" b="1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tr-TR" altLang="tr-TR" sz="2000" b="1">
              <a:latin typeface="Times New Roman" pitchFamily="18" charset="0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 rot="16200000">
            <a:off x="4241006" y="232013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5003800" y="2636838"/>
            <a:ext cx="3960813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/>
              <a:t>ÇAĞDAŞ AKIMLAR</a:t>
            </a: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179388" y="981075"/>
            <a:ext cx="3529012" cy="5762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/>
              <a:t>ESKİ AKIMLAR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3" grpId="0"/>
      <p:bldP spid="34824" grpId="0" animBg="1"/>
      <p:bldP spid="34826" grpId="0"/>
      <p:bldP spid="34827" grpId="0" animBg="1"/>
      <p:bldP spid="34828" grpId="0" animBg="1"/>
      <p:bldP spid="3482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1238960" y="188640"/>
            <a:ext cx="6840537" cy="2449785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756391" y="194831"/>
            <a:ext cx="39519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 dirty="0" smtClean="0"/>
              <a:t>DADAİZM AKIMIN </a:t>
            </a:r>
            <a:r>
              <a:rPr lang="tr-TR" altLang="tr-TR" sz="2000" b="1" dirty="0"/>
              <a:t>FELSEFESİ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319338" y="17938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r-TR" altLang="tr-T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392363" y="17938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r-TR" altLang="tr-TR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029013" y="969963"/>
            <a:ext cx="5568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dirty="0"/>
              <a:t>          “Kağıt parçaları üzerine sözcükler yazın, bunları bir </a:t>
            </a:r>
          </a:p>
          <a:p>
            <a:r>
              <a:rPr lang="tr-TR" altLang="tr-TR" dirty="0"/>
              <a:t>şapkanın içine atıp karıştırın, sonra teker teker çekip bir</a:t>
            </a:r>
          </a:p>
          <a:p>
            <a:r>
              <a:rPr lang="tr-TR" altLang="tr-TR" dirty="0"/>
              <a:t>kağıdın üzerine sıralayın; işte Dadaizm.</a:t>
            </a:r>
          </a:p>
          <a:p>
            <a:endParaRPr lang="tr-TR" altLang="tr-TR" dirty="0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2843530" y="2719070"/>
            <a:ext cx="4033838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/>
              <a:t>AKIMIN TEMSİLCİLERİ</a:t>
            </a: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250825" y="3429000"/>
            <a:ext cx="4032250" cy="23050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39750" y="3573463"/>
            <a:ext cx="30400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/>
              <a:t> 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sz="2000" b="1"/>
              <a:t>Tristan Tzara</a:t>
            </a:r>
          </a:p>
          <a:p>
            <a:endParaRPr lang="tr-TR" altLang="tr-TR" sz="2000" b="1"/>
          </a:p>
          <a:p>
            <a:r>
              <a:rPr lang="tr-TR" altLang="tr-TR" sz="2000" b="1"/>
              <a:t>Francis Picabia</a:t>
            </a:r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>
            <a:off x="4500563" y="42926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auto">
          <a:xfrm>
            <a:off x="5651500" y="4365625"/>
            <a:ext cx="3241675" cy="15128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5580063" y="4868863"/>
            <a:ext cx="328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Türk Edebiyatında temsilcisi yok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1908175" y="188913"/>
            <a:ext cx="5256213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 dirty="0"/>
              <a:t>SÜRREALİZM (GERÇEKÜSTÜCÜLÜK)</a:t>
            </a: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900113" y="2852738"/>
            <a:ext cx="6985000" cy="2232025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492500" y="2781300"/>
            <a:ext cx="1968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ORTAYA ÇIKIŞI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1116013" y="3141663"/>
            <a:ext cx="640873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1924 yılına doğru Fransa’da ortaya çıkmıştır.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Akımın kuruluşunu </a:t>
            </a:r>
            <a:r>
              <a:rPr lang="tr-TR" altLang="tr-TR" sz="2000" b="1"/>
              <a:t>Sigmund Freud</a:t>
            </a:r>
            <a:r>
              <a:rPr lang="tr-TR" altLang="tr-TR" sz="2000"/>
              <a:t> hazırlamıştır 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Fransız şair ve akıl hastalıkları doktoru Andre Breton</a:t>
            </a:r>
          </a:p>
          <a:p>
            <a:r>
              <a:rPr lang="tr-TR" altLang="tr-TR" sz="2000"/>
              <a:t>    ilkeleri ortaya konmuştur</a:t>
            </a:r>
          </a:p>
          <a:p>
            <a:pPr>
              <a:buFont typeface="Wingdings" pitchFamily="2" charset="2"/>
              <a:buNone/>
            </a:pPr>
            <a:endParaRPr lang="tr-TR" altLang="tr-TR" sz="24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323850" y="1341438"/>
            <a:ext cx="8569325" cy="38877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15616" y="260350"/>
            <a:ext cx="5399485" cy="5762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 dirty="0" smtClean="0"/>
              <a:t>SÜRREALİZM AKIMIN </a:t>
            </a:r>
            <a:r>
              <a:rPr lang="tr-TR" altLang="tr-TR" b="1" dirty="0"/>
              <a:t>İLKE VE ÖZELLİKLERİ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50825" y="1341438"/>
            <a:ext cx="876458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Aklın baskısını ortadan kaldırarak bireyin gerçek kişiliğini bilinçaltında aramak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gerekir. Bunun için rüyalı, yarı hülyalı durumları incelemek gerekir.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Bunlar bilim için sanat görüşünü getirmiştir.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Gerçeküstünü yakalamak için ipnotizma seansları düzenlemişlerdir.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Gerçek sanat eserleri iradeyle ortaya çıkmamıştır. Bunlar rastlantı ve otomatizmin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 ürünüdür.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Şiirin iç akışını engellediği için noktalama işaretlerinin çoğunu kullanmamışlardır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683568" y="188913"/>
            <a:ext cx="6336704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SÜRREALİZM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27368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5867400" y="2708275"/>
            <a:ext cx="3097213" cy="31686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4643438" y="26368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303213" y="1338263"/>
            <a:ext cx="3008312" cy="26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 sz="2000" b="1" u="sng"/>
          </a:p>
          <a:p>
            <a:r>
              <a:rPr lang="tr-TR" altLang="tr-TR" b="1"/>
              <a:t>Paul Eluard</a:t>
            </a:r>
          </a:p>
          <a:p>
            <a:endParaRPr lang="tr-TR" altLang="tr-TR" b="1"/>
          </a:p>
          <a:p>
            <a:r>
              <a:rPr lang="tr-TR" altLang="tr-TR" b="1"/>
              <a:t>Andre Breton</a:t>
            </a:r>
          </a:p>
          <a:p>
            <a:endParaRPr lang="tr-TR" altLang="tr-TR" b="1"/>
          </a:p>
          <a:p>
            <a:r>
              <a:rPr lang="tr-TR" altLang="tr-TR" b="1"/>
              <a:t>Luis Aragon</a:t>
            </a:r>
          </a:p>
          <a:p>
            <a:endParaRPr lang="tr-TR" altLang="tr-TR" b="1"/>
          </a:p>
          <a:p>
            <a:r>
              <a:rPr lang="tr-TR" altLang="tr-TR" b="1"/>
              <a:t>Henry Miller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919788" y="2706688"/>
            <a:ext cx="2786062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/>
              <a:t>        </a:t>
            </a:r>
            <a:r>
              <a:rPr lang="tr-TR" altLang="tr-TR" sz="2000" b="1" u="sng"/>
              <a:t>Türk Edebiyatında </a:t>
            </a:r>
          </a:p>
          <a:p>
            <a:endParaRPr lang="tr-TR" altLang="tr-TR"/>
          </a:p>
          <a:p>
            <a:r>
              <a:rPr lang="tr-TR" altLang="tr-TR" b="1"/>
              <a:t>Cemal Süreyya</a:t>
            </a:r>
          </a:p>
          <a:p>
            <a:endParaRPr lang="tr-TR" altLang="tr-TR" b="1"/>
          </a:p>
          <a:p>
            <a:r>
              <a:rPr lang="tr-TR" altLang="tr-TR" b="1"/>
              <a:t>Turgut Uyar</a:t>
            </a:r>
          </a:p>
          <a:p>
            <a:endParaRPr lang="tr-TR" altLang="tr-TR" b="1"/>
          </a:p>
          <a:p>
            <a:r>
              <a:rPr lang="tr-TR" altLang="tr-TR" b="1"/>
              <a:t>Edip Cansever</a:t>
            </a:r>
          </a:p>
          <a:p>
            <a:endParaRPr lang="tr-TR" altLang="tr-TR" b="1"/>
          </a:p>
          <a:p>
            <a:r>
              <a:rPr lang="tr-TR" altLang="tr-TR" b="1"/>
              <a:t>İlhan Berk</a:t>
            </a:r>
          </a:p>
          <a:p>
            <a:endParaRPr lang="tr-TR" altLang="tr-TR" b="1"/>
          </a:p>
          <a:p>
            <a:r>
              <a:rPr lang="tr-TR" altLang="tr-TR" b="1"/>
              <a:t>Ece Ayhan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1547813" y="188913"/>
            <a:ext cx="5976937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000" b="1" dirty="0"/>
              <a:t>EGZİSTANSİYALİZM ( VAROLUŞÇULUK )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250825" y="1484313"/>
            <a:ext cx="8642350" cy="53736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2484438" y="908050"/>
            <a:ext cx="3887787" cy="5762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AKIMIN İLKE VE ÖZELLİKLERİ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323850" y="1484313"/>
            <a:ext cx="8556625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/>
              <a:t> İkinci Dünya Savaşı’ nın son yıllarında ortaya çıkmıştır.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Bu akımın öncüsü Fransız düşünür </a:t>
            </a:r>
            <a:r>
              <a:rPr lang="tr-TR" altLang="tr-TR" b="1"/>
              <a:t>Jean Paul Sartre’</a:t>
            </a:r>
            <a:r>
              <a:rPr lang="tr-TR" altLang="tr-TR"/>
              <a:t> dir.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İnsanın kendi geleceğini yine kendisinin çizebileceğini savunurlar.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Bir bunalım edebiyatıdır. Savaşın yarattığı bunalımlar sonucunda, insanın kaybolan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 mutluluğunu arayış vardır.</a:t>
            </a:r>
          </a:p>
          <a:p>
            <a:pPr>
              <a:buFont typeface="Wingdings" pitchFamily="2" charset="2"/>
              <a:buNone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İnsanın özgürlüğünü kısıtlayan hiçbir engeli tanımazlar.</a:t>
            </a:r>
          </a:p>
          <a:p>
            <a:pPr>
              <a:buFont typeface="Wingdings" pitchFamily="2" charset="2"/>
              <a:buChar char="Ø"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Bu akımın eserlerinde karakter yoktur. İnsan durumlar karşısında gösterdiği hareketlerle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 karakter oluşturur.</a:t>
            </a:r>
          </a:p>
          <a:p>
            <a:pPr>
              <a:buFont typeface="Wingdings" pitchFamily="2" charset="2"/>
              <a:buNone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Eserlerde kahramanın ne zaman ne yapacağı belli olmaz,  onu ancak eserin sonunda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 anlayabiliriz.</a:t>
            </a:r>
          </a:p>
          <a:p>
            <a:pPr>
              <a:buFont typeface="Wingdings" pitchFamily="2" charset="2"/>
              <a:buNone/>
            </a:pPr>
            <a:endParaRPr lang="tr-TR" altLang="tr-TR"/>
          </a:p>
          <a:p>
            <a:pPr>
              <a:buFont typeface="Wingdings" pitchFamily="2" charset="2"/>
              <a:buChar char="Ø"/>
            </a:pPr>
            <a:r>
              <a:rPr lang="tr-TR" altLang="tr-TR"/>
              <a:t> Sanat politikayla iç içe olmalıdır. Yazar çağının sorunlarına duyarlı olmalıdır.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431156" y="188913"/>
            <a:ext cx="7560964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/>
              <a:t>EGZİSTANSİYALİZM 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79388" y="1268413"/>
            <a:ext cx="4032250" cy="27368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 </a:t>
            </a: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5724525" y="2708275"/>
            <a:ext cx="3240088" cy="14414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4643438" y="26368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447675" y="1409700"/>
            <a:ext cx="2951163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             </a:t>
            </a:r>
            <a:r>
              <a:rPr lang="tr-TR" altLang="tr-TR" sz="2000" b="1" u="sng"/>
              <a:t>Batı Edebiyatında</a:t>
            </a:r>
          </a:p>
          <a:p>
            <a:endParaRPr lang="tr-TR" altLang="tr-TR"/>
          </a:p>
          <a:p>
            <a:r>
              <a:rPr lang="tr-TR" altLang="tr-TR"/>
              <a:t>Albert Camus</a:t>
            </a:r>
          </a:p>
          <a:p>
            <a:endParaRPr lang="tr-TR" altLang="tr-TR"/>
          </a:p>
          <a:p>
            <a:r>
              <a:rPr lang="tr-TR" altLang="tr-TR"/>
              <a:t>Franz Kafka</a:t>
            </a:r>
          </a:p>
          <a:p>
            <a:endParaRPr lang="tr-TR" altLang="tr-TR"/>
          </a:p>
          <a:p>
            <a:r>
              <a:rPr lang="tr-TR" altLang="tr-TR"/>
              <a:t>Jean Paul Sartre</a:t>
            </a:r>
          </a:p>
          <a:p>
            <a:endParaRPr lang="tr-TR" altLang="tr-TR"/>
          </a:p>
          <a:p>
            <a:endParaRPr lang="tr-TR" altLang="tr-TR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651500" y="3213100"/>
            <a:ext cx="328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 Türk Edebiyatında temsilcisi yok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149723" y="4935517"/>
            <a:ext cx="6194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4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www.turkedebiyati.org</a:t>
            </a:r>
            <a:br>
              <a:rPr lang="tr-TR" sz="24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</a:br>
            <a:r>
              <a:rPr lang="tr-TR" sz="2400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Kaynak Eğitim Sitesi</a:t>
            </a:r>
            <a:endParaRPr lang="tr-TR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900113" y="188913"/>
            <a:ext cx="6913562" cy="6096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4000" b="1" dirty="0"/>
              <a:t>KLASİSİZM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0" y="1341438"/>
            <a:ext cx="8964613" cy="532765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203575" y="1484313"/>
            <a:ext cx="256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/>
              <a:t>ORTAYA ÇIKIŞI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7088" y="2133600"/>
            <a:ext cx="74834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/>
              <a:t>17.yy’ da Fransa’ da ortaya çıkmış ve Avrupa’ ya yayılmıştır. 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 b="1"/>
              <a:t> Rabelais</a:t>
            </a:r>
            <a:r>
              <a:rPr lang="tr-TR" altLang="tr-TR" sz="2000"/>
              <a:t> ve </a:t>
            </a:r>
            <a:r>
              <a:rPr lang="tr-TR" altLang="tr-TR" sz="2000" b="1"/>
              <a:t>Montaigne </a:t>
            </a:r>
            <a:r>
              <a:rPr lang="tr-TR" altLang="tr-TR" sz="2000"/>
              <a:t>bu akımın öncüleridir.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Akımın teorisyeni </a:t>
            </a:r>
            <a:r>
              <a:rPr lang="tr-TR" altLang="tr-TR" sz="2000" b="1"/>
              <a:t>Art Poetigve “Şiir Sanatı”</a:t>
            </a:r>
            <a:r>
              <a:rPr lang="tr-TR" altLang="tr-TR" sz="2000"/>
              <a:t> adlı eseriyle dönemin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edebiyat kurallarını belirleyerek akımın kurucusu olur.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Bu akımı </a:t>
            </a:r>
            <a:r>
              <a:rPr lang="tr-TR" altLang="tr-TR" sz="2000" b="1"/>
              <a:t>“Aristo ve Descartes”</a:t>
            </a:r>
            <a:r>
              <a:rPr lang="tr-TR" altLang="tr-TR" sz="2000"/>
              <a:t> in düşünceleri oluşturur.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Klasisizm’ in en belirgin nitelikleri trajedilerde görülür.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En büyük başarıyı tiyatroda göstermişlerdir.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Fabl, deneme, roman, hitabet, mektup türünde de eserler verilmiştir.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58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7" grpId="0"/>
      <p:bldP spid="358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979613" y="188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r-TR" altLang="tr-TR" sz="2400" b="1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1691680" y="0"/>
            <a:ext cx="6120333" cy="914400"/>
          </a:xfrm>
          <a:prstGeom prst="downArrowCallout">
            <a:avLst>
              <a:gd name="adj1" fmla="val 139800"/>
              <a:gd name="adj2" fmla="val 13980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 b="1" dirty="0"/>
          </a:p>
          <a:p>
            <a:pPr algn="ctr"/>
            <a:r>
              <a:rPr lang="tr-TR" altLang="tr-TR" sz="2400" b="1" dirty="0"/>
              <a:t>KLASİSİZM</a:t>
            </a:r>
          </a:p>
          <a:p>
            <a:pPr algn="ctr"/>
            <a:r>
              <a:rPr lang="tr-TR" altLang="tr-TR" sz="2400" b="1" dirty="0" smtClean="0"/>
              <a:t>AKIMIN </a:t>
            </a:r>
            <a:r>
              <a:rPr lang="tr-TR" altLang="tr-TR" sz="2400" b="1" dirty="0"/>
              <a:t>İLKE VE ÖZELLİKLERİ</a:t>
            </a:r>
          </a:p>
          <a:p>
            <a:pPr algn="ctr"/>
            <a:endParaRPr lang="tr-TR" altLang="tr-TR" sz="2400" dirty="0"/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179388" y="981075"/>
            <a:ext cx="8785225" cy="58769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79388" y="981075"/>
            <a:ext cx="885825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dirty="0"/>
              <a:t> </a:t>
            </a:r>
            <a:r>
              <a:rPr lang="tr-TR" altLang="tr-TR" sz="2000" dirty="0"/>
              <a:t>Gerçek yalnızca akıl yoluyla bulunur bu nedenle de edebiyatta da </a:t>
            </a:r>
            <a:r>
              <a:rPr lang="tr-TR" altLang="tr-TR" sz="2000" b="1" u="sng" dirty="0"/>
              <a:t>akıl, mantık ve 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/>
              <a:t>    </a:t>
            </a:r>
            <a:r>
              <a:rPr lang="tr-TR" altLang="tr-TR" sz="2000" b="1" u="sng" dirty="0"/>
              <a:t>sağduyu</a:t>
            </a:r>
            <a:r>
              <a:rPr lang="tr-TR" altLang="tr-TR" sz="2000" dirty="0"/>
              <a:t> egemen olmalıdır.</a:t>
            </a:r>
          </a:p>
          <a:p>
            <a:pPr>
              <a:buFont typeface="Wingdings" pitchFamily="2" charset="2"/>
              <a:buNone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Sanat insanın doğasına önem vermeli, insana karşı sevgi ve saygıyı temel  almalı-</a:t>
            </a:r>
          </a:p>
          <a:p>
            <a:pPr>
              <a:buFont typeface="Wingdings" pitchFamily="2" charset="2"/>
              <a:buNone/>
            </a:pPr>
            <a:r>
              <a:rPr lang="tr-TR" altLang="tr-TR" sz="2000" dirty="0"/>
              <a:t>    </a:t>
            </a:r>
            <a:r>
              <a:rPr lang="tr-TR" altLang="tr-TR" sz="2000" dirty="0" err="1"/>
              <a:t>dır</a:t>
            </a:r>
            <a:r>
              <a:rPr lang="tr-TR" altLang="tr-TR" sz="2000" dirty="0"/>
              <a:t>.</a:t>
            </a:r>
          </a:p>
          <a:p>
            <a:pPr>
              <a:buFont typeface="Wingdings" pitchFamily="2" charset="2"/>
              <a:buNone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Sanat eseri </a:t>
            </a:r>
            <a:r>
              <a:rPr lang="tr-TR" altLang="tr-TR" sz="2000" b="1" u="sng" dirty="0"/>
              <a:t>ideal insanı</a:t>
            </a:r>
            <a:r>
              <a:rPr lang="tr-TR" altLang="tr-TR" sz="2000" dirty="0"/>
              <a:t> anlatmalıdır. Kahramanlar halk arasından değil aklını kul-</a:t>
            </a:r>
          </a:p>
          <a:p>
            <a:pPr>
              <a:buFont typeface="Wingdings" pitchFamily="2" charset="2"/>
              <a:buNone/>
            </a:pPr>
            <a:r>
              <a:rPr lang="tr-TR" altLang="tr-TR" sz="2000" dirty="0"/>
              <a:t>    </a:t>
            </a:r>
            <a:r>
              <a:rPr lang="tr-TR" altLang="tr-TR" sz="2000" dirty="0" err="1"/>
              <a:t>lanabilen</a:t>
            </a:r>
            <a:r>
              <a:rPr lang="tr-TR" altLang="tr-TR" sz="2000" dirty="0"/>
              <a:t> örnek kişilerden seçilmelidir.</a:t>
            </a:r>
          </a:p>
          <a:p>
            <a:pPr>
              <a:buFont typeface="Wingdings" pitchFamily="2" charset="2"/>
              <a:buNone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Konu </a:t>
            </a:r>
            <a:r>
              <a:rPr lang="tr-TR" altLang="tr-TR" sz="2000" b="1" u="sng" dirty="0"/>
              <a:t>akla ve mantığa</a:t>
            </a:r>
            <a:r>
              <a:rPr lang="tr-TR" altLang="tr-TR" sz="2000" dirty="0"/>
              <a:t> uygun işlenmelidir.</a:t>
            </a:r>
          </a:p>
          <a:p>
            <a:pPr>
              <a:buFont typeface="Wingdings" pitchFamily="2" charset="2"/>
              <a:buChar char="Ø"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Yazar, eserlerinde kendi kişiliğini, duygu ve coşkularını gizlemelidir.</a:t>
            </a:r>
          </a:p>
          <a:p>
            <a:pPr>
              <a:buFont typeface="Wingdings" pitchFamily="2" charset="2"/>
              <a:buChar char="Ø"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</a:t>
            </a:r>
            <a:r>
              <a:rPr lang="tr-TR" altLang="tr-TR" sz="2000" dirty="0" err="1"/>
              <a:t>Klasizm</a:t>
            </a:r>
            <a:r>
              <a:rPr lang="tr-TR" altLang="tr-TR" sz="2000" dirty="0"/>
              <a:t> </a:t>
            </a:r>
            <a:r>
              <a:rPr lang="tr-TR" altLang="tr-TR" sz="2000" b="1" u="sng" dirty="0"/>
              <a:t>az sözle çok şey anlatma sanatıdır</a:t>
            </a:r>
            <a:r>
              <a:rPr lang="tr-TR" altLang="tr-TR" sz="2000" dirty="0"/>
              <a:t> bu nedenle anlatım yapaylıktan uzak,</a:t>
            </a:r>
          </a:p>
          <a:p>
            <a:pPr>
              <a:buFont typeface="Wingdings" pitchFamily="2" charset="2"/>
              <a:buNone/>
            </a:pPr>
            <a:r>
              <a:rPr lang="tr-TR" altLang="tr-TR" sz="2000" dirty="0"/>
              <a:t>    yalın ve anlaşılır olmalıdır.</a:t>
            </a:r>
          </a:p>
          <a:p>
            <a:pPr>
              <a:buFont typeface="Wingdings" pitchFamily="2" charset="2"/>
              <a:buNone/>
            </a:pPr>
            <a:endParaRPr lang="tr-TR" altLang="tr-TR" sz="2000" dirty="0"/>
          </a:p>
          <a:p>
            <a:pPr>
              <a:buFont typeface="Wingdings" pitchFamily="2" charset="2"/>
              <a:buChar char="Ø"/>
            </a:pPr>
            <a:r>
              <a:rPr lang="tr-TR" altLang="tr-TR" sz="2000" dirty="0"/>
              <a:t> Konudan çok konunun işleniş biçimi önemlidir. Eserler </a:t>
            </a:r>
            <a:r>
              <a:rPr lang="tr-TR" altLang="tr-TR" sz="2000" b="1" u="sng" dirty="0"/>
              <a:t>biçimce kusursuz</a:t>
            </a:r>
            <a:r>
              <a:rPr lang="tr-TR" altLang="tr-TR" sz="2000" dirty="0"/>
              <a:t> olmalı-</a:t>
            </a:r>
          </a:p>
          <a:p>
            <a:pPr>
              <a:buFont typeface="Wingdings" pitchFamily="2" charset="2"/>
              <a:buNone/>
            </a:pPr>
            <a:r>
              <a:rPr lang="tr-TR" altLang="tr-TR" sz="2000" dirty="0"/>
              <a:t>    </a:t>
            </a:r>
            <a:r>
              <a:rPr lang="tr-TR" altLang="tr-TR" sz="2000" dirty="0" err="1"/>
              <a:t>dır</a:t>
            </a:r>
            <a:r>
              <a:rPr lang="tr-TR" altLang="tr-TR" sz="20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tr-TR" altLang="tr-TR" sz="2000" dirty="0"/>
              <a:t>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animBg="1"/>
      <p:bldP spid="36876" grpId="0" animBg="1"/>
      <p:bldP spid="368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250825" y="1125538"/>
            <a:ext cx="8642350" cy="34559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03213" y="1266825"/>
            <a:ext cx="8662987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tr-TR" sz="2000"/>
              <a:t> Sanat sanat içindir bu yüzden halkın değil </a:t>
            </a:r>
            <a:r>
              <a:rPr lang="tr-TR" altLang="tr-TR" sz="2000" b="1" u="sng"/>
              <a:t>seçkin kişilerin</a:t>
            </a:r>
            <a:r>
              <a:rPr lang="tr-TR" altLang="tr-TR" sz="2000"/>
              <a:t> kullandığı dil önemli-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dir.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Konular mitolojiden, Eski Yunan’ dan ve Latin edebiyatından alınmalı; günlük </a:t>
            </a:r>
          </a:p>
          <a:p>
            <a:pPr>
              <a:buFont typeface="Wingdings" pitchFamily="2" charset="2"/>
              <a:buNone/>
            </a:pPr>
            <a:r>
              <a:rPr lang="tr-TR" altLang="tr-TR" sz="2000"/>
              <a:t>    olaylar, yerli ve dini efsaneler konu olarak işlenmemeli.</a:t>
            </a:r>
          </a:p>
          <a:p>
            <a:pPr>
              <a:buFont typeface="Wingdings" pitchFamily="2" charset="2"/>
              <a:buNone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Kişiler her zaman ve her yerde aynıdır onun için </a:t>
            </a:r>
            <a:r>
              <a:rPr lang="tr-TR" altLang="tr-TR" sz="2000" b="1" u="sng"/>
              <a:t>değişmez tipler</a:t>
            </a:r>
            <a:r>
              <a:rPr lang="tr-TR" altLang="tr-TR" sz="2000"/>
              <a:t> yaratılmalıdır.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pPr>
              <a:buFont typeface="Wingdings" pitchFamily="2" charset="2"/>
              <a:buChar char="Ø"/>
            </a:pPr>
            <a:r>
              <a:rPr lang="tr-TR" altLang="tr-TR" sz="2000"/>
              <a:t> Sanat eseri </a:t>
            </a:r>
            <a:r>
              <a:rPr lang="tr-TR" altLang="tr-TR" sz="2000" b="1" u="sng"/>
              <a:t>ahlaka ve erdeme</a:t>
            </a:r>
            <a:r>
              <a:rPr lang="tr-TR" altLang="tr-TR" sz="2000"/>
              <a:t> uygun olmalıdır.</a:t>
            </a:r>
          </a:p>
          <a:p>
            <a:pPr>
              <a:buFont typeface="Wingdings" pitchFamily="2" charset="2"/>
              <a:buChar char="Ø"/>
            </a:pPr>
            <a:endParaRPr lang="tr-TR" altLang="tr-TR" sz="2000"/>
          </a:p>
          <a:p>
            <a:endParaRPr lang="tr-TR" altLang="tr-TR" sz="200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79388" y="1268413"/>
            <a:ext cx="4032250" cy="48974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1043608" y="113664"/>
            <a:ext cx="7632847" cy="1079501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/>
              <a:t>KLASİSİZM</a:t>
            </a:r>
          </a:p>
          <a:p>
            <a:pPr algn="ctr"/>
            <a:r>
              <a:rPr lang="tr-TR" altLang="tr-TR" sz="2400" b="1" dirty="0" smtClean="0"/>
              <a:t>AKIMIN </a:t>
            </a:r>
            <a:r>
              <a:rPr lang="tr-TR" altLang="tr-TR" sz="2400" b="1" dirty="0"/>
              <a:t>TEMSİLCİLERİ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50825" y="1317625"/>
            <a:ext cx="3962400" cy="427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r-TR" altLang="tr-TR" b="1"/>
              <a:t>               </a:t>
            </a:r>
            <a:r>
              <a:rPr lang="tr-TR" altLang="tr-TR" sz="2000" b="1" u="sng"/>
              <a:t>Batı Edebiyatında</a:t>
            </a:r>
          </a:p>
          <a:p>
            <a:pPr>
              <a:buFont typeface="Wingdings" pitchFamily="2" charset="2"/>
              <a:buChar char="q"/>
            </a:pPr>
            <a:endParaRPr lang="tr-TR" altLang="tr-TR" sz="2000" b="1" u="sng"/>
          </a:p>
          <a:p>
            <a:pPr>
              <a:buFont typeface="Wingdings" pitchFamily="2" charset="2"/>
              <a:buChar char="q"/>
            </a:pPr>
            <a:r>
              <a:rPr lang="tr-TR" altLang="tr-TR" b="1"/>
              <a:t> Trajedi Alanında:</a:t>
            </a:r>
            <a:r>
              <a:rPr lang="tr-TR" altLang="tr-TR"/>
              <a:t> Corneille, Racine</a:t>
            </a:r>
          </a:p>
          <a:p>
            <a:pPr>
              <a:buFont typeface="Wingdings" pitchFamily="2" charset="2"/>
              <a:buChar char="q"/>
            </a:pPr>
            <a:endParaRPr lang="tr-TR" altLang="tr-TR" b="1"/>
          </a:p>
          <a:p>
            <a:pPr>
              <a:buFont typeface="Wingdings" pitchFamily="2" charset="2"/>
              <a:buChar char="q"/>
            </a:pPr>
            <a:r>
              <a:rPr lang="tr-TR" altLang="tr-TR" b="1"/>
              <a:t> Komedi Alanında: </a:t>
            </a:r>
            <a:r>
              <a:rPr lang="tr-TR" altLang="tr-TR"/>
              <a:t>Moliere</a:t>
            </a:r>
          </a:p>
          <a:p>
            <a:pPr>
              <a:buFont typeface="Wingdings" pitchFamily="2" charset="2"/>
              <a:buChar char="q"/>
            </a:pPr>
            <a:endParaRPr lang="tr-TR" altLang="tr-TR" b="1"/>
          </a:p>
          <a:p>
            <a:pPr>
              <a:buFont typeface="Wingdings" pitchFamily="2" charset="2"/>
              <a:buChar char="q"/>
            </a:pPr>
            <a:r>
              <a:rPr lang="tr-TR" altLang="tr-TR" b="1"/>
              <a:t> Tipleme Alanında:</a:t>
            </a:r>
            <a:r>
              <a:rPr lang="tr-TR" altLang="tr-TR"/>
              <a:t> La Bruyere</a:t>
            </a:r>
          </a:p>
          <a:p>
            <a:pPr>
              <a:buFont typeface="Wingdings" pitchFamily="2" charset="2"/>
              <a:buChar char="q"/>
            </a:pPr>
            <a:endParaRPr lang="tr-TR" altLang="tr-TR" b="1"/>
          </a:p>
          <a:p>
            <a:pPr>
              <a:buFont typeface="Wingdings" pitchFamily="2" charset="2"/>
              <a:buChar char="q"/>
            </a:pPr>
            <a:r>
              <a:rPr lang="tr-TR" altLang="tr-TR" b="1"/>
              <a:t> Fabl Alanında:</a:t>
            </a:r>
            <a:r>
              <a:rPr lang="tr-TR" altLang="tr-TR"/>
              <a:t> La Fontaine</a:t>
            </a:r>
          </a:p>
          <a:p>
            <a:pPr>
              <a:buFont typeface="Wingdings" pitchFamily="2" charset="2"/>
              <a:buChar char="q"/>
            </a:pPr>
            <a:endParaRPr lang="tr-TR" altLang="tr-TR" b="1"/>
          </a:p>
          <a:p>
            <a:pPr>
              <a:buFont typeface="Wingdings" pitchFamily="2" charset="2"/>
              <a:buChar char="q"/>
            </a:pPr>
            <a:r>
              <a:rPr lang="tr-TR" altLang="tr-TR" b="1"/>
              <a:t> Deneme:</a:t>
            </a:r>
            <a:r>
              <a:rPr lang="tr-TR" altLang="tr-TR"/>
              <a:t> Montaigne</a:t>
            </a:r>
          </a:p>
          <a:p>
            <a:pPr>
              <a:buFont typeface="Wingdings" pitchFamily="2" charset="2"/>
              <a:buChar char="q"/>
            </a:pPr>
            <a:endParaRPr lang="tr-TR" altLang="tr-TR" b="1"/>
          </a:p>
          <a:p>
            <a:pPr>
              <a:buFont typeface="Wingdings" pitchFamily="2" charset="2"/>
              <a:buChar char="q"/>
            </a:pPr>
            <a:r>
              <a:rPr lang="tr-TR" altLang="tr-TR" b="1"/>
              <a:t> Roman:</a:t>
            </a:r>
            <a:r>
              <a:rPr lang="tr-TR" altLang="tr-TR"/>
              <a:t> Fenelon, Fayette</a:t>
            </a:r>
          </a:p>
          <a:p>
            <a:pPr>
              <a:buFont typeface="Wingdings" pitchFamily="2" charset="2"/>
              <a:buChar char="q"/>
            </a:pPr>
            <a:endParaRPr lang="tr-TR" altLang="tr-TR" b="1"/>
          </a:p>
          <a:p>
            <a:pPr>
              <a:buFont typeface="Wingdings" pitchFamily="2" charset="2"/>
              <a:buChar char="q"/>
            </a:pPr>
            <a:r>
              <a:rPr lang="tr-TR" altLang="tr-TR" b="1"/>
              <a:t> Düşünce Alanında:</a:t>
            </a:r>
            <a:r>
              <a:rPr lang="tr-TR" altLang="tr-TR"/>
              <a:t> Pascal, Descartes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5867400" y="3357563"/>
            <a:ext cx="3097213" cy="33115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919788" y="3378200"/>
            <a:ext cx="3044825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2000" b="1" u="sng"/>
              <a:t>Türk Edebiyatında</a:t>
            </a:r>
          </a:p>
          <a:p>
            <a:pPr algn="ctr"/>
            <a:endParaRPr lang="tr-TR" altLang="tr-TR" sz="2000" u="sng"/>
          </a:p>
          <a:p>
            <a:pPr>
              <a:buFont typeface="Wingdings" pitchFamily="2" charset="2"/>
              <a:buChar char="q"/>
            </a:pPr>
            <a:r>
              <a:rPr lang="tr-TR" altLang="tr-TR"/>
              <a:t> Şinasi</a:t>
            </a:r>
          </a:p>
          <a:p>
            <a:pPr>
              <a:buFont typeface="Wingdings" pitchFamily="2" charset="2"/>
              <a:buChar char="q"/>
            </a:pPr>
            <a:endParaRPr lang="tr-TR" altLang="tr-TR"/>
          </a:p>
          <a:p>
            <a:pPr>
              <a:buFont typeface="Wingdings" pitchFamily="2" charset="2"/>
              <a:buChar char="q"/>
            </a:pPr>
            <a:r>
              <a:rPr lang="tr-TR" altLang="tr-TR"/>
              <a:t> Yusuf Kamil Paşa</a:t>
            </a:r>
          </a:p>
          <a:p>
            <a:pPr>
              <a:buFont typeface="Wingdings" pitchFamily="2" charset="2"/>
              <a:buChar char="q"/>
            </a:pPr>
            <a:endParaRPr lang="tr-TR" altLang="tr-TR"/>
          </a:p>
          <a:p>
            <a:pPr>
              <a:buFont typeface="Wingdings" pitchFamily="2" charset="2"/>
              <a:buChar char="q"/>
            </a:pPr>
            <a:r>
              <a:rPr lang="tr-TR" altLang="tr-TR"/>
              <a:t> Ahmet Vefik Paşa </a:t>
            </a:r>
          </a:p>
          <a:p>
            <a:pPr>
              <a:buFont typeface="Wingdings" pitchFamily="2" charset="2"/>
              <a:buChar char="q"/>
            </a:pPr>
            <a:endParaRPr lang="tr-TR" altLang="tr-TR"/>
          </a:p>
          <a:p>
            <a:pPr>
              <a:buFont typeface="Wingdings" pitchFamily="2" charset="2"/>
              <a:buChar char="q"/>
            </a:pPr>
            <a:r>
              <a:rPr lang="tr-TR" altLang="tr-TR"/>
              <a:t> Ali Bey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4572000" y="328453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4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5" grpId="0"/>
      <p:bldP spid="37896" grpId="0" animBg="1"/>
      <p:bldP spid="37898" grpId="0"/>
      <p:bldP spid="378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50825" y="333375"/>
            <a:ext cx="8642350" cy="6119813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635375" y="2924175"/>
            <a:ext cx="1792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4000" b="1"/>
              <a:t>İPUCU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995738" y="620713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/>
              <a:t>AKIL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732588" y="3068638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 b="1"/>
              <a:t>SAĞDUYU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900113" y="3090863"/>
            <a:ext cx="1546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 b="1"/>
              <a:t>TABİAT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924300" y="5084763"/>
            <a:ext cx="1319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/>
              <a:t>AHLAK</a:t>
            </a:r>
          </a:p>
          <a:p>
            <a:r>
              <a:rPr lang="tr-TR" altLang="tr-TR" sz="2400" b="1"/>
              <a:t>ERDEM</a:t>
            </a:r>
          </a:p>
        </p:txBody>
      </p:sp>
      <p:graphicFrame>
        <p:nvGraphicFramePr>
          <p:cNvPr id="38948" name="Group 36"/>
          <p:cNvGraphicFramePr>
            <a:graphicFrameLocks noGrp="1"/>
          </p:cNvGraphicFramePr>
          <p:nvPr/>
        </p:nvGraphicFramePr>
        <p:xfrm>
          <a:off x="3708400" y="2997200"/>
          <a:ext cx="1655763" cy="518160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389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85" decel="100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385" decel="100000"/>
                                        <p:tgtEl>
                                          <p:spTgt spid="389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85" decel="100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385" decel="100000"/>
                                        <p:tgtEl>
                                          <p:spTgt spid="389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85" decel="100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385" decel="100000"/>
                                        <p:tgtEl>
                                          <p:spTgt spid="389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385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85" decel="100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385" decel="100000"/>
                                        <p:tgtEl>
                                          <p:spTgt spid="389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385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85" decel="100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385" decel="100000"/>
                                        <p:tgtEl>
                                          <p:spTgt spid="389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8" grpId="0"/>
      <p:bldP spid="38919" grpId="0"/>
      <p:bldP spid="38920" grpId="0"/>
      <p:bldP spid="38921" grpId="0"/>
      <p:bldP spid="38922" grpId="0"/>
    </p:bldLst>
  </p:timing>
</p:sld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578</TotalTime>
  <Words>2429</Words>
  <Application>Microsoft Office PowerPoint</Application>
  <PresentationFormat>Ekran Gösterisi (4:3)</PresentationFormat>
  <Paragraphs>700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Selling a Product or Service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1</cp:revision>
  <dcterms:created xsi:type="dcterms:W3CDTF">2006-03-20T08:54:57Z</dcterms:created>
  <dcterms:modified xsi:type="dcterms:W3CDTF">2023-04-29T03:02:52Z</dcterms:modified>
  <cp:category>www.turkedebiyati.org</cp:category>
</cp:coreProperties>
</file>