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5"/>
  </p:notesMasterIdLst>
  <p:sldIdLst>
    <p:sldId id="281" r:id="rId2"/>
    <p:sldId id="289" r:id="rId3"/>
    <p:sldId id="299" r:id="rId4"/>
    <p:sldId id="288" r:id="rId5"/>
    <p:sldId id="282" r:id="rId6"/>
    <p:sldId id="300" r:id="rId7"/>
    <p:sldId id="301" r:id="rId8"/>
    <p:sldId id="302" r:id="rId9"/>
    <p:sldId id="283" r:id="rId10"/>
    <p:sldId id="290" r:id="rId11"/>
    <p:sldId id="291" r:id="rId12"/>
    <p:sldId id="285" r:id="rId13"/>
    <p:sldId id="303" r:id="rId14"/>
    <p:sldId id="292" r:id="rId15"/>
    <p:sldId id="284" r:id="rId16"/>
    <p:sldId id="293" r:id="rId17"/>
    <p:sldId id="294" r:id="rId18"/>
    <p:sldId id="286" r:id="rId19"/>
    <p:sldId id="304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79" autoAdjust="0"/>
    <p:restoredTop sz="90929"/>
  </p:normalViewPr>
  <p:slideViewPr>
    <p:cSldViewPr>
      <p:cViewPr>
        <p:scale>
          <a:sx n="66" d="100"/>
          <a:sy n="66" d="100"/>
        </p:scale>
        <p:origin x="-197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DE5EE6C-5547-4685-BA0E-CAC5FC5584D4}" type="datetimeFigureOut">
              <a:rPr lang="tr-TR"/>
              <a:pPr>
                <a:defRPr/>
              </a:pPr>
              <a:t>27.03.2022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3E000FE-890F-4263-B4C1-69706CE813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  <p:sp>
        <p:nvSpPr>
          <p:cNvPr id="307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26E5DF-2C4C-4C26-A1B9-96FC521CC8E4}" type="slidenum">
              <a:rPr lang="tr-TR" altLang="tr-T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tr-TR" altLang="tr-T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6D7B81-4AED-4C50-BA18-4FBC251134BA}" type="slidenum">
              <a:rPr lang="tr-TR" altLang="tr-T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tr-TR" altLang="tr-T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27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1381F1-9154-4A47-AE0D-01827CDB1CB4}" type="slidenum">
              <a:rPr lang="tr-TR" altLang="tr-T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tr-TR" altLang="tr-T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www.turkedebiyati.org</a:t>
            </a:r>
          </a:p>
          <a:p>
            <a:r>
              <a:rPr lang="tr-TR" dirty="0" smtClean="0"/>
              <a:t>Türk Dili ve Edebiyatı Dersi Kaynak Eğitim Sitesi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E000FE-890F-4263-B4C1-69706CE813BE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42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10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E46377-5696-4BD5-9E04-91453B2AF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7482-CE41-46C3-9CD1-8F3CD34466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0298E-6BE2-455A-AAB6-22BD1AAE1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5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3358-633D-42A7-A8BF-C62A45229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5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8940BA-7224-4306-A403-59F5CD4F0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DB61-2075-49F0-93CA-B21AB6EC6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5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77D9E-EFC2-4EC2-A1E1-91CE06B10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8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8976E-9987-4178-9B4A-E2E978DED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2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2AE3D-3FE7-47B5-BAA4-50BAF0D93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8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3E9C-1AE0-4B08-BB26-7F6A2B73A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10 Tek Köşesi Yuvarlatılmış Dikdörtgen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9FFD5-C1CF-48F7-AE7C-A002303E5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3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1" name="3 Metin Yer Tutucusu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fld id="{9F1347F1-DF29-497E-B9B6-B1947ED33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14" r:id="rId2"/>
    <p:sldLayoutId id="2147484122" r:id="rId3"/>
    <p:sldLayoutId id="2147484115" r:id="rId4"/>
    <p:sldLayoutId id="2147484116" r:id="rId5"/>
    <p:sldLayoutId id="2147484117" r:id="rId6"/>
    <p:sldLayoutId id="2147484123" r:id="rId7"/>
    <p:sldLayoutId id="2147484118" r:id="rId8"/>
    <p:sldLayoutId id="2147484124" r:id="rId9"/>
    <p:sldLayoutId id="2147484119" r:id="rId10"/>
    <p:sldLayoutId id="21474841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kedebiyati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			</a:t>
            </a:r>
            <a:r>
              <a:rPr lang="tr-TR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Zarflar</a:t>
            </a:r>
            <a:endParaRPr lang="en-US" sz="40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500188"/>
            <a:ext cx="7886700" cy="4953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tr-TR" altLang="tr-TR" sz="2600" dirty="0" smtClean="0"/>
              <a:t>           </a:t>
            </a:r>
            <a:r>
              <a:rPr lang="tr-TR" altLang="tr-TR" sz="2600" b="1" dirty="0" smtClean="0">
                <a:solidFill>
                  <a:schemeClr val="tx2"/>
                </a:solidFill>
              </a:rPr>
              <a:t>Zarf</a:t>
            </a:r>
            <a:r>
              <a:rPr lang="tr-TR" altLang="tr-TR" sz="2600" dirty="0" smtClean="0">
                <a:solidFill>
                  <a:schemeClr val="tx2"/>
                </a:solidFill>
              </a:rPr>
              <a:t>: </a:t>
            </a:r>
            <a:r>
              <a:rPr lang="tr-TR" altLang="tr-TR" sz="2600" dirty="0" smtClean="0"/>
              <a:t>Eylemleri, eylemsileri, zarfları, kimi zaman da ekeylemle yargı anlamı kazanmış sözcükleri türlü yönlerden (durum, zaman, yön…) tamamlayan tek sözcüklerdir.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2600" dirty="0" smtClean="0">
                <a:solidFill>
                  <a:srgbClr val="FF0000"/>
                </a:solidFill>
              </a:rPr>
              <a:t>Yarın</a:t>
            </a:r>
            <a:r>
              <a:rPr lang="tr-TR" altLang="tr-TR" sz="2600" dirty="0" smtClean="0"/>
              <a:t> Ankara’ya gidecek. (zaman)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2600" dirty="0" smtClean="0"/>
              <a:t>Öğrenciler </a:t>
            </a:r>
            <a:r>
              <a:rPr lang="tr-TR" altLang="tr-TR" sz="2600" dirty="0" smtClean="0">
                <a:solidFill>
                  <a:srgbClr val="FF0000"/>
                </a:solidFill>
              </a:rPr>
              <a:t>içeri</a:t>
            </a:r>
            <a:r>
              <a:rPr lang="tr-TR" altLang="tr-TR" sz="2600" dirty="0" smtClean="0"/>
              <a:t> girdi. (yer-yön)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2600" dirty="0" smtClean="0"/>
              <a:t>Bu yıl </a:t>
            </a:r>
            <a:r>
              <a:rPr lang="tr-TR" altLang="tr-TR" sz="2600" dirty="0" smtClean="0">
                <a:solidFill>
                  <a:srgbClr val="FF0000"/>
                </a:solidFill>
              </a:rPr>
              <a:t>çok</a:t>
            </a:r>
            <a:r>
              <a:rPr lang="tr-TR" altLang="tr-TR" sz="2600" dirty="0" smtClean="0"/>
              <a:t> çalıştılar. (ölçü)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2600" dirty="0" smtClean="0">
                <a:solidFill>
                  <a:srgbClr val="FF0000"/>
                </a:solidFill>
              </a:rPr>
              <a:t>Sessizce</a:t>
            </a:r>
            <a:r>
              <a:rPr lang="tr-TR" altLang="tr-TR" sz="2600" dirty="0" smtClean="0"/>
              <a:t> yürüdüler. (durum)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2600" dirty="0" smtClean="0">
                <a:solidFill>
                  <a:srgbClr val="FF0000"/>
                </a:solidFill>
              </a:rPr>
              <a:t>Niçin</a:t>
            </a:r>
            <a:r>
              <a:rPr lang="tr-TR" altLang="tr-TR" sz="2600" dirty="0" smtClean="0"/>
              <a:t> dinlemiyorsunuz? (soru)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2600" dirty="0" smtClean="0">
                <a:solidFill>
                  <a:srgbClr val="FF0000"/>
                </a:solidFill>
              </a:rPr>
              <a:t>Çok</a:t>
            </a:r>
            <a:r>
              <a:rPr lang="tr-TR" altLang="tr-TR" sz="2600" dirty="0" smtClean="0"/>
              <a:t> iyi insan.  </a:t>
            </a:r>
            <a:r>
              <a:rPr lang="tr-TR" altLang="tr-TR" sz="2600" dirty="0" smtClean="0">
                <a:solidFill>
                  <a:srgbClr val="FF0000"/>
                </a:solidFill>
              </a:rPr>
              <a:t>İyi</a:t>
            </a:r>
            <a:r>
              <a:rPr lang="tr-TR" altLang="tr-TR" sz="2600" dirty="0" smtClean="0"/>
              <a:t> konuşmanın yararları.</a:t>
            </a:r>
            <a:endParaRPr lang="tr-TR" altLang="tr-TR" sz="2600" dirty="0" smtClean="0"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714375"/>
            <a:ext cx="7772400" cy="538162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1"/>
                </a:solidFill>
              </a:rPr>
              <a:t>Dün, bugün, önce, sonra, yarın, yazın, kışın, akşam, öğlen, hemen, Pazartesi, Salı…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3"/>
                </a:solidFill>
              </a:rPr>
              <a:t>Örnekler: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Tatilden </a:t>
            </a:r>
            <a:r>
              <a:rPr lang="tr-TR" dirty="0" smtClean="0">
                <a:solidFill>
                  <a:srgbClr val="FF0000"/>
                </a:solidFill>
              </a:rPr>
              <a:t>dün</a:t>
            </a:r>
            <a:r>
              <a:rPr lang="tr-TR" dirty="0" smtClean="0"/>
              <a:t> dönmüşler.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Sabah</a:t>
            </a:r>
            <a:r>
              <a:rPr lang="tr-TR" dirty="0" smtClean="0"/>
              <a:t> evde miydin?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Akşam</a:t>
            </a:r>
            <a:r>
              <a:rPr lang="tr-TR" dirty="0" smtClean="0"/>
              <a:t> maçı izleyeceğim.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Yarın</a:t>
            </a:r>
            <a:r>
              <a:rPr lang="tr-TR" dirty="0" smtClean="0"/>
              <a:t> pikniğe gideceğiz.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Kışın</a:t>
            </a:r>
            <a:r>
              <a:rPr lang="tr-TR" dirty="0" smtClean="0"/>
              <a:t> </a:t>
            </a:r>
            <a:r>
              <a:rPr lang="tr-TR" dirty="0" err="1" smtClean="0"/>
              <a:t>Arıt’tayız</a:t>
            </a:r>
            <a:r>
              <a:rPr lang="tr-TR" dirty="0" smtClean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Dün</a:t>
            </a:r>
            <a:r>
              <a:rPr lang="tr-TR" dirty="0" smtClean="0"/>
              <a:t> yoktun.     </a:t>
            </a:r>
            <a:r>
              <a:rPr lang="tr-TR" dirty="0" smtClean="0">
                <a:solidFill>
                  <a:srgbClr val="FF0000"/>
                </a:solidFill>
              </a:rPr>
              <a:t>Demin</a:t>
            </a:r>
            <a:r>
              <a:rPr lang="tr-TR" dirty="0" smtClean="0"/>
              <a:t> buradaydı.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685800" y="428625"/>
            <a:ext cx="7772400" cy="5667375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accent2"/>
                </a:solidFill>
              </a:rPr>
              <a:t>NOT:</a:t>
            </a:r>
            <a:r>
              <a:rPr lang="tr-TR" altLang="tr-TR" smtClean="0"/>
              <a:t> Fiil, fiilimsi ya da ekeylemle yargı anlamı kazanmış ad veya ad soylu sözcüklere yöneltilen ne zaman sorusunun yanıtı olan; ancak zaman belirteci sayılmayan sözcük veya sözcük öbekleri de vardır. </a:t>
            </a:r>
          </a:p>
          <a:p>
            <a:pPr eaLnBrk="1" hangingPunct="1"/>
            <a:r>
              <a:rPr lang="tr-TR" altLang="tr-TR" smtClean="0"/>
              <a:t>Bunlar görev olarak zarf tümleci görevindedirler. 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Akşama doğru </a:t>
            </a:r>
            <a:r>
              <a:rPr lang="tr-TR" altLang="tr-TR" smtClean="0"/>
              <a:t>geldiler. </a:t>
            </a:r>
            <a:r>
              <a:rPr lang="tr-TR" altLang="tr-TR" smtClean="0">
                <a:solidFill>
                  <a:srgbClr val="FF0000"/>
                </a:solidFill>
              </a:rPr>
              <a:t>Yaza</a:t>
            </a:r>
            <a:r>
              <a:rPr lang="tr-TR" altLang="tr-TR" smtClean="0"/>
              <a:t> gideriz.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Geçen gün </a:t>
            </a:r>
            <a:r>
              <a:rPr lang="tr-TR" altLang="tr-TR" smtClean="0"/>
              <a:t>görüştük. </a:t>
            </a:r>
            <a:r>
              <a:rPr lang="tr-TR" altLang="tr-TR" smtClean="0">
                <a:solidFill>
                  <a:srgbClr val="FF0000"/>
                </a:solidFill>
              </a:rPr>
              <a:t>Pazartesi günü </a:t>
            </a:r>
            <a:r>
              <a:rPr lang="tr-TR" altLang="tr-TR" smtClean="0"/>
              <a:t>aldım.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İki gün önce </a:t>
            </a:r>
            <a:r>
              <a:rPr lang="tr-TR" altLang="tr-TR" smtClean="0"/>
              <a:t>geldiler.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c) Azlık-Çokluk (Miktar) Zarfları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714500"/>
            <a:ext cx="7772400" cy="4929188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   Fiillerin, fiilimsilerin, zarfların ya da ekeylemle yargı anlamı kazanmış ad veya ad soylu sözcüklerin miktarını bildiren tek sözcüklerdir.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Bu zarflar </a:t>
            </a:r>
            <a:r>
              <a:rPr lang="tr-TR" u="sng" dirty="0" smtClean="0">
                <a:solidFill>
                  <a:schemeClr val="accent5">
                    <a:lumMod val="75000"/>
                  </a:schemeClr>
                </a:solidFill>
              </a:rPr>
              <a:t>“ne kadar?” </a:t>
            </a:r>
            <a:r>
              <a:rPr lang="tr-TR" dirty="0" smtClean="0"/>
              <a:t>sorusuna cevap verir.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>
                <a:solidFill>
                  <a:schemeClr val="accent3"/>
                </a:solidFill>
              </a:rPr>
              <a:t>Çok az, biraz, saatlerce, günlerce, yıllarca, pek çok, fazla, birazcık, en, pek, daha,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571500"/>
            <a:ext cx="7772400" cy="55245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Örnekler: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Ali bu derse </a:t>
            </a:r>
            <a:r>
              <a:rPr lang="tr-TR" u="sng" dirty="0" smtClean="0">
                <a:solidFill>
                  <a:srgbClr val="FF0000"/>
                </a:solidFill>
              </a:rPr>
              <a:t>çok</a:t>
            </a:r>
            <a:r>
              <a:rPr lang="tr-TR" dirty="0" smtClean="0"/>
              <a:t> çalışmış.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Bugün </a:t>
            </a:r>
            <a:r>
              <a:rPr lang="tr-TR" u="sng" dirty="0" smtClean="0">
                <a:solidFill>
                  <a:srgbClr val="FF0000"/>
                </a:solidFill>
              </a:rPr>
              <a:t>pek</a:t>
            </a:r>
            <a:r>
              <a:rPr lang="tr-TR" dirty="0" smtClean="0"/>
              <a:t> iyi değilim.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Bu </a:t>
            </a:r>
            <a:r>
              <a:rPr lang="tr-TR" u="sng" dirty="0" smtClean="0">
                <a:solidFill>
                  <a:srgbClr val="FF0000"/>
                </a:solidFill>
              </a:rPr>
              <a:t>çok</a:t>
            </a:r>
            <a:r>
              <a:rPr lang="tr-TR" dirty="0" smtClean="0"/>
              <a:t> eski bir evdir.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u="sng" dirty="0" smtClean="0">
                <a:solidFill>
                  <a:srgbClr val="FF0000"/>
                </a:solidFill>
              </a:rPr>
              <a:t>En</a:t>
            </a:r>
            <a:r>
              <a:rPr lang="tr-TR" dirty="0" smtClean="0"/>
              <a:t> güzel o anlattı.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u="sng" dirty="0" smtClean="0">
                <a:solidFill>
                  <a:srgbClr val="FF0000"/>
                </a:solidFill>
              </a:rPr>
              <a:t>Daha</a:t>
            </a:r>
            <a:r>
              <a:rPr lang="tr-TR" dirty="0" smtClean="0"/>
              <a:t> kolay gidersiniz.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u="sng" dirty="0" smtClean="0">
                <a:solidFill>
                  <a:srgbClr val="FF0000"/>
                </a:solidFill>
              </a:rPr>
              <a:t>Çok</a:t>
            </a:r>
            <a:r>
              <a:rPr lang="tr-TR" dirty="0" smtClean="0"/>
              <a:t> konuşmak iyi değil.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u="sng" dirty="0" smtClean="0">
                <a:solidFill>
                  <a:srgbClr val="FF0000"/>
                </a:solidFill>
              </a:rPr>
              <a:t>Biraz</a:t>
            </a:r>
            <a:r>
              <a:rPr lang="tr-TR" dirty="0" smtClean="0"/>
              <a:t> dinlenelim.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Sen de </a:t>
            </a:r>
            <a:r>
              <a:rPr lang="tr-TR" u="sng" dirty="0" smtClean="0">
                <a:solidFill>
                  <a:srgbClr val="FF0000"/>
                </a:solidFill>
              </a:rPr>
              <a:t>çok</a:t>
            </a:r>
            <a:r>
              <a:rPr lang="tr-TR" dirty="0" smtClean="0"/>
              <a:t> güzelsin. </a:t>
            </a:r>
            <a:endParaRPr lang="en-US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571500"/>
            <a:ext cx="7772400" cy="55245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NOT: Fiil, fiilimsi ya da ekeylemle yargı anlamı kazanmış ad veya ad soylu sözcüklere yöneltilen </a:t>
            </a:r>
            <a:r>
              <a:rPr lang="tr-TR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 kadar </a:t>
            </a:r>
            <a:r>
              <a:rPr lang="tr-TR" dirty="0" smtClean="0"/>
              <a:t>sorusunun yanıtı olan; ancak miktar belirteci sayılmayan sözcük veya sözcük öbekleri de vardır.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Bunlar görev olarak zarf tümleci olurlar. Kelime türü olarak zarf olmazlar.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Sabaha kadar</a:t>
            </a:r>
            <a:r>
              <a:rPr lang="tr-TR" dirty="0" smtClean="0"/>
              <a:t> konuştuk. (ad+ilgeç)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İki gün </a:t>
            </a:r>
            <a:r>
              <a:rPr lang="tr-TR" dirty="0" smtClean="0"/>
              <a:t>kaldım.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d) Yer-Yön Zarfı: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428750"/>
            <a:ext cx="7772400" cy="43434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Sadece eylem ve eylemsilerin yönünü bildiren tek sözcüklerdir.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aşağı, yukarı, ileri, geri, içeri, dışarı, öte, beri...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u="sng" dirty="0" smtClean="0">
                <a:solidFill>
                  <a:srgbClr val="FF0000"/>
                </a:solidFill>
              </a:rPr>
              <a:t>Yukarı</a:t>
            </a:r>
            <a:r>
              <a:rPr lang="tr-TR" dirty="0" smtClean="0"/>
              <a:t> çıktı. </a:t>
            </a:r>
            <a:r>
              <a:rPr lang="tr-TR" u="sng" dirty="0" smtClean="0">
                <a:solidFill>
                  <a:srgbClr val="FF0000"/>
                </a:solidFill>
              </a:rPr>
              <a:t>Geri</a:t>
            </a:r>
            <a:r>
              <a:rPr lang="tr-TR" dirty="0" smtClean="0"/>
              <a:t> geldi.  </a:t>
            </a:r>
            <a:r>
              <a:rPr lang="tr-TR" u="sng" dirty="0" smtClean="0">
                <a:solidFill>
                  <a:srgbClr val="FF0000"/>
                </a:solidFill>
              </a:rPr>
              <a:t>Aşağı</a:t>
            </a:r>
            <a:r>
              <a:rPr lang="tr-TR" dirty="0" smtClean="0"/>
              <a:t> indi. </a:t>
            </a:r>
            <a:r>
              <a:rPr lang="tr-TR" u="sng" dirty="0" smtClean="0">
                <a:solidFill>
                  <a:srgbClr val="FF0000"/>
                </a:solidFill>
              </a:rPr>
              <a:t>İleri</a:t>
            </a:r>
            <a:r>
              <a:rPr lang="tr-TR" dirty="0" smtClean="0"/>
              <a:t> gitti.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Yağmuru gören tavuklar </a:t>
            </a:r>
            <a:r>
              <a:rPr lang="tr-TR" u="sng" dirty="0" smtClean="0">
                <a:solidFill>
                  <a:srgbClr val="FF0000"/>
                </a:solidFill>
              </a:rPr>
              <a:t>içeri</a:t>
            </a:r>
            <a:r>
              <a:rPr lang="tr-TR" dirty="0" smtClean="0"/>
              <a:t> kaçıştılar.                 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685800" y="571500"/>
            <a:ext cx="7772400" cy="55245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tx2"/>
                </a:solidFill>
              </a:rPr>
              <a:t>NOT: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Yer –yön zarfları çekim eki almaz. Çeki eki alanlar isimleşir. 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Aşağıya </a:t>
            </a:r>
            <a:r>
              <a:rPr lang="tr-TR" altLang="tr-TR" smtClean="0"/>
              <a:t>indi.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Yukarıda</a:t>
            </a:r>
            <a:r>
              <a:rPr lang="tr-TR" altLang="tr-TR" smtClean="0"/>
              <a:t> görüştük.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İçeriden</a:t>
            </a:r>
            <a:r>
              <a:rPr lang="tr-TR" altLang="tr-TR" smtClean="0"/>
              <a:t> sesler geliyor.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Geriye</a:t>
            </a:r>
            <a:r>
              <a:rPr lang="tr-TR" altLang="tr-TR" smtClean="0"/>
              <a:t> baktı.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İleriye</a:t>
            </a:r>
            <a:r>
              <a:rPr lang="tr-TR" altLang="tr-TR" smtClean="0"/>
              <a:t> geçti.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Beriye</a:t>
            </a:r>
            <a:r>
              <a:rPr lang="tr-TR" altLang="tr-TR" smtClean="0"/>
              <a:t> gelin. 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685800" y="428625"/>
            <a:ext cx="7772400" cy="5667375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tx2"/>
                </a:solidFill>
              </a:rPr>
              <a:t>NOT:</a:t>
            </a:r>
          </a:p>
          <a:p>
            <a:pPr eaLnBrk="1" hangingPunct="1"/>
            <a:r>
              <a:rPr lang="tr-TR" altLang="tr-TR" smtClean="0"/>
              <a:t>-e doğru, kuzey, güney, doğu, batı, sağ, sol… gibi sözcükler, yalın halde bile kullanılsalar yer adı sayılır. Bunları yer zarfı saymak yanlıştır. 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Kuzeye</a:t>
            </a:r>
            <a:r>
              <a:rPr lang="tr-TR" altLang="tr-TR" smtClean="0"/>
              <a:t> gitti.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Kuzey</a:t>
            </a:r>
            <a:r>
              <a:rPr lang="tr-TR" altLang="tr-TR" smtClean="0"/>
              <a:t>, her zaman soğuktur. 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Bize doğru </a:t>
            </a:r>
            <a:r>
              <a:rPr lang="tr-TR" altLang="tr-TR" smtClean="0"/>
              <a:t>bakıyor. 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Sağa</a:t>
            </a:r>
            <a:r>
              <a:rPr lang="tr-TR" altLang="tr-TR" smtClean="0"/>
              <a:t> bak.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e) Soru Zarfı: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357313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Fiillere, fiilimsilere, ekeylemle yargı anlamı kazanmış ad veya ad soylu sözcüklere yöneltilmiş, cevabı  belirteç, belirteç öbeği ya da neden bildiren ad olan soru sözcükleridir.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2"/>
                </a:solidFill>
              </a:rPr>
              <a:t>Başlıca soru zarfları: </a:t>
            </a:r>
            <a:r>
              <a:rPr lang="tr-TR" dirty="0" smtClean="0">
                <a:solidFill>
                  <a:schemeClr val="accent5">
                    <a:lumMod val="90000"/>
                  </a:schemeClr>
                </a:solidFill>
              </a:rPr>
              <a:t>ne zaman, niçin, nasıl, ne kadar, nereye, neden...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Örnek: Bize </a:t>
            </a:r>
            <a:r>
              <a:rPr lang="tr-TR" u="sng" dirty="0" smtClean="0">
                <a:solidFill>
                  <a:srgbClr val="FF0000"/>
                </a:solidFill>
              </a:rPr>
              <a:t>ne zaman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geleceksin?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            (</a:t>
            </a:r>
            <a:r>
              <a:rPr lang="tr-TR" u="sng" dirty="0" smtClean="0"/>
              <a:t>Yarın</a:t>
            </a:r>
            <a:r>
              <a:rPr lang="tr-TR" dirty="0" smtClean="0"/>
              <a:t> geleceğim.)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   </a:t>
            </a:r>
            <a:r>
              <a:rPr lang="tr-TR" u="sng" dirty="0" smtClean="0">
                <a:solidFill>
                  <a:srgbClr val="FF0000"/>
                </a:solidFill>
              </a:rPr>
              <a:t>Niçin</a:t>
            </a:r>
            <a:r>
              <a:rPr lang="tr-TR" dirty="0" smtClean="0"/>
              <a:t> konuştu?          </a:t>
            </a:r>
            <a:r>
              <a:rPr lang="tr-TR" u="sng" dirty="0" smtClean="0">
                <a:solidFill>
                  <a:srgbClr val="FF0000"/>
                </a:solidFill>
              </a:rPr>
              <a:t> Nasıl </a:t>
            </a:r>
            <a:r>
              <a:rPr lang="tr-TR" dirty="0" smtClean="0"/>
              <a:t>geldin?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   </a:t>
            </a:r>
            <a:r>
              <a:rPr lang="tr-TR" u="sng" dirty="0" smtClean="0">
                <a:solidFill>
                  <a:srgbClr val="FF0000"/>
                </a:solidFill>
              </a:rPr>
              <a:t>Ne kadar </a:t>
            </a:r>
            <a:r>
              <a:rPr lang="tr-TR" dirty="0" smtClean="0"/>
              <a:t>aldın?         </a:t>
            </a:r>
            <a:r>
              <a:rPr lang="tr-TR" u="sng" dirty="0" smtClean="0">
                <a:solidFill>
                  <a:srgbClr val="FF0000"/>
                </a:solidFill>
              </a:rPr>
              <a:t> Neden </a:t>
            </a:r>
            <a:r>
              <a:rPr lang="tr-TR" dirty="0" smtClean="0"/>
              <a:t>gelmedin?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            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88" y="285750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PEKİŞTİRİLMİŞ ZARFLAR</a:t>
            </a:r>
            <a:endParaRPr lang="tr-TR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Anlamları çeşitli yönlerden güçlendirilmiş zarflara denir. </a:t>
            </a:r>
          </a:p>
          <a:p>
            <a:pPr eaLnBrk="1" hangingPunct="1"/>
            <a:r>
              <a:rPr lang="tr-TR" altLang="tr-TR" smtClean="0"/>
              <a:t>Elini </a:t>
            </a:r>
            <a:r>
              <a:rPr lang="tr-TR" altLang="tr-TR" smtClean="0">
                <a:solidFill>
                  <a:srgbClr val="FF0000"/>
                </a:solidFill>
              </a:rPr>
              <a:t>sımsıkı</a:t>
            </a:r>
            <a:r>
              <a:rPr lang="tr-TR" altLang="tr-TR" smtClean="0"/>
              <a:t> bağlamışlar.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Çarçabuk</a:t>
            </a:r>
            <a:r>
              <a:rPr lang="tr-TR" altLang="tr-TR" smtClean="0"/>
              <a:t> hareket ettik.</a:t>
            </a:r>
          </a:p>
          <a:p>
            <a:pPr eaLnBrk="1" hangingPunct="1"/>
            <a:r>
              <a:rPr lang="tr-TR" altLang="tr-TR" smtClean="0"/>
              <a:t>Binalar </a:t>
            </a:r>
            <a:r>
              <a:rPr lang="tr-TR" altLang="tr-TR" smtClean="0">
                <a:solidFill>
                  <a:srgbClr val="FF0000"/>
                </a:solidFill>
              </a:rPr>
              <a:t>dümdüz</a:t>
            </a:r>
            <a:r>
              <a:rPr lang="tr-TR" altLang="tr-TR" smtClean="0"/>
              <a:t> olmuştu. 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Uyarı: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Sıfat-Zarf ayırımı: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Sıfatlarla zarfların ortak yanı, niteleyici ve belirtici adlar olmalarıdır. </a:t>
            </a:r>
          </a:p>
          <a:p>
            <a:pPr eaLnBrk="1" hangingPunct="1"/>
            <a:r>
              <a:rPr lang="tr-TR" altLang="tr-TR" dirty="0" smtClean="0"/>
              <a:t>Ayrılan yanı ise sıfatların adları, adılları; zarfların ise eylem ve eylem soylu sözcükleri niteleyip belirtmeleridir. </a:t>
            </a:r>
          </a:p>
          <a:p>
            <a:pPr eaLnBrk="1" hangingPunct="1"/>
            <a:r>
              <a:rPr lang="tr-TR" altLang="tr-TR" dirty="0" smtClean="0"/>
              <a:t>Bu görevleri kesindir. </a:t>
            </a:r>
          </a:p>
          <a:p>
            <a:pPr eaLnBrk="1" hangingPunct="1"/>
            <a:r>
              <a:rPr lang="tr-TR" altLang="tr-TR" dirty="0" smtClean="0"/>
              <a:t>Zarflar da sıfatlar gibi çekim almazlar.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642938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FF0000"/>
                </a:solidFill>
              </a:rPr>
              <a:t>BELİRTEÇ GÖREVLİ DİĞER SÖZCÜKLER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3238" y="1285875"/>
            <a:ext cx="8183562" cy="4214813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chemeClr val="tx2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chemeClr val="tx2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tx2"/>
                </a:solidFill>
              </a:rPr>
              <a:t>Durum, zaman, miktar,yön ve soru zarfları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ndan başka, sayıca pek fazla olmayan; ancak belirteç görevi üstlenen kelimeler de vardır.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3"/>
                </a:solidFill>
              </a:rPr>
              <a:t>İşaret, gösterme belirteci: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İşte</a:t>
            </a:r>
            <a:r>
              <a:rPr lang="tr-TR" dirty="0" smtClean="0"/>
              <a:t> Ali geliyor.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İşte,</a:t>
            </a:r>
            <a:r>
              <a:rPr lang="tr-TR" dirty="0" smtClean="0"/>
              <a:t> bütün çalışmanın sonucu.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>
          <a:xfrm>
            <a:off x="571500" y="428625"/>
            <a:ext cx="7772400" cy="5786438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tx2"/>
                </a:solidFill>
              </a:rPr>
              <a:t>Kesinlik belirteci: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Elbet</a:t>
            </a:r>
            <a:r>
              <a:rPr lang="tr-TR" altLang="tr-TR" smtClean="0"/>
              <a:t> geliriz. </a:t>
            </a:r>
            <a:r>
              <a:rPr lang="tr-TR" altLang="tr-TR" smtClean="0">
                <a:solidFill>
                  <a:srgbClr val="FF0000"/>
                </a:solidFill>
              </a:rPr>
              <a:t>Kesin</a:t>
            </a:r>
            <a:r>
              <a:rPr lang="tr-TR" altLang="tr-TR" smtClean="0"/>
              <a:t> anlatmıştır. </a:t>
            </a:r>
            <a:r>
              <a:rPr lang="tr-TR" altLang="tr-TR" smtClean="0">
                <a:solidFill>
                  <a:srgbClr val="FF0000"/>
                </a:solidFill>
              </a:rPr>
              <a:t>Mutlaka</a:t>
            </a:r>
            <a:r>
              <a:rPr lang="tr-TR" altLang="tr-TR" smtClean="0"/>
              <a:t> konuşurum. </a:t>
            </a:r>
            <a:r>
              <a:rPr lang="tr-TR" altLang="tr-TR" smtClean="0">
                <a:solidFill>
                  <a:srgbClr val="FF0000"/>
                </a:solidFill>
              </a:rPr>
              <a:t>Kuşkusuz</a:t>
            </a:r>
            <a:r>
              <a:rPr lang="tr-TR" altLang="tr-TR" smtClean="0"/>
              <a:t> anladı. </a:t>
            </a:r>
            <a:r>
              <a:rPr lang="tr-TR" altLang="tr-TR" smtClean="0">
                <a:solidFill>
                  <a:srgbClr val="FF0000"/>
                </a:solidFill>
              </a:rPr>
              <a:t>Şüphesiz</a:t>
            </a:r>
            <a:r>
              <a:rPr lang="tr-TR" altLang="tr-TR" smtClean="0"/>
              <a:t> kazanacak. </a:t>
            </a:r>
            <a:r>
              <a:rPr lang="tr-TR" altLang="tr-TR" smtClean="0">
                <a:solidFill>
                  <a:srgbClr val="FF0000"/>
                </a:solidFill>
              </a:rPr>
              <a:t>Asla </a:t>
            </a:r>
            <a:r>
              <a:rPr lang="tr-TR" altLang="tr-TR" smtClean="0"/>
              <a:t>beklemezdim. </a:t>
            </a:r>
            <a:r>
              <a:rPr lang="tr-TR" altLang="tr-TR" smtClean="0">
                <a:solidFill>
                  <a:srgbClr val="FF0000"/>
                </a:solidFill>
              </a:rPr>
              <a:t>Hiç</a:t>
            </a:r>
            <a:r>
              <a:rPr lang="tr-TR" altLang="tr-TR" smtClean="0"/>
              <a:t> görüşmedik</a:t>
            </a:r>
            <a:r>
              <a:rPr lang="tr-TR" altLang="tr-TR" smtClean="0">
                <a:solidFill>
                  <a:srgbClr val="FF0000"/>
                </a:solidFill>
              </a:rPr>
              <a:t>. Sadece </a:t>
            </a:r>
            <a:r>
              <a:rPr lang="tr-TR" altLang="tr-TR" smtClean="0"/>
              <a:t>Ali bilir. Onu </a:t>
            </a:r>
            <a:r>
              <a:rPr lang="tr-TR" altLang="tr-TR" smtClean="0">
                <a:solidFill>
                  <a:srgbClr val="FF0000"/>
                </a:solidFill>
              </a:rPr>
              <a:t>yalnız</a:t>
            </a:r>
            <a:r>
              <a:rPr lang="tr-TR" altLang="tr-TR" smtClean="0"/>
              <a:t> orada bulursun. 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>
                <a:solidFill>
                  <a:schemeClr val="tx2"/>
                </a:solidFill>
              </a:rPr>
              <a:t>Olasılık belirteci: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Belki</a:t>
            </a:r>
            <a:r>
              <a:rPr lang="tr-TR" altLang="tr-TR" smtClean="0"/>
              <a:t> görüşürüz. 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Sanki</a:t>
            </a:r>
            <a:r>
              <a:rPr lang="tr-TR" altLang="tr-TR" smtClean="0"/>
              <a:t> seni tanıyorum. 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88" y="785813"/>
            <a:ext cx="7772400" cy="5453062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Dilek belirteci: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Keşke </a:t>
            </a:r>
            <a:r>
              <a:rPr lang="tr-TR" dirty="0" smtClean="0"/>
              <a:t>beklemeseydin.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Anlatmasa </a:t>
            </a:r>
            <a:r>
              <a:rPr lang="tr-TR" dirty="0" smtClean="0">
                <a:solidFill>
                  <a:srgbClr val="FF0000"/>
                </a:solidFill>
              </a:rPr>
              <a:t>bari.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İnşallah </a:t>
            </a:r>
            <a:r>
              <a:rPr lang="tr-TR" dirty="0" smtClean="0"/>
              <a:t>gelir.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tx2"/>
                </a:solidFill>
              </a:rPr>
              <a:t>Yineleme belirteci: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Yine</a:t>
            </a:r>
            <a:r>
              <a:rPr lang="tr-TR" dirty="0" smtClean="0"/>
              <a:t> görüşürüz.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Gene</a:t>
            </a:r>
            <a:r>
              <a:rPr lang="tr-TR" dirty="0" smtClean="0"/>
              <a:t> anlattı.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Tekrar</a:t>
            </a:r>
            <a:r>
              <a:rPr lang="tr-TR" dirty="0" smtClean="0"/>
              <a:t> anlattı.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Yanıtlama belirteci: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Evet, </a:t>
            </a:r>
            <a:r>
              <a:rPr lang="tr-TR" dirty="0" smtClean="0"/>
              <a:t>anlattı.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Hayır,</a:t>
            </a:r>
            <a:r>
              <a:rPr lang="tr-TR" dirty="0" smtClean="0"/>
              <a:t> gelecekti.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>
          <a:xfrm>
            <a:off x="714375" y="714375"/>
            <a:ext cx="7772400" cy="5310188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rgbClr val="F9B268"/>
                </a:solidFill>
              </a:rPr>
              <a:t>Örneklendirme belirteci:</a:t>
            </a:r>
          </a:p>
          <a:p>
            <a:pPr eaLnBrk="1" hangingPunct="1"/>
            <a:r>
              <a:rPr lang="tr-TR" altLang="tr-TR" dirty="0" smtClean="0">
                <a:solidFill>
                  <a:srgbClr val="FF0000"/>
                </a:solidFill>
              </a:rPr>
              <a:t>Örneğin </a:t>
            </a:r>
            <a:r>
              <a:rPr lang="tr-TR" altLang="tr-TR" dirty="0" smtClean="0"/>
              <a:t>hiç gitmedi.</a:t>
            </a:r>
          </a:p>
          <a:p>
            <a:pPr eaLnBrk="1" hangingPunct="1"/>
            <a:r>
              <a:rPr lang="tr-TR" altLang="tr-TR" dirty="0" smtClean="0">
                <a:solidFill>
                  <a:srgbClr val="FF0000"/>
                </a:solidFill>
              </a:rPr>
              <a:t>Mesela</a:t>
            </a:r>
            <a:r>
              <a:rPr lang="tr-TR" altLang="tr-TR" dirty="0" smtClean="0"/>
              <a:t>, sen hasta olsan…</a:t>
            </a:r>
          </a:p>
          <a:p>
            <a:pPr eaLnBrk="1" hangingPunct="1"/>
            <a:r>
              <a:rPr lang="tr-TR" altLang="tr-TR" dirty="0" smtClean="0">
                <a:solidFill>
                  <a:srgbClr val="FF0000"/>
                </a:solidFill>
              </a:rPr>
              <a:t>Sözgelişi</a:t>
            </a:r>
            <a:r>
              <a:rPr lang="tr-TR" altLang="tr-TR" dirty="0" smtClean="0"/>
              <a:t> gitmişse…</a:t>
            </a:r>
          </a:p>
          <a:p>
            <a:pPr eaLnBrk="1" hangingPunct="1"/>
            <a:r>
              <a:rPr lang="tr-TR" altLang="tr-TR" dirty="0" smtClean="0">
                <a:solidFill>
                  <a:schemeClr val="tx2"/>
                </a:solidFill>
              </a:rPr>
              <a:t>Merak belirteci:</a:t>
            </a:r>
          </a:p>
          <a:p>
            <a:pPr eaLnBrk="1" hangingPunct="1"/>
            <a:r>
              <a:rPr lang="tr-TR" altLang="tr-TR" dirty="0" smtClean="0">
                <a:solidFill>
                  <a:srgbClr val="FF0000"/>
                </a:solidFill>
              </a:rPr>
              <a:t>Acaba</a:t>
            </a:r>
            <a:r>
              <a:rPr lang="tr-TR" altLang="tr-TR" dirty="0" smtClean="0"/>
              <a:t> ne yaptı?</a:t>
            </a:r>
          </a:p>
          <a:p>
            <a:pPr eaLnBrk="1" hangingPunct="1"/>
            <a:r>
              <a:rPr lang="tr-TR" altLang="tr-TR" dirty="0" smtClean="0">
                <a:solidFill>
                  <a:schemeClr val="tx2"/>
                </a:solidFill>
              </a:rPr>
              <a:t>Koşul belirteci:</a:t>
            </a:r>
          </a:p>
          <a:p>
            <a:pPr eaLnBrk="1" hangingPunct="1"/>
            <a:r>
              <a:rPr lang="tr-TR" altLang="tr-TR" dirty="0" smtClean="0">
                <a:solidFill>
                  <a:srgbClr val="FF0000"/>
                </a:solidFill>
              </a:rPr>
              <a:t>Şayet</a:t>
            </a:r>
            <a:r>
              <a:rPr lang="tr-TR" altLang="tr-TR" dirty="0" smtClean="0"/>
              <a:t> beklemezsen ben alayım.</a:t>
            </a:r>
          </a:p>
          <a:p>
            <a:pPr eaLnBrk="1" hangingPunct="1"/>
            <a:endParaRPr lang="tr-TR" alt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1187624" y="4869160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www.turkedebiyati.org</a:t>
            </a:r>
            <a:br>
              <a:rPr lang="tr-TR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</a:br>
            <a:r>
              <a:rPr lang="tr-TR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Dersi Kaynak Eğitim Sitesi</a:t>
            </a:r>
            <a:endParaRPr lang="tr-TR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428750"/>
            <a:ext cx="821531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     Nitelik bildiren kelime isimden önce kullanılırsa sıfat, fiilden önce kullanılırsa zarf olur. 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   SIFAT----İSİM               ZARF----FİİL</a:t>
            </a:r>
          </a:p>
          <a:p>
            <a:pPr eaLnBrk="1" hangingPunct="1">
              <a:buFontTx/>
              <a:buNone/>
            </a:pPr>
            <a:r>
              <a:rPr lang="tr-TR" altLang="tr-TR" smtClean="0">
                <a:solidFill>
                  <a:srgbClr val="FF0000"/>
                </a:solidFill>
              </a:rPr>
              <a:t> </a:t>
            </a:r>
            <a:r>
              <a:rPr lang="tr-TR" altLang="tr-TR" sz="2600" smtClean="0">
                <a:solidFill>
                  <a:srgbClr val="FF0000"/>
                </a:solidFill>
              </a:rPr>
              <a:t>Güzel </a:t>
            </a:r>
            <a:r>
              <a:rPr lang="tr-TR" altLang="tr-TR" sz="2600" smtClean="0"/>
              <a:t>günler yakındır.   Futbolu </a:t>
            </a:r>
            <a:r>
              <a:rPr lang="tr-TR" altLang="tr-TR" sz="2600" smtClean="0">
                <a:solidFill>
                  <a:srgbClr val="FF0000"/>
                </a:solidFill>
              </a:rPr>
              <a:t>güzel</a:t>
            </a:r>
            <a:r>
              <a:rPr lang="tr-TR" altLang="tr-TR" sz="2600" smtClean="0"/>
              <a:t> oynar.</a:t>
            </a:r>
            <a:endParaRPr lang="en-US" altLang="tr-TR" sz="26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Zarflar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>
                <a:solidFill>
                  <a:schemeClr val="accent1"/>
                </a:solidFill>
              </a:rPr>
              <a:t>durum-hal,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>
                <a:solidFill>
                  <a:schemeClr val="accent1"/>
                </a:solidFill>
              </a:rPr>
              <a:t>zaman,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>
                <a:solidFill>
                  <a:schemeClr val="accent1"/>
                </a:solidFill>
              </a:rPr>
              <a:t>azlık-çokluk (miktar)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>
                <a:solidFill>
                  <a:schemeClr val="accent1"/>
                </a:solidFill>
              </a:rPr>
              <a:t>yer-yön,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>
                <a:solidFill>
                  <a:schemeClr val="accent1"/>
                </a:solidFill>
              </a:rPr>
              <a:t>ve soru zarfları”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olmak üzere beş gruba ayrılır. </a:t>
            </a:r>
            <a:endParaRPr lang="tr-TR" dirty="0"/>
          </a:p>
        </p:txBody>
      </p:sp>
      <p:sp>
        <p:nvSpPr>
          <p:cNvPr id="9219" name="3 Dikdörtgen"/>
          <p:cNvSpPr>
            <a:spLocks noChangeArrowheads="1"/>
          </p:cNvSpPr>
          <p:nvPr/>
        </p:nvSpPr>
        <p:spPr bwMode="auto">
          <a:xfrm>
            <a:off x="2286000" y="2644775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43800" cy="9144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buFontTx/>
              <a:buAutoNum type="alphaLcParenR"/>
              <a:defRPr/>
            </a:pPr>
            <a:r>
              <a:rPr lang="tr-TR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Durum-Hal Zarfları:</a:t>
            </a:r>
            <a:endParaRPr lang="en-US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	sadece eylemlerin ve eylemsilerin durumlarını bildiren tek sözcüklerdir. 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	Eylem veya eylemsiye </a:t>
            </a:r>
            <a:r>
              <a:rPr lang="tr-TR" altLang="tr-TR" smtClean="0">
                <a:solidFill>
                  <a:schemeClr val="accent1"/>
                </a:solidFill>
              </a:rPr>
              <a:t>nasıl</a:t>
            </a:r>
            <a:r>
              <a:rPr lang="tr-TR" altLang="tr-TR" smtClean="0"/>
              <a:t> sorusunun sorulmasıyla bulunur. 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Mehmet </a:t>
            </a:r>
            <a:r>
              <a:rPr lang="tr-TR" altLang="tr-TR" u="sng" smtClean="0">
                <a:solidFill>
                  <a:srgbClr val="FF0000"/>
                </a:solidFill>
              </a:rPr>
              <a:t>hızlı</a:t>
            </a:r>
            <a:r>
              <a:rPr lang="tr-TR" altLang="tr-TR" smtClean="0">
                <a:solidFill>
                  <a:srgbClr val="FF0000"/>
                </a:solidFill>
              </a:rPr>
              <a:t> </a:t>
            </a:r>
            <a:r>
              <a:rPr lang="tr-TR" altLang="tr-TR" smtClean="0"/>
              <a:t>koşardı. (Nasıl koşardı?)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 “</a:t>
            </a:r>
            <a:r>
              <a:rPr lang="tr-TR" altLang="tr-TR" u="sng" smtClean="0">
                <a:solidFill>
                  <a:srgbClr val="FF0000"/>
                </a:solidFill>
              </a:rPr>
              <a:t>Ağır ağır</a:t>
            </a:r>
            <a:r>
              <a:rPr lang="tr-TR" altLang="tr-TR" smtClean="0"/>
              <a:t> çıkacaksın bu merdivenlerden”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   Eve </a:t>
            </a:r>
            <a:r>
              <a:rPr lang="tr-TR" altLang="tr-TR" u="sng" smtClean="0">
                <a:solidFill>
                  <a:srgbClr val="FF0000"/>
                </a:solidFill>
              </a:rPr>
              <a:t>koşarak</a:t>
            </a:r>
            <a:r>
              <a:rPr lang="tr-TR" altLang="tr-TR" smtClean="0"/>
              <a:t> gittim.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   Derslerine </a:t>
            </a:r>
            <a:r>
              <a:rPr lang="tr-TR" altLang="tr-TR" u="sng" smtClean="0">
                <a:solidFill>
                  <a:srgbClr val="FF0000"/>
                </a:solidFill>
              </a:rPr>
              <a:t>severek</a:t>
            </a:r>
            <a:r>
              <a:rPr lang="tr-TR" altLang="tr-TR" smtClean="0"/>
              <a:t> çalışıyordu.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endParaRPr lang="en-US" altLang="tr-TR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Durum-hal zarfı olarak kullanılan bazı kelimeler: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Nasıl, güzel, çabuk, gelişigüzel, doğru, rahat, çabuk, iyi, neşeli, zor, kola, hüngür hüngür, çabuk, plansız, baştan savma, koşarak, yalnız, 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İçerik Yer Tutucusu"/>
          <p:cNvSpPr>
            <a:spLocks noGrp="1"/>
          </p:cNvSpPr>
          <p:nvPr>
            <p:ph idx="1"/>
          </p:nvPr>
        </p:nvSpPr>
        <p:spPr>
          <a:xfrm>
            <a:off x="685800" y="857250"/>
            <a:ext cx="7772400" cy="5238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NOT:</a:t>
            </a:r>
            <a:r>
              <a:rPr lang="tr-TR" altLang="tr-TR" smtClean="0"/>
              <a:t> </a:t>
            </a:r>
          </a:p>
          <a:p>
            <a:pPr eaLnBrk="1" hangingPunct="1"/>
            <a:r>
              <a:rPr lang="tr-TR" altLang="tr-TR" smtClean="0"/>
              <a:t>Bir eylem ya da eylemsiye yönelmiş ‘nasıl’ sorusuna cevap olan söz öbekleri içinde durum belirteci bulunmayabilir. </a:t>
            </a:r>
          </a:p>
          <a:p>
            <a:pPr eaLnBrk="1" hangingPunct="1"/>
            <a:r>
              <a:rPr lang="tr-TR" altLang="tr-TR" smtClean="0"/>
              <a:t>Nasıl ağlıyor? </a:t>
            </a:r>
            <a:r>
              <a:rPr lang="tr-TR" altLang="tr-TR" smtClean="0">
                <a:solidFill>
                  <a:schemeClr val="accent1"/>
                </a:solidFill>
              </a:rPr>
              <a:t>Çocuk gibi</a:t>
            </a:r>
            <a:r>
              <a:rPr lang="tr-TR" altLang="tr-TR" smtClean="0"/>
              <a:t> ağlıyor. </a:t>
            </a:r>
          </a:p>
          <a:p>
            <a:pPr eaLnBrk="1" hangingPunct="1"/>
            <a:r>
              <a:rPr lang="tr-TR" altLang="tr-TR" smtClean="0"/>
              <a:t>Bu örnekte </a:t>
            </a:r>
            <a:r>
              <a:rPr lang="tr-TR" altLang="tr-TR" u="sng" smtClean="0"/>
              <a:t>çocuk gibi</a:t>
            </a:r>
            <a:r>
              <a:rPr lang="tr-TR" altLang="tr-TR" smtClean="0"/>
              <a:t> söz öbeği cümlenin belirteç öbeğidir. Bir niteleme öbeğidir; ancak içinde belirteç yoktur. Sözcük türleri konusunda tek kelimeyi dikkate alma zorunluluğu vardır.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</a:t>
            </a:r>
            <a:r>
              <a:rPr lang="tr-TR" dirty="0" smtClean="0"/>
              <a:t>: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Ekeylemle yargı anlamı kazanmış niteleyici sözcükler, sıfat ya da belirteç değil; ad sayılır.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İnsanın </a:t>
            </a:r>
            <a:r>
              <a:rPr lang="tr-TR" dirty="0" smtClean="0">
                <a:solidFill>
                  <a:srgbClr val="FF0000"/>
                </a:solidFill>
              </a:rPr>
              <a:t>çalışkanı</a:t>
            </a:r>
            <a:r>
              <a:rPr lang="tr-TR" dirty="0" smtClean="0"/>
              <a:t>= Belirtili ad tamlaması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İşi </a:t>
            </a:r>
            <a:r>
              <a:rPr lang="tr-TR" dirty="0" smtClean="0">
                <a:solidFill>
                  <a:srgbClr val="FF0000"/>
                </a:solidFill>
              </a:rPr>
              <a:t>iyiydi.</a:t>
            </a:r>
            <a:r>
              <a:rPr lang="tr-TR" dirty="0" smtClean="0"/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Konuşması </a:t>
            </a:r>
            <a:r>
              <a:rPr lang="tr-TR" dirty="0" smtClean="0">
                <a:solidFill>
                  <a:srgbClr val="FF0000"/>
                </a:solidFill>
              </a:rPr>
              <a:t>güzeldi.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b) Zaman Zarfı:</a:t>
            </a:r>
            <a:endParaRPr lang="en-US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Fiillerin, fiilimsilerin ya da ekeylemle yargı anlamı kazanmış ad veya ad soylu sözcüklerin yapılış ya da yapılış zamanını bildiren çekim eki almamış tek sözcüklerdir.  ne zaman yapıldığını bildiren zarflardır.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Fiile sorulan 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“ne zaman” </a:t>
            </a:r>
            <a:r>
              <a:rPr lang="tr-TR" dirty="0" smtClean="0"/>
              <a:t>sorusuna cevap verir.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548</TotalTime>
  <Words>1031</Words>
  <PresentationFormat>Ekran Gösterisi (4:3)</PresentationFormat>
  <Paragraphs>161</Paragraphs>
  <Slides>23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Görünüş</vt:lpstr>
      <vt:lpstr>   Zarflar</vt:lpstr>
      <vt:lpstr>Uyarı: Sıfat-Zarf ayırımı:</vt:lpstr>
      <vt:lpstr>PowerPoint Sunusu</vt:lpstr>
      <vt:lpstr>PowerPoint Sunusu</vt:lpstr>
      <vt:lpstr>Durum-Hal Zarfları:</vt:lpstr>
      <vt:lpstr>PowerPoint Sunusu</vt:lpstr>
      <vt:lpstr>PowerPoint Sunusu</vt:lpstr>
      <vt:lpstr>PowerPoint Sunusu</vt:lpstr>
      <vt:lpstr>b) Zaman Zarfı:</vt:lpstr>
      <vt:lpstr>PowerPoint Sunusu</vt:lpstr>
      <vt:lpstr>PowerPoint Sunusu</vt:lpstr>
      <vt:lpstr>c) Azlık-Çokluk (Miktar) Zarfları</vt:lpstr>
      <vt:lpstr>PowerPoint Sunusu</vt:lpstr>
      <vt:lpstr>PowerPoint Sunusu</vt:lpstr>
      <vt:lpstr>d) Yer-Yön Zarfı:</vt:lpstr>
      <vt:lpstr>PowerPoint Sunusu</vt:lpstr>
      <vt:lpstr>PowerPoint Sunusu</vt:lpstr>
      <vt:lpstr>e) Soru Zarfı:</vt:lpstr>
      <vt:lpstr>PEKİŞTİRİLMİŞ ZARFLAR</vt:lpstr>
      <vt:lpstr>BELİRTEÇ GÖREVLİ DİĞER SÖZCÜKLER</vt:lpstr>
      <vt:lpstr>PowerPoint Sunusu</vt:lpstr>
      <vt:lpstr>PowerPoint Sunusu</vt:lpstr>
      <vt:lpstr>PowerPoint Sunusu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dcterms:created xsi:type="dcterms:W3CDTF">2000-04-07T20:55:59Z</dcterms:created>
  <dcterms:modified xsi:type="dcterms:W3CDTF">2022-03-27T13:21:43Z</dcterms:modified>
  <cp:category>www.turkedebiyati.org</cp:category>
</cp:coreProperties>
</file>