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53"/>
  </p:notesMasterIdLst>
  <p:sldIdLst>
    <p:sldId id="306" r:id="rId2"/>
    <p:sldId id="256"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257" r:id="rId34"/>
    <p:sldId id="258" r:id="rId35"/>
    <p:sldId id="259" r:id="rId36"/>
    <p:sldId id="260" r:id="rId37"/>
    <p:sldId id="261" r:id="rId38"/>
    <p:sldId id="262" r:id="rId39"/>
    <p:sldId id="263" r:id="rId40"/>
    <p:sldId id="264" r:id="rId41"/>
    <p:sldId id="267" r:id="rId42"/>
    <p:sldId id="265" r:id="rId43"/>
    <p:sldId id="266" r:id="rId44"/>
    <p:sldId id="268" r:id="rId45"/>
    <p:sldId id="269" r:id="rId46"/>
    <p:sldId id="270" r:id="rId47"/>
    <p:sldId id="271" r:id="rId48"/>
    <p:sldId id="272" r:id="rId49"/>
    <p:sldId id="273" r:id="rId50"/>
    <p:sldId id="274" r:id="rId51"/>
    <p:sldId id="275" r:id="rId52"/>
  </p:sldIdLst>
  <p:sldSz cx="9144000" cy="6858000" type="screen4x3"/>
  <p:notesSz cx="6858000" cy="9144000"/>
  <p:defaultTextStyle>
    <a:defPPr>
      <a:defRPr lang="tr-TR"/>
    </a:defPPr>
    <a:lvl1pPr algn="l" rtl="0" fontAlgn="base">
      <a:spcBef>
        <a:spcPct val="0"/>
      </a:spcBef>
      <a:spcAft>
        <a:spcPct val="0"/>
      </a:spcAft>
      <a:defRPr kumimoji="1" sz="2400" kern="1200">
        <a:solidFill>
          <a:schemeClr val="tx1"/>
        </a:solidFill>
        <a:latin typeface="Times New Roman" charset="0"/>
        <a:ea typeface="+mn-ea"/>
        <a:cs typeface="+mn-cs"/>
      </a:defRPr>
    </a:lvl1pPr>
    <a:lvl2pPr marL="457200" algn="l" rtl="0" fontAlgn="base">
      <a:spcBef>
        <a:spcPct val="0"/>
      </a:spcBef>
      <a:spcAft>
        <a:spcPct val="0"/>
      </a:spcAft>
      <a:defRPr kumimoji="1" sz="2400" kern="1200">
        <a:solidFill>
          <a:schemeClr val="tx1"/>
        </a:solidFill>
        <a:latin typeface="Times New Roman" charset="0"/>
        <a:ea typeface="+mn-ea"/>
        <a:cs typeface="+mn-cs"/>
      </a:defRPr>
    </a:lvl2pPr>
    <a:lvl3pPr marL="914400" algn="l" rtl="0" fontAlgn="base">
      <a:spcBef>
        <a:spcPct val="0"/>
      </a:spcBef>
      <a:spcAft>
        <a:spcPct val="0"/>
      </a:spcAft>
      <a:defRPr kumimoji="1" sz="2400" kern="1200">
        <a:solidFill>
          <a:schemeClr val="tx1"/>
        </a:solidFill>
        <a:latin typeface="Times New Roman" charset="0"/>
        <a:ea typeface="+mn-ea"/>
        <a:cs typeface="+mn-cs"/>
      </a:defRPr>
    </a:lvl3pPr>
    <a:lvl4pPr marL="1371600" algn="l" rtl="0" fontAlgn="base">
      <a:spcBef>
        <a:spcPct val="0"/>
      </a:spcBef>
      <a:spcAft>
        <a:spcPct val="0"/>
      </a:spcAft>
      <a:defRPr kumimoji="1" sz="2400" kern="1200">
        <a:solidFill>
          <a:schemeClr val="tx1"/>
        </a:solidFill>
        <a:latin typeface="Times New Roman" charset="0"/>
        <a:ea typeface="+mn-ea"/>
        <a:cs typeface="+mn-cs"/>
      </a:defRPr>
    </a:lvl4pPr>
    <a:lvl5pPr marL="1828800" algn="l" rtl="0" fontAlgn="base">
      <a:spcBef>
        <a:spcPct val="0"/>
      </a:spcBef>
      <a:spcAft>
        <a:spcPct val="0"/>
      </a:spcAft>
      <a:defRPr kumimoji="1" sz="2400" kern="1200">
        <a:solidFill>
          <a:schemeClr val="tx1"/>
        </a:solidFill>
        <a:latin typeface="Times New Roman" charset="0"/>
        <a:ea typeface="+mn-ea"/>
        <a:cs typeface="+mn-cs"/>
      </a:defRPr>
    </a:lvl5pPr>
    <a:lvl6pPr marL="2286000" algn="l" defTabSz="914400" rtl="0" eaLnBrk="1" latinLnBrk="0" hangingPunct="1">
      <a:defRPr kumimoji="1" sz="2400" kern="1200">
        <a:solidFill>
          <a:schemeClr val="tx1"/>
        </a:solidFill>
        <a:latin typeface="Times New Roman" charset="0"/>
        <a:ea typeface="+mn-ea"/>
        <a:cs typeface="+mn-cs"/>
      </a:defRPr>
    </a:lvl6pPr>
    <a:lvl7pPr marL="2743200" algn="l" defTabSz="914400" rtl="0" eaLnBrk="1" latinLnBrk="0" hangingPunct="1">
      <a:defRPr kumimoji="1" sz="2400" kern="1200">
        <a:solidFill>
          <a:schemeClr val="tx1"/>
        </a:solidFill>
        <a:latin typeface="Times New Roman" charset="0"/>
        <a:ea typeface="+mn-ea"/>
        <a:cs typeface="+mn-cs"/>
      </a:defRPr>
    </a:lvl7pPr>
    <a:lvl8pPr marL="3200400" algn="l" defTabSz="914400" rtl="0" eaLnBrk="1" latinLnBrk="0" hangingPunct="1">
      <a:defRPr kumimoji="1" sz="2400" kern="1200">
        <a:solidFill>
          <a:schemeClr val="tx1"/>
        </a:solidFill>
        <a:latin typeface="Times New Roman" charset="0"/>
        <a:ea typeface="+mn-ea"/>
        <a:cs typeface="+mn-cs"/>
      </a:defRPr>
    </a:lvl8pPr>
    <a:lvl9pPr marL="3657600" algn="l" defTabSz="914400" rtl="0" eaLnBrk="1" latinLnBrk="0" hangingPunct="1">
      <a:defRPr kumimoji="1"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FF0066"/>
    <a:srgbClr val="8E1621"/>
    <a:srgbClr val="4F9410"/>
    <a:srgbClr val="FF0000"/>
    <a:srgbClr val="000099"/>
    <a:srgbClr val="FF00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1824" y="-4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Lst>
  </p:outlin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_rels/viewProps.xml.rels><?xml version="1.0" encoding="UTF-8" standalone="yes"?>
<Relationships xmlns="http://schemas.openxmlformats.org/package/2006/relationships"><Relationship Id="rId13" Type="http://schemas.openxmlformats.org/officeDocument/2006/relationships/slide" Target="slides/slide16.xml"/><Relationship Id="rId18" Type="http://schemas.openxmlformats.org/officeDocument/2006/relationships/slide" Target="slides/slide22.xml"/><Relationship Id="rId26" Type="http://schemas.openxmlformats.org/officeDocument/2006/relationships/slide" Target="slides/slide30.xml"/><Relationship Id="rId39" Type="http://schemas.openxmlformats.org/officeDocument/2006/relationships/slide" Target="slides/slide51.xml"/><Relationship Id="rId21" Type="http://schemas.openxmlformats.org/officeDocument/2006/relationships/slide" Target="slides/slide25.xml"/><Relationship Id="rId34" Type="http://schemas.openxmlformats.org/officeDocument/2006/relationships/slide" Target="slides/slide44.xml"/><Relationship Id="rId7" Type="http://schemas.openxmlformats.org/officeDocument/2006/relationships/slide" Target="slides/slide10.xml"/><Relationship Id="rId12" Type="http://schemas.openxmlformats.org/officeDocument/2006/relationships/slide" Target="slides/slide15.xml"/><Relationship Id="rId17" Type="http://schemas.openxmlformats.org/officeDocument/2006/relationships/slide" Target="slides/slide21.xml"/><Relationship Id="rId25" Type="http://schemas.openxmlformats.org/officeDocument/2006/relationships/slide" Target="slides/slide29.xml"/><Relationship Id="rId33" Type="http://schemas.openxmlformats.org/officeDocument/2006/relationships/slide" Target="slides/slide41.xml"/><Relationship Id="rId38" Type="http://schemas.openxmlformats.org/officeDocument/2006/relationships/slide" Target="slides/slide50.xml"/><Relationship Id="rId2" Type="http://schemas.openxmlformats.org/officeDocument/2006/relationships/slide" Target="slides/slide2.xml"/><Relationship Id="rId16" Type="http://schemas.openxmlformats.org/officeDocument/2006/relationships/slide" Target="slides/slide20.xml"/><Relationship Id="rId20" Type="http://schemas.openxmlformats.org/officeDocument/2006/relationships/slide" Target="slides/slide24.xml"/><Relationship Id="rId29" Type="http://schemas.openxmlformats.org/officeDocument/2006/relationships/slide" Target="slides/slide35.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4.xml"/><Relationship Id="rId24" Type="http://schemas.openxmlformats.org/officeDocument/2006/relationships/slide" Target="slides/slide28.xml"/><Relationship Id="rId32" Type="http://schemas.openxmlformats.org/officeDocument/2006/relationships/slide" Target="slides/slide39.xml"/><Relationship Id="rId37" Type="http://schemas.openxmlformats.org/officeDocument/2006/relationships/slide" Target="slides/slide49.xml"/><Relationship Id="rId5" Type="http://schemas.openxmlformats.org/officeDocument/2006/relationships/slide" Target="slides/slide6.xml"/><Relationship Id="rId15" Type="http://schemas.openxmlformats.org/officeDocument/2006/relationships/slide" Target="slides/slide19.xml"/><Relationship Id="rId23" Type="http://schemas.openxmlformats.org/officeDocument/2006/relationships/slide" Target="slides/slide27.xml"/><Relationship Id="rId28" Type="http://schemas.openxmlformats.org/officeDocument/2006/relationships/slide" Target="slides/slide32.xml"/><Relationship Id="rId36" Type="http://schemas.openxmlformats.org/officeDocument/2006/relationships/slide" Target="slides/slide47.xml"/><Relationship Id="rId10" Type="http://schemas.openxmlformats.org/officeDocument/2006/relationships/slide" Target="slides/slide13.xml"/><Relationship Id="rId19" Type="http://schemas.openxmlformats.org/officeDocument/2006/relationships/slide" Target="slides/slide23.xml"/><Relationship Id="rId31" Type="http://schemas.openxmlformats.org/officeDocument/2006/relationships/slide" Target="slides/slide37.xml"/><Relationship Id="rId4" Type="http://schemas.openxmlformats.org/officeDocument/2006/relationships/slide" Target="slides/slide5.xml"/><Relationship Id="rId9" Type="http://schemas.openxmlformats.org/officeDocument/2006/relationships/slide" Target="slides/slide12.xml"/><Relationship Id="rId14" Type="http://schemas.openxmlformats.org/officeDocument/2006/relationships/slide" Target="slides/slide17.xml"/><Relationship Id="rId22" Type="http://schemas.openxmlformats.org/officeDocument/2006/relationships/slide" Target="slides/slide26.xml"/><Relationship Id="rId27" Type="http://schemas.openxmlformats.org/officeDocument/2006/relationships/slide" Target="slides/slide31.xml"/><Relationship Id="rId30" Type="http://schemas.openxmlformats.org/officeDocument/2006/relationships/slide" Target="slides/slide36.xml"/><Relationship Id="rId35" Type="http://schemas.openxmlformats.org/officeDocument/2006/relationships/slide" Target="slides/slide45.xml"/><Relationship Id="rId8" Type="http://schemas.openxmlformats.org/officeDocument/2006/relationships/slide" Target="slides/slide11.xml"/><Relationship Id="rId3"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BE484-4EFF-4DD7-9F52-B8E5E1F729A8}" type="datetimeFigureOut">
              <a:rPr lang="tr-TR" smtClean="0"/>
              <a:t>23.04.2023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06D28-90C8-4296-847E-9C76033937AB}" type="slidenum">
              <a:rPr lang="tr-TR" smtClean="0"/>
              <a:t>‹#›</a:t>
            </a:fld>
            <a:endParaRPr lang="tr-TR"/>
          </a:p>
        </p:txBody>
      </p:sp>
    </p:spTree>
    <p:extLst>
      <p:ext uri="{BB962C8B-B14F-4D97-AF65-F5344CB8AC3E}">
        <p14:creationId xmlns:p14="http://schemas.microsoft.com/office/powerpoint/2010/main" val="3307168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6451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pic>
        <p:nvPicPr>
          <p:cNvPr id="64515" name="Picture 3" descr="ANABNR2"/>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extLst>
            <a:ext uri="{909E8E84-426E-40DD-AFC4-6F175D3DCCD1}">
              <a14:hiddenFill xmlns:a14="http://schemas.microsoft.com/office/drawing/2010/main">
                <a:solidFill>
                  <a:srgbClr val="FFFFFF"/>
                </a:solidFill>
              </a14:hiddenFill>
            </a:ext>
          </a:extLst>
        </p:spPr>
      </p:pic>
      <p:sp>
        <p:nvSpPr>
          <p:cNvPr id="64516" name="Rectangle 4"/>
          <p:cNvSpPr>
            <a:spLocks noChangeArrowheads="1"/>
          </p:cNvSpPr>
          <p:nvPr/>
        </p:nvSpPr>
        <p:spPr bwMode="hidden">
          <a:xfrm>
            <a:off x="795338" y="2895600"/>
            <a:ext cx="304800" cy="9906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4517" name="Rectangle 5"/>
          <p:cNvSpPr>
            <a:spLocks noGrp="1" noChangeArrowheads="1"/>
          </p:cNvSpPr>
          <p:nvPr>
            <p:ph type="ctrTitle"/>
          </p:nvPr>
        </p:nvSpPr>
        <p:spPr>
          <a:xfrm>
            <a:off x="1143000" y="1981200"/>
            <a:ext cx="7772400" cy="1143000"/>
          </a:xfrm>
        </p:spPr>
        <p:txBody>
          <a:bodyPr/>
          <a:lstStyle>
            <a:lvl1pPr>
              <a:defRPr/>
            </a:lvl1pPr>
          </a:lstStyle>
          <a:p>
            <a:pPr lvl="0"/>
            <a:r>
              <a:rPr lang="tr-TR" altLang="tr-TR" noProof="0" smtClean="0"/>
              <a:t>Asıl başlık stili için tıklatın</a:t>
            </a:r>
          </a:p>
        </p:txBody>
      </p:sp>
      <p:sp>
        <p:nvSpPr>
          <p:cNvPr id="64518"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pPr lvl="0"/>
            <a:r>
              <a:rPr lang="tr-TR" altLang="tr-TR" noProof="0" smtClean="0"/>
              <a:t>Asıl alt başlık stilini düzenlemek için tıklatın</a:t>
            </a:r>
          </a:p>
        </p:txBody>
      </p:sp>
      <p:sp>
        <p:nvSpPr>
          <p:cNvPr id="64519" name="Rectangle 7"/>
          <p:cNvSpPr>
            <a:spLocks noGrp="1" noChangeArrowheads="1"/>
          </p:cNvSpPr>
          <p:nvPr>
            <p:ph type="dt" sz="half" idx="2"/>
          </p:nvPr>
        </p:nvSpPr>
        <p:spPr>
          <a:xfrm>
            <a:off x="685800" y="6324600"/>
            <a:ext cx="1905000" cy="457200"/>
          </a:xfrm>
        </p:spPr>
        <p:txBody>
          <a:bodyPr/>
          <a:lstStyle>
            <a:lvl1pPr>
              <a:defRPr/>
            </a:lvl1pPr>
          </a:lstStyle>
          <a:p>
            <a:endParaRPr lang="tr-TR" altLang="tr-TR"/>
          </a:p>
        </p:txBody>
      </p:sp>
      <p:sp>
        <p:nvSpPr>
          <p:cNvPr id="64520" name="Rectangle 8"/>
          <p:cNvSpPr>
            <a:spLocks noGrp="1" noChangeArrowheads="1"/>
          </p:cNvSpPr>
          <p:nvPr>
            <p:ph type="ftr" sz="quarter" idx="3"/>
          </p:nvPr>
        </p:nvSpPr>
        <p:spPr>
          <a:xfrm>
            <a:off x="3124200" y="6324600"/>
            <a:ext cx="2895600" cy="457200"/>
          </a:xfrm>
        </p:spPr>
        <p:txBody>
          <a:bodyPr/>
          <a:lstStyle>
            <a:lvl1pPr>
              <a:defRPr/>
            </a:lvl1pPr>
          </a:lstStyle>
          <a:p>
            <a:r>
              <a:rPr lang="tr-TR" altLang="tr-TR" smtClean="0"/>
              <a:t>Turkedebiyati.org</a:t>
            </a:r>
            <a:endParaRPr lang="tr-TR" altLang="tr-TR"/>
          </a:p>
        </p:txBody>
      </p:sp>
      <p:sp>
        <p:nvSpPr>
          <p:cNvPr id="64521" name="Rectangle 9"/>
          <p:cNvSpPr>
            <a:spLocks noGrp="1" noChangeArrowheads="1"/>
          </p:cNvSpPr>
          <p:nvPr>
            <p:ph type="sldNum" sz="quarter" idx="4"/>
          </p:nvPr>
        </p:nvSpPr>
        <p:spPr>
          <a:xfrm>
            <a:off x="6553200" y="6324600"/>
            <a:ext cx="1905000" cy="457200"/>
          </a:xfrm>
        </p:spPr>
        <p:txBody>
          <a:bodyPr/>
          <a:lstStyle>
            <a:lvl1pPr>
              <a:defRPr sz="1400"/>
            </a:lvl1pPr>
          </a:lstStyle>
          <a:p>
            <a:fld id="{7B132134-2627-4C8C-9723-F7944387DE92}" type="slidenum">
              <a:rPr lang="tr-TR" altLang="tr-T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D93D6F6D-87DC-40BD-822C-15841BD95104}" type="slidenum">
              <a:rPr lang="tr-TR" altLang="tr-TR"/>
              <a:pPr/>
              <a:t>‹#›</a:t>
            </a:fld>
            <a:endParaRPr lang="tr-TR" altLang="tr-TR" sz="1400"/>
          </a:p>
        </p:txBody>
      </p:sp>
    </p:spTree>
    <p:extLst>
      <p:ext uri="{BB962C8B-B14F-4D97-AF65-F5344CB8AC3E}">
        <p14:creationId xmlns:p14="http://schemas.microsoft.com/office/powerpoint/2010/main" val="330658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96100" y="838200"/>
            <a:ext cx="1943100" cy="537845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066800" y="838200"/>
            <a:ext cx="5676900" cy="5378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912F4D1A-9101-4077-9C98-D656F011F2A3}" type="slidenum">
              <a:rPr lang="tr-TR" altLang="tr-TR"/>
              <a:pPr/>
              <a:t>‹#›</a:t>
            </a:fld>
            <a:endParaRPr lang="tr-TR" altLang="tr-TR" sz="1400"/>
          </a:p>
        </p:txBody>
      </p:sp>
    </p:spTree>
    <p:extLst>
      <p:ext uri="{BB962C8B-B14F-4D97-AF65-F5344CB8AC3E}">
        <p14:creationId xmlns:p14="http://schemas.microsoft.com/office/powerpoint/2010/main" val="414550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EF2BDBCB-A5A4-45CC-BD44-753FF84FB18B}" type="slidenum">
              <a:rPr lang="tr-TR" altLang="tr-TR"/>
              <a:pPr/>
              <a:t>‹#›</a:t>
            </a:fld>
            <a:endParaRPr lang="tr-TR" altLang="tr-TR" sz="1400"/>
          </a:p>
        </p:txBody>
      </p:sp>
    </p:spTree>
    <p:extLst>
      <p:ext uri="{BB962C8B-B14F-4D97-AF65-F5344CB8AC3E}">
        <p14:creationId xmlns:p14="http://schemas.microsoft.com/office/powerpoint/2010/main" val="187035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D78C32CD-C85C-4DF1-845C-A28E1040F2CC}" type="slidenum">
              <a:rPr lang="tr-TR" altLang="tr-TR"/>
              <a:pPr/>
              <a:t>‹#›</a:t>
            </a:fld>
            <a:endParaRPr lang="tr-TR" altLang="tr-TR" sz="1400"/>
          </a:p>
        </p:txBody>
      </p:sp>
    </p:spTree>
    <p:extLst>
      <p:ext uri="{BB962C8B-B14F-4D97-AF65-F5344CB8AC3E}">
        <p14:creationId xmlns:p14="http://schemas.microsoft.com/office/powerpoint/2010/main" val="195386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990B5264-8FB3-46C8-A1A3-3605AB9774EC}" type="slidenum">
              <a:rPr lang="tr-TR" altLang="tr-TR"/>
              <a:pPr/>
              <a:t>‹#›</a:t>
            </a:fld>
            <a:endParaRPr lang="tr-TR" altLang="tr-TR" sz="1400"/>
          </a:p>
        </p:txBody>
      </p:sp>
    </p:spTree>
    <p:extLst>
      <p:ext uri="{BB962C8B-B14F-4D97-AF65-F5344CB8AC3E}">
        <p14:creationId xmlns:p14="http://schemas.microsoft.com/office/powerpoint/2010/main" val="1302368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DFEE5C43-EB6F-4090-AC4F-B2667F683C20}" type="slidenum">
              <a:rPr lang="tr-TR" altLang="tr-TR"/>
              <a:pPr/>
              <a:t>‹#›</a:t>
            </a:fld>
            <a:endParaRPr lang="tr-TR" altLang="tr-TR" sz="1400"/>
          </a:p>
        </p:txBody>
      </p:sp>
    </p:spTree>
    <p:extLst>
      <p:ext uri="{BB962C8B-B14F-4D97-AF65-F5344CB8AC3E}">
        <p14:creationId xmlns:p14="http://schemas.microsoft.com/office/powerpoint/2010/main" val="118262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A03509CE-9BEA-4B1F-B95A-8FF829BB5150}" type="slidenum">
              <a:rPr lang="tr-TR" altLang="tr-TR"/>
              <a:pPr/>
              <a:t>‹#›</a:t>
            </a:fld>
            <a:endParaRPr lang="tr-TR" altLang="tr-TR" sz="1400"/>
          </a:p>
        </p:txBody>
      </p:sp>
    </p:spTree>
    <p:extLst>
      <p:ext uri="{BB962C8B-B14F-4D97-AF65-F5344CB8AC3E}">
        <p14:creationId xmlns:p14="http://schemas.microsoft.com/office/powerpoint/2010/main" val="204531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227B2FFA-7B9E-48BB-B6E6-A6A8BAC7060A}" type="slidenum">
              <a:rPr lang="tr-TR" altLang="tr-TR"/>
              <a:pPr/>
              <a:t>‹#›</a:t>
            </a:fld>
            <a:endParaRPr lang="tr-TR" altLang="tr-TR" sz="1400"/>
          </a:p>
        </p:txBody>
      </p:sp>
    </p:spTree>
    <p:extLst>
      <p:ext uri="{BB962C8B-B14F-4D97-AF65-F5344CB8AC3E}">
        <p14:creationId xmlns:p14="http://schemas.microsoft.com/office/powerpoint/2010/main" val="280159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185B079F-E8FF-4270-9359-A14822FC93CF}" type="slidenum">
              <a:rPr lang="tr-TR" altLang="tr-TR"/>
              <a:pPr/>
              <a:t>‹#›</a:t>
            </a:fld>
            <a:endParaRPr lang="tr-TR" altLang="tr-TR" sz="1400"/>
          </a:p>
        </p:txBody>
      </p:sp>
    </p:spTree>
    <p:extLst>
      <p:ext uri="{BB962C8B-B14F-4D97-AF65-F5344CB8AC3E}">
        <p14:creationId xmlns:p14="http://schemas.microsoft.com/office/powerpoint/2010/main" val="193291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82D47901-0D0E-44F6-919C-DEFE82B414D8}" type="slidenum">
              <a:rPr lang="tr-TR" altLang="tr-TR"/>
              <a:pPr/>
              <a:t>‹#›</a:t>
            </a:fld>
            <a:endParaRPr lang="tr-TR" altLang="tr-TR" sz="1400"/>
          </a:p>
        </p:txBody>
      </p:sp>
    </p:spTree>
    <p:extLst>
      <p:ext uri="{BB962C8B-B14F-4D97-AF65-F5344CB8AC3E}">
        <p14:creationId xmlns:p14="http://schemas.microsoft.com/office/powerpoint/2010/main" val="97544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3491"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3492"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3493"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3494" name="Rectangle 6"/>
          <p:cNvSpPr>
            <a:spLocks noGrp="1" noChangeArrowheads="1"/>
          </p:cNvSpPr>
          <p:nvPr>
            <p:ph type="title"/>
          </p:nvPr>
        </p:nvSpPr>
        <p:spPr bwMode="auto">
          <a:xfrm>
            <a:off x="1066800" y="838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63495" name="Rectangle 7"/>
          <p:cNvSpPr>
            <a:spLocks noGrp="1" noChangeArrowheads="1"/>
          </p:cNvSpPr>
          <p:nvPr>
            <p:ph type="dt" sz="half" idx="2"/>
          </p:nvPr>
        </p:nvSpPr>
        <p:spPr bwMode="auto">
          <a:xfrm>
            <a:off x="1066800" y="6413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400">
                <a:solidFill>
                  <a:schemeClr val="tx2"/>
                </a:solidFill>
              </a:defRPr>
            </a:lvl1pPr>
          </a:lstStyle>
          <a:p>
            <a:endParaRPr lang="tr-TR" altLang="tr-TR"/>
          </a:p>
        </p:txBody>
      </p:sp>
      <p:sp>
        <p:nvSpPr>
          <p:cNvPr id="63496" name="Rectangle 8"/>
          <p:cNvSpPr>
            <a:spLocks noGrp="1" noChangeArrowheads="1"/>
          </p:cNvSpPr>
          <p:nvPr>
            <p:ph type="ftr" sz="quarter" idx="3"/>
          </p:nvPr>
        </p:nvSpPr>
        <p:spPr bwMode="auto">
          <a:xfrm>
            <a:off x="3429000" y="6413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defRPr>
            </a:lvl1pPr>
          </a:lstStyle>
          <a:p>
            <a:r>
              <a:rPr lang="tr-TR" altLang="tr-TR" smtClean="0"/>
              <a:t>Turkedebiyati.org</a:t>
            </a:r>
            <a:endParaRPr lang="tr-TR" altLang="tr-TR"/>
          </a:p>
        </p:txBody>
      </p:sp>
      <p:pic>
        <p:nvPicPr>
          <p:cNvPr id="63497" name="Picture 9" descr="anabnr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extLst>
            <a:ext uri="{909E8E84-426E-40DD-AFC4-6F175D3DCCD1}">
              <a14:hiddenFill xmlns:a14="http://schemas.microsoft.com/office/drawing/2010/main">
                <a:solidFill>
                  <a:srgbClr val="FFFFFF"/>
                </a:solidFill>
              </a14:hiddenFill>
            </a:ext>
          </a:extLst>
        </p:spPr>
      </p:pic>
      <p:sp>
        <p:nvSpPr>
          <p:cNvPr id="63498" name="Rectangle 10"/>
          <p:cNvSpPr>
            <a:spLocks noChangeArrowheads="1"/>
          </p:cNvSpPr>
          <p:nvPr/>
        </p:nvSpPr>
        <p:spPr bwMode="auto">
          <a:xfrm>
            <a:off x="304800" y="457200"/>
            <a:ext cx="2514600" cy="3048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a:p>
        </p:txBody>
      </p:sp>
      <p:sp>
        <p:nvSpPr>
          <p:cNvPr id="63499" name="Rectangle 11"/>
          <p:cNvSpPr>
            <a:spLocks noGrp="1" noChangeArrowheads="1"/>
          </p:cNvSpPr>
          <p:nvPr>
            <p:ph type="sldNum" sz="quarter" idx="4"/>
          </p:nvPr>
        </p:nvSpPr>
        <p:spPr bwMode="auto">
          <a:xfrm>
            <a:off x="8229600" y="64135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a:solidFill>
                  <a:schemeClr val="tx2"/>
                </a:solidFill>
              </a:defRPr>
            </a:lvl1pPr>
          </a:lstStyle>
          <a:p>
            <a:fld id="{85682835-3220-4DE7-A4BA-DB45763567CC}" type="slidenum">
              <a:rPr lang="tr-TR" altLang="tr-TR"/>
              <a:pPr/>
              <a:t>‹#›</a:t>
            </a:fld>
            <a:endParaRPr lang="tr-TR" altLang="tr-TR" sz="1400"/>
          </a:p>
        </p:txBody>
      </p:sp>
      <p:sp>
        <p:nvSpPr>
          <p:cNvPr id="63500" name="Rectangle 12"/>
          <p:cNvSpPr>
            <a:spLocks noGrp="1" noChangeArrowheads="1"/>
          </p:cNvSpPr>
          <p:nvPr>
            <p:ph type="body" idx="1"/>
          </p:nvPr>
        </p:nvSpPr>
        <p:spPr bwMode="auto">
          <a:xfrm>
            <a:off x="1066800" y="21018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defRPr>
      </a:lvl2pPr>
      <a:lvl3pPr algn="l" rtl="0" fontAlgn="base">
        <a:spcBef>
          <a:spcPct val="0"/>
        </a:spcBef>
        <a:spcAft>
          <a:spcPct val="0"/>
        </a:spcAft>
        <a:defRPr sz="4400">
          <a:solidFill>
            <a:schemeClr val="tx2"/>
          </a:solidFill>
          <a:latin typeface="Times New Roman" charset="0"/>
        </a:defRPr>
      </a:lvl3pPr>
      <a:lvl4pPr algn="l" rtl="0" fontAlgn="base">
        <a:spcBef>
          <a:spcPct val="0"/>
        </a:spcBef>
        <a:spcAft>
          <a:spcPct val="0"/>
        </a:spcAft>
        <a:defRPr sz="4400">
          <a:solidFill>
            <a:schemeClr val="tx2"/>
          </a:solidFill>
          <a:latin typeface="Times New Roman" charset="0"/>
        </a:defRPr>
      </a:lvl4pPr>
      <a:lvl5pPr algn="l" rtl="0" fontAlgn="base">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fontAlgn="base">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WordArt 5"/>
          <p:cNvSpPr>
            <a:spLocks noChangeArrowheads="1" noChangeShapeType="1" noTextEdit="1"/>
          </p:cNvSpPr>
          <p:nvPr/>
        </p:nvSpPr>
        <p:spPr bwMode="auto">
          <a:xfrm rot="-377463">
            <a:off x="1905000" y="2351088"/>
            <a:ext cx="5505450" cy="2286000"/>
          </a:xfrm>
          <a:prstGeom prst="rect">
            <a:avLst/>
          </a:prstGeom>
        </p:spPr>
        <p:txBody>
          <a:bodyPr wrap="none" fromWordArt="1">
            <a:prstTxWarp prst="textPlain">
              <a:avLst>
                <a:gd name="adj" fmla="val 50000"/>
              </a:avLst>
            </a:prstTxWarp>
          </a:bodyPr>
          <a:lstStyle/>
          <a:p>
            <a:pPr algn="ctr"/>
            <a:r>
              <a:rPr lang="tr-TR" sz="3600" kern="10" spc="-180">
                <a:ln w="9525">
                  <a:solidFill>
                    <a:srgbClr val="FF99CC"/>
                  </a:solidFill>
                  <a:miter lim="800000"/>
                  <a:headEnd/>
                  <a:tailEnd/>
                </a:ln>
                <a:solidFill>
                  <a:srgbClr val="FF00FF"/>
                </a:solidFill>
                <a:effectLst>
                  <a:outerShdw dist="563972" dir="14049741" sx="125000" sy="125000" algn="tl" rotWithShape="0">
                    <a:srgbClr val="C7DFD3"/>
                  </a:outerShdw>
                </a:effectLst>
                <a:latin typeface="Monotype Corsiva"/>
              </a:rPr>
              <a:t>ŞİİR BİLGİSİ</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027"/>
          <p:cNvSpPr>
            <a:spLocks noGrp="1" noChangeArrowheads="1"/>
          </p:cNvSpPr>
          <p:nvPr>
            <p:ph type="body" idx="1"/>
          </p:nvPr>
        </p:nvSpPr>
        <p:spPr>
          <a:xfrm>
            <a:off x="466725" y="609600"/>
            <a:ext cx="8677275" cy="6248400"/>
          </a:xfrm>
        </p:spPr>
        <p:txBody>
          <a:bodyPr/>
          <a:lstStyle/>
          <a:p>
            <a:pPr>
              <a:lnSpc>
                <a:spcPct val="90000"/>
              </a:lnSpc>
              <a:buFont typeface="Wingdings" pitchFamily="2" charset="2"/>
              <a:buNone/>
            </a:pPr>
            <a:endParaRPr lang="tr-TR" altLang="tr-TR" sz="2800">
              <a:solidFill>
                <a:srgbClr val="0033CC"/>
              </a:solidFill>
            </a:endParaRPr>
          </a:p>
          <a:p>
            <a:pPr>
              <a:lnSpc>
                <a:spcPct val="90000"/>
              </a:lnSpc>
              <a:buFont typeface="Wingdings" pitchFamily="2" charset="2"/>
              <a:buNone/>
            </a:pPr>
            <a:r>
              <a:rPr lang="tr-TR" altLang="tr-TR" sz="2800">
                <a:solidFill>
                  <a:srgbClr val="0033CC"/>
                </a:solidFill>
              </a:rPr>
              <a:t>b) Türkü</a:t>
            </a:r>
          </a:p>
          <a:p>
            <a:pPr>
              <a:lnSpc>
                <a:spcPct val="90000"/>
              </a:lnSpc>
              <a:buClr>
                <a:srgbClr val="0033CC"/>
              </a:buClr>
              <a:buFont typeface="Wingdings" pitchFamily="2" charset="2"/>
              <a:buChar char="Ø"/>
            </a:pPr>
            <a:r>
              <a:rPr lang="tr-TR" altLang="tr-TR" sz="2800">
                <a:solidFill>
                  <a:srgbClr val="FF0066"/>
                </a:solidFill>
              </a:rPr>
              <a:t>Genellikle söyleyenleri belli değildir.</a:t>
            </a:r>
          </a:p>
          <a:p>
            <a:pPr>
              <a:lnSpc>
                <a:spcPct val="90000"/>
              </a:lnSpc>
              <a:buClr>
                <a:srgbClr val="0033CC"/>
              </a:buClr>
              <a:buFont typeface="Wingdings" pitchFamily="2" charset="2"/>
              <a:buChar char="Ø"/>
            </a:pPr>
            <a:r>
              <a:rPr lang="tr-TR" altLang="tr-TR" sz="2800">
                <a:solidFill>
                  <a:srgbClr val="66FF33"/>
                </a:solidFill>
              </a:rPr>
              <a:t>Daha çok aşk,doğa,güzellik gibi konular işlenir.</a:t>
            </a:r>
          </a:p>
          <a:p>
            <a:pPr>
              <a:lnSpc>
                <a:spcPct val="90000"/>
              </a:lnSpc>
              <a:buClr>
                <a:srgbClr val="0033CC"/>
              </a:buClr>
              <a:buFont typeface="Wingdings" pitchFamily="2" charset="2"/>
              <a:buChar char="Ø"/>
            </a:pPr>
            <a:r>
              <a:rPr lang="tr-TR" altLang="tr-TR" sz="2800">
                <a:solidFill>
                  <a:srgbClr val="845420"/>
                </a:solidFill>
              </a:rPr>
              <a:t>Her zaman bir ezgiyle söylenir.</a:t>
            </a:r>
          </a:p>
          <a:p>
            <a:pPr>
              <a:lnSpc>
                <a:spcPct val="90000"/>
              </a:lnSpc>
              <a:buClr>
                <a:srgbClr val="0033CC"/>
              </a:buClr>
              <a:buFont typeface="Wingdings" pitchFamily="2" charset="2"/>
              <a:buChar char="Ø"/>
            </a:pPr>
            <a:r>
              <a:rPr lang="tr-TR" altLang="tr-TR" sz="2800">
                <a:solidFill>
                  <a:srgbClr val="FF6600"/>
                </a:solidFill>
              </a:rPr>
              <a:t>Ezgilerine göre bozlak,kayabaşı,türkmani... gibi adlar alırlar.</a:t>
            </a:r>
          </a:p>
          <a:p>
            <a:pPr>
              <a:lnSpc>
                <a:spcPct val="90000"/>
              </a:lnSpc>
              <a:buClr>
                <a:srgbClr val="0033CC"/>
              </a:buClr>
              <a:buFont typeface="Wingdings" pitchFamily="2" charset="2"/>
              <a:buChar char="Ø"/>
            </a:pPr>
            <a:r>
              <a:rPr lang="tr-TR" altLang="tr-TR" sz="2800">
                <a:solidFill>
                  <a:srgbClr val="336600"/>
                </a:solidFill>
              </a:rPr>
              <a:t>Yapı bakımından iki bölümden oluşur.Asıl sözleri bulunduğu bölüme </a:t>
            </a:r>
            <a:r>
              <a:rPr lang="tr-TR" altLang="tr-TR" sz="2800">
                <a:solidFill>
                  <a:srgbClr val="FF0066"/>
                </a:solidFill>
              </a:rPr>
              <a:t>bent</a:t>
            </a:r>
            <a:r>
              <a:rPr lang="tr-TR" altLang="tr-TR" sz="2800">
                <a:solidFill>
                  <a:srgbClr val="336600"/>
                </a:solidFill>
              </a:rPr>
              <a:t>,her bendin sonunda yinelenen kısma </a:t>
            </a:r>
            <a:r>
              <a:rPr lang="tr-TR" altLang="tr-TR" sz="2800">
                <a:solidFill>
                  <a:srgbClr val="FF0066"/>
                </a:solidFill>
              </a:rPr>
              <a:t>kavuştak(nakarat)</a:t>
            </a:r>
            <a:r>
              <a:rPr lang="tr-TR" altLang="tr-TR" sz="2800">
                <a:solidFill>
                  <a:srgbClr val="336600"/>
                </a:solidFill>
              </a:rPr>
              <a:t> denir.  </a:t>
            </a:r>
          </a:p>
          <a:p>
            <a:pPr>
              <a:lnSpc>
                <a:spcPct val="90000"/>
              </a:lnSpc>
              <a:buClr>
                <a:srgbClr val="0033CC"/>
              </a:buClr>
              <a:buFont typeface="Wingdings" pitchFamily="2" charset="2"/>
              <a:buChar char="Ø"/>
            </a:pPr>
            <a:r>
              <a:rPr lang="tr-TR" altLang="tr-TR" sz="2800">
                <a:solidFill>
                  <a:srgbClr val="003399"/>
                </a:solidFill>
              </a:rPr>
              <a:t>Her türküde kavuştak olmayabilir.</a:t>
            </a:r>
          </a:p>
          <a:p>
            <a:pPr>
              <a:lnSpc>
                <a:spcPct val="90000"/>
              </a:lnSpc>
              <a:buClr>
                <a:srgbClr val="0033CC"/>
              </a:buClr>
              <a:buFont typeface="Wingdings" pitchFamily="2" charset="2"/>
              <a:buChar char="Ø"/>
            </a:pPr>
            <a:r>
              <a:rPr lang="tr-TR" altLang="tr-TR" sz="2800">
                <a:solidFill>
                  <a:srgbClr val="FF00FF"/>
                </a:solidFill>
              </a:rPr>
              <a:t>Türkülerin bentleri ve kavuştakları kendi arasında değişik biçimlerde uyaklanır.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027"/>
          <p:cNvSpPr>
            <a:spLocks noGrp="1" noChangeArrowheads="1"/>
          </p:cNvSpPr>
          <p:nvPr>
            <p:ph type="body" idx="1"/>
          </p:nvPr>
        </p:nvSpPr>
        <p:spPr>
          <a:xfrm>
            <a:off x="466725" y="533400"/>
            <a:ext cx="8677275" cy="6324600"/>
          </a:xfrm>
        </p:spPr>
        <p:txBody>
          <a:bodyPr/>
          <a:lstStyle/>
          <a:p>
            <a:pPr>
              <a:lnSpc>
                <a:spcPct val="90000"/>
              </a:lnSpc>
              <a:buFont typeface="Wingdings" pitchFamily="2" charset="2"/>
              <a:buNone/>
            </a:pPr>
            <a:endParaRPr lang="tr-TR" altLang="tr-TR" sz="2800">
              <a:solidFill>
                <a:srgbClr val="0033CC"/>
              </a:solidFill>
            </a:endParaRPr>
          </a:p>
          <a:p>
            <a:pPr>
              <a:lnSpc>
                <a:spcPct val="90000"/>
              </a:lnSpc>
              <a:buFont typeface="Wingdings" pitchFamily="2" charset="2"/>
              <a:buNone/>
            </a:pPr>
            <a:r>
              <a:rPr lang="tr-TR" altLang="tr-TR" sz="2800">
                <a:solidFill>
                  <a:srgbClr val="0033CC"/>
                </a:solidFill>
              </a:rPr>
              <a:t>c) Ninni </a:t>
            </a:r>
          </a:p>
          <a:p>
            <a:pPr>
              <a:lnSpc>
                <a:spcPct val="90000"/>
              </a:lnSpc>
              <a:buClr>
                <a:srgbClr val="0033CC"/>
              </a:buClr>
              <a:buFont typeface="Wingdings" pitchFamily="2" charset="2"/>
              <a:buChar char="Ø"/>
            </a:pPr>
            <a:r>
              <a:rPr lang="tr-TR" altLang="tr-TR" sz="2800">
                <a:solidFill>
                  <a:srgbClr val="FF00FF"/>
                </a:solidFill>
              </a:rPr>
              <a:t>Ezgi ile çocukları uyutmak için söylenir.</a:t>
            </a:r>
          </a:p>
          <a:p>
            <a:pPr>
              <a:lnSpc>
                <a:spcPct val="90000"/>
              </a:lnSpc>
              <a:buClr>
                <a:srgbClr val="0033CC"/>
              </a:buClr>
              <a:buFont typeface="Wingdings" pitchFamily="2" charset="2"/>
              <a:buChar char="Ø"/>
            </a:pPr>
            <a:r>
              <a:rPr lang="tr-TR" altLang="tr-TR" sz="2800">
                <a:solidFill>
                  <a:srgbClr val="003399"/>
                </a:solidFill>
              </a:rPr>
              <a:t>Genelde aaxa biçiminde uyaklanır ve 7’li, 8’li hece kalıbıyla söylenir.</a:t>
            </a:r>
          </a:p>
          <a:p>
            <a:pPr>
              <a:lnSpc>
                <a:spcPct val="90000"/>
              </a:lnSpc>
              <a:buClr>
                <a:srgbClr val="0033CC"/>
              </a:buClr>
              <a:buFont typeface="Wingdings" pitchFamily="2" charset="2"/>
              <a:buChar char="Ø"/>
            </a:pPr>
            <a:r>
              <a:rPr lang="tr-TR" altLang="tr-TR" sz="2800">
                <a:solidFill>
                  <a:srgbClr val="33CC33"/>
                </a:solidFill>
              </a:rPr>
              <a:t>Bunlarda da nakarat bölümleri vardır.</a:t>
            </a:r>
          </a:p>
          <a:p>
            <a:pPr>
              <a:lnSpc>
                <a:spcPct val="90000"/>
              </a:lnSpc>
              <a:buClr>
                <a:srgbClr val="0033CC"/>
              </a:buClr>
              <a:buFont typeface="Wingdings" pitchFamily="2" charset="2"/>
              <a:buChar char="Ø"/>
            </a:pPr>
            <a:r>
              <a:rPr lang="tr-TR" altLang="tr-TR" sz="2800">
                <a:solidFill>
                  <a:srgbClr val="845420"/>
                </a:solidFill>
              </a:rPr>
              <a:t>Bir ya da birkaç dörtlükten oluşabilir.</a:t>
            </a:r>
          </a:p>
          <a:p>
            <a:pPr>
              <a:lnSpc>
                <a:spcPct val="90000"/>
              </a:lnSpc>
              <a:buClr>
                <a:srgbClr val="0033CC"/>
              </a:buClr>
              <a:buFont typeface="Wingdings" pitchFamily="2" charset="2"/>
              <a:buNone/>
            </a:pPr>
            <a:r>
              <a:rPr lang="tr-TR" altLang="tr-TR" sz="2800" i="1">
                <a:solidFill>
                  <a:srgbClr val="FF0066"/>
                </a:solidFill>
                <a:latin typeface="Monotype Corsiva" pitchFamily="66" charset="0"/>
              </a:rPr>
              <a:t> </a:t>
            </a:r>
          </a:p>
          <a:p>
            <a:pPr>
              <a:lnSpc>
                <a:spcPct val="90000"/>
              </a:lnSpc>
              <a:buClr>
                <a:srgbClr val="0033CC"/>
              </a:buClr>
              <a:buFont typeface="Wingdings" pitchFamily="2" charset="2"/>
              <a:buNone/>
            </a:pPr>
            <a:r>
              <a:rPr lang="tr-TR" altLang="tr-TR" sz="2800" i="1">
                <a:solidFill>
                  <a:srgbClr val="FF0066"/>
                </a:solidFill>
                <a:latin typeface="Monotype Corsiva" pitchFamily="66" charset="0"/>
              </a:rPr>
              <a:t> UYARI: </a:t>
            </a:r>
            <a:r>
              <a:rPr lang="tr-TR" altLang="tr-TR" sz="2800">
                <a:solidFill>
                  <a:srgbClr val="336600"/>
                </a:solidFill>
              </a:rPr>
              <a:t>Daima bir ezgiyle söylenen “ninni” ve “ağıt” türleri de türkü kapsamındadır. Yani ninniler ve ağıtlar bağımsız bir nazım biçimi değil,türkü biçiminin türleridir. Bunlar da anonim ürünlerdir. Ancak  koşma biçimindeki kimi ağıtların söyleyenleri bellidir;onlar da bestelendiklerinde türküleşirler.</a:t>
            </a:r>
            <a:r>
              <a:rPr lang="tr-TR" altLang="tr-TR">
                <a:solidFill>
                  <a:srgbClr val="336600"/>
                </a:solidFill>
              </a:rPr>
              <a:t> </a:t>
            </a:r>
            <a:endParaRPr lang="tr-TR" altLang="tr-TR" i="1">
              <a:solidFill>
                <a:srgbClr val="336600"/>
              </a:solidFill>
              <a:latin typeface="Monotype Corsiva" pitchFamily="66" charset="0"/>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027"/>
          <p:cNvSpPr>
            <a:spLocks noGrp="1" noChangeArrowheads="1"/>
          </p:cNvSpPr>
          <p:nvPr>
            <p:ph type="body" idx="1"/>
          </p:nvPr>
        </p:nvSpPr>
        <p:spPr>
          <a:xfrm>
            <a:off x="466725" y="457200"/>
            <a:ext cx="8677275" cy="6400800"/>
          </a:xfrm>
        </p:spPr>
        <p:txBody>
          <a:bodyPr/>
          <a:lstStyle/>
          <a:p>
            <a:pPr marL="609600" indent="-609600">
              <a:lnSpc>
                <a:spcPct val="80000"/>
              </a:lnSpc>
              <a:buFont typeface="Wingdings" pitchFamily="2" charset="2"/>
              <a:buNone/>
            </a:pPr>
            <a:r>
              <a:rPr lang="tr-TR" altLang="tr-TR" sz="2800">
                <a:solidFill>
                  <a:srgbClr val="006600"/>
                </a:solidFill>
              </a:rPr>
              <a:t>Aşık Edebiyatı Nazım Biçimleri</a:t>
            </a:r>
          </a:p>
          <a:p>
            <a:pPr marL="609600" indent="-609600">
              <a:lnSpc>
                <a:spcPct val="80000"/>
              </a:lnSpc>
              <a:buFont typeface="Wingdings" pitchFamily="2" charset="2"/>
              <a:buNone/>
            </a:pPr>
            <a:r>
              <a:rPr lang="tr-TR" altLang="tr-TR" sz="2800">
                <a:solidFill>
                  <a:srgbClr val="0033CC"/>
                </a:solidFill>
              </a:rPr>
              <a:t>a)Koşma</a:t>
            </a:r>
          </a:p>
          <a:p>
            <a:pPr marL="609600" indent="-609600">
              <a:lnSpc>
                <a:spcPct val="80000"/>
              </a:lnSpc>
              <a:buClr>
                <a:srgbClr val="0033CC"/>
              </a:buClr>
              <a:buFont typeface="Wingdings" pitchFamily="2" charset="2"/>
              <a:buBlip>
                <a:blip r:embed="rId2"/>
              </a:buBlip>
            </a:pPr>
            <a:r>
              <a:rPr lang="tr-TR" altLang="tr-TR" sz="2800">
                <a:solidFill>
                  <a:srgbClr val="003399"/>
                </a:solidFill>
              </a:rPr>
              <a:t>11’li hece ölçüsüyle söylenmiştir.</a:t>
            </a:r>
          </a:p>
          <a:p>
            <a:pPr marL="609600" indent="-609600">
              <a:lnSpc>
                <a:spcPct val="80000"/>
              </a:lnSpc>
              <a:buClr>
                <a:srgbClr val="0033CC"/>
              </a:buClr>
              <a:buFont typeface="Wingdings" pitchFamily="2" charset="2"/>
              <a:buBlip>
                <a:blip r:embed="rId2"/>
              </a:buBlip>
            </a:pPr>
            <a:r>
              <a:rPr lang="tr-TR" altLang="tr-TR" sz="2800">
                <a:solidFill>
                  <a:srgbClr val="FF00FF"/>
                </a:solidFill>
              </a:rPr>
              <a:t>3-6 dörtlükten oluşabilir.</a:t>
            </a:r>
          </a:p>
          <a:p>
            <a:pPr marL="609600" indent="-609600">
              <a:lnSpc>
                <a:spcPct val="80000"/>
              </a:lnSpc>
              <a:buClr>
                <a:srgbClr val="0033CC"/>
              </a:buClr>
              <a:buFont typeface="Wingdings" pitchFamily="2" charset="2"/>
              <a:buBlip>
                <a:blip r:embed="rId2"/>
              </a:buBlip>
            </a:pPr>
            <a:r>
              <a:rPr lang="tr-TR" altLang="tr-TR" sz="2800">
                <a:solidFill>
                  <a:srgbClr val="33CC33"/>
                </a:solidFill>
              </a:rPr>
              <a:t>Son dörtlükte ozanın adı geçer.(halk şiirinde ozanın kullandığı takma ada </a:t>
            </a:r>
            <a:r>
              <a:rPr lang="tr-TR" altLang="tr-TR" sz="2800">
                <a:solidFill>
                  <a:srgbClr val="FF0066"/>
                </a:solidFill>
              </a:rPr>
              <a:t>tapşırma</a:t>
            </a:r>
            <a:r>
              <a:rPr lang="tr-TR" altLang="tr-TR" sz="2800">
                <a:solidFill>
                  <a:srgbClr val="33CC33"/>
                </a:solidFill>
              </a:rPr>
              <a:t> denir)</a:t>
            </a:r>
          </a:p>
          <a:p>
            <a:pPr marL="609600" indent="-609600">
              <a:lnSpc>
                <a:spcPct val="80000"/>
              </a:lnSpc>
              <a:buClr>
                <a:srgbClr val="0033CC"/>
              </a:buClr>
              <a:buFont typeface="Wingdings" pitchFamily="2" charset="2"/>
              <a:buBlip>
                <a:blip r:embed="rId2"/>
              </a:buBlip>
            </a:pPr>
            <a:r>
              <a:rPr lang="tr-TR" altLang="tr-TR" sz="2800">
                <a:solidFill>
                  <a:srgbClr val="FF6600"/>
                </a:solidFill>
              </a:rPr>
              <a:t>Uyak düzeni genelde abab/cccb/dddb... şeklindedir.</a:t>
            </a:r>
          </a:p>
          <a:p>
            <a:pPr marL="609600" indent="-609600">
              <a:lnSpc>
                <a:spcPct val="80000"/>
              </a:lnSpc>
              <a:buClr>
                <a:srgbClr val="0033CC"/>
              </a:buClr>
              <a:buFont typeface="Wingdings" pitchFamily="2" charset="2"/>
              <a:buBlip>
                <a:blip r:embed="rId2"/>
              </a:buBlip>
            </a:pPr>
            <a:r>
              <a:rPr lang="tr-TR" altLang="tr-TR" sz="2800">
                <a:solidFill>
                  <a:schemeClr val="tx2"/>
                </a:solidFill>
              </a:rPr>
              <a:t>Söyleyenleri bellidir.</a:t>
            </a:r>
          </a:p>
          <a:p>
            <a:pPr marL="609600" indent="-609600">
              <a:lnSpc>
                <a:spcPct val="80000"/>
              </a:lnSpc>
              <a:buClr>
                <a:srgbClr val="0033CC"/>
              </a:buClr>
              <a:buFont typeface="Wingdings" pitchFamily="2" charset="2"/>
              <a:buBlip>
                <a:blip r:embed="rId2"/>
              </a:buBlip>
            </a:pPr>
            <a:r>
              <a:rPr lang="tr-TR" altLang="tr-TR" sz="2800">
                <a:solidFill>
                  <a:srgbClr val="FF0066"/>
                </a:solidFill>
              </a:rPr>
              <a:t>Konuları bakımından dört gruptur.</a:t>
            </a:r>
          </a:p>
          <a:p>
            <a:pPr marL="609600" indent="-609600">
              <a:lnSpc>
                <a:spcPct val="80000"/>
              </a:lnSpc>
              <a:buClr>
                <a:schemeClr val="tx1"/>
              </a:buClr>
              <a:buFont typeface="Wingdings" pitchFamily="2" charset="2"/>
              <a:buNone/>
            </a:pPr>
            <a:r>
              <a:rPr lang="tr-TR" altLang="tr-TR" sz="2800">
                <a:solidFill>
                  <a:srgbClr val="FF0066"/>
                </a:solidFill>
              </a:rPr>
              <a:t>        Güzelleme: </a:t>
            </a:r>
            <a:r>
              <a:rPr lang="tr-TR" altLang="tr-TR" sz="2800">
                <a:solidFill>
                  <a:srgbClr val="336600"/>
                </a:solidFill>
              </a:rPr>
              <a:t>Sevilen herhangi bir şeyin güzelliklerini övmek için söylenen lirik koşmadır. </a:t>
            </a:r>
          </a:p>
          <a:p>
            <a:pPr marL="609600" indent="-609600">
              <a:lnSpc>
                <a:spcPct val="80000"/>
              </a:lnSpc>
              <a:buClr>
                <a:schemeClr val="tx1"/>
              </a:buClr>
            </a:pPr>
            <a:r>
              <a:rPr lang="tr-TR" altLang="tr-TR" sz="2800">
                <a:solidFill>
                  <a:srgbClr val="FF0066"/>
                </a:solidFill>
              </a:rPr>
              <a:t>En ünlü şairi </a:t>
            </a:r>
            <a:r>
              <a:rPr lang="tr-TR" altLang="tr-TR" sz="2800">
                <a:solidFill>
                  <a:srgbClr val="FF6600"/>
                </a:solidFill>
              </a:rPr>
              <a:t>Karacaoğlan</a:t>
            </a:r>
            <a:r>
              <a:rPr lang="tr-TR" altLang="tr-TR" sz="2800">
                <a:solidFill>
                  <a:srgbClr val="FF0066"/>
                </a:solidFill>
              </a:rPr>
              <a:t>’dır.</a:t>
            </a:r>
          </a:p>
          <a:p>
            <a:pPr marL="609600" indent="-609600">
              <a:lnSpc>
                <a:spcPct val="80000"/>
              </a:lnSpc>
              <a:buClr>
                <a:schemeClr val="tx1"/>
              </a:buClr>
              <a:buFont typeface="Wingdings" pitchFamily="2" charset="2"/>
              <a:buNone/>
            </a:pPr>
            <a:r>
              <a:rPr lang="tr-TR" altLang="tr-TR" sz="2800">
                <a:solidFill>
                  <a:srgbClr val="FF0066"/>
                </a:solidFill>
              </a:rPr>
              <a:t>        Koçaklama: </a:t>
            </a:r>
            <a:r>
              <a:rPr lang="tr-TR" altLang="tr-TR" sz="2800">
                <a:solidFill>
                  <a:srgbClr val="000099"/>
                </a:solidFill>
              </a:rPr>
              <a:t>Yiğitlik,savaş,vuruşma konusunu işleyen epik koşmalardır. </a:t>
            </a:r>
          </a:p>
          <a:p>
            <a:pPr marL="609600" indent="-609600">
              <a:lnSpc>
                <a:spcPct val="80000"/>
              </a:lnSpc>
              <a:buClr>
                <a:schemeClr val="tx1"/>
              </a:buClr>
            </a:pPr>
            <a:r>
              <a:rPr lang="tr-TR" altLang="tr-TR" sz="2800">
                <a:solidFill>
                  <a:srgbClr val="FF0066"/>
                </a:solidFill>
              </a:rPr>
              <a:t>En başarılı sanatçıları </a:t>
            </a:r>
            <a:r>
              <a:rPr lang="tr-TR" altLang="tr-TR" sz="2800">
                <a:solidFill>
                  <a:srgbClr val="FF6600"/>
                </a:solidFill>
              </a:rPr>
              <a:t>Köroğlu</a:t>
            </a:r>
            <a:r>
              <a:rPr lang="tr-TR" altLang="tr-TR" sz="2800">
                <a:solidFill>
                  <a:srgbClr val="FF0066"/>
                </a:solidFill>
              </a:rPr>
              <a:t> ve </a:t>
            </a:r>
            <a:r>
              <a:rPr lang="tr-TR" altLang="tr-TR" sz="2800">
                <a:solidFill>
                  <a:srgbClr val="FF6600"/>
                </a:solidFill>
              </a:rPr>
              <a:t>Dadaloğlu</a:t>
            </a:r>
            <a:r>
              <a:rPr lang="tr-TR" altLang="tr-TR" sz="2800">
                <a:solidFill>
                  <a:srgbClr val="FF0066"/>
                </a:solidFill>
              </a:rPr>
              <a:t>’dur.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1027"/>
          <p:cNvSpPr>
            <a:spLocks noGrp="1" noChangeArrowheads="1"/>
          </p:cNvSpPr>
          <p:nvPr>
            <p:ph type="body" idx="1"/>
          </p:nvPr>
        </p:nvSpPr>
        <p:spPr>
          <a:xfrm>
            <a:off x="395288" y="533400"/>
            <a:ext cx="8748712" cy="6324600"/>
          </a:xfrm>
        </p:spPr>
        <p:txBody>
          <a:bodyPr/>
          <a:lstStyle/>
          <a:p>
            <a:pPr>
              <a:buFont typeface="Wingdings" pitchFamily="2" charset="2"/>
              <a:buNone/>
            </a:pPr>
            <a:endParaRPr lang="tr-TR" altLang="tr-TR" sz="2400">
              <a:solidFill>
                <a:srgbClr val="FF0066"/>
              </a:solidFill>
            </a:endParaRPr>
          </a:p>
          <a:p>
            <a:pPr>
              <a:buFont typeface="Wingdings" pitchFamily="2" charset="2"/>
              <a:buNone/>
            </a:pPr>
            <a:r>
              <a:rPr lang="tr-TR" altLang="tr-TR" sz="2400">
                <a:solidFill>
                  <a:srgbClr val="FF0066"/>
                </a:solidFill>
              </a:rPr>
              <a:t> </a:t>
            </a:r>
            <a:r>
              <a:rPr lang="tr-TR" altLang="tr-TR" sz="2800">
                <a:solidFill>
                  <a:srgbClr val="FF0066"/>
                </a:solidFill>
              </a:rPr>
              <a:t>Taşlama: </a:t>
            </a:r>
            <a:r>
              <a:rPr lang="tr-TR" altLang="tr-TR" sz="2800">
                <a:solidFill>
                  <a:srgbClr val="000099"/>
                </a:solidFill>
              </a:rPr>
              <a:t>Bir olayı durumu ya da kişiyi yeren koşmadır. </a:t>
            </a:r>
          </a:p>
          <a:p>
            <a:r>
              <a:rPr lang="tr-TR" altLang="tr-TR" sz="2800">
                <a:solidFill>
                  <a:srgbClr val="008000"/>
                </a:solidFill>
              </a:rPr>
              <a:t>Bu türün ünlü ozanı </a:t>
            </a:r>
            <a:r>
              <a:rPr lang="tr-TR" altLang="tr-TR" sz="2800">
                <a:solidFill>
                  <a:srgbClr val="FF0000"/>
                </a:solidFill>
              </a:rPr>
              <a:t>Seyrani</a:t>
            </a:r>
            <a:r>
              <a:rPr lang="tr-TR" altLang="tr-TR" sz="2800">
                <a:solidFill>
                  <a:srgbClr val="008000"/>
                </a:solidFill>
              </a:rPr>
              <a:t>’dir. </a:t>
            </a:r>
          </a:p>
          <a:p>
            <a:pPr>
              <a:buFont typeface="Wingdings" pitchFamily="2" charset="2"/>
              <a:buNone/>
            </a:pPr>
            <a:r>
              <a:rPr lang="tr-TR" altLang="tr-TR" sz="2800">
                <a:solidFill>
                  <a:srgbClr val="FF0066"/>
                </a:solidFill>
              </a:rPr>
              <a:t> Ağıt: </a:t>
            </a:r>
            <a:r>
              <a:rPr lang="tr-TR" altLang="tr-TR" sz="2800">
                <a:solidFill>
                  <a:srgbClr val="4F9410"/>
                </a:solidFill>
              </a:rPr>
              <a:t>Ölümden duyulan acıyı dile getiren koşmadır.</a:t>
            </a:r>
          </a:p>
          <a:p>
            <a:pPr>
              <a:buFont typeface="Wingdings" pitchFamily="2" charset="2"/>
              <a:buNone/>
            </a:pPr>
            <a:r>
              <a:rPr lang="tr-TR" altLang="tr-TR" sz="2800">
                <a:solidFill>
                  <a:srgbClr val="0033CC"/>
                </a:solidFill>
              </a:rPr>
              <a:t>b) Semai: </a:t>
            </a:r>
            <a:r>
              <a:rPr lang="tr-TR" altLang="tr-TR" sz="2800">
                <a:solidFill>
                  <a:srgbClr val="FF6600"/>
                </a:solidFill>
              </a:rPr>
              <a:t>Semai “</a:t>
            </a:r>
            <a:r>
              <a:rPr lang="tr-TR" altLang="tr-TR" sz="2800" b="1" i="1">
                <a:solidFill>
                  <a:srgbClr val="FF0066"/>
                </a:solidFill>
              </a:rPr>
              <a:t>işitilerek öğrenilen şiir</a:t>
            </a:r>
            <a:r>
              <a:rPr lang="tr-TR" altLang="tr-TR" sz="2800">
                <a:solidFill>
                  <a:srgbClr val="FF6600"/>
                </a:solidFill>
              </a:rPr>
              <a:t>” demektir.</a:t>
            </a:r>
          </a:p>
          <a:p>
            <a:pPr>
              <a:buClr>
                <a:srgbClr val="0033CC"/>
              </a:buClr>
              <a:buFont typeface="Wingdings" pitchFamily="2" charset="2"/>
              <a:buBlip>
                <a:blip r:embed="rId2"/>
              </a:buBlip>
            </a:pPr>
            <a:r>
              <a:rPr lang="tr-TR" altLang="tr-TR" sz="2800">
                <a:solidFill>
                  <a:schemeClr val="tx2"/>
                </a:solidFill>
              </a:rPr>
              <a:t>8’li hece ölçüsüyle söylenir.</a:t>
            </a:r>
          </a:p>
          <a:p>
            <a:pPr>
              <a:buClr>
                <a:srgbClr val="0033CC"/>
              </a:buClr>
              <a:buFont typeface="Wingdings" pitchFamily="2" charset="2"/>
              <a:buBlip>
                <a:blip r:embed="rId2"/>
              </a:buBlip>
            </a:pPr>
            <a:r>
              <a:rPr lang="tr-TR" altLang="tr-TR" sz="2800">
                <a:solidFill>
                  <a:srgbClr val="4F9410"/>
                </a:solidFill>
              </a:rPr>
              <a:t>Koşma gibi 3-6 dörtlükten oluşur.</a:t>
            </a:r>
          </a:p>
          <a:p>
            <a:pPr>
              <a:buClr>
                <a:srgbClr val="0033CC"/>
              </a:buClr>
              <a:buFont typeface="Wingdings" pitchFamily="2" charset="2"/>
              <a:buBlip>
                <a:blip r:embed="rId2"/>
              </a:buBlip>
            </a:pPr>
            <a:r>
              <a:rPr lang="tr-TR" altLang="tr-TR" sz="2800">
                <a:solidFill>
                  <a:srgbClr val="FF6600"/>
                </a:solidFill>
              </a:rPr>
              <a:t>Kendine özgü bir ezgisi vardır.</a:t>
            </a:r>
          </a:p>
          <a:p>
            <a:pPr>
              <a:buClr>
                <a:srgbClr val="0033CC"/>
              </a:buClr>
              <a:buFont typeface="Wingdings" pitchFamily="2" charset="2"/>
              <a:buBlip>
                <a:blip r:embed="rId2"/>
              </a:buBlip>
            </a:pPr>
            <a:r>
              <a:rPr lang="tr-TR" altLang="tr-TR" sz="2800">
                <a:solidFill>
                  <a:srgbClr val="FF0066"/>
                </a:solidFill>
              </a:rPr>
              <a:t>Uyak düzeni koşmaya benzer.</a:t>
            </a:r>
          </a:p>
          <a:p>
            <a:pPr>
              <a:buClr>
                <a:srgbClr val="0033CC"/>
              </a:buClr>
              <a:buFont typeface="Wingdings" pitchFamily="2" charset="2"/>
              <a:buBlip>
                <a:blip r:embed="rId2"/>
              </a:buBlip>
            </a:pPr>
            <a:r>
              <a:rPr lang="tr-TR" altLang="tr-TR" sz="2800">
                <a:solidFill>
                  <a:srgbClr val="8E1621"/>
                </a:solidFill>
              </a:rPr>
              <a:t>Sevgi,doğa,güzellik gibi konular işlenir.</a:t>
            </a:r>
          </a:p>
          <a:p>
            <a:pPr>
              <a:buClr>
                <a:srgbClr val="0033CC"/>
              </a:buClr>
              <a:buFont typeface="Wingdings" pitchFamily="2" charset="2"/>
              <a:buBlip>
                <a:blip r:embed="rId2"/>
              </a:buBlip>
            </a:pPr>
            <a:r>
              <a:rPr lang="tr-TR" altLang="tr-TR" sz="2800">
                <a:solidFill>
                  <a:schemeClr val="tx2"/>
                </a:solidFill>
              </a:rPr>
              <a:t>Söyleyenleri bellidir.</a:t>
            </a:r>
            <a:r>
              <a:rPr lang="tr-TR" altLang="tr-TR">
                <a:solidFill>
                  <a:schemeClr val="tx2"/>
                </a:solidFill>
              </a:rPr>
              <a:t> </a:t>
            </a:r>
          </a:p>
          <a:p>
            <a:pPr>
              <a:buFont typeface="Wingdings" pitchFamily="2" charset="2"/>
              <a:buNone/>
            </a:pPr>
            <a:endParaRPr lang="tr-TR" altLang="tr-TR">
              <a:solidFill>
                <a:srgbClr val="0033CC"/>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1027"/>
          <p:cNvSpPr>
            <a:spLocks noGrp="1" noChangeArrowheads="1"/>
          </p:cNvSpPr>
          <p:nvPr>
            <p:ph type="body" idx="1"/>
          </p:nvPr>
        </p:nvSpPr>
        <p:spPr>
          <a:xfrm>
            <a:off x="466725" y="533400"/>
            <a:ext cx="8677275" cy="6324600"/>
          </a:xfrm>
        </p:spPr>
        <p:txBody>
          <a:bodyPr/>
          <a:lstStyle/>
          <a:p>
            <a:pPr>
              <a:lnSpc>
                <a:spcPct val="90000"/>
              </a:lnSpc>
              <a:buFont typeface="Wingdings" pitchFamily="2" charset="2"/>
              <a:buNone/>
            </a:pPr>
            <a:endParaRPr lang="tr-TR" altLang="tr-TR" sz="2800">
              <a:solidFill>
                <a:srgbClr val="0033CC"/>
              </a:solidFill>
            </a:endParaRPr>
          </a:p>
          <a:p>
            <a:pPr>
              <a:lnSpc>
                <a:spcPct val="90000"/>
              </a:lnSpc>
              <a:buFont typeface="Wingdings" pitchFamily="2" charset="2"/>
              <a:buNone/>
            </a:pPr>
            <a:r>
              <a:rPr lang="tr-TR" altLang="tr-TR" sz="2800">
                <a:solidFill>
                  <a:srgbClr val="0033CC"/>
                </a:solidFill>
              </a:rPr>
              <a:t>c)Varsağı: </a:t>
            </a:r>
            <a:r>
              <a:rPr lang="tr-TR" altLang="tr-TR" sz="2800"/>
              <a:t>Güney Doğu Anadolu’da yaşayan Varsak boyu ozanlarınca söylenen şiirlere varsağı denilmiştir.</a:t>
            </a:r>
          </a:p>
          <a:p>
            <a:pPr>
              <a:lnSpc>
                <a:spcPct val="90000"/>
              </a:lnSpc>
              <a:buClr>
                <a:srgbClr val="0033CC"/>
              </a:buClr>
              <a:buFont typeface="Wingdings" pitchFamily="2" charset="2"/>
              <a:buBlip>
                <a:blip r:embed="rId2"/>
              </a:buBlip>
            </a:pPr>
            <a:r>
              <a:rPr lang="tr-TR" altLang="tr-TR" sz="2800"/>
              <a:t>Çok yaygın olmayan bir nazım biçimidir.</a:t>
            </a:r>
          </a:p>
          <a:p>
            <a:pPr>
              <a:lnSpc>
                <a:spcPct val="90000"/>
              </a:lnSpc>
              <a:buClr>
                <a:srgbClr val="0033CC"/>
              </a:buClr>
              <a:buFont typeface="Wingdings" pitchFamily="2" charset="2"/>
              <a:buBlip>
                <a:blip r:embed="rId2"/>
              </a:buBlip>
            </a:pPr>
            <a:r>
              <a:rPr lang="tr-TR" altLang="tr-TR" sz="2800"/>
              <a:t>Ölçüsü ve uyak düzeni semai gibidir.</a:t>
            </a:r>
          </a:p>
          <a:p>
            <a:pPr>
              <a:lnSpc>
                <a:spcPct val="90000"/>
              </a:lnSpc>
              <a:buClr>
                <a:srgbClr val="0033CC"/>
              </a:buClr>
              <a:buFont typeface="Wingdings" pitchFamily="2" charset="2"/>
              <a:buBlip>
                <a:blip r:embed="rId2"/>
              </a:buBlip>
            </a:pPr>
            <a:r>
              <a:rPr lang="tr-TR" altLang="tr-TR" sz="2800"/>
              <a:t>Özel bir ezgisi vardır.</a:t>
            </a:r>
          </a:p>
          <a:p>
            <a:pPr>
              <a:lnSpc>
                <a:spcPct val="90000"/>
              </a:lnSpc>
              <a:buClr>
                <a:srgbClr val="0033CC"/>
              </a:buClr>
              <a:buFont typeface="Wingdings" pitchFamily="2" charset="2"/>
              <a:buBlip>
                <a:blip r:embed="rId2"/>
              </a:buBlip>
            </a:pPr>
            <a:r>
              <a:rPr lang="tr-TR" altLang="tr-TR" sz="2800"/>
              <a:t>Kimi dörtlüklerinde “bre!,hey!,behey!” gibi ünlemler yer alır.</a:t>
            </a:r>
          </a:p>
          <a:p>
            <a:pPr>
              <a:lnSpc>
                <a:spcPct val="90000"/>
              </a:lnSpc>
              <a:buClr>
                <a:srgbClr val="0033CC"/>
              </a:buClr>
              <a:buFont typeface="Wingdings" pitchFamily="2" charset="2"/>
              <a:buBlip>
                <a:blip r:embed="rId2"/>
              </a:buBlip>
            </a:pPr>
            <a:r>
              <a:rPr lang="tr-TR" altLang="tr-TR" sz="2800"/>
              <a:t>Genellikle 3-5 dörtlükten oluşur.dörtlük sayısı daha fazla da olabilir.</a:t>
            </a:r>
          </a:p>
          <a:p>
            <a:pPr>
              <a:lnSpc>
                <a:spcPct val="90000"/>
              </a:lnSpc>
              <a:buClr>
                <a:srgbClr val="0033CC"/>
              </a:buClr>
              <a:buFont typeface="Wingdings" pitchFamily="2" charset="2"/>
              <a:buBlip>
                <a:blip r:embed="rId2"/>
              </a:buBlip>
            </a:pPr>
            <a:r>
              <a:rPr lang="tr-TR" altLang="tr-TR" sz="2800"/>
              <a:t>Müziğinde ve sözlerinde meyden okuyan,babacan,erkekçe bir hava duyulur.</a:t>
            </a:r>
          </a:p>
          <a:p>
            <a:pPr>
              <a:lnSpc>
                <a:spcPct val="90000"/>
              </a:lnSpc>
              <a:buClr>
                <a:srgbClr val="0033CC"/>
              </a:buClr>
              <a:buFont typeface="Wingdings" pitchFamily="2" charset="2"/>
              <a:buBlip>
                <a:blip r:embed="rId2"/>
              </a:buBlip>
            </a:pPr>
            <a:r>
              <a:rPr lang="tr-TR" altLang="tr-TR" sz="2800"/>
              <a:t>Bu türün en güzel örneklerini Karacaoğlan vermiştir.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027"/>
          <p:cNvSpPr>
            <a:spLocks noGrp="1" noChangeArrowheads="1"/>
          </p:cNvSpPr>
          <p:nvPr>
            <p:ph type="body" idx="1"/>
          </p:nvPr>
        </p:nvSpPr>
        <p:spPr>
          <a:xfrm>
            <a:off x="466725" y="333375"/>
            <a:ext cx="8677275" cy="6524625"/>
          </a:xfrm>
        </p:spPr>
        <p:txBody>
          <a:bodyPr/>
          <a:lstStyle/>
          <a:p>
            <a:pPr>
              <a:lnSpc>
                <a:spcPct val="90000"/>
              </a:lnSpc>
              <a:buFont typeface="Wingdings" pitchFamily="2" charset="2"/>
              <a:buNone/>
            </a:pPr>
            <a:endParaRPr lang="tr-TR" altLang="tr-TR" sz="2400">
              <a:solidFill>
                <a:srgbClr val="0033CC"/>
              </a:solidFill>
            </a:endParaRPr>
          </a:p>
          <a:p>
            <a:pPr>
              <a:lnSpc>
                <a:spcPct val="90000"/>
              </a:lnSpc>
              <a:buFont typeface="Wingdings" pitchFamily="2" charset="2"/>
              <a:buNone/>
            </a:pPr>
            <a:r>
              <a:rPr lang="tr-TR" altLang="tr-TR" sz="2400">
                <a:solidFill>
                  <a:srgbClr val="0033CC"/>
                </a:solidFill>
              </a:rPr>
              <a:t>d) </a:t>
            </a:r>
            <a:r>
              <a:rPr lang="tr-TR" altLang="tr-TR" sz="2800">
                <a:solidFill>
                  <a:srgbClr val="0033CC"/>
                </a:solidFill>
              </a:rPr>
              <a:t>Destan:</a:t>
            </a:r>
            <a:r>
              <a:rPr lang="tr-TR" altLang="tr-TR" sz="2800"/>
              <a:t>Aşık edebiyatındaki destanı,ulusların başından geçen kahramanlık olaylarını anlatan destan(epope) il karıştırılmamalıdır. Aşık edebiyatındaki destanlar,toplumu yakından ilgilendiren savaş,ayaklanma, eşkıyalık,cimrilik,dalkavukluk,mirasyedilik gibi gülünç hayat olayları üzerinde durur.</a:t>
            </a:r>
          </a:p>
          <a:p>
            <a:pPr>
              <a:lnSpc>
                <a:spcPct val="90000"/>
              </a:lnSpc>
              <a:buFont typeface="Wingdings" pitchFamily="2" charset="2"/>
              <a:buNone/>
            </a:pPr>
            <a:r>
              <a:rPr lang="tr-TR" altLang="tr-TR" sz="2800"/>
              <a:t>      Destanların diğer özellikleri;</a:t>
            </a:r>
          </a:p>
          <a:p>
            <a:pPr>
              <a:lnSpc>
                <a:spcPct val="90000"/>
              </a:lnSpc>
              <a:buClr>
                <a:srgbClr val="0033CC"/>
              </a:buClr>
              <a:buFont typeface="Wingdings" pitchFamily="2" charset="2"/>
              <a:buBlip>
                <a:blip r:embed="rId2"/>
              </a:buBlip>
            </a:pPr>
            <a:r>
              <a:rPr lang="tr-TR" altLang="tr-TR" sz="2800"/>
              <a:t>Duygusal öğelere yer verilmez.</a:t>
            </a:r>
          </a:p>
          <a:p>
            <a:pPr>
              <a:lnSpc>
                <a:spcPct val="90000"/>
              </a:lnSpc>
              <a:buClr>
                <a:srgbClr val="0033CC"/>
              </a:buClr>
              <a:buFont typeface="Wingdings" pitchFamily="2" charset="2"/>
              <a:buBlip>
                <a:blip r:embed="rId2"/>
              </a:buBlip>
            </a:pPr>
            <a:r>
              <a:rPr lang="tr-TR" altLang="tr-TR" sz="2800"/>
              <a:t>11’li ya da 8’li hece kalıbıyla söylenir.</a:t>
            </a:r>
          </a:p>
          <a:p>
            <a:pPr>
              <a:lnSpc>
                <a:spcPct val="90000"/>
              </a:lnSpc>
              <a:buClr>
                <a:srgbClr val="0033CC"/>
              </a:buClr>
              <a:buFont typeface="Wingdings" pitchFamily="2" charset="2"/>
              <a:buBlip>
                <a:blip r:embed="rId2"/>
              </a:buBlip>
            </a:pPr>
            <a:r>
              <a:rPr lang="tr-TR" altLang="tr-TR" sz="2800"/>
              <a:t>Uyak düzeni koşmaya benzer.</a:t>
            </a:r>
          </a:p>
          <a:p>
            <a:pPr>
              <a:lnSpc>
                <a:spcPct val="90000"/>
              </a:lnSpc>
              <a:buClr>
                <a:srgbClr val="0033CC"/>
              </a:buClr>
              <a:buFont typeface="Wingdings" pitchFamily="2" charset="2"/>
              <a:buBlip>
                <a:blip r:embed="rId2"/>
              </a:buBlip>
            </a:pPr>
            <a:r>
              <a:rPr lang="tr-TR" altLang="tr-TR" sz="2800"/>
              <a:t>Halk şiirinin en uzun nazım biçimidir.</a:t>
            </a:r>
          </a:p>
          <a:p>
            <a:pPr>
              <a:lnSpc>
                <a:spcPct val="90000"/>
              </a:lnSpc>
              <a:buClr>
                <a:srgbClr val="0033CC"/>
              </a:buClr>
              <a:buFont typeface="Wingdings" pitchFamily="2" charset="2"/>
              <a:buBlip>
                <a:blip r:embed="rId2"/>
              </a:buBlip>
            </a:pPr>
            <a:r>
              <a:rPr lang="tr-TR" altLang="tr-TR" sz="2800"/>
              <a:t>Dörtlük sayısı konunun özelliğine bağlıdır.</a:t>
            </a:r>
          </a:p>
          <a:p>
            <a:pPr>
              <a:lnSpc>
                <a:spcPct val="90000"/>
              </a:lnSpc>
              <a:buClr>
                <a:srgbClr val="0033CC"/>
              </a:buClr>
              <a:buFont typeface="Wingdings" pitchFamily="2" charset="2"/>
              <a:buBlip>
                <a:blip r:embed="rId2"/>
              </a:buBlip>
            </a:pPr>
            <a:r>
              <a:rPr lang="tr-TR" altLang="tr-TR" sz="2800"/>
              <a:t>Kendine özgü bir ezgisi vardır.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66725" y="333375"/>
            <a:ext cx="8677275" cy="6524625"/>
          </a:xfrm>
        </p:spPr>
        <p:txBody>
          <a:bodyPr/>
          <a:lstStyle/>
          <a:p>
            <a:pPr marL="609600" indent="-609600">
              <a:lnSpc>
                <a:spcPct val="90000"/>
              </a:lnSpc>
              <a:buFont typeface="Wingdings" pitchFamily="2" charset="2"/>
              <a:buNone/>
            </a:pPr>
            <a:endParaRPr lang="tr-TR" altLang="tr-TR" sz="2400">
              <a:solidFill>
                <a:srgbClr val="006600"/>
              </a:solidFill>
            </a:endParaRPr>
          </a:p>
          <a:p>
            <a:pPr marL="609600" indent="-609600">
              <a:lnSpc>
                <a:spcPct val="90000"/>
              </a:lnSpc>
              <a:buFont typeface="Wingdings" pitchFamily="2" charset="2"/>
              <a:buNone/>
            </a:pPr>
            <a:r>
              <a:rPr lang="tr-TR" altLang="tr-TR" sz="2800">
                <a:solidFill>
                  <a:srgbClr val="006600"/>
                </a:solidFill>
              </a:rPr>
              <a:t>Tekke Edebiyatı Nazım Biçimleri</a:t>
            </a:r>
          </a:p>
          <a:p>
            <a:pPr marL="609600" indent="-609600">
              <a:lnSpc>
                <a:spcPct val="90000"/>
              </a:lnSpc>
              <a:buFontTx/>
              <a:buAutoNum type="alphaLcParenR"/>
            </a:pPr>
            <a:r>
              <a:rPr lang="tr-TR" altLang="tr-TR" sz="2800">
                <a:solidFill>
                  <a:srgbClr val="0033CC"/>
                </a:solidFill>
              </a:rPr>
              <a:t>İlahi </a:t>
            </a:r>
          </a:p>
          <a:p>
            <a:pPr marL="609600" indent="-609600">
              <a:lnSpc>
                <a:spcPct val="90000"/>
              </a:lnSpc>
              <a:buClr>
                <a:schemeClr val="tx1"/>
              </a:buClr>
              <a:buFont typeface="Wingdings" pitchFamily="2" charset="2"/>
              <a:buBlip>
                <a:blip r:embed="rId2"/>
              </a:buBlip>
            </a:pPr>
            <a:r>
              <a:rPr lang="tr-TR" altLang="tr-TR" sz="2800"/>
              <a:t>Herhangi bir tarikatın izini taşımaksızın Allah’ı öven şiirlere denir.</a:t>
            </a:r>
          </a:p>
          <a:p>
            <a:pPr marL="609600" indent="-609600">
              <a:lnSpc>
                <a:spcPct val="90000"/>
              </a:lnSpc>
              <a:buClr>
                <a:schemeClr val="tx1"/>
              </a:buClr>
              <a:buFont typeface="Wingdings" pitchFamily="2" charset="2"/>
              <a:buBlip>
                <a:blip r:embed="rId2"/>
              </a:buBlip>
            </a:pPr>
            <a:r>
              <a:rPr lang="tr-TR" altLang="tr-TR" sz="2800"/>
              <a:t>Daima özel bir ezgiyle söylenir.</a:t>
            </a:r>
          </a:p>
          <a:p>
            <a:pPr marL="609600" indent="-609600">
              <a:lnSpc>
                <a:spcPct val="90000"/>
              </a:lnSpc>
              <a:buClr>
                <a:schemeClr val="tx1"/>
              </a:buClr>
              <a:buFont typeface="Wingdings" pitchFamily="2" charset="2"/>
              <a:buBlip>
                <a:blip r:embed="rId2"/>
              </a:buBlip>
            </a:pPr>
            <a:r>
              <a:rPr lang="tr-TR" altLang="tr-TR" sz="2800"/>
              <a:t>Divan şiirindeki tevhit ve münacatın Halk edebiyatındaki karşılığıdır.</a:t>
            </a:r>
          </a:p>
          <a:p>
            <a:pPr marL="609600" indent="-609600">
              <a:lnSpc>
                <a:spcPct val="90000"/>
              </a:lnSpc>
              <a:buClr>
                <a:schemeClr val="tx1"/>
              </a:buClr>
              <a:buFont typeface="Wingdings" pitchFamily="2" charset="2"/>
              <a:buBlip>
                <a:blip r:embed="rId2"/>
              </a:buBlip>
            </a:pPr>
            <a:r>
              <a:rPr lang="tr-TR" altLang="tr-TR" sz="2800"/>
              <a:t>En ünlü şairi Yunus Emre’dir.</a:t>
            </a:r>
          </a:p>
          <a:p>
            <a:pPr marL="609600" indent="-609600">
              <a:lnSpc>
                <a:spcPct val="90000"/>
              </a:lnSpc>
              <a:buClr>
                <a:schemeClr val="tx1"/>
              </a:buClr>
              <a:buFont typeface="Wingdings" pitchFamily="2" charset="2"/>
              <a:buNone/>
            </a:pPr>
            <a:r>
              <a:rPr lang="tr-TR" altLang="tr-TR" sz="2800">
                <a:solidFill>
                  <a:srgbClr val="0033CC"/>
                </a:solidFill>
              </a:rPr>
              <a:t>b) Nefes:</a:t>
            </a:r>
            <a:r>
              <a:rPr lang="tr-TR" altLang="tr-TR" sz="2800"/>
              <a:t>Bektaşi tarikatından olan tekke ozanlarının tarikatla ilgili görüşler işleyen şiir türüne nefes denir. Ozanlar,nefesleri kutsal bir esinle söylediklerine inanırlar.</a:t>
            </a:r>
          </a:p>
          <a:p>
            <a:pPr marL="609600" indent="-609600">
              <a:lnSpc>
                <a:spcPct val="90000"/>
              </a:lnSpc>
              <a:buClr>
                <a:schemeClr val="tx1"/>
              </a:buClr>
              <a:buFont typeface="Wingdings" pitchFamily="2" charset="2"/>
              <a:buNone/>
            </a:pPr>
            <a:r>
              <a:rPr lang="tr-TR" altLang="tr-TR" sz="2800">
                <a:solidFill>
                  <a:srgbClr val="0033CC"/>
                </a:solidFill>
              </a:rPr>
              <a:t>c) Nutuk: </a:t>
            </a:r>
            <a:r>
              <a:rPr lang="tr-TR" altLang="tr-TR" sz="2800"/>
              <a:t>Tarikata yeni katılanları bilgilendirme ve tarikat kurallarını öğretme amacı taşıyan şiirlerdir.</a:t>
            </a:r>
            <a:endParaRPr lang="tr-TR" altLang="tr-TR" sz="2800">
              <a:solidFill>
                <a:srgbClr val="006600"/>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027"/>
          <p:cNvSpPr>
            <a:spLocks noGrp="1" noChangeArrowheads="1"/>
          </p:cNvSpPr>
          <p:nvPr>
            <p:ph type="body" idx="1"/>
          </p:nvPr>
        </p:nvSpPr>
        <p:spPr>
          <a:xfrm>
            <a:off x="466725" y="685800"/>
            <a:ext cx="8677275" cy="6172200"/>
          </a:xfrm>
        </p:spPr>
        <p:txBody>
          <a:bodyPr/>
          <a:lstStyle/>
          <a:p>
            <a:pPr>
              <a:lnSpc>
                <a:spcPct val="90000"/>
              </a:lnSpc>
              <a:buFont typeface="Wingdings" pitchFamily="2" charset="2"/>
              <a:buNone/>
            </a:pPr>
            <a:endParaRPr lang="tr-TR" altLang="tr-TR" sz="2400">
              <a:solidFill>
                <a:srgbClr val="0033CC"/>
              </a:solidFill>
            </a:endParaRPr>
          </a:p>
          <a:p>
            <a:pPr>
              <a:lnSpc>
                <a:spcPct val="90000"/>
              </a:lnSpc>
              <a:buFont typeface="Wingdings" pitchFamily="2" charset="2"/>
              <a:buNone/>
            </a:pPr>
            <a:r>
              <a:rPr lang="tr-TR" altLang="tr-TR" sz="2400">
                <a:solidFill>
                  <a:srgbClr val="0033CC"/>
                </a:solidFill>
              </a:rPr>
              <a:t>d) Deme :</a:t>
            </a:r>
            <a:r>
              <a:rPr lang="tr-TR" altLang="tr-TR" sz="2400"/>
              <a:t>Bektaşi tarikatından olan tekke ozanlarının söyledikleri şiirlerdir. Bu şiirler tekkelerde,tören sırasında makamla ve çoğu zaman sazla söylenirdi.</a:t>
            </a:r>
          </a:p>
          <a:p>
            <a:pPr>
              <a:lnSpc>
                <a:spcPct val="90000"/>
              </a:lnSpc>
              <a:buFont typeface="Wingdings" pitchFamily="2" charset="2"/>
              <a:buNone/>
            </a:pPr>
            <a:r>
              <a:rPr lang="tr-TR" altLang="tr-TR" sz="2400">
                <a:solidFill>
                  <a:srgbClr val="0033CC"/>
                </a:solidFill>
              </a:rPr>
              <a:t>e) Şathiye :</a:t>
            </a:r>
            <a:r>
              <a:rPr lang="tr-TR" altLang="tr-TR" sz="2400"/>
              <a:t>Ciddi bir düşünce ya da duyguyu iğneli ve gülmeceli bir dille anlatan şiirlere şathiye denir. Tasavvufla ilgili şiirlere “şathiyat-ı sofiyane” denilmiştir. Şathiyeler daha çok Alevi- Bektaşi ozanlarınca söylenmiştir. Tasavvuf şathiyelerinin çoğunda Allah ile teklifsiz,şakacı bir konuşma edası görülür. Ancak bu şiirlerde Allah’a karşı gelme amacı yoktur;çünkü tasavvuf anlayışına göre Allah’ın bağışlaması,hoşgörüsü sonsuzdur.</a:t>
            </a:r>
          </a:p>
          <a:p>
            <a:pPr>
              <a:lnSpc>
                <a:spcPct val="90000"/>
              </a:lnSpc>
              <a:buFont typeface="Wingdings" pitchFamily="2" charset="2"/>
              <a:buNone/>
            </a:pPr>
            <a:r>
              <a:rPr lang="tr-TR" altLang="tr-TR" sz="2400">
                <a:solidFill>
                  <a:srgbClr val="0033CC"/>
                </a:solidFill>
              </a:rPr>
              <a:t>f) Devriye</a:t>
            </a:r>
            <a:r>
              <a:rPr lang="tr-TR" altLang="tr-TR" sz="2400">
                <a:solidFill>
                  <a:schemeClr val="accent2"/>
                </a:solidFill>
              </a:rPr>
              <a:t> :</a:t>
            </a:r>
            <a:r>
              <a:rPr lang="tr-TR" altLang="tr-TR" sz="2400"/>
              <a:t>Tasavvuf inancına göre evrendeki canlı cansız her şey Allah’tan gelmiştir yine Allah’a dönecektir. Bu felsefeyi yansıtan şiirlere devriye denir.</a:t>
            </a:r>
            <a:endParaRPr lang="tr-TR" altLang="tr-TR" sz="2400">
              <a:solidFill>
                <a:schemeClr val="accent2"/>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81000"/>
            <a:ext cx="7772400" cy="887413"/>
          </a:xfrm>
        </p:spPr>
        <p:txBody>
          <a:bodyPr/>
          <a:lstStyle/>
          <a:p>
            <a:r>
              <a:rPr lang="tr-TR" altLang="tr-TR" sz="3200" i="1">
                <a:solidFill>
                  <a:srgbClr val="FF0066"/>
                </a:solidFill>
                <a:latin typeface="Monotype Corsiva" pitchFamily="66" charset="0"/>
              </a:rPr>
              <a:t>DİVAN EDEBİYATI NAZIM BİÇİMLERİ</a:t>
            </a:r>
          </a:p>
        </p:txBody>
      </p:sp>
      <p:sp>
        <p:nvSpPr>
          <p:cNvPr id="43011" name="Rectangle 3"/>
          <p:cNvSpPr>
            <a:spLocks noGrp="1" noChangeArrowheads="1"/>
          </p:cNvSpPr>
          <p:nvPr>
            <p:ph type="body" idx="1"/>
          </p:nvPr>
        </p:nvSpPr>
        <p:spPr>
          <a:xfrm>
            <a:off x="533400" y="1123950"/>
            <a:ext cx="8610600" cy="5734050"/>
          </a:xfrm>
        </p:spPr>
        <p:txBody>
          <a:bodyPr/>
          <a:lstStyle/>
          <a:p>
            <a:pPr marL="609600" indent="-609600">
              <a:lnSpc>
                <a:spcPct val="90000"/>
              </a:lnSpc>
            </a:pPr>
            <a:r>
              <a:rPr lang="tr-TR" altLang="tr-TR" sz="2400" b="1" i="1">
                <a:effectLst>
                  <a:outerShdw blurRad="38100" dist="38100" dir="2700000" algn="tl">
                    <a:srgbClr val="C0C0C0"/>
                  </a:outerShdw>
                </a:effectLst>
              </a:rPr>
              <a:t>Divan edebiyatında kullanılan nazım şekilleri beyit veya kıta ile yazılmıştır.</a:t>
            </a:r>
          </a:p>
          <a:p>
            <a:pPr marL="609600" indent="-609600">
              <a:lnSpc>
                <a:spcPct val="90000"/>
              </a:lnSpc>
              <a:buFont typeface="Wingdings" pitchFamily="2" charset="2"/>
              <a:buNone/>
            </a:pPr>
            <a:r>
              <a:rPr lang="tr-TR" altLang="tr-TR" sz="2400" b="1" i="1">
                <a:solidFill>
                  <a:srgbClr val="008000"/>
                </a:solidFill>
                <a:effectLst>
                  <a:outerShdw blurRad="38100" dist="38100" dir="2700000" algn="tl">
                    <a:srgbClr val="C0C0C0"/>
                  </a:outerShdw>
                </a:effectLst>
              </a:rPr>
              <a:t>A)Nazım Birimi Beyit Olan Nazım Şekilleri</a:t>
            </a:r>
          </a:p>
          <a:p>
            <a:pPr marL="609600" indent="-609600">
              <a:lnSpc>
                <a:spcPct val="90000"/>
              </a:lnSpc>
              <a:buFontTx/>
              <a:buAutoNum type="arabicParenR"/>
            </a:pPr>
            <a:r>
              <a:rPr lang="tr-TR" altLang="tr-TR" sz="2400" b="1" i="1">
                <a:solidFill>
                  <a:srgbClr val="FF0066"/>
                </a:solidFill>
                <a:effectLst>
                  <a:outerShdw blurRad="38100" dist="38100" dir="2700000" algn="tl">
                    <a:srgbClr val="C0C0C0"/>
                  </a:outerShdw>
                </a:effectLst>
              </a:rPr>
              <a:t>Gazel </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Aruzun her kalıbıyla yazılabilir.</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5-15 beyitten oluşur.</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Uyak düzeni aa/ba/ca... biçimindedir.</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İlk beytine</a:t>
            </a:r>
            <a:r>
              <a:rPr lang="tr-TR" altLang="tr-TR" sz="2400" b="1" i="1">
                <a:effectLst>
                  <a:outerShdw blurRad="38100" dist="38100" dir="2700000" algn="tl">
                    <a:srgbClr val="C0C0C0"/>
                  </a:outerShdw>
                </a:effectLst>
              </a:rPr>
              <a:t> </a:t>
            </a:r>
            <a:r>
              <a:rPr lang="tr-TR" altLang="tr-TR" sz="2400" b="1" i="1">
                <a:solidFill>
                  <a:srgbClr val="990099"/>
                </a:solidFill>
                <a:effectLst>
                  <a:outerShdw blurRad="38100" dist="38100" dir="2700000" algn="tl">
                    <a:srgbClr val="C0C0C0"/>
                  </a:outerShdw>
                </a:effectLst>
              </a:rPr>
              <a:t>matla</a:t>
            </a:r>
            <a:r>
              <a:rPr lang="tr-TR" altLang="tr-TR" sz="2400" b="1" i="1">
                <a:effectLst>
                  <a:outerShdw blurRad="38100" dist="38100" dir="2700000" algn="tl">
                    <a:srgbClr val="C0C0C0"/>
                  </a:outerShdw>
                </a:effectLst>
              </a:rPr>
              <a:t>,</a:t>
            </a:r>
            <a:r>
              <a:rPr lang="tr-TR" altLang="tr-TR" sz="2400" b="1" i="1">
                <a:solidFill>
                  <a:srgbClr val="000000"/>
                </a:solidFill>
                <a:effectLst>
                  <a:outerShdw blurRad="38100" dist="38100" dir="2700000" algn="tl">
                    <a:srgbClr val="C0C0C0"/>
                  </a:outerShdw>
                </a:effectLst>
              </a:rPr>
              <a:t>son beytine</a:t>
            </a:r>
            <a:r>
              <a:rPr lang="tr-TR" altLang="tr-TR" sz="2400" b="1" i="1">
                <a:effectLst>
                  <a:outerShdw blurRad="38100" dist="38100" dir="2700000" algn="tl">
                    <a:srgbClr val="C0C0C0"/>
                  </a:outerShdw>
                </a:effectLst>
              </a:rPr>
              <a:t> </a:t>
            </a:r>
            <a:r>
              <a:rPr lang="tr-TR" altLang="tr-TR" sz="2400" b="1" i="1">
                <a:solidFill>
                  <a:srgbClr val="990099"/>
                </a:solidFill>
                <a:effectLst>
                  <a:outerShdw blurRad="38100" dist="38100" dir="2700000" algn="tl">
                    <a:srgbClr val="C0C0C0"/>
                  </a:outerShdw>
                </a:effectLst>
              </a:rPr>
              <a:t>makta</a:t>
            </a:r>
            <a:r>
              <a:rPr lang="tr-TR" altLang="tr-TR" sz="2400" b="1" i="1">
                <a:effectLst>
                  <a:outerShdw blurRad="38100" dist="38100" dir="2700000" algn="tl">
                    <a:srgbClr val="C0C0C0"/>
                  </a:outerShdw>
                </a:effectLst>
              </a:rPr>
              <a:t> </a:t>
            </a:r>
            <a:r>
              <a:rPr lang="tr-TR" altLang="tr-TR" sz="2400" b="1" i="1">
                <a:solidFill>
                  <a:srgbClr val="000000"/>
                </a:solidFill>
                <a:effectLst>
                  <a:outerShdw blurRad="38100" dist="38100" dir="2700000" algn="tl">
                    <a:srgbClr val="C0C0C0"/>
                  </a:outerShdw>
                </a:effectLst>
              </a:rPr>
              <a:t>denir. Makta beyti</a:t>
            </a:r>
            <a:r>
              <a:rPr lang="tr-TR" altLang="tr-TR" sz="2400" b="1" i="1">
                <a:effectLst>
                  <a:outerShdw blurRad="38100" dist="38100" dir="2700000" algn="tl">
                    <a:srgbClr val="C0C0C0"/>
                  </a:outerShdw>
                </a:effectLst>
              </a:rPr>
              <a:t> </a:t>
            </a:r>
            <a:r>
              <a:rPr lang="tr-TR" altLang="tr-TR" sz="2400" b="1" i="1">
                <a:solidFill>
                  <a:srgbClr val="990099"/>
                </a:solidFill>
                <a:effectLst>
                  <a:outerShdw blurRad="38100" dist="38100" dir="2700000" algn="tl">
                    <a:srgbClr val="C0C0C0"/>
                  </a:outerShdw>
                </a:effectLst>
              </a:rPr>
              <a:t>taç beyti</a:t>
            </a:r>
            <a:r>
              <a:rPr lang="tr-TR" altLang="tr-TR" sz="2400" b="1" i="1">
                <a:effectLst>
                  <a:outerShdw blurRad="38100" dist="38100" dir="2700000" algn="tl">
                    <a:srgbClr val="C0C0C0"/>
                  </a:outerShdw>
                </a:effectLst>
              </a:rPr>
              <a:t> </a:t>
            </a:r>
            <a:r>
              <a:rPr lang="tr-TR" altLang="tr-TR" sz="2400" b="1" i="1">
                <a:solidFill>
                  <a:srgbClr val="000000"/>
                </a:solidFill>
                <a:effectLst>
                  <a:outerShdw blurRad="38100" dist="38100" dir="2700000" algn="tl">
                    <a:srgbClr val="C0C0C0"/>
                  </a:outerShdw>
                </a:effectLst>
              </a:rPr>
              <a:t>olarak da adlandırılır.</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Gazelin en güzel beytine</a:t>
            </a:r>
            <a:r>
              <a:rPr lang="tr-TR" altLang="tr-TR" sz="2400" b="1" i="1">
                <a:effectLst>
                  <a:outerShdw blurRad="38100" dist="38100" dir="2700000" algn="tl">
                    <a:srgbClr val="C0C0C0"/>
                  </a:outerShdw>
                </a:effectLst>
              </a:rPr>
              <a:t> </a:t>
            </a:r>
            <a:r>
              <a:rPr lang="tr-TR" altLang="tr-TR" sz="2400" b="1" i="1">
                <a:solidFill>
                  <a:srgbClr val="990099"/>
                </a:solidFill>
                <a:effectLst>
                  <a:outerShdw blurRad="38100" dist="38100" dir="2700000" algn="tl">
                    <a:srgbClr val="C0C0C0"/>
                  </a:outerShdw>
                </a:effectLst>
              </a:rPr>
              <a:t>beyt-ül gazel</a:t>
            </a:r>
            <a:r>
              <a:rPr lang="tr-TR" altLang="tr-TR" sz="2400" b="1" i="1">
                <a:effectLst>
                  <a:outerShdw blurRad="38100" dist="38100" dir="2700000" algn="tl">
                    <a:srgbClr val="C0C0C0"/>
                  </a:outerShdw>
                </a:effectLst>
              </a:rPr>
              <a:t> </a:t>
            </a:r>
            <a:r>
              <a:rPr lang="tr-TR" altLang="tr-TR" sz="2400" b="1" i="1">
                <a:solidFill>
                  <a:srgbClr val="000000"/>
                </a:solidFill>
                <a:effectLst>
                  <a:outerShdw blurRad="38100" dist="38100" dir="2700000" algn="tl">
                    <a:srgbClr val="C0C0C0"/>
                  </a:outerShdw>
                </a:effectLst>
              </a:rPr>
              <a:t>denir.</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Şairin adı makta beytinde geçer.</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Divan şiirinin en yaygın,en tutulan türüdür.</a:t>
            </a:r>
          </a:p>
          <a:p>
            <a:pPr marL="609600" indent="-609600">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Gazellerde aşk ve şarap temaları,zamandan yakınma,felsefi ve didaktik düşünceler işlenir;din ve tasavvuf konuları ele alınabilir.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1027"/>
          <p:cNvSpPr>
            <a:spLocks noGrp="1" noChangeArrowheads="1"/>
          </p:cNvSpPr>
          <p:nvPr>
            <p:ph type="body" idx="1"/>
          </p:nvPr>
        </p:nvSpPr>
        <p:spPr>
          <a:xfrm>
            <a:off x="685800" y="765175"/>
            <a:ext cx="8458200" cy="6092825"/>
          </a:xfrm>
        </p:spPr>
        <p:txBody>
          <a:bodyPr anchor="b"/>
          <a:lstStyle/>
          <a:p>
            <a:pPr>
              <a:lnSpc>
                <a:spcPct val="80000"/>
              </a:lnSpc>
              <a:buClr>
                <a:schemeClr val="tx1"/>
              </a:buClr>
              <a:buFont typeface="Wingdings" pitchFamily="2" charset="2"/>
              <a:buNone/>
            </a:pPr>
            <a:endParaRPr lang="tr-TR" altLang="tr-TR" sz="2000"/>
          </a:p>
          <a:p>
            <a:pPr>
              <a:lnSpc>
                <a:spcPct val="8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Gazel,konu yönünden Halk şiirindeki koşmaya benzer;lirik bir şiir türüdür.</a:t>
            </a:r>
          </a:p>
          <a:p>
            <a:pPr>
              <a:lnSpc>
                <a:spcPct val="8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Genellikle gazelin beyitleri arasında konu bütünlüğü yoktur.yani her beyitte farklı şeylerden söz edilir.</a:t>
            </a:r>
          </a:p>
          <a:p>
            <a:pPr>
              <a:lnSpc>
                <a:spcPct val="8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Ender olarak bazı gazellerde konu birliği görülür. Bu tür gazellere</a:t>
            </a:r>
            <a:r>
              <a:rPr lang="tr-TR" altLang="tr-TR" sz="2400" b="1" i="1">
                <a:effectLst>
                  <a:outerShdw blurRad="38100" dist="38100" dir="2700000" algn="tl">
                    <a:srgbClr val="C0C0C0"/>
                  </a:outerShdw>
                </a:effectLst>
              </a:rPr>
              <a:t> </a:t>
            </a:r>
            <a:r>
              <a:rPr lang="tr-TR" altLang="tr-TR" sz="2400" b="1" i="1">
                <a:solidFill>
                  <a:srgbClr val="990099"/>
                </a:solidFill>
                <a:effectLst>
                  <a:outerShdw blurRad="38100" dist="38100" dir="2700000" algn="tl">
                    <a:srgbClr val="C0C0C0"/>
                  </a:outerShdw>
                </a:effectLst>
              </a:rPr>
              <a:t>yek-ahenk gazel</a:t>
            </a:r>
            <a:r>
              <a:rPr lang="tr-TR" altLang="tr-TR" sz="2400" b="1" i="1">
                <a:effectLst>
                  <a:outerShdw blurRad="38100" dist="38100" dir="2700000" algn="tl">
                    <a:srgbClr val="C0C0C0"/>
                  </a:outerShdw>
                </a:effectLst>
              </a:rPr>
              <a:t> </a:t>
            </a:r>
            <a:r>
              <a:rPr lang="tr-TR" altLang="tr-TR" sz="2400" b="1" i="1">
                <a:solidFill>
                  <a:srgbClr val="000000"/>
                </a:solidFill>
                <a:effectLst>
                  <a:outerShdw blurRad="38100" dist="38100" dir="2700000" algn="tl">
                    <a:srgbClr val="C0C0C0"/>
                  </a:outerShdw>
                </a:effectLst>
              </a:rPr>
              <a:t>denir. Beyitleri arasında hem konu bütünlüğü olan,hem de tüm beyitleri aynı güzellikte olan gazeller ise</a:t>
            </a:r>
            <a:r>
              <a:rPr lang="tr-TR" altLang="tr-TR" sz="2400" b="1" i="1">
                <a:effectLst>
                  <a:outerShdw blurRad="38100" dist="38100" dir="2700000" algn="tl">
                    <a:srgbClr val="C0C0C0"/>
                  </a:outerShdw>
                </a:effectLst>
              </a:rPr>
              <a:t> </a:t>
            </a:r>
            <a:r>
              <a:rPr lang="tr-TR" altLang="tr-TR" sz="2400" b="1" i="1">
                <a:solidFill>
                  <a:srgbClr val="990099"/>
                </a:solidFill>
                <a:effectLst>
                  <a:outerShdw blurRad="38100" dist="38100" dir="2700000" algn="tl">
                    <a:srgbClr val="C0C0C0"/>
                  </a:outerShdw>
                </a:effectLst>
              </a:rPr>
              <a:t>yek-avaz gazel</a:t>
            </a:r>
            <a:r>
              <a:rPr lang="tr-TR" altLang="tr-TR" sz="2400" b="1" i="1">
                <a:effectLst>
                  <a:outerShdw blurRad="38100" dist="38100" dir="2700000" algn="tl">
                    <a:srgbClr val="C0C0C0"/>
                  </a:outerShdw>
                </a:effectLst>
              </a:rPr>
              <a:t> </a:t>
            </a:r>
            <a:r>
              <a:rPr lang="tr-TR" altLang="tr-TR" sz="2400" b="1" i="1">
                <a:solidFill>
                  <a:srgbClr val="000000"/>
                </a:solidFill>
                <a:effectLst>
                  <a:outerShdw blurRad="38100" dist="38100" dir="2700000" algn="tl">
                    <a:srgbClr val="C0C0C0"/>
                  </a:outerShdw>
                </a:effectLst>
              </a:rPr>
              <a:t>olarak adlandırılır.</a:t>
            </a:r>
          </a:p>
          <a:p>
            <a:pPr>
              <a:lnSpc>
                <a:spcPct val="8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Gazellerin özel adları yoktur;daha çok redifleriyle adlandırılırlar.</a:t>
            </a:r>
          </a:p>
          <a:p>
            <a:pPr>
              <a:lnSpc>
                <a:spcPct val="8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Bazı gazeller dize sonlarındaki uyaklardan başka bir de dizenin ortasında bir iç uyak meydana getirilerek yazılır. Beyitler bu</a:t>
            </a:r>
            <a:r>
              <a:rPr lang="tr-TR" altLang="tr-TR" sz="2400" b="1" i="1">
                <a:effectLst>
                  <a:outerShdw blurRad="38100" dist="38100" dir="2700000" algn="tl">
                    <a:srgbClr val="C0C0C0"/>
                  </a:outerShdw>
                </a:effectLst>
              </a:rPr>
              <a:t> </a:t>
            </a:r>
            <a:r>
              <a:rPr lang="tr-TR" altLang="tr-TR" sz="2400" b="1" i="1">
                <a:solidFill>
                  <a:srgbClr val="000000"/>
                </a:solidFill>
                <a:effectLst>
                  <a:outerShdw blurRad="38100" dist="38100" dir="2700000" algn="tl">
                    <a:srgbClr val="C0C0C0"/>
                  </a:outerShdw>
                </a:effectLst>
              </a:rPr>
              <a:t>uyaklardan ayrılıp,alt alta dörtlükler halinde yazılacak olursa (aaab-cccb-dddb...)şeklinde uyaklı kıtalar meydana gelir. Bu tip gazellere</a:t>
            </a:r>
            <a:r>
              <a:rPr lang="tr-TR" altLang="tr-TR" sz="2400" b="1" i="1">
                <a:effectLst>
                  <a:outerShdw blurRad="38100" dist="38100" dir="2700000" algn="tl">
                    <a:srgbClr val="C0C0C0"/>
                  </a:outerShdw>
                </a:effectLst>
              </a:rPr>
              <a:t> </a:t>
            </a:r>
            <a:r>
              <a:rPr lang="tr-TR" altLang="tr-TR" sz="2400" b="1" i="1">
                <a:solidFill>
                  <a:srgbClr val="990099"/>
                </a:solidFill>
                <a:effectLst>
                  <a:outerShdw blurRad="38100" dist="38100" dir="2700000" algn="tl">
                    <a:srgbClr val="C0C0C0"/>
                  </a:outerShdw>
                </a:effectLst>
              </a:rPr>
              <a:t>musammat gazel</a:t>
            </a:r>
            <a:r>
              <a:rPr lang="tr-TR" altLang="tr-TR" sz="2400" b="1" i="1">
                <a:effectLst>
                  <a:outerShdw blurRad="38100" dist="38100" dir="2700000" algn="tl">
                    <a:srgbClr val="C0C0C0"/>
                  </a:outerShdw>
                </a:effectLst>
              </a:rPr>
              <a:t> </a:t>
            </a:r>
            <a:r>
              <a:rPr lang="tr-TR" altLang="tr-TR" sz="2400" b="1" i="1">
                <a:solidFill>
                  <a:srgbClr val="000000"/>
                </a:solidFill>
                <a:effectLst>
                  <a:outerShdw blurRad="38100" dist="38100" dir="2700000" algn="tl">
                    <a:srgbClr val="C0C0C0"/>
                  </a:outerShdw>
                </a:effectLst>
              </a:rPr>
              <a:t>denir.</a:t>
            </a:r>
            <a:r>
              <a:rPr lang="tr-TR" altLang="tr-TR" sz="2400" b="1" i="1">
                <a:effectLst>
                  <a:outerShdw blurRad="38100" dist="38100" dir="2700000" algn="tl">
                    <a:srgbClr val="C0C0C0"/>
                  </a:outerShdw>
                </a:effectLst>
              </a:rPr>
              <a:t> </a:t>
            </a:r>
          </a:p>
          <a:p>
            <a:pPr>
              <a:lnSpc>
                <a:spcPct val="8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Divan şiirinin en ünlü gazel şairleri şunlardır;</a:t>
            </a:r>
          </a:p>
          <a:p>
            <a:pPr>
              <a:lnSpc>
                <a:spcPct val="80000"/>
              </a:lnSpc>
              <a:buClr>
                <a:schemeClr val="tx1"/>
              </a:buClr>
              <a:buFont typeface="Wingdings" pitchFamily="2" charset="2"/>
              <a:buNone/>
            </a:pPr>
            <a:r>
              <a:rPr lang="tr-TR" altLang="tr-TR" sz="2400" b="1" i="1">
                <a:solidFill>
                  <a:srgbClr val="000000"/>
                </a:solidFill>
                <a:effectLst>
                  <a:outerShdw blurRad="38100" dist="38100" dir="2700000" algn="tl">
                    <a:srgbClr val="C0C0C0"/>
                  </a:outerShdw>
                </a:effectLst>
              </a:rPr>
              <a:t>     Fuzuli,Baki,Şeyhülislam Yahya,Naili,Nedim...</a:t>
            </a:r>
          </a:p>
          <a:p>
            <a:pPr>
              <a:lnSpc>
                <a:spcPct val="80000"/>
              </a:lnSpc>
              <a:buClr>
                <a:schemeClr val="tx1"/>
              </a:buClr>
              <a:buFont typeface="Wingdings" pitchFamily="2" charset="2"/>
              <a:buChar char="ü"/>
            </a:pPr>
            <a:endParaRPr lang="tr-TR" altLang="tr-TR" sz="2400" b="1" i="1">
              <a:solidFill>
                <a:srgbClr val="000000"/>
              </a:solidFill>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66800" y="838200"/>
            <a:ext cx="7772400" cy="646113"/>
          </a:xfrm>
          <a:solidFill>
            <a:schemeClr val="bg1"/>
          </a:solidFill>
        </p:spPr>
        <p:txBody>
          <a:bodyPr/>
          <a:lstStyle/>
          <a:p>
            <a:pPr>
              <a:buFont typeface="Wingdings" pitchFamily="2" charset="2"/>
              <a:buNone/>
            </a:pPr>
            <a:r>
              <a:rPr lang="tr-TR" altLang="tr-TR" sz="4000" b="1" i="1">
                <a:solidFill>
                  <a:srgbClr val="FF0066"/>
                </a:solidFill>
              </a:rPr>
              <a:t>ŞİİR BİLGİSİ</a:t>
            </a:r>
          </a:p>
        </p:txBody>
      </p:sp>
      <p:sp>
        <p:nvSpPr>
          <p:cNvPr id="2060" name="Rectangle 12"/>
          <p:cNvSpPr>
            <a:spLocks noGrp="1" noChangeArrowheads="1"/>
          </p:cNvSpPr>
          <p:nvPr>
            <p:ph type="body" idx="1"/>
          </p:nvPr>
        </p:nvSpPr>
        <p:spPr>
          <a:xfrm>
            <a:off x="466725" y="1412875"/>
            <a:ext cx="8497888" cy="5445125"/>
          </a:xfrm>
          <a:noFill/>
          <a:ln/>
        </p:spPr>
        <p:txBody>
          <a:bodyPr/>
          <a:lstStyle/>
          <a:p>
            <a:pPr>
              <a:lnSpc>
                <a:spcPct val="90000"/>
              </a:lnSpc>
              <a:buClr>
                <a:srgbClr val="0000FF"/>
              </a:buClr>
              <a:buFont typeface="Wingdings" pitchFamily="2" charset="2"/>
              <a:buChar char="Ø"/>
            </a:pPr>
            <a:r>
              <a:rPr lang="tr-TR" altLang="tr-TR" sz="2800">
                <a:solidFill>
                  <a:srgbClr val="00FF00"/>
                </a:solidFill>
              </a:rPr>
              <a:t>Duyguları,izlenimleri,coşkuları sözlerin uyumlu kullanımıyla,imgelerle etkili bir biçimde dile getiren edebi türe </a:t>
            </a:r>
            <a:r>
              <a:rPr lang="tr-TR" altLang="tr-TR" sz="2800">
                <a:solidFill>
                  <a:srgbClr val="FF0066"/>
                </a:solidFill>
              </a:rPr>
              <a:t>şiir</a:t>
            </a:r>
            <a:r>
              <a:rPr lang="tr-TR" altLang="tr-TR" sz="2800">
                <a:solidFill>
                  <a:srgbClr val="00FF00"/>
                </a:solidFill>
              </a:rPr>
              <a:t> denir.</a:t>
            </a:r>
          </a:p>
          <a:p>
            <a:pPr>
              <a:lnSpc>
                <a:spcPct val="90000"/>
              </a:lnSpc>
              <a:buClr>
                <a:srgbClr val="0000FF"/>
              </a:buClr>
              <a:buFont typeface="Wingdings" pitchFamily="2" charset="2"/>
              <a:buChar char="Ø"/>
            </a:pPr>
            <a:r>
              <a:rPr lang="tr-TR" altLang="tr-TR" sz="2800">
                <a:solidFill>
                  <a:srgbClr val="008000"/>
                </a:solidFill>
              </a:rPr>
              <a:t>Genel olarak uyaklı,ölçülü sözlere </a:t>
            </a:r>
            <a:r>
              <a:rPr lang="tr-TR" altLang="tr-TR" sz="2800">
                <a:solidFill>
                  <a:srgbClr val="FF66FF"/>
                </a:solidFill>
              </a:rPr>
              <a:t>nazım </a:t>
            </a:r>
            <a:r>
              <a:rPr lang="tr-TR" altLang="tr-TR" sz="2800">
                <a:solidFill>
                  <a:srgbClr val="008000"/>
                </a:solidFill>
              </a:rPr>
              <a:t>denir.</a:t>
            </a:r>
          </a:p>
          <a:p>
            <a:pPr>
              <a:lnSpc>
                <a:spcPct val="90000"/>
              </a:lnSpc>
              <a:buClr>
                <a:srgbClr val="0000FF"/>
              </a:buClr>
              <a:buFont typeface="Wingdings" pitchFamily="2" charset="2"/>
              <a:buChar char="Ø"/>
            </a:pPr>
            <a:r>
              <a:rPr lang="tr-TR" altLang="tr-TR" sz="2800">
                <a:solidFill>
                  <a:srgbClr val="0033CC"/>
                </a:solidFill>
              </a:rPr>
              <a:t>Duygu ve düşüncelerin ölçülü ve kafiyeli olarak anlatıldığı şiirlere “</a:t>
            </a:r>
            <a:r>
              <a:rPr lang="tr-TR" altLang="tr-TR" sz="2800">
                <a:solidFill>
                  <a:srgbClr val="00CC00"/>
                </a:solidFill>
              </a:rPr>
              <a:t>manzum şiir</a:t>
            </a:r>
            <a:r>
              <a:rPr lang="tr-TR" altLang="tr-TR" sz="2800">
                <a:solidFill>
                  <a:srgbClr val="0033CC"/>
                </a:solidFill>
              </a:rPr>
              <a:t>” denir.</a:t>
            </a:r>
          </a:p>
          <a:p>
            <a:pPr>
              <a:lnSpc>
                <a:spcPct val="90000"/>
              </a:lnSpc>
              <a:buClr>
                <a:srgbClr val="0000FF"/>
              </a:buClr>
              <a:buFont typeface="Wingdings" pitchFamily="2" charset="2"/>
              <a:buChar char="Ø"/>
            </a:pPr>
            <a:r>
              <a:rPr lang="tr-TR" altLang="tr-TR" sz="2800">
                <a:solidFill>
                  <a:srgbClr val="CC0066"/>
                </a:solidFill>
              </a:rPr>
              <a:t>Her manzume şiir olmayacağı gibi her şiir de nazım olmayabilir. Çünkü ölçü ve uyak olmadan da şiir yazılabilir. Ölçüsüz ve uyaksız yazılmış şiirlere </a:t>
            </a:r>
            <a:r>
              <a:rPr lang="tr-TR" altLang="tr-TR" sz="2800">
                <a:solidFill>
                  <a:srgbClr val="009900"/>
                </a:solidFill>
              </a:rPr>
              <a:t>serbest şiir</a:t>
            </a:r>
            <a:r>
              <a:rPr lang="tr-TR" altLang="tr-TR" sz="2800">
                <a:solidFill>
                  <a:srgbClr val="CC0066"/>
                </a:solidFill>
              </a:rPr>
              <a:t> denir.</a:t>
            </a:r>
          </a:p>
          <a:p>
            <a:pPr>
              <a:lnSpc>
                <a:spcPct val="90000"/>
              </a:lnSpc>
              <a:buClr>
                <a:srgbClr val="0000FF"/>
              </a:buClr>
              <a:buFont typeface="Wingdings" pitchFamily="2" charset="2"/>
              <a:buChar char="Ø"/>
            </a:pPr>
            <a:r>
              <a:rPr lang="tr-TR" altLang="tr-TR" sz="2800">
                <a:solidFill>
                  <a:srgbClr val="006699"/>
                </a:solidFill>
              </a:rPr>
              <a:t>Düzyazı biçiminde yazılmış şiirlerde bulunmaktadır. Böyle şiirlere </a:t>
            </a:r>
            <a:r>
              <a:rPr lang="tr-TR" altLang="tr-TR" sz="2800">
                <a:solidFill>
                  <a:srgbClr val="FF0066"/>
                </a:solidFill>
              </a:rPr>
              <a:t>mensur şiir</a:t>
            </a:r>
            <a:r>
              <a:rPr lang="tr-TR" altLang="tr-TR" sz="2800">
                <a:solidFill>
                  <a:srgbClr val="006699"/>
                </a:solidFill>
              </a:rPr>
              <a:t> denir.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66725" y="685800"/>
            <a:ext cx="8677275" cy="6172200"/>
          </a:xfrm>
        </p:spPr>
        <p:txBody>
          <a:bodyPr/>
          <a:lstStyle/>
          <a:p>
            <a:pPr>
              <a:lnSpc>
                <a:spcPct val="90000"/>
              </a:lnSpc>
              <a:buFont typeface="Wingdings" pitchFamily="2" charset="2"/>
              <a:buNone/>
            </a:pPr>
            <a:endParaRPr lang="tr-TR" altLang="tr-TR" sz="2400">
              <a:solidFill>
                <a:srgbClr val="FF0066"/>
              </a:solidFill>
            </a:endParaRPr>
          </a:p>
          <a:p>
            <a:pPr>
              <a:lnSpc>
                <a:spcPct val="90000"/>
              </a:lnSpc>
              <a:buFont typeface="Wingdings" pitchFamily="2" charset="2"/>
              <a:buNone/>
            </a:pPr>
            <a:r>
              <a:rPr lang="tr-TR" altLang="tr-TR" sz="2400">
                <a:solidFill>
                  <a:srgbClr val="FF0066"/>
                </a:solidFill>
              </a:rPr>
              <a:t>2) Müstezat:</a:t>
            </a:r>
            <a:r>
              <a:rPr lang="tr-TR" altLang="tr-TR" sz="2400">
                <a:solidFill>
                  <a:srgbClr val="000000"/>
                </a:solidFill>
              </a:rPr>
              <a:t>Müstezatın sözlük anlamı “artmış çoğalmış” demektir.Edebiyat terimi olarak da gazelin her dizesine,kullanılan ölçüye uymak koşuluyla,bir kısa dize ekleyerek oluşturulan nazım biçimi anlamına gelmektedir. Yani müstezat,uzun ve kısa dizelerin art arda gelmesiyle oluşmuş özel bir gazel türüdür.</a:t>
            </a:r>
          </a:p>
          <a:p>
            <a:pPr>
              <a:lnSpc>
                <a:spcPct val="90000"/>
              </a:lnSpc>
              <a:buClr>
                <a:schemeClr val="tx1"/>
              </a:buClr>
              <a:buFont typeface="Wingdings" pitchFamily="2" charset="2"/>
              <a:buChar char="ü"/>
            </a:pPr>
            <a:r>
              <a:rPr lang="tr-TR" altLang="tr-TR" sz="2400">
                <a:solidFill>
                  <a:srgbClr val="000000"/>
                </a:solidFill>
              </a:rPr>
              <a:t>Kısa dizelere ziyade denir.</a:t>
            </a:r>
          </a:p>
          <a:p>
            <a:pPr>
              <a:lnSpc>
                <a:spcPct val="90000"/>
              </a:lnSpc>
              <a:buClr>
                <a:schemeClr val="tx1"/>
              </a:buClr>
              <a:buFont typeface="Wingdings" pitchFamily="2" charset="2"/>
              <a:buChar char="ü"/>
            </a:pPr>
            <a:r>
              <a:rPr lang="tr-TR" altLang="tr-TR" sz="2400">
                <a:solidFill>
                  <a:srgbClr val="000000"/>
                </a:solidFill>
              </a:rPr>
              <a:t>Uzun ve kısa dizeler arasında anlam bağı vardır.</a:t>
            </a:r>
          </a:p>
          <a:p>
            <a:pPr>
              <a:lnSpc>
                <a:spcPct val="90000"/>
              </a:lnSpc>
              <a:buClr>
                <a:schemeClr val="tx1"/>
              </a:buClr>
              <a:buFont typeface="Wingdings" pitchFamily="2" charset="2"/>
              <a:buChar char="ü"/>
            </a:pPr>
            <a:r>
              <a:rPr lang="tr-TR" altLang="tr-TR" sz="2400">
                <a:solidFill>
                  <a:srgbClr val="000000"/>
                </a:solidFill>
              </a:rPr>
              <a:t>Müstezatlarda kısa dizeler(ziyadeler),dize sayılmadığı için iki uzun,iki kısa dizeden oluşmuştur dört dize,bir beyit sayılır.</a:t>
            </a:r>
          </a:p>
          <a:p>
            <a:pPr>
              <a:lnSpc>
                <a:spcPct val="90000"/>
              </a:lnSpc>
              <a:buClr>
                <a:schemeClr val="tx1"/>
              </a:buClr>
              <a:buFont typeface="Wingdings" pitchFamily="2" charset="2"/>
              <a:buChar char="ü"/>
            </a:pPr>
            <a:r>
              <a:rPr lang="tr-TR" altLang="tr-TR" sz="2400">
                <a:solidFill>
                  <a:srgbClr val="000000"/>
                </a:solidFill>
              </a:rPr>
              <a:t>Uzun dizeler gazeldeki gibi uyaklanır;kısa dizeler ya kendi arlarında ya da uzun dizelerle uyaklı olurlar.</a:t>
            </a:r>
          </a:p>
          <a:p>
            <a:pPr>
              <a:lnSpc>
                <a:spcPct val="90000"/>
              </a:lnSpc>
              <a:buClr>
                <a:schemeClr val="tx1"/>
              </a:buClr>
              <a:buFont typeface="Wingdings" pitchFamily="2" charset="2"/>
              <a:buChar char="ü"/>
            </a:pPr>
            <a:r>
              <a:rPr lang="tr-TR" altLang="tr-TR" sz="2400">
                <a:solidFill>
                  <a:srgbClr val="000000"/>
                </a:solidFill>
              </a:rPr>
              <a:t>Müstezat,az kullanılmış bir nazım biçimidir.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66725" y="685800"/>
            <a:ext cx="8677275" cy="6172200"/>
          </a:xfrm>
        </p:spPr>
        <p:txBody>
          <a:bodyPr/>
          <a:lstStyle/>
          <a:p>
            <a:pPr>
              <a:lnSpc>
                <a:spcPct val="90000"/>
              </a:lnSpc>
              <a:buFont typeface="Wingdings" pitchFamily="2" charset="2"/>
              <a:buNone/>
            </a:pPr>
            <a:endParaRPr lang="tr-TR" altLang="tr-TR" sz="2400">
              <a:solidFill>
                <a:srgbClr val="FF0066"/>
              </a:solidFill>
            </a:endParaRPr>
          </a:p>
          <a:p>
            <a:pPr>
              <a:lnSpc>
                <a:spcPct val="90000"/>
              </a:lnSpc>
              <a:buFont typeface="Wingdings" pitchFamily="2" charset="2"/>
              <a:buNone/>
            </a:pPr>
            <a:r>
              <a:rPr lang="tr-TR" altLang="tr-TR" sz="2400">
                <a:solidFill>
                  <a:srgbClr val="FF0066"/>
                </a:solidFill>
              </a:rPr>
              <a:t>3)Kaside :</a:t>
            </a:r>
            <a:r>
              <a:rPr lang="tr-TR" altLang="tr-TR" sz="2400">
                <a:solidFill>
                  <a:srgbClr val="000000"/>
                </a:solidFill>
              </a:rPr>
              <a:t>Divan şiirinde önemli yeri olan, birini övmek ya da yermek amacıyla yazılan şiirlere</a:t>
            </a:r>
            <a:r>
              <a:rPr lang="tr-TR" altLang="tr-TR" sz="2400"/>
              <a:t> </a:t>
            </a:r>
            <a:r>
              <a:rPr lang="tr-TR" altLang="tr-TR" sz="2400">
                <a:solidFill>
                  <a:srgbClr val="990099"/>
                </a:solidFill>
              </a:rPr>
              <a:t>kaside</a:t>
            </a:r>
            <a:r>
              <a:rPr lang="tr-TR" altLang="tr-TR" sz="2400"/>
              <a:t> </a:t>
            </a:r>
            <a:r>
              <a:rPr lang="tr-TR" altLang="tr-TR" sz="2400">
                <a:solidFill>
                  <a:srgbClr val="000000"/>
                </a:solidFill>
              </a:rPr>
              <a:t>denir.</a:t>
            </a:r>
          </a:p>
          <a:p>
            <a:pPr>
              <a:lnSpc>
                <a:spcPct val="90000"/>
              </a:lnSpc>
              <a:buClr>
                <a:srgbClr val="FF0066"/>
              </a:buClr>
              <a:buFont typeface="Wingdings" pitchFamily="2" charset="2"/>
              <a:buChar char="ü"/>
            </a:pPr>
            <a:r>
              <a:rPr lang="tr-TR" altLang="tr-TR" sz="2400">
                <a:solidFill>
                  <a:srgbClr val="000000"/>
                </a:solidFill>
              </a:rPr>
              <a:t>Aruz ölçüsünün değişik kalıplarıyla yazılabilir.</a:t>
            </a:r>
          </a:p>
          <a:p>
            <a:pPr>
              <a:lnSpc>
                <a:spcPct val="90000"/>
              </a:lnSpc>
              <a:buClr>
                <a:srgbClr val="FF0066"/>
              </a:buClr>
              <a:buFont typeface="Wingdings" pitchFamily="2" charset="2"/>
              <a:buChar char="ü"/>
            </a:pPr>
            <a:r>
              <a:rPr lang="tr-TR" altLang="tr-TR" sz="2400">
                <a:solidFill>
                  <a:srgbClr val="000000"/>
                </a:solidFill>
              </a:rPr>
              <a:t>En az 15,en çok 99 beyit halinde yazılır. Genellikle 33-99 beyitten oluşur.</a:t>
            </a:r>
          </a:p>
          <a:p>
            <a:pPr>
              <a:lnSpc>
                <a:spcPct val="90000"/>
              </a:lnSpc>
              <a:buClr>
                <a:srgbClr val="FF0066"/>
              </a:buClr>
              <a:buFont typeface="Wingdings" pitchFamily="2" charset="2"/>
              <a:buChar char="ü"/>
            </a:pPr>
            <a:r>
              <a:rPr lang="tr-TR" altLang="tr-TR" sz="2400">
                <a:solidFill>
                  <a:srgbClr val="000000"/>
                </a:solidFill>
              </a:rPr>
              <a:t>Uyak düzeni gazelle aynıdır:aa-ba-ca-da...</a:t>
            </a:r>
            <a:r>
              <a:rPr lang="tr-TR" altLang="tr-TR" sz="2400"/>
              <a:t> </a:t>
            </a:r>
          </a:p>
          <a:p>
            <a:pPr>
              <a:lnSpc>
                <a:spcPct val="90000"/>
              </a:lnSpc>
              <a:buClr>
                <a:srgbClr val="FF0066"/>
              </a:buClr>
              <a:buFont typeface="Wingdings" pitchFamily="2" charset="2"/>
              <a:buChar char="ü"/>
            </a:pPr>
            <a:r>
              <a:rPr lang="tr-TR" altLang="tr-TR" sz="2400">
                <a:solidFill>
                  <a:srgbClr val="000000"/>
                </a:solidFill>
              </a:rPr>
              <a:t>Gazelde olduğu gibi kasidede ilk beyte</a:t>
            </a:r>
            <a:r>
              <a:rPr lang="tr-TR" altLang="tr-TR" sz="2400"/>
              <a:t> </a:t>
            </a:r>
            <a:r>
              <a:rPr lang="tr-TR" altLang="tr-TR" sz="2400">
                <a:solidFill>
                  <a:srgbClr val="990099"/>
                </a:solidFill>
              </a:rPr>
              <a:t>matla</a:t>
            </a:r>
            <a:r>
              <a:rPr lang="tr-TR" altLang="tr-TR" sz="2400"/>
              <a:t>,</a:t>
            </a:r>
            <a:r>
              <a:rPr lang="tr-TR" altLang="tr-TR" sz="2400">
                <a:solidFill>
                  <a:srgbClr val="000000"/>
                </a:solidFill>
              </a:rPr>
              <a:t>son beyte</a:t>
            </a:r>
            <a:r>
              <a:rPr lang="tr-TR" altLang="tr-TR" sz="2400"/>
              <a:t> </a:t>
            </a:r>
            <a:r>
              <a:rPr lang="tr-TR" altLang="tr-TR" sz="2400">
                <a:solidFill>
                  <a:srgbClr val="990099"/>
                </a:solidFill>
              </a:rPr>
              <a:t>makta</a:t>
            </a:r>
            <a:r>
              <a:rPr lang="tr-TR" altLang="tr-TR" sz="2400"/>
              <a:t>,</a:t>
            </a:r>
            <a:r>
              <a:rPr lang="tr-TR" altLang="tr-TR" sz="2400">
                <a:solidFill>
                  <a:srgbClr val="000000"/>
                </a:solidFill>
              </a:rPr>
              <a:t>şairin adının geçtiği beyte</a:t>
            </a:r>
            <a:r>
              <a:rPr lang="tr-TR" altLang="tr-TR" sz="2400"/>
              <a:t> </a:t>
            </a:r>
            <a:r>
              <a:rPr lang="tr-TR" altLang="tr-TR" sz="2400">
                <a:solidFill>
                  <a:srgbClr val="990099"/>
                </a:solidFill>
              </a:rPr>
              <a:t>taç </a:t>
            </a:r>
            <a:r>
              <a:rPr lang="tr-TR" altLang="tr-TR" sz="2400">
                <a:solidFill>
                  <a:srgbClr val="000000"/>
                </a:solidFill>
              </a:rPr>
              <a:t>adı verilir.( şairin adı son ya da sondan bir önceki beyitte geçebilir.)</a:t>
            </a:r>
          </a:p>
          <a:p>
            <a:pPr>
              <a:lnSpc>
                <a:spcPct val="90000"/>
              </a:lnSpc>
              <a:buClr>
                <a:srgbClr val="FF0066"/>
              </a:buClr>
              <a:buFont typeface="Wingdings" pitchFamily="2" charset="2"/>
              <a:buChar char="ü"/>
            </a:pPr>
            <a:r>
              <a:rPr lang="tr-TR" altLang="tr-TR" sz="2400">
                <a:solidFill>
                  <a:srgbClr val="000000"/>
                </a:solidFill>
              </a:rPr>
              <a:t>Kasidenin en güzel beytine</a:t>
            </a:r>
            <a:r>
              <a:rPr lang="tr-TR" altLang="tr-TR" sz="2400"/>
              <a:t> “</a:t>
            </a:r>
            <a:r>
              <a:rPr lang="tr-TR" altLang="tr-TR" sz="2400">
                <a:solidFill>
                  <a:srgbClr val="990099"/>
                </a:solidFill>
              </a:rPr>
              <a:t>beyt-ül kasid</a:t>
            </a:r>
            <a:r>
              <a:rPr lang="tr-TR" altLang="tr-TR" sz="2400"/>
              <a:t>” </a:t>
            </a:r>
            <a:r>
              <a:rPr lang="tr-TR" altLang="tr-TR" sz="2400">
                <a:solidFill>
                  <a:srgbClr val="000000"/>
                </a:solidFill>
              </a:rPr>
              <a:t>denir.</a:t>
            </a:r>
          </a:p>
          <a:p>
            <a:pPr>
              <a:lnSpc>
                <a:spcPct val="90000"/>
              </a:lnSpc>
              <a:buClr>
                <a:srgbClr val="FF0066"/>
              </a:buClr>
              <a:buFont typeface="Wingdings" pitchFamily="2" charset="2"/>
              <a:buChar char="ü"/>
            </a:pPr>
            <a:r>
              <a:rPr lang="tr-TR" altLang="tr-TR" sz="2400">
                <a:solidFill>
                  <a:srgbClr val="000000"/>
                </a:solidFill>
              </a:rPr>
              <a:t>Tam bir kasidede şu bölümler bulunur:</a:t>
            </a:r>
          </a:p>
          <a:p>
            <a:pPr>
              <a:lnSpc>
                <a:spcPct val="90000"/>
              </a:lnSpc>
              <a:buClr>
                <a:srgbClr val="FF0066"/>
              </a:buClr>
              <a:buFont typeface="Wingdings" pitchFamily="2" charset="2"/>
              <a:buNone/>
            </a:pPr>
            <a:r>
              <a:rPr lang="tr-TR" altLang="tr-TR" sz="2400"/>
              <a:t>      </a:t>
            </a:r>
            <a:r>
              <a:rPr lang="tr-TR" altLang="tr-TR" sz="2400">
                <a:solidFill>
                  <a:srgbClr val="990099"/>
                </a:solidFill>
              </a:rPr>
              <a:t>Nesib ya da Teşbib:</a:t>
            </a:r>
            <a:r>
              <a:rPr lang="tr-TR" altLang="tr-TR" sz="2400">
                <a:solidFill>
                  <a:srgbClr val="000000"/>
                </a:solidFill>
              </a:rPr>
              <a:t>Başlangıç bölümü sayabileceğimiz bu bölümde şair,konuyla ilgisi olmayan bazı şeylerin betimlemesini yapar,ya da bir konu/tema üzerinde durur</a:t>
            </a:r>
            <a:r>
              <a:rPr lang="tr-TR" altLang="tr-TR" sz="2400"/>
              <a:t>.</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539750" y="685800"/>
            <a:ext cx="8604250" cy="6172200"/>
          </a:xfrm>
        </p:spPr>
        <p:txBody>
          <a:bodyPr/>
          <a:lstStyle/>
          <a:p>
            <a:pPr>
              <a:lnSpc>
                <a:spcPct val="80000"/>
              </a:lnSpc>
              <a:buFont typeface="Wingdings" pitchFamily="2" charset="2"/>
              <a:buNone/>
            </a:pPr>
            <a:r>
              <a:rPr lang="tr-TR" altLang="tr-TR" sz="2800"/>
              <a:t> </a:t>
            </a:r>
          </a:p>
          <a:p>
            <a:pPr>
              <a:lnSpc>
                <a:spcPct val="80000"/>
              </a:lnSpc>
              <a:buFont typeface="Wingdings" pitchFamily="2" charset="2"/>
              <a:buNone/>
            </a:pPr>
            <a:r>
              <a:rPr lang="tr-TR" altLang="tr-TR" sz="2800">
                <a:solidFill>
                  <a:srgbClr val="990099"/>
                </a:solidFill>
              </a:rPr>
              <a:t>Girizgah:</a:t>
            </a:r>
            <a:r>
              <a:rPr lang="tr-TR" altLang="tr-TR" sz="2800">
                <a:solidFill>
                  <a:srgbClr val="000000"/>
                </a:solidFill>
              </a:rPr>
              <a:t>Tek beyitten oluşan bu beyitte asıl konuya girilir.</a:t>
            </a:r>
          </a:p>
          <a:p>
            <a:pPr>
              <a:lnSpc>
                <a:spcPct val="80000"/>
              </a:lnSpc>
              <a:buFont typeface="Wingdings" pitchFamily="2" charset="2"/>
              <a:buNone/>
            </a:pPr>
            <a:r>
              <a:rPr lang="tr-TR" altLang="tr-TR" sz="2800">
                <a:solidFill>
                  <a:srgbClr val="990099"/>
                </a:solidFill>
              </a:rPr>
              <a:t> Medhiye:</a:t>
            </a:r>
            <a:r>
              <a:rPr lang="tr-TR" altLang="tr-TR" sz="2800">
                <a:solidFill>
                  <a:srgbClr val="000000"/>
                </a:solidFill>
              </a:rPr>
              <a:t>Allah’ı,peygamberi,padişahı ya da önde gelen kişilerin övüldüğü bölümdür. Bir çok beyitten oluşur.</a:t>
            </a:r>
          </a:p>
          <a:p>
            <a:pPr>
              <a:lnSpc>
                <a:spcPct val="80000"/>
              </a:lnSpc>
              <a:buFont typeface="Wingdings" pitchFamily="2" charset="2"/>
              <a:buNone/>
            </a:pPr>
            <a:r>
              <a:rPr lang="tr-TR" altLang="tr-TR" sz="2800"/>
              <a:t> </a:t>
            </a:r>
            <a:r>
              <a:rPr lang="tr-TR" altLang="tr-TR" sz="2800">
                <a:solidFill>
                  <a:srgbClr val="990099"/>
                </a:solidFill>
              </a:rPr>
              <a:t>Fahriye:</a:t>
            </a:r>
            <a:r>
              <a:rPr lang="tr-TR" altLang="tr-TR" sz="2800">
                <a:solidFill>
                  <a:srgbClr val="000000"/>
                </a:solidFill>
              </a:rPr>
              <a:t>Şairin kendisini övdüğü bölümdür.</a:t>
            </a:r>
          </a:p>
          <a:p>
            <a:pPr>
              <a:lnSpc>
                <a:spcPct val="80000"/>
              </a:lnSpc>
              <a:buFont typeface="Wingdings" pitchFamily="2" charset="2"/>
              <a:buNone/>
            </a:pPr>
            <a:r>
              <a:rPr lang="tr-TR" altLang="tr-TR" sz="2800">
                <a:solidFill>
                  <a:srgbClr val="990099"/>
                </a:solidFill>
              </a:rPr>
              <a:t> Tegazzül:</a:t>
            </a:r>
            <a:r>
              <a:rPr lang="tr-TR" altLang="tr-TR" sz="2800">
                <a:solidFill>
                  <a:srgbClr val="000000"/>
                </a:solidFill>
              </a:rPr>
              <a:t>Kasidedeki ölçüye uygun olarak yazılan ve araya sıkıştırılan gazele denir.</a:t>
            </a:r>
          </a:p>
          <a:p>
            <a:pPr>
              <a:lnSpc>
                <a:spcPct val="80000"/>
              </a:lnSpc>
              <a:buFont typeface="Wingdings" pitchFamily="2" charset="2"/>
              <a:buNone/>
            </a:pPr>
            <a:r>
              <a:rPr lang="tr-TR" altLang="tr-TR" sz="2800">
                <a:solidFill>
                  <a:srgbClr val="990099"/>
                </a:solidFill>
              </a:rPr>
              <a:t> Dua:</a:t>
            </a:r>
            <a:r>
              <a:rPr lang="tr-TR" altLang="tr-TR" sz="2800">
                <a:solidFill>
                  <a:srgbClr val="000000"/>
                </a:solidFill>
              </a:rPr>
              <a:t>Bu bölümde Allah’a,Peygamber’e ,ülke büyüklerine iyi dileklerde bulunur.</a:t>
            </a:r>
          </a:p>
          <a:p>
            <a:pPr>
              <a:lnSpc>
                <a:spcPct val="80000"/>
              </a:lnSpc>
              <a:buClr>
                <a:srgbClr val="990099"/>
              </a:buClr>
              <a:buFont typeface="Wingdings" pitchFamily="2" charset="2"/>
              <a:buChar char="ü"/>
            </a:pPr>
            <a:r>
              <a:rPr lang="tr-TR" altLang="tr-TR" sz="2800">
                <a:solidFill>
                  <a:srgbClr val="000000"/>
                </a:solidFill>
              </a:rPr>
              <a:t>Kimi kasidelerde fahriye ve tegazzül bölümleri olmayabilir. Ama diğer bölümlerin bulunması zorunludur.</a:t>
            </a:r>
          </a:p>
          <a:p>
            <a:pPr>
              <a:lnSpc>
                <a:spcPct val="80000"/>
              </a:lnSpc>
              <a:buClr>
                <a:srgbClr val="990099"/>
              </a:buClr>
              <a:buFont typeface="Wingdings" pitchFamily="2" charset="2"/>
              <a:buChar char="ü"/>
            </a:pPr>
            <a:r>
              <a:rPr lang="tr-TR" altLang="tr-TR" sz="2800">
                <a:solidFill>
                  <a:srgbClr val="000000"/>
                </a:solidFill>
              </a:rPr>
              <a:t>Kasidelerin özel bir adı yoktur. Adlandırma nesib bölümünde işlenen temaya,uyağın son harfine ya da rediflere göre yapılır.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395288" y="685800"/>
            <a:ext cx="8748712" cy="6172200"/>
          </a:xfrm>
        </p:spPr>
        <p:txBody>
          <a:bodyPr/>
          <a:lstStyle/>
          <a:p>
            <a:pPr>
              <a:lnSpc>
                <a:spcPct val="90000"/>
              </a:lnSpc>
              <a:buClr>
                <a:schemeClr val="tx1"/>
              </a:buClr>
              <a:buFont typeface="Wingdings" pitchFamily="2" charset="2"/>
              <a:buChar char="ü"/>
            </a:pPr>
            <a:endParaRPr lang="tr-TR" altLang="tr-TR" sz="2000"/>
          </a:p>
          <a:p>
            <a:pPr>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Kimi zaman kasideyi oluşturan beyitlerin dize ortalarında uyaklı olduğu görülür. Bunlar musammat kaside denir.</a:t>
            </a:r>
          </a:p>
          <a:p>
            <a:pPr>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Kaside biçiminin en ünlü sanatçıları şunlardır; Nef’i,Baki,Fuzuli,Ahmet Paşa, Nedim...  </a:t>
            </a:r>
          </a:p>
          <a:p>
            <a:pPr>
              <a:lnSpc>
                <a:spcPct val="90000"/>
              </a:lnSpc>
              <a:buClr>
                <a:schemeClr val="tx1"/>
              </a:buClr>
              <a:buFont typeface="Wingdings" pitchFamily="2" charset="2"/>
              <a:buChar char="ü"/>
            </a:pPr>
            <a:r>
              <a:rPr lang="tr-TR" altLang="tr-TR" sz="2400" b="1" i="1">
                <a:solidFill>
                  <a:srgbClr val="000000"/>
                </a:solidFill>
                <a:effectLst>
                  <a:outerShdw blurRad="38100" dist="38100" dir="2700000" algn="tl">
                    <a:srgbClr val="C0C0C0"/>
                  </a:outerShdw>
                </a:effectLst>
              </a:rPr>
              <a:t>Kasideler,işledikleri konulara göre şu adları alırlar:</a:t>
            </a:r>
          </a:p>
          <a:p>
            <a:pPr>
              <a:lnSpc>
                <a:spcPct val="90000"/>
              </a:lnSpc>
              <a:buClr>
                <a:schemeClr val="tx1"/>
              </a:buClr>
              <a:buFont typeface="Wingdings" pitchFamily="2" charset="2"/>
              <a:buNone/>
            </a:pPr>
            <a:r>
              <a:rPr lang="tr-TR" altLang="tr-TR" sz="2400" b="1" i="1">
                <a:effectLst>
                  <a:outerShdw blurRad="38100" dist="38100" dir="2700000" algn="tl">
                    <a:srgbClr val="C0C0C0"/>
                  </a:outerShdw>
                </a:effectLst>
              </a:rPr>
              <a:t> </a:t>
            </a:r>
            <a:r>
              <a:rPr lang="tr-TR" altLang="tr-TR" sz="2400" b="1" i="1">
                <a:solidFill>
                  <a:srgbClr val="FF0066"/>
                </a:solidFill>
                <a:effectLst>
                  <a:outerShdw blurRad="38100" dist="38100" dir="2700000" algn="tl">
                    <a:srgbClr val="C0C0C0"/>
                  </a:outerShdw>
                </a:effectLst>
              </a:rPr>
              <a:t>  Tevhid:</a:t>
            </a:r>
            <a:r>
              <a:rPr lang="tr-TR" altLang="tr-TR" sz="2400" b="1" i="1">
                <a:solidFill>
                  <a:srgbClr val="000000"/>
                </a:solidFill>
                <a:effectLst>
                  <a:outerShdw blurRad="38100" dist="38100" dir="2700000" algn="tl">
                    <a:srgbClr val="C0C0C0"/>
                  </a:outerShdw>
                </a:effectLst>
              </a:rPr>
              <a:t>Allah’ın birliğini anlatan kaside.</a:t>
            </a:r>
          </a:p>
          <a:p>
            <a:pPr>
              <a:lnSpc>
                <a:spcPct val="90000"/>
              </a:lnSpc>
              <a:buClr>
                <a:schemeClr val="tx1"/>
              </a:buClr>
              <a:buFont typeface="Wingdings" pitchFamily="2" charset="2"/>
              <a:buNone/>
            </a:pPr>
            <a:r>
              <a:rPr lang="tr-TR" altLang="tr-TR" sz="2400" b="1" i="1">
                <a:solidFill>
                  <a:srgbClr val="FF0066"/>
                </a:solidFill>
                <a:effectLst>
                  <a:outerShdw blurRad="38100" dist="38100" dir="2700000" algn="tl">
                    <a:srgbClr val="C0C0C0"/>
                  </a:outerShdw>
                </a:effectLst>
              </a:rPr>
              <a:t>   Münacaat</a:t>
            </a:r>
            <a:r>
              <a:rPr lang="tr-TR" altLang="tr-TR" sz="2400" b="1" i="1">
                <a:effectLst>
                  <a:outerShdw blurRad="38100" dist="38100" dir="2700000" algn="tl">
                    <a:srgbClr val="C0C0C0"/>
                  </a:outerShdw>
                </a:effectLst>
              </a:rPr>
              <a:t>:</a:t>
            </a:r>
            <a:r>
              <a:rPr lang="tr-TR" altLang="tr-TR" sz="2400" b="1" i="1">
                <a:solidFill>
                  <a:srgbClr val="000000"/>
                </a:solidFill>
                <a:effectLst>
                  <a:outerShdw blurRad="38100" dist="38100" dir="2700000" algn="tl">
                    <a:srgbClr val="C0C0C0"/>
                  </a:outerShdw>
                </a:effectLst>
              </a:rPr>
              <a:t>Allah’a yakarış bildiren kaside.</a:t>
            </a:r>
          </a:p>
          <a:p>
            <a:pPr>
              <a:lnSpc>
                <a:spcPct val="90000"/>
              </a:lnSpc>
              <a:buClr>
                <a:schemeClr val="tx1"/>
              </a:buClr>
              <a:buFont typeface="Wingdings" pitchFamily="2" charset="2"/>
              <a:buNone/>
            </a:pPr>
            <a:r>
              <a:rPr lang="tr-TR" altLang="tr-TR" sz="2400" b="1" i="1">
                <a:solidFill>
                  <a:srgbClr val="FF0066"/>
                </a:solidFill>
                <a:effectLst>
                  <a:outerShdw blurRad="38100" dist="38100" dir="2700000" algn="tl">
                    <a:srgbClr val="C0C0C0"/>
                  </a:outerShdw>
                </a:effectLst>
              </a:rPr>
              <a:t>   Naat</a:t>
            </a:r>
            <a:r>
              <a:rPr lang="tr-TR" altLang="tr-TR" sz="2400" b="1" i="1">
                <a:effectLst>
                  <a:outerShdw blurRad="38100" dist="38100" dir="2700000" algn="tl">
                    <a:srgbClr val="C0C0C0"/>
                  </a:outerShdw>
                </a:effectLst>
              </a:rPr>
              <a:t>:</a:t>
            </a:r>
            <a:r>
              <a:rPr lang="tr-TR" altLang="tr-TR" sz="2400" b="1" i="1">
                <a:solidFill>
                  <a:srgbClr val="000000"/>
                </a:solidFill>
                <a:effectLst>
                  <a:outerShdw blurRad="38100" dist="38100" dir="2700000" algn="tl">
                    <a:srgbClr val="C0C0C0"/>
                  </a:outerShdw>
                </a:effectLst>
              </a:rPr>
              <a:t>Peygamberi,dört halifeyi ya da tarikat büyüklerini övmek için yazılan kaside.</a:t>
            </a:r>
          </a:p>
          <a:p>
            <a:pPr>
              <a:lnSpc>
                <a:spcPct val="90000"/>
              </a:lnSpc>
              <a:buClr>
                <a:schemeClr val="tx1"/>
              </a:buClr>
              <a:buFont typeface="Wingdings" pitchFamily="2" charset="2"/>
              <a:buNone/>
            </a:pPr>
            <a:r>
              <a:rPr lang="tr-TR" altLang="tr-TR" sz="2400" b="1" i="1">
                <a:effectLst>
                  <a:outerShdw blurRad="38100" dist="38100" dir="2700000" algn="tl">
                    <a:srgbClr val="C0C0C0"/>
                  </a:outerShdw>
                </a:effectLst>
              </a:rPr>
              <a:t>   </a:t>
            </a:r>
            <a:r>
              <a:rPr lang="tr-TR" altLang="tr-TR" sz="2400" b="1" i="1">
                <a:solidFill>
                  <a:srgbClr val="FF0066"/>
                </a:solidFill>
                <a:effectLst>
                  <a:outerShdw blurRad="38100" dist="38100" dir="2700000" algn="tl">
                    <a:srgbClr val="C0C0C0"/>
                  </a:outerShdw>
                </a:effectLst>
              </a:rPr>
              <a:t>Medhiye</a:t>
            </a:r>
            <a:r>
              <a:rPr lang="tr-TR" altLang="tr-TR" sz="2400" b="1" i="1">
                <a:effectLst>
                  <a:outerShdw blurRad="38100" dist="38100" dir="2700000" algn="tl">
                    <a:srgbClr val="C0C0C0"/>
                  </a:outerShdw>
                </a:effectLst>
              </a:rPr>
              <a:t>:</a:t>
            </a:r>
            <a:r>
              <a:rPr lang="tr-TR" altLang="tr-TR" sz="2400" b="1" i="1">
                <a:solidFill>
                  <a:srgbClr val="000000"/>
                </a:solidFill>
                <a:effectLst>
                  <a:outerShdw blurRad="38100" dist="38100" dir="2700000" algn="tl">
                    <a:srgbClr val="C0C0C0"/>
                  </a:outerShdw>
                </a:effectLst>
              </a:rPr>
              <a:t>Devrin önde gelen bir kişisini öven kaside. (padişah,sadrazam...)</a:t>
            </a:r>
          </a:p>
          <a:p>
            <a:pPr>
              <a:lnSpc>
                <a:spcPct val="90000"/>
              </a:lnSpc>
              <a:buClr>
                <a:schemeClr val="tx1"/>
              </a:buClr>
              <a:buFont typeface="Wingdings" pitchFamily="2" charset="2"/>
              <a:buNone/>
            </a:pPr>
            <a:r>
              <a:rPr lang="tr-TR" altLang="tr-TR" sz="2400" b="1" i="1">
                <a:effectLst>
                  <a:outerShdw blurRad="38100" dist="38100" dir="2700000" algn="tl">
                    <a:srgbClr val="C0C0C0"/>
                  </a:outerShdw>
                </a:effectLst>
              </a:rPr>
              <a:t>   </a:t>
            </a:r>
            <a:r>
              <a:rPr lang="tr-TR" altLang="tr-TR" sz="2400" b="1" i="1">
                <a:solidFill>
                  <a:srgbClr val="FF0066"/>
                </a:solidFill>
                <a:effectLst>
                  <a:outerShdw blurRad="38100" dist="38100" dir="2700000" algn="tl">
                    <a:srgbClr val="C0C0C0"/>
                  </a:outerShdw>
                </a:effectLst>
              </a:rPr>
              <a:t>Hicviye: </a:t>
            </a:r>
            <a:r>
              <a:rPr lang="tr-TR" altLang="tr-TR" sz="2400" b="1" i="1">
                <a:solidFill>
                  <a:srgbClr val="000000"/>
                </a:solidFill>
                <a:effectLst>
                  <a:outerShdw blurRad="38100" dist="38100" dir="2700000" algn="tl">
                    <a:srgbClr val="C0C0C0"/>
                  </a:outerShdw>
                </a:effectLst>
              </a:rPr>
              <a:t>devrin yöneticilerini yermek için yazılan kasideler.</a:t>
            </a:r>
          </a:p>
          <a:p>
            <a:pPr>
              <a:lnSpc>
                <a:spcPct val="90000"/>
              </a:lnSpc>
              <a:buClr>
                <a:schemeClr val="tx1"/>
              </a:buClr>
              <a:buFont typeface="Wingdings" pitchFamily="2" charset="2"/>
              <a:buNone/>
            </a:pPr>
            <a:r>
              <a:rPr lang="tr-TR" altLang="tr-TR" sz="2400" b="1" i="1">
                <a:solidFill>
                  <a:srgbClr val="000000"/>
                </a:solidFill>
                <a:effectLst>
                  <a:outerShdw blurRad="38100" dist="38100" dir="2700000" algn="tl">
                    <a:srgbClr val="C0C0C0"/>
                  </a:outerShdw>
                </a:effectLst>
              </a:rPr>
              <a:t>   </a:t>
            </a:r>
            <a:r>
              <a:rPr lang="tr-TR" altLang="tr-TR" sz="2400" b="1" i="1">
                <a:solidFill>
                  <a:srgbClr val="FF0066"/>
                </a:solidFill>
                <a:effectLst>
                  <a:outerShdw blurRad="38100" dist="38100" dir="2700000" algn="tl">
                    <a:srgbClr val="C0C0C0"/>
                  </a:outerShdw>
                </a:effectLst>
              </a:rPr>
              <a:t>Mersiye: </a:t>
            </a:r>
            <a:r>
              <a:rPr lang="tr-TR" altLang="tr-TR" sz="2400" b="1" i="1">
                <a:solidFill>
                  <a:srgbClr val="000000"/>
                </a:solidFill>
                <a:effectLst>
                  <a:outerShdw blurRad="38100" dist="38100" dir="2700000" algn="tl">
                    <a:srgbClr val="C0C0C0"/>
                  </a:outerShdw>
                </a:effectLst>
              </a:rPr>
              <a:t>devrin büyüklerinin ölümünden duyulan üzüntüleri anlatan kasideler.</a:t>
            </a:r>
          </a:p>
          <a:p>
            <a:pPr>
              <a:lnSpc>
                <a:spcPct val="90000"/>
              </a:lnSpc>
              <a:buClr>
                <a:schemeClr val="tx1"/>
              </a:buClr>
              <a:buFont typeface="Wingdings" pitchFamily="2" charset="2"/>
              <a:buNone/>
            </a:pPr>
            <a:r>
              <a:rPr lang="tr-TR" altLang="tr-TR" sz="2400" b="1" i="1">
                <a:solidFill>
                  <a:srgbClr val="000000"/>
                </a:solidFill>
                <a:effectLst>
                  <a:outerShdw blurRad="38100" dist="38100" dir="2700000" algn="tl">
                    <a:srgbClr val="C0C0C0"/>
                  </a:outerShdw>
                </a:effectLst>
              </a:rPr>
              <a:t>   </a:t>
            </a:r>
            <a:r>
              <a:rPr lang="tr-TR" altLang="tr-TR" sz="2400" b="1" i="1">
                <a:solidFill>
                  <a:srgbClr val="FF0066"/>
                </a:solidFill>
                <a:effectLst>
                  <a:outerShdw blurRad="38100" dist="38100" dir="2700000" algn="tl">
                    <a:srgbClr val="C0C0C0"/>
                  </a:outerShdw>
                </a:effectLst>
              </a:rPr>
              <a:t>Fahriye: </a:t>
            </a:r>
            <a:r>
              <a:rPr lang="tr-TR" altLang="tr-TR" sz="2400" b="1" i="1">
                <a:solidFill>
                  <a:srgbClr val="000000"/>
                </a:solidFill>
                <a:effectLst>
                  <a:outerShdw blurRad="38100" dist="38100" dir="2700000" algn="tl">
                    <a:srgbClr val="C0C0C0"/>
                  </a:outerShdw>
                </a:effectLst>
              </a:rPr>
              <a:t>Şairlerin kendilerini övmek için yazdığı kasideler.</a:t>
            </a:r>
            <a:endParaRPr lang="tr-TR" altLang="tr-TR" sz="2400" b="1" i="1">
              <a:effectLst>
                <a:outerShdw blurRad="38100" dist="38100" dir="2700000" algn="tl">
                  <a:srgbClr val="C0C0C0"/>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685800" y="838200"/>
            <a:ext cx="8458200" cy="6019800"/>
          </a:xfrm>
        </p:spPr>
        <p:txBody>
          <a:bodyPr/>
          <a:lstStyle/>
          <a:p>
            <a:pPr>
              <a:lnSpc>
                <a:spcPct val="90000"/>
              </a:lnSpc>
              <a:buFont typeface="Wingdings" pitchFamily="2" charset="2"/>
              <a:buNone/>
            </a:pPr>
            <a:r>
              <a:rPr lang="tr-TR" altLang="tr-TR" sz="2800" b="1" i="1">
                <a:solidFill>
                  <a:srgbClr val="FF0066"/>
                </a:solidFill>
              </a:rPr>
              <a:t>4) Kıta</a:t>
            </a:r>
          </a:p>
          <a:p>
            <a:pPr>
              <a:lnSpc>
                <a:spcPct val="90000"/>
              </a:lnSpc>
              <a:buClr>
                <a:srgbClr val="FF0066"/>
              </a:buClr>
              <a:buFont typeface="Wingdings" pitchFamily="2" charset="2"/>
              <a:buBlip>
                <a:blip r:embed="rId2"/>
              </a:buBlip>
            </a:pPr>
            <a:r>
              <a:rPr lang="tr-TR" altLang="tr-TR" sz="2800" b="1" i="1">
                <a:solidFill>
                  <a:srgbClr val="000000"/>
                </a:solidFill>
              </a:rPr>
              <a:t>Aruzun her kalıbıyla yazılabilir.</a:t>
            </a:r>
          </a:p>
          <a:p>
            <a:pPr>
              <a:lnSpc>
                <a:spcPct val="90000"/>
              </a:lnSpc>
              <a:buClr>
                <a:srgbClr val="FF0066"/>
              </a:buClr>
              <a:buFont typeface="Wingdings" pitchFamily="2" charset="2"/>
              <a:buBlip>
                <a:blip r:embed="rId2"/>
              </a:buBlip>
            </a:pPr>
            <a:r>
              <a:rPr lang="tr-TR" altLang="tr-TR" sz="2800" b="1" i="1">
                <a:solidFill>
                  <a:srgbClr val="000000"/>
                </a:solidFill>
              </a:rPr>
              <a:t>En az 2 en çok 12 beyitten oluşur.</a:t>
            </a:r>
          </a:p>
          <a:p>
            <a:pPr>
              <a:lnSpc>
                <a:spcPct val="90000"/>
              </a:lnSpc>
              <a:buClr>
                <a:srgbClr val="FF0066"/>
              </a:buClr>
              <a:buFont typeface="Wingdings" pitchFamily="2" charset="2"/>
              <a:buBlip>
                <a:blip r:embed="rId2"/>
              </a:buBlip>
            </a:pPr>
            <a:r>
              <a:rPr lang="tr-TR" altLang="tr-TR" sz="2800" b="1" i="1">
                <a:solidFill>
                  <a:srgbClr val="000000"/>
                </a:solidFill>
              </a:rPr>
              <a:t>Genellikle matla ve makta beyti olmayan gazel gibidir.</a:t>
            </a:r>
          </a:p>
          <a:p>
            <a:pPr>
              <a:lnSpc>
                <a:spcPct val="90000"/>
              </a:lnSpc>
              <a:buClr>
                <a:srgbClr val="FF0066"/>
              </a:buClr>
              <a:buFont typeface="Wingdings" pitchFamily="2" charset="2"/>
              <a:buBlip>
                <a:blip r:embed="rId2"/>
              </a:buBlip>
            </a:pPr>
            <a:r>
              <a:rPr lang="tr-TR" altLang="tr-TR" sz="2800" b="1" i="1">
                <a:solidFill>
                  <a:srgbClr val="000000"/>
                </a:solidFill>
              </a:rPr>
              <a:t>Uyak düzeni(ab-cb-db) şeklindedir.</a:t>
            </a:r>
          </a:p>
          <a:p>
            <a:pPr>
              <a:lnSpc>
                <a:spcPct val="90000"/>
              </a:lnSpc>
              <a:buClr>
                <a:srgbClr val="FF0066"/>
              </a:buClr>
              <a:buFont typeface="Wingdings" pitchFamily="2" charset="2"/>
              <a:buBlip>
                <a:blip r:embed="rId2"/>
              </a:buBlip>
            </a:pPr>
            <a:r>
              <a:rPr lang="tr-TR" altLang="tr-TR" sz="2800" b="1" i="1">
                <a:solidFill>
                  <a:srgbClr val="000000"/>
                </a:solidFill>
              </a:rPr>
              <a:t>4 beyitten fazla olan şekline kıta-i kebire (büyük kıta) denir.</a:t>
            </a:r>
          </a:p>
          <a:p>
            <a:pPr>
              <a:lnSpc>
                <a:spcPct val="90000"/>
              </a:lnSpc>
              <a:buClr>
                <a:srgbClr val="FF0066"/>
              </a:buClr>
              <a:buFont typeface="Wingdings" pitchFamily="2" charset="2"/>
              <a:buBlip>
                <a:blip r:embed="rId2"/>
              </a:buBlip>
            </a:pPr>
            <a:r>
              <a:rPr lang="tr-TR" altLang="tr-TR" sz="2800" b="1" i="1">
                <a:solidFill>
                  <a:srgbClr val="000000"/>
                </a:solidFill>
              </a:rPr>
              <a:t>Kıtada genellikle şairin mahlası yoktur.</a:t>
            </a:r>
          </a:p>
          <a:p>
            <a:pPr>
              <a:lnSpc>
                <a:spcPct val="90000"/>
              </a:lnSpc>
              <a:buClr>
                <a:srgbClr val="FF0066"/>
              </a:buClr>
              <a:buFont typeface="Wingdings" pitchFamily="2" charset="2"/>
              <a:buBlip>
                <a:blip r:embed="rId2"/>
              </a:buBlip>
            </a:pPr>
            <a:r>
              <a:rPr lang="tr-TR" altLang="tr-TR" sz="2800" b="1" i="1">
                <a:solidFill>
                  <a:srgbClr val="000000"/>
                </a:solidFill>
              </a:rPr>
              <a:t>Felsefi ve sosyal düşünceler,eleştiriler, hicivler kıta biçimiyle işlenebilir.</a:t>
            </a:r>
          </a:p>
          <a:p>
            <a:pPr>
              <a:lnSpc>
                <a:spcPct val="90000"/>
              </a:lnSpc>
              <a:buClr>
                <a:srgbClr val="FF0066"/>
              </a:buClr>
              <a:buFont typeface="Wingdings" pitchFamily="2" charset="2"/>
              <a:buBlip>
                <a:blip r:embed="rId2"/>
              </a:buBlip>
            </a:pPr>
            <a:r>
              <a:rPr lang="tr-TR" altLang="tr-TR" sz="2800" b="1" i="1">
                <a:solidFill>
                  <a:srgbClr val="000000"/>
                </a:solidFill>
              </a:rPr>
              <a:t>Genelde beyitler arasında anlam birliği vardır.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66725" y="609600"/>
            <a:ext cx="8677275" cy="6248400"/>
          </a:xfrm>
        </p:spPr>
        <p:txBody>
          <a:bodyPr/>
          <a:lstStyle/>
          <a:p>
            <a:pPr>
              <a:lnSpc>
                <a:spcPct val="80000"/>
              </a:lnSpc>
              <a:buFont typeface="Wingdings" pitchFamily="2" charset="2"/>
              <a:buNone/>
            </a:pPr>
            <a:endParaRPr lang="tr-TR" altLang="tr-TR" sz="2000">
              <a:solidFill>
                <a:srgbClr val="FF0066"/>
              </a:solidFill>
            </a:endParaRPr>
          </a:p>
          <a:p>
            <a:pPr>
              <a:lnSpc>
                <a:spcPct val="80000"/>
              </a:lnSpc>
              <a:buFont typeface="Wingdings" pitchFamily="2" charset="2"/>
              <a:buNone/>
            </a:pPr>
            <a:r>
              <a:rPr lang="tr-TR" altLang="tr-TR" sz="2400" b="1" i="1">
                <a:solidFill>
                  <a:srgbClr val="FF0066"/>
                </a:solidFill>
              </a:rPr>
              <a:t>5) Mesnevi </a:t>
            </a:r>
          </a:p>
          <a:p>
            <a:pPr>
              <a:lnSpc>
                <a:spcPct val="80000"/>
              </a:lnSpc>
              <a:buClr>
                <a:srgbClr val="FF0066"/>
              </a:buClr>
              <a:buFont typeface="Wingdings" pitchFamily="2" charset="2"/>
              <a:buBlip>
                <a:blip r:embed="rId2"/>
              </a:buBlip>
            </a:pPr>
            <a:r>
              <a:rPr lang="tr-TR" altLang="tr-TR" sz="2400" b="1" i="1">
                <a:solidFill>
                  <a:srgbClr val="000000"/>
                </a:solidFill>
              </a:rPr>
              <a:t>Bu nazım biçimi Fars edebiyatından gelmiştir.</a:t>
            </a:r>
          </a:p>
          <a:p>
            <a:pPr>
              <a:lnSpc>
                <a:spcPct val="80000"/>
              </a:lnSpc>
              <a:buClr>
                <a:srgbClr val="FF0066"/>
              </a:buClr>
              <a:buFont typeface="Wingdings" pitchFamily="2" charset="2"/>
              <a:buBlip>
                <a:blip r:embed="rId2"/>
              </a:buBlip>
            </a:pPr>
            <a:r>
              <a:rPr lang="tr-TR" altLang="tr-TR" sz="2400" b="1" i="1">
                <a:solidFill>
                  <a:srgbClr val="000000"/>
                </a:solidFill>
              </a:rPr>
              <a:t>Divan şiirinin en uzun nazım biçimidir.</a:t>
            </a:r>
          </a:p>
          <a:p>
            <a:pPr>
              <a:lnSpc>
                <a:spcPct val="80000"/>
              </a:lnSpc>
              <a:buClr>
                <a:srgbClr val="FF0066"/>
              </a:buClr>
              <a:buFont typeface="Wingdings" pitchFamily="2" charset="2"/>
              <a:buBlip>
                <a:blip r:embed="rId2"/>
              </a:buBlip>
            </a:pPr>
            <a:r>
              <a:rPr lang="tr-TR" altLang="tr-TR" sz="2400" b="1" i="1">
                <a:solidFill>
                  <a:srgbClr val="000000"/>
                </a:solidFill>
              </a:rPr>
              <a:t>Klasik edebiyatımızdaki hikaye ve roman türünün işlevini görmüştür.</a:t>
            </a:r>
          </a:p>
          <a:p>
            <a:pPr>
              <a:lnSpc>
                <a:spcPct val="80000"/>
              </a:lnSpc>
              <a:buClr>
                <a:srgbClr val="FF0066"/>
              </a:buClr>
              <a:buFont typeface="Wingdings" pitchFamily="2" charset="2"/>
              <a:buBlip>
                <a:blip r:embed="rId2"/>
              </a:buBlip>
            </a:pPr>
            <a:r>
              <a:rPr lang="tr-TR" altLang="tr-TR" sz="2400" b="1" i="1">
                <a:solidFill>
                  <a:srgbClr val="000000"/>
                </a:solidFill>
              </a:rPr>
              <a:t>Aruz ölçüsünün kısa kalıplarıyla yazılır.</a:t>
            </a:r>
          </a:p>
          <a:p>
            <a:pPr>
              <a:lnSpc>
                <a:spcPct val="80000"/>
              </a:lnSpc>
              <a:buClr>
                <a:srgbClr val="FF0066"/>
              </a:buClr>
              <a:buFont typeface="Wingdings" pitchFamily="2" charset="2"/>
              <a:buBlip>
                <a:blip r:embed="rId2"/>
              </a:buBlip>
            </a:pPr>
            <a:r>
              <a:rPr lang="tr-TR" altLang="tr-TR" sz="2400" b="1" i="1">
                <a:solidFill>
                  <a:srgbClr val="000000"/>
                </a:solidFill>
              </a:rPr>
              <a:t>Uyak düzeni(aa-bb-cc...)biçimindedir.</a:t>
            </a:r>
          </a:p>
          <a:p>
            <a:pPr>
              <a:lnSpc>
                <a:spcPct val="80000"/>
              </a:lnSpc>
              <a:buClr>
                <a:srgbClr val="FF0066"/>
              </a:buClr>
              <a:buFont typeface="Wingdings" pitchFamily="2" charset="2"/>
              <a:buBlip>
                <a:blip r:embed="rId2"/>
              </a:buBlip>
            </a:pPr>
            <a:r>
              <a:rPr lang="tr-TR" altLang="tr-TR" sz="2400" b="1" i="1">
                <a:solidFill>
                  <a:srgbClr val="000000"/>
                </a:solidFill>
              </a:rPr>
              <a:t>Bir şairin 5 mesneviden oluşan eserler bütününe hamse denir. Hamse sahibi olmak övünç kaynağı sayılmıştır.</a:t>
            </a:r>
          </a:p>
          <a:p>
            <a:pPr>
              <a:lnSpc>
                <a:spcPct val="80000"/>
              </a:lnSpc>
              <a:buClr>
                <a:srgbClr val="FF0066"/>
              </a:buClr>
              <a:buFont typeface="Wingdings" pitchFamily="2" charset="2"/>
              <a:buBlip>
                <a:blip r:embed="rId2"/>
              </a:buBlip>
            </a:pPr>
            <a:r>
              <a:rPr lang="tr-TR" altLang="tr-TR" sz="2400" b="1" i="1">
                <a:solidFill>
                  <a:srgbClr val="000000"/>
                </a:solidFill>
              </a:rPr>
              <a:t>Hamse sahibi başlıca şairler şunlardır:Ali Şir Nevai,Taşlıcalı Yahya,Nev’izade Atayi.</a:t>
            </a:r>
          </a:p>
          <a:p>
            <a:pPr>
              <a:lnSpc>
                <a:spcPct val="80000"/>
              </a:lnSpc>
              <a:buClr>
                <a:srgbClr val="FF0066"/>
              </a:buClr>
              <a:buFont typeface="Wingdings" pitchFamily="2" charset="2"/>
              <a:buBlip>
                <a:blip r:embed="rId2"/>
              </a:buBlip>
            </a:pPr>
            <a:r>
              <a:rPr lang="tr-TR" altLang="tr-TR" sz="2400" b="1" i="1">
                <a:solidFill>
                  <a:srgbClr val="000000"/>
                </a:solidFill>
              </a:rPr>
              <a:t>Türk edebiyatının ilk mesnevisi Yusuf Has Hacip’in yazdığı Kutadgu Bilig’dir.</a:t>
            </a:r>
          </a:p>
          <a:p>
            <a:pPr>
              <a:lnSpc>
                <a:spcPct val="80000"/>
              </a:lnSpc>
              <a:buClr>
                <a:srgbClr val="FF0066"/>
              </a:buClr>
              <a:buFont typeface="Wingdings" pitchFamily="2" charset="2"/>
              <a:buBlip>
                <a:blip r:embed="rId2"/>
              </a:buBlip>
            </a:pPr>
            <a:r>
              <a:rPr lang="tr-TR" altLang="tr-TR" sz="2400" b="1" i="1">
                <a:solidFill>
                  <a:srgbClr val="000000"/>
                </a:solidFill>
              </a:rPr>
              <a:t>İslami edebiyatın en büyük mesnevi şairi Genceli Nizami’dir. Fars edebiyatının bu usta şairi,diğer mesnevi şairlerini çok etkilemiştir.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395288" y="457200"/>
            <a:ext cx="8748712" cy="6400800"/>
          </a:xfrm>
        </p:spPr>
        <p:txBody>
          <a:bodyPr/>
          <a:lstStyle/>
          <a:p>
            <a:pPr marL="609600" indent="-609600">
              <a:lnSpc>
                <a:spcPct val="90000"/>
              </a:lnSpc>
              <a:buFont typeface="Wingdings" pitchFamily="2" charset="2"/>
              <a:buNone/>
            </a:pPr>
            <a:endParaRPr lang="tr-TR" altLang="tr-TR" sz="2400">
              <a:solidFill>
                <a:srgbClr val="008000"/>
              </a:solidFill>
            </a:endParaRPr>
          </a:p>
          <a:p>
            <a:pPr marL="609600" indent="-609600">
              <a:lnSpc>
                <a:spcPct val="90000"/>
              </a:lnSpc>
              <a:buFont typeface="Wingdings" pitchFamily="2" charset="2"/>
              <a:buNone/>
            </a:pPr>
            <a:r>
              <a:rPr lang="tr-TR" altLang="tr-TR" sz="2400">
                <a:solidFill>
                  <a:srgbClr val="008000"/>
                </a:solidFill>
              </a:rPr>
              <a:t>B) Nazım Birimi Dörtlük Olan Nazım Şekilleri</a:t>
            </a:r>
          </a:p>
          <a:p>
            <a:pPr marL="609600" indent="-609600">
              <a:lnSpc>
                <a:spcPct val="90000"/>
              </a:lnSpc>
              <a:buFontTx/>
              <a:buAutoNum type="arabicParenR"/>
            </a:pPr>
            <a:r>
              <a:rPr lang="tr-TR" altLang="tr-TR" sz="2400">
                <a:solidFill>
                  <a:srgbClr val="FF0066"/>
                </a:solidFill>
              </a:rPr>
              <a:t>Rubai </a:t>
            </a:r>
          </a:p>
          <a:p>
            <a:pPr marL="609600" indent="-609600">
              <a:lnSpc>
                <a:spcPct val="90000"/>
              </a:lnSpc>
              <a:buClr>
                <a:srgbClr val="FF0066"/>
              </a:buClr>
              <a:buFont typeface="Wingdings" pitchFamily="2" charset="2"/>
              <a:buChar char="ü"/>
            </a:pPr>
            <a:r>
              <a:rPr lang="tr-TR" altLang="tr-TR" sz="2400">
                <a:solidFill>
                  <a:schemeClr val="tx2"/>
                </a:solidFill>
              </a:rPr>
              <a:t>Edebiyatımıza Fars edebiyatından gelmiştir.</a:t>
            </a:r>
          </a:p>
          <a:p>
            <a:pPr marL="609600" indent="-609600">
              <a:lnSpc>
                <a:spcPct val="90000"/>
              </a:lnSpc>
              <a:buClr>
                <a:srgbClr val="FF0066"/>
              </a:buClr>
              <a:buFont typeface="Wingdings" pitchFamily="2" charset="2"/>
              <a:buChar char="ü"/>
            </a:pPr>
            <a:r>
              <a:rPr lang="tr-TR" altLang="tr-TR" sz="2400">
                <a:solidFill>
                  <a:schemeClr val="tx2"/>
                </a:solidFill>
              </a:rPr>
              <a:t>Aruz ölçüsünün özel kalıplarıyla(24 tane) yazılır.</a:t>
            </a:r>
          </a:p>
          <a:p>
            <a:pPr marL="609600" indent="-609600">
              <a:lnSpc>
                <a:spcPct val="90000"/>
              </a:lnSpc>
              <a:buClr>
                <a:srgbClr val="FF0066"/>
              </a:buClr>
              <a:buFont typeface="Wingdings" pitchFamily="2" charset="2"/>
              <a:buChar char="ü"/>
            </a:pPr>
            <a:r>
              <a:rPr lang="tr-TR" altLang="tr-TR" sz="2400">
                <a:solidFill>
                  <a:schemeClr val="tx2"/>
                </a:solidFill>
              </a:rPr>
              <a:t>Tek bir dörtlükten oluşur.</a:t>
            </a:r>
          </a:p>
          <a:p>
            <a:pPr marL="609600" indent="-609600">
              <a:lnSpc>
                <a:spcPct val="90000"/>
              </a:lnSpc>
              <a:buClr>
                <a:srgbClr val="FF0066"/>
              </a:buClr>
              <a:buFont typeface="Wingdings" pitchFamily="2" charset="2"/>
              <a:buChar char="ü"/>
            </a:pPr>
            <a:r>
              <a:rPr lang="tr-TR" altLang="tr-TR" sz="2400">
                <a:solidFill>
                  <a:schemeClr val="tx2"/>
                </a:solidFill>
              </a:rPr>
              <a:t>Uyak düzeni aaxa biçimindedir.</a:t>
            </a:r>
          </a:p>
          <a:p>
            <a:pPr marL="609600" indent="-609600">
              <a:lnSpc>
                <a:spcPct val="90000"/>
              </a:lnSpc>
              <a:buClr>
                <a:srgbClr val="FF0066"/>
              </a:buClr>
              <a:buFont typeface="Wingdings" pitchFamily="2" charset="2"/>
              <a:buChar char="ü"/>
            </a:pPr>
            <a:r>
              <a:rPr lang="tr-TR" altLang="tr-TR" sz="2400">
                <a:solidFill>
                  <a:schemeClr val="tx2"/>
                </a:solidFill>
              </a:rPr>
              <a:t>Dizeler arasında anlam birliği vardır. Rubaide daha çok felsefi konular,aşk,şarap,din vb. işlenir.</a:t>
            </a:r>
          </a:p>
          <a:p>
            <a:pPr marL="609600" indent="-609600">
              <a:lnSpc>
                <a:spcPct val="90000"/>
              </a:lnSpc>
              <a:buClr>
                <a:srgbClr val="FF0066"/>
              </a:buClr>
              <a:buFont typeface="Wingdings" pitchFamily="2" charset="2"/>
              <a:buChar char="ü"/>
            </a:pPr>
            <a:r>
              <a:rPr lang="tr-TR" altLang="tr-TR" sz="2400">
                <a:solidFill>
                  <a:schemeClr val="tx2"/>
                </a:solidFill>
              </a:rPr>
              <a:t>Rubai biçiminin en büyük sanatçısı Fars şairi Ömer Hayyam’dır.</a:t>
            </a:r>
          </a:p>
          <a:p>
            <a:pPr marL="609600" indent="-609600">
              <a:lnSpc>
                <a:spcPct val="90000"/>
              </a:lnSpc>
              <a:buClr>
                <a:srgbClr val="FF0066"/>
              </a:buClr>
              <a:buFont typeface="Wingdings" pitchFamily="2" charset="2"/>
              <a:buChar char="ü"/>
            </a:pPr>
            <a:r>
              <a:rPr lang="tr-TR" altLang="tr-TR" sz="2400">
                <a:solidFill>
                  <a:schemeClr val="tx2"/>
                </a:solidFill>
              </a:rPr>
              <a:t>Divan edebiyatında rubai yazmayı meslek edinmiş tek şair Azmi-zade Haleti(17.yy.)dir.</a:t>
            </a:r>
          </a:p>
          <a:p>
            <a:pPr marL="609600" indent="-609600">
              <a:lnSpc>
                <a:spcPct val="90000"/>
              </a:lnSpc>
              <a:buClr>
                <a:srgbClr val="FF0066"/>
              </a:buClr>
              <a:buFont typeface="Wingdings" pitchFamily="2" charset="2"/>
              <a:buChar char="ü"/>
            </a:pPr>
            <a:r>
              <a:rPr lang="tr-TR" altLang="tr-TR" sz="2400">
                <a:solidFill>
                  <a:schemeClr val="tx2"/>
                </a:solidFill>
              </a:rPr>
              <a:t>Cumhuriyet döneminde Y.Kemal Beyatlı,Arif Nihat Asya rubaileriyle tanınmıştır.</a:t>
            </a:r>
            <a:fld id="{5B25BD34-F580-4DF2-9D8B-66C29ACB62D3}" type="slidenum">
              <a:rPr lang="tr-TR" altLang="tr-TR" sz="2400">
                <a:solidFill>
                  <a:schemeClr val="tx2"/>
                </a:solidFill>
              </a:rPr>
              <a:pPr marL="609600" indent="-609600">
                <a:lnSpc>
                  <a:spcPct val="90000"/>
                </a:lnSpc>
                <a:buClr>
                  <a:srgbClr val="FF0066"/>
                </a:buClr>
                <a:buFont typeface="Wingdings" pitchFamily="2" charset="2"/>
                <a:buChar char="ü"/>
              </a:pPr>
              <a:t>26</a:t>
            </a:fld>
            <a:endParaRPr lang="tr-TR" altLang="tr-TR" sz="2400">
              <a:solidFill>
                <a:schemeClr val="tx2"/>
              </a:solidFill>
            </a:endParaRPr>
          </a:p>
          <a:p>
            <a:pPr marL="609600" indent="-609600">
              <a:lnSpc>
                <a:spcPct val="90000"/>
              </a:lnSpc>
              <a:buClr>
                <a:srgbClr val="FF0066"/>
              </a:buClr>
              <a:buFont typeface="Wingdings" pitchFamily="2" charset="2"/>
              <a:buChar char="ü"/>
            </a:pPr>
            <a:endParaRPr lang="tr-TR" altLang="tr-TR" sz="2400">
              <a:solidFill>
                <a:schemeClr val="tx2"/>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685800" y="457200"/>
            <a:ext cx="8458200" cy="6400800"/>
          </a:xfrm>
        </p:spPr>
        <p:txBody>
          <a:bodyPr/>
          <a:lstStyle/>
          <a:p>
            <a:pPr>
              <a:lnSpc>
                <a:spcPct val="90000"/>
              </a:lnSpc>
              <a:buFont typeface="Wingdings" pitchFamily="2" charset="2"/>
              <a:buNone/>
            </a:pPr>
            <a:endParaRPr lang="tr-TR" altLang="tr-TR">
              <a:solidFill>
                <a:srgbClr val="FF0066"/>
              </a:solidFill>
            </a:endParaRPr>
          </a:p>
          <a:p>
            <a:pPr>
              <a:lnSpc>
                <a:spcPct val="90000"/>
              </a:lnSpc>
              <a:buFont typeface="Wingdings" pitchFamily="2" charset="2"/>
              <a:buNone/>
            </a:pPr>
            <a:r>
              <a:rPr lang="tr-TR" altLang="tr-TR">
                <a:solidFill>
                  <a:srgbClr val="FF0066"/>
                </a:solidFill>
              </a:rPr>
              <a:t>2) Tuyug</a:t>
            </a:r>
          </a:p>
          <a:p>
            <a:pPr>
              <a:lnSpc>
                <a:spcPct val="90000"/>
              </a:lnSpc>
              <a:buClr>
                <a:srgbClr val="FF0066"/>
              </a:buClr>
              <a:buFont typeface="Wingdings" pitchFamily="2" charset="2"/>
              <a:buChar char="ü"/>
            </a:pPr>
            <a:r>
              <a:rPr lang="tr-TR" altLang="tr-TR"/>
              <a:t>Türklerin bulduğu bir nazım biçimidir.</a:t>
            </a:r>
          </a:p>
          <a:p>
            <a:pPr>
              <a:lnSpc>
                <a:spcPct val="90000"/>
              </a:lnSpc>
              <a:buClr>
                <a:srgbClr val="FF0066"/>
              </a:buClr>
              <a:buFont typeface="Wingdings" pitchFamily="2" charset="2"/>
              <a:buChar char="ü"/>
            </a:pPr>
            <a:r>
              <a:rPr lang="tr-TR" altLang="tr-TR"/>
              <a:t>Tek bir dörtlükten oluşur.</a:t>
            </a:r>
          </a:p>
          <a:p>
            <a:pPr>
              <a:lnSpc>
                <a:spcPct val="90000"/>
              </a:lnSpc>
              <a:buClr>
                <a:srgbClr val="FF0066"/>
              </a:buClr>
              <a:buFont typeface="Wingdings" pitchFamily="2" charset="2"/>
              <a:buChar char="ü"/>
            </a:pPr>
            <a:r>
              <a:rPr lang="tr-TR" altLang="tr-TR"/>
              <a:t>Uyak düzeni rubaiye benzer.tüm dizeleri uyaklı tuyuglar da vardır.</a:t>
            </a:r>
          </a:p>
          <a:p>
            <a:pPr>
              <a:lnSpc>
                <a:spcPct val="90000"/>
              </a:lnSpc>
              <a:buClr>
                <a:srgbClr val="FF0066"/>
              </a:buClr>
              <a:buFont typeface="Wingdings" pitchFamily="2" charset="2"/>
              <a:buChar char="ü"/>
            </a:pPr>
            <a:r>
              <a:rPr lang="tr-TR" altLang="tr-TR"/>
              <a:t>Halk şiirindeki maninin divan edebiyatındaki karşılığıdır.</a:t>
            </a:r>
          </a:p>
          <a:p>
            <a:pPr>
              <a:lnSpc>
                <a:spcPct val="90000"/>
              </a:lnSpc>
              <a:buClr>
                <a:srgbClr val="FF0066"/>
              </a:buClr>
              <a:buFont typeface="Wingdings" pitchFamily="2" charset="2"/>
              <a:buChar char="ü"/>
            </a:pPr>
            <a:r>
              <a:rPr lang="tr-TR" altLang="tr-TR"/>
              <a:t>Rubaide işlenen konular tuyugda da işlenir.</a:t>
            </a:r>
          </a:p>
          <a:p>
            <a:pPr>
              <a:lnSpc>
                <a:spcPct val="90000"/>
              </a:lnSpc>
              <a:buClr>
                <a:srgbClr val="FF0066"/>
              </a:buClr>
              <a:buFont typeface="Wingdings" pitchFamily="2" charset="2"/>
              <a:buChar char="ü"/>
            </a:pPr>
            <a:r>
              <a:rPr lang="tr-TR" altLang="tr-TR"/>
              <a:t>Azeri ve Çağatay edebiyatlarında gelişmiştir.</a:t>
            </a:r>
          </a:p>
          <a:p>
            <a:pPr>
              <a:lnSpc>
                <a:spcPct val="90000"/>
              </a:lnSpc>
              <a:buClr>
                <a:srgbClr val="FF0066"/>
              </a:buClr>
              <a:buFont typeface="Wingdings" pitchFamily="2" charset="2"/>
              <a:buChar char="ü"/>
            </a:pPr>
            <a:r>
              <a:rPr lang="tr-TR" altLang="tr-TR"/>
              <a:t>Nesimi,Kadı Burhanettin,Ali Şir Nevai... Tuyuglarıyla tanınmıştır.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685800" y="609600"/>
            <a:ext cx="8458200" cy="6248400"/>
          </a:xfrm>
        </p:spPr>
        <p:txBody>
          <a:bodyPr/>
          <a:lstStyle/>
          <a:p>
            <a:pPr>
              <a:lnSpc>
                <a:spcPct val="90000"/>
              </a:lnSpc>
              <a:buFont typeface="Wingdings" pitchFamily="2" charset="2"/>
              <a:buNone/>
            </a:pPr>
            <a:endParaRPr lang="tr-TR" altLang="tr-TR" sz="2400">
              <a:solidFill>
                <a:srgbClr val="FF0066"/>
              </a:solidFill>
            </a:endParaRPr>
          </a:p>
          <a:p>
            <a:pPr>
              <a:lnSpc>
                <a:spcPct val="90000"/>
              </a:lnSpc>
              <a:buFont typeface="Wingdings" pitchFamily="2" charset="2"/>
              <a:buNone/>
            </a:pPr>
            <a:r>
              <a:rPr lang="tr-TR" altLang="tr-TR" sz="2800">
                <a:solidFill>
                  <a:srgbClr val="FF0066"/>
                </a:solidFill>
              </a:rPr>
              <a:t>3) Murabba</a:t>
            </a:r>
            <a:r>
              <a:rPr lang="tr-TR" altLang="tr-TR" sz="2800"/>
              <a:t> </a:t>
            </a:r>
          </a:p>
          <a:p>
            <a:pPr>
              <a:lnSpc>
                <a:spcPct val="90000"/>
              </a:lnSpc>
              <a:buClr>
                <a:schemeClr val="tx1"/>
              </a:buClr>
              <a:buFont typeface="Wingdings" pitchFamily="2" charset="2"/>
              <a:buChar char="ü"/>
            </a:pPr>
            <a:r>
              <a:rPr lang="tr-TR" altLang="tr-TR" sz="2800"/>
              <a:t>Dörder dizelik bentlerden oluşur.</a:t>
            </a:r>
          </a:p>
          <a:p>
            <a:pPr>
              <a:lnSpc>
                <a:spcPct val="90000"/>
              </a:lnSpc>
              <a:buClr>
                <a:schemeClr val="tx1"/>
              </a:buClr>
              <a:buFont typeface="Wingdings" pitchFamily="2" charset="2"/>
              <a:buChar char="ü"/>
            </a:pPr>
            <a:r>
              <a:rPr lang="tr-TR" altLang="tr-TR" sz="2800"/>
              <a:t>Uyak düzeni “aaaa,bbba,ccca...” biçimindedir.</a:t>
            </a:r>
          </a:p>
          <a:p>
            <a:pPr>
              <a:lnSpc>
                <a:spcPct val="90000"/>
              </a:lnSpc>
              <a:buClr>
                <a:schemeClr val="tx1"/>
              </a:buClr>
              <a:buFont typeface="Wingdings" pitchFamily="2" charset="2"/>
              <a:buChar char="ü"/>
            </a:pPr>
            <a:r>
              <a:rPr lang="tr-TR" altLang="tr-TR" sz="2800"/>
              <a:t>En az 3 en çok 7 bent halinde yazılır.</a:t>
            </a:r>
          </a:p>
          <a:p>
            <a:pPr>
              <a:lnSpc>
                <a:spcPct val="90000"/>
              </a:lnSpc>
              <a:buClr>
                <a:schemeClr val="tx1"/>
              </a:buClr>
              <a:buFont typeface="Wingdings" pitchFamily="2" charset="2"/>
              <a:buChar char="ü"/>
            </a:pPr>
            <a:r>
              <a:rPr lang="tr-TR" altLang="tr-TR" sz="2800"/>
              <a:t>Murabbalarda övgü,yergi,dini ve öğretici konular işlenebilir.</a:t>
            </a:r>
          </a:p>
          <a:p>
            <a:pPr>
              <a:lnSpc>
                <a:spcPct val="90000"/>
              </a:lnSpc>
              <a:buClr>
                <a:schemeClr val="tx1"/>
              </a:buClr>
              <a:buFont typeface="Wingdings" pitchFamily="2" charset="2"/>
              <a:buChar char="ü"/>
            </a:pPr>
            <a:r>
              <a:rPr lang="tr-TR" altLang="tr-TR" sz="2800"/>
              <a:t>Bizde bu şiirin başarılı şairi Namık Kemal’dir.</a:t>
            </a:r>
          </a:p>
          <a:p>
            <a:pPr>
              <a:lnSpc>
                <a:spcPct val="90000"/>
              </a:lnSpc>
              <a:buClr>
                <a:schemeClr val="tx1"/>
              </a:buClr>
              <a:buFont typeface="Wingdings" pitchFamily="2" charset="2"/>
              <a:buChar char="ü"/>
            </a:pPr>
            <a:r>
              <a:rPr lang="tr-TR" altLang="tr-TR" sz="2800"/>
              <a:t>Murabbanın en yaygın türleri şunlardır.</a:t>
            </a:r>
          </a:p>
          <a:p>
            <a:pPr>
              <a:lnSpc>
                <a:spcPct val="90000"/>
              </a:lnSpc>
              <a:buClr>
                <a:schemeClr val="tx1"/>
              </a:buClr>
              <a:buFont typeface="Wingdings" pitchFamily="2" charset="2"/>
              <a:buNone/>
            </a:pPr>
            <a:r>
              <a:rPr lang="tr-TR" altLang="tr-TR" sz="2800">
                <a:solidFill>
                  <a:srgbClr val="FF0066"/>
                </a:solidFill>
              </a:rPr>
              <a:t>  a) Terbi(Dörtleme):</a:t>
            </a:r>
            <a:r>
              <a:rPr lang="tr-TR" altLang="tr-TR" sz="2800"/>
              <a:t>Bir şairin bir gazelinin her beytinin üstüne başka bir şairin ikişer dize eklemesiyle oluşan murabbadır.Eklemelerin ölçüye ve uyağa uyma zorunluluğu vardır.</a:t>
            </a:r>
            <a:r>
              <a:rPr lang="tr-TR" altLang="tr-TR" sz="2800">
                <a:solidFill>
                  <a:srgbClr val="FF0066"/>
                </a:solidFill>
              </a:rPr>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66725" y="685800"/>
            <a:ext cx="8677275" cy="6172200"/>
          </a:xfrm>
        </p:spPr>
        <p:txBody>
          <a:bodyPr/>
          <a:lstStyle/>
          <a:p>
            <a:pPr>
              <a:lnSpc>
                <a:spcPct val="80000"/>
              </a:lnSpc>
              <a:buFont typeface="Wingdings" pitchFamily="2" charset="2"/>
              <a:buNone/>
            </a:pPr>
            <a:r>
              <a:rPr lang="tr-TR" altLang="tr-TR" sz="2000"/>
              <a:t>  </a:t>
            </a:r>
          </a:p>
          <a:p>
            <a:pPr>
              <a:lnSpc>
                <a:spcPct val="80000"/>
              </a:lnSpc>
              <a:buFont typeface="Wingdings" pitchFamily="2" charset="2"/>
              <a:buNone/>
            </a:pPr>
            <a:r>
              <a:rPr lang="tr-TR" altLang="tr-TR" sz="2400" b="1" i="1">
                <a:solidFill>
                  <a:srgbClr val="FF0066"/>
                </a:solidFill>
              </a:rPr>
              <a:t>b) Şarkı </a:t>
            </a:r>
          </a:p>
          <a:p>
            <a:pPr>
              <a:lnSpc>
                <a:spcPct val="80000"/>
              </a:lnSpc>
              <a:buClr>
                <a:schemeClr val="tx1"/>
              </a:buClr>
              <a:buFont typeface="Wingdings" pitchFamily="2" charset="2"/>
              <a:buBlip>
                <a:blip r:embed="rId2"/>
              </a:buBlip>
            </a:pPr>
            <a:r>
              <a:rPr lang="tr-TR" altLang="tr-TR" sz="2400" b="1" i="1"/>
              <a:t>Divan şiirine Türklerin kattığı bir nazım biçimidir. Murabbadan doğmuştur.</a:t>
            </a:r>
          </a:p>
          <a:p>
            <a:pPr>
              <a:lnSpc>
                <a:spcPct val="80000"/>
              </a:lnSpc>
              <a:buClr>
                <a:schemeClr val="tx1"/>
              </a:buClr>
              <a:buFont typeface="Wingdings" pitchFamily="2" charset="2"/>
              <a:buBlip>
                <a:blip r:embed="rId2"/>
              </a:buBlip>
            </a:pPr>
            <a:r>
              <a:rPr lang="tr-TR" altLang="tr-TR" sz="2400" b="1" i="1"/>
              <a:t>Bestelenmek amacıyla yazılmış murabbalar şarkı olarak tanımlanabilir.</a:t>
            </a:r>
          </a:p>
          <a:p>
            <a:pPr>
              <a:lnSpc>
                <a:spcPct val="80000"/>
              </a:lnSpc>
              <a:buClr>
                <a:schemeClr val="tx1"/>
              </a:buClr>
              <a:buFont typeface="Wingdings" pitchFamily="2" charset="2"/>
              <a:buBlip>
                <a:blip r:embed="rId2"/>
              </a:buBlip>
            </a:pPr>
            <a:r>
              <a:rPr lang="tr-TR" altLang="tr-TR" sz="2400" b="1" i="1"/>
              <a:t>Halk şiirindeki türkünün etkisiyle oluştuğu söylenebilir.</a:t>
            </a:r>
          </a:p>
          <a:p>
            <a:pPr>
              <a:lnSpc>
                <a:spcPct val="80000"/>
              </a:lnSpc>
              <a:buClr>
                <a:schemeClr val="tx1"/>
              </a:buClr>
              <a:buFont typeface="Wingdings" pitchFamily="2" charset="2"/>
              <a:buBlip>
                <a:blip r:embed="rId2"/>
              </a:buBlip>
            </a:pPr>
            <a:r>
              <a:rPr lang="tr-TR" altLang="tr-TR" sz="2400" b="1" i="1"/>
              <a:t>Uyak düzeni genelde şunlardan birine uyar.                                                                </a:t>
            </a:r>
          </a:p>
          <a:p>
            <a:pPr>
              <a:lnSpc>
                <a:spcPct val="80000"/>
              </a:lnSpc>
              <a:buClr>
                <a:schemeClr val="tx1"/>
              </a:buClr>
              <a:buFontTx/>
              <a:buNone/>
            </a:pPr>
            <a:r>
              <a:rPr lang="tr-TR" altLang="tr-TR" sz="2400" b="1" i="1"/>
              <a:t>    1)abab-cccb-dddb...</a:t>
            </a:r>
          </a:p>
          <a:p>
            <a:pPr>
              <a:lnSpc>
                <a:spcPct val="80000"/>
              </a:lnSpc>
              <a:buClr>
                <a:schemeClr val="tx1"/>
              </a:buClr>
              <a:buFontTx/>
              <a:buNone/>
            </a:pPr>
            <a:r>
              <a:rPr lang="tr-TR" altLang="tr-TR" sz="2400" b="1" i="1"/>
              <a:t>    2)aaaa-bbba-ccca...</a:t>
            </a:r>
          </a:p>
          <a:p>
            <a:pPr>
              <a:lnSpc>
                <a:spcPct val="80000"/>
              </a:lnSpc>
              <a:buClr>
                <a:schemeClr val="tx1"/>
              </a:buClr>
              <a:buFont typeface="Wingdings" pitchFamily="2" charset="2"/>
              <a:buBlip>
                <a:blip r:embed="rId2"/>
              </a:buBlip>
            </a:pPr>
            <a:r>
              <a:rPr lang="tr-TR" altLang="tr-TR" sz="2400" b="1" i="1"/>
              <a:t>En az 3 en çok 5 bentten oluşur. Bentleri,dörtlük biçimindedir.</a:t>
            </a:r>
          </a:p>
          <a:p>
            <a:pPr>
              <a:lnSpc>
                <a:spcPct val="80000"/>
              </a:lnSpc>
              <a:buClr>
                <a:schemeClr val="tx1"/>
              </a:buClr>
              <a:buFont typeface="Wingdings" pitchFamily="2" charset="2"/>
              <a:buBlip>
                <a:blip r:embed="rId2"/>
              </a:buBlip>
            </a:pPr>
            <a:r>
              <a:rPr lang="tr-TR" altLang="tr-TR" sz="2400" b="1" i="1"/>
              <a:t>Bentlerin hepsinde tekrarlanan dizelere nakarat denir.</a:t>
            </a:r>
          </a:p>
          <a:p>
            <a:pPr>
              <a:lnSpc>
                <a:spcPct val="80000"/>
              </a:lnSpc>
              <a:buClr>
                <a:schemeClr val="tx1"/>
              </a:buClr>
              <a:buFont typeface="Wingdings" pitchFamily="2" charset="2"/>
              <a:buBlip>
                <a:blip r:embed="rId2"/>
              </a:buBlip>
            </a:pPr>
            <a:r>
              <a:rPr lang="tr-TR" altLang="tr-TR" sz="2400" b="1" i="1"/>
              <a:t>Şarkı türünün en büyük şairi Nedim’dir. Cumhuriyet döneminin neo-klasik şairi Yahya Kemal de şarkılar yazmıştır.</a:t>
            </a:r>
          </a:p>
          <a:p>
            <a:pPr>
              <a:lnSpc>
                <a:spcPct val="80000"/>
              </a:lnSpc>
              <a:buClr>
                <a:schemeClr val="tx1"/>
              </a:buClr>
              <a:buFont typeface="Wingdings" pitchFamily="2" charset="2"/>
              <a:buBlip>
                <a:blip r:embed="rId2"/>
              </a:buBlip>
            </a:pPr>
            <a:r>
              <a:rPr lang="tr-TR" altLang="tr-TR" sz="2400" b="1" i="1"/>
              <a:t>Lale Devrinde(18.yy.)gelişmiş ve yaygınlaşmıştır.  </a:t>
            </a:r>
          </a:p>
          <a:p>
            <a:pPr>
              <a:lnSpc>
                <a:spcPct val="80000"/>
              </a:lnSpc>
              <a:buClr>
                <a:srgbClr val="FF0066"/>
              </a:buClr>
              <a:buFontTx/>
              <a:buNone/>
            </a:pPr>
            <a:endParaRPr lang="tr-TR" altLang="tr-TR" sz="2400" b="1" i="1"/>
          </a:p>
          <a:p>
            <a:pPr>
              <a:lnSpc>
                <a:spcPct val="80000"/>
              </a:lnSpc>
              <a:buFont typeface="Wingdings" pitchFamily="2" charset="2"/>
              <a:buNone/>
            </a:pPr>
            <a:endParaRPr lang="tr-TR" altLang="tr-TR" sz="28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539750" y="838200"/>
            <a:ext cx="8604250" cy="1143000"/>
          </a:xfrm>
        </p:spPr>
        <p:txBody>
          <a:bodyPr/>
          <a:lstStyle/>
          <a:p>
            <a:r>
              <a:rPr lang="tr-TR" altLang="tr-TR" sz="3600" i="1">
                <a:solidFill>
                  <a:srgbClr val="FF0066"/>
                </a:solidFill>
                <a:latin typeface="Monotype Corsiva" pitchFamily="66" charset="0"/>
              </a:rPr>
              <a:t>TÜRK ŞİİRİNDE NAZIM BİÇİMLERİ VE TÜRLERİ</a:t>
            </a:r>
          </a:p>
        </p:txBody>
      </p:sp>
      <p:sp>
        <p:nvSpPr>
          <p:cNvPr id="27651" name="Rectangle 1027"/>
          <p:cNvSpPr>
            <a:spLocks noGrp="1" noChangeArrowheads="1"/>
          </p:cNvSpPr>
          <p:nvPr>
            <p:ph type="body" idx="1"/>
          </p:nvPr>
        </p:nvSpPr>
        <p:spPr>
          <a:xfrm>
            <a:off x="395288" y="1844675"/>
            <a:ext cx="8748712" cy="5013325"/>
          </a:xfrm>
        </p:spPr>
        <p:txBody>
          <a:bodyPr/>
          <a:lstStyle/>
          <a:p>
            <a:pPr>
              <a:lnSpc>
                <a:spcPct val="90000"/>
              </a:lnSpc>
              <a:buFont typeface="Wingdings" pitchFamily="2" charset="2"/>
              <a:buNone/>
            </a:pPr>
            <a:r>
              <a:rPr lang="tr-TR" altLang="tr-TR" sz="2800"/>
              <a:t>  </a:t>
            </a:r>
            <a:r>
              <a:rPr lang="tr-TR" altLang="tr-TR" sz="2800" i="1">
                <a:solidFill>
                  <a:srgbClr val="006600"/>
                </a:solidFill>
                <a:latin typeface="Monotype Corsiva" pitchFamily="66" charset="0"/>
              </a:rPr>
              <a:t>Nazım Birimi</a:t>
            </a:r>
            <a:r>
              <a:rPr lang="tr-TR" altLang="tr-TR" sz="2800"/>
              <a:t>                                                                     </a:t>
            </a:r>
            <a:r>
              <a:rPr lang="tr-TR" altLang="tr-TR" sz="2800">
                <a:solidFill>
                  <a:srgbClr val="FF66FF"/>
                </a:solidFill>
              </a:rPr>
              <a:t>Şiirde iki temel unsur vardır.Bunlar </a:t>
            </a:r>
            <a:r>
              <a:rPr lang="tr-TR" altLang="tr-TR" sz="2800">
                <a:solidFill>
                  <a:srgbClr val="00CC00"/>
                </a:solidFill>
              </a:rPr>
              <a:t>“biçimsel(dış)”</a:t>
            </a:r>
            <a:r>
              <a:rPr lang="tr-TR" altLang="tr-TR" sz="2800">
                <a:solidFill>
                  <a:srgbClr val="FF66FF"/>
                </a:solidFill>
              </a:rPr>
              <a:t> ve </a:t>
            </a:r>
            <a:r>
              <a:rPr lang="tr-TR" altLang="tr-TR" sz="2800">
                <a:solidFill>
                  <a:srgbClr val="00CC00"/>
                </a:solidFill>
              </a:rPr>
              <a:t>“içeriksel(iç)”</a:t>
            </a:r>
            <a:r>
              <a:rPr lang="tr-TR" altLang="tr-TR" sz="2800">
                <a:solidFill>
                  <a:srgbClr val="FF66FF"/>
                </a:solidFill>
              </a:rPr>
              <a:t> olarak sınıflanabilir. Biçimsel unsurların başında nazım birimi gelir.</a:t>
            </a:r>
          </a:p>
          <a:p>
            <a:pPr>
              <a:lnSpc>
                <a:spcPct val="90000"/>
              </a:lnSpc>
              <a:buFont typeface="Wingdings" pitchFamily="2" charset="2"/>
              <a:buNone/>
            </a:pPr>
            <a:r>
              <a:rPr lang="tr-TR" altLang="tr-TR" sz="2800"/>
              <a:t>      </a:t>
            </a:r>
            <a:r>
              <a:rPr lang="tr-TR" altLang="tr-TR" sz="2800">
                <a:solidFill>
                  <a:srgbClr val="0033CC"/>
                </a:solidFill>
              </a:rPr>
              <a:t>Şiiri oluşturan dize kümelerin “</a:t>
            </a:r>
            <a:r>
              <a:rPr lang="tr-TR" altLang="tr-TR" sz="2800">
                <a:solidFill>
                  <a:srgbClr val="66FF33"/>
                </a:solidFill>
              </a:rPr>
              <a:t>nazım birimi</a:t>
            </a:r>
            <a:r>
              <a:rPr lang="tr-TR" altLang="tr-TR" sz="2800">
                <a:solidFill>
                  <a:srgbClr val="0033CC"/>
                </a:solidFill>
              </a:rPr>
              <a:t>” denir. Nazım birimi,nazım şekillerini belirlemede ölçü olarak kullanılır.Şiirde en küçük nazım birimine </a:t>
            </a:r>
            <a:r>
              <a:rPr lang="tr-TR" altLang="tr-TR" sz="2800">
                <a:solidFill>
                  <a:srgbClr val="66FF33"/>
                </a:solidFill>
              </a:rPr>
              <a:t>“mısra(dize)”</a:t>
            </a:r>
            <a:r>
              <a:rPr lang="tr-TR" altLang="tr-TR" sz="2800">
                <a:solidFill>
                  <a:srgbClr val="0033CC"/>
                </a:solidFill>
              </a:rPr>
              <a:t> denir.</a:t>
            </a:r>
          </a:p>
          <a:p>
            <a:pPr>
              <a:lnSpc>
                <a:spcPct val="90000"/>
              </a:lnSpc>
              <a:buFont typeface="Wingdings" pitchFamily="2" charset="2"/>
              <a:buNone/>
            </a:pPr>
            <a:r>
              <a:rPr lang="tr-TR" altLang="tr-TR" sz="2800"/>
              <a:t>       </a:t>
            </a:r>
            <a:r>
              <a:rPr lang="tr-TR" altLang="tr-TR" sz="2800">
                <a:solidFill>
                  <a:srgbClr val="FF0000"/>
                </a:solidFill>
              </a:rPr>
              <a:t>İslamiyet’ten önceki Türk şiirinde ve Halk şiirinde “</a:t>
            </a:r>
            <a:r>
              <a:rPr lang="tr-TR" altLang="tr-TR" sz="2800">
                <a:solidFill>
                  <a:srgbClr val="33CC33"/>
                </a:solidFill>
              </a:rPr>
              <a:t>dörtlük</a:t>
            </a:r>
            <a:r>
              <a:rPr lang="tr-TR" altLang="tr-TR" sz="2800">
                <a:solidFill>
                  <a:srgbClr val="FF0000"/>
                </a:solidFill>
              </a:rPr>
              <a:t>” ,Klasik Türk şiirinde (Divan şiiri) “</a:t>
            </a:r>
            <a:r>
              <a:rPr lang="tr-TR" altLang="tr-TR" sz="2800">
                <a:solidFill>
                  <a:srgbClr val="33CC33"/>
                </a:solidFill>
              </a:rPr>
              <a:t>beyit</a:t>
            </a:r>
            <a:r>
              <a:rPr lang="tr-TR" altLang="tr-TR" sz="2800">
                <a:solidFill>
                  <a:srgbClr val="FF0000"/>
                </a:solidFill>
              </a:rPr>
              <a:t>”, Çağdaş Türk şiirinde ise “</a:t>
            </a:r>
            <a:r>
              <a:rPr lang="tr-TR" altLang="tr-TR" sz="2800">
                <a:solidFill>
                  <a:srgbClr val="33CC33"/>
                </a:solidFill>
              </a:rPr>
              <a:t>dize</a:t>
            </a:r>
            <a:r>
              <a:rPr lang="tr-TR" altLang="tr-TR" sz="2800">
                <a:solidFill>
                  <a:srgbClr val="FF0000"/>
                </a:solidFill>
              </a:rPr>
              <a:t>” nazım birimi olarak kullanılmıştır.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66725" y="533400"/>
            <a:ext cx="8677275" cy="6324600"/>
          </a:xfrm>
        </p:spPr>
        <p:txBody>
          <a:bodyPr/>
          <a:lstStyle/>
          <a:p>
            <a:pPr>
              <a:buClr>
                <a:srgbClr val="FF0066"/>
              </a:buClr>
              <a:buFont typeface="Wingdings" pitchFamily="2" charset="2"/>
              <a:buNone/>
            </a:pPr>
            <a:endParaRPr lang="tr-TR" altLang="tr-TR" sz="2600">
              <a:solidFill>
                <a:srgbClr val="FF0066"/>
              </a:solidFill>
            </a:endParaRPr>
          </a:p>
          <a:p>
            <a:pPr>
              <a:buClr>
                <a:srgbClr val="FF0066"/>
              </a:buClr>
              <a:buFont typeface="Wingdings" pitchFamily="2" charset="2"/>
              <a:buNone/>
            </a:pPr>
            <a:r>
              <a:rPr lang="tr-TR" altLang="tr-TR" sz="2600">
                <a:solidFill>
                  <a:srgbClr val="FF0066"/>
                </a:solidFill>
              </a:rPr>
              <a:t>4) Muhammes</a:t>
            </a:r>
          </a:p>
          <a:p>
            <a:pPr>
              <a:buClr>
                <a:srgbClr val="FF0066"/>
              </a:buClr>
              <a:buFont typeface="Wingdings" pitchFamily="2" charset="2"/>
              <a:buChar char="ü"/>
            </a:pPr>
            <a:r>
              <a:rPr lang="tr-TR" altLang="tr-TR" sz="2600"/>
              <a:t> </a:t>
            </a:r>
            <a:r>
              <a:rPr lang="tr-TR" altLang="tr-TR" sz="2600">
                <a:solidFill>
                  <a:srgbClr val="000000"/>
                </a:solidFill>
              </a:rPr>
              <a:t>Beşer dizelik bentlerden kurulan bir nazım biçimidir</a:t>
            </a:r>
            <a:r>
              <a:rPr lang="tr-TR" altLang="tr-TR" sz="2600"/>
              <a:t>.</a:t>
            </a:r>
          </a:p>
          <a:p>
            <a:pPr>
              <a:buClr>
                <a:srgbClr val="FF0066"/>
              </a:buClr>
              <a:buFont typeface="Wingdings" pitchFamily="2" charset="2"/>
              <a:buChar char="ü"/>
            </a:pPr>
            <a:r>
              <a:rPr lang="tr-TR" altLang="tr-TR" sz="2600">
                <a:solidFill>
                  <a:srgbClr val="000000"/>
                </a:solidFill>
              </a:rPr>
              <a:t>Uyak düzeni aaaa-bbba-ccca biçimindedir.</a:t>
            </a:r>
          </a:p>
          <a:p>
            <a:pPr>
              <a:buClr>
                <a:srgbClr val="FF0066"/>
              </a:buClr>
              <a:buFont typeface="Wingdings" pitchFamily="2" charset="2"/>
              <a:buChar char="ü"/>
            </a:pPr>
            <a:r>
              <a:rPr lang="tr-TR" altLang="tr-TR" sz="2600">
                <a:solidFill>
                  <a:srgbClr val="000000"/>
                </a:solidFill>
              </a:rPr>
              <a:t>Muhammesin başlıca türleri vardır.</a:t>
            </a:r>
          </a:p>
          <a:p>
            <a:pPr>
              <a:buClr>
                <a:srgbClr val="FF0066"/>
              </a:buClr>
              <a:buFont typeface="Wingdings" pitchFamily="2" charset="2"/>
              <a:buNone/>
            </a:pPr>
            <a:r>
              <a:rPr lang="tr-TR" altLang="tr-TR" sz="2600"/>
              <a:t>   </a:t>
            </a:r>
            <a:r>
              <a:rPr lang="tr-TR" altLang="tr-TR" sz="2600">
                <a:solidFill>
                  <a:srgbClr val="008000"/>
                </a:solidFill>
              </a:rPr>
              <a:t>a) Tahmis(Beşleme):</a:t>
            </a:r>
            <a:r>
              <a:rPr lang="tr-TR" altLang="tr-TR" sz="2600">
                <a:solidFill>
                  <a:srgbClr val="000000"/>
                </a:solidFill>
              </a:rPr>
              <a:t>Bir gazelin her beytinin üstüne üçer dize dize eklenmesiyle oluşturulan muhammestir.</a:t>
            </a:r>
          </a:p>
          <a:p>
            <a:pPr>
              <a:buClr>
                <a:srgbClr val="FF0066"/>
              </a:buClr>
              <a:buFont typeface="Wingdings" pitchFamily="2" charset="2"/>
              <a:buNone/>
            </a:pPr>
            <a:r>
              <a:rPr lang="tr-TR" altLang="tr-TR" sz="2600">
                <a:solidFill>
                  <a:srgbClr val="008000"/>
                </a:solidFill>
              </a:rPr>
              <a:t>   b) Taşdir:</a:t>
            </a:r>
            <a:r>
              <a:rPr lang="tr-TR" altLang="tr-TR" sz="2600">
                <a:solidFill>
                  <a:srgbClr val="000000"/>
                </a:solidFill>
              </a:rPr>
              <a:t>Bir gazelin her beytinde iki dize arasına üçer dize eklenmesiyle oluşturulan muhammestir.</a:t>
            </a:r>
          </a:p>
          <a:p>
            <a:pPr>
              <a:buClr>
                <a:srgbClr val="FF0066"/>
              </a:buClr>
              <a:buFont typeface="Wingdings" pitchFamily="2" charset="2"/>
              <a:buNone/>
            </a:pPr>
            <a:r>
              <a:rPr lang="tr-TR" altLang="tr-TR" sz="2600">
                <a:solidFill>
                  <a:srgbClr val="008000"/>
                </a:solidFill>
              </a:rPr>
              <a:t>   c) Tardiye:</a:t>
            </a:r>
            <a:r>
              <a:rPr lang="tr-TR" altLang="tr-TR" sz="2600">
                <a:solidFill>
                  <a:srgbClr val="000000"/>
                </a:solidFill>
              </a:rPr>
              <a:t>İlk bendinin son dizesi,diğer dizeleriyle uyaklı olmayan muhammestir.</a:t>
            </a:r>
            <a:r>
              <a:rPr lang="tr-TR" altLang="tr-TR">
                <a:solidFill>
                  <a:srgbClr val="008000"/>
                </a:solidFill>
              </a:rPr>
              <a:t>  </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685800" y="404813"/>
            <a:ext cx="8458200" cy="6453187"/>
          </a:xfrm>
        </p:spPr>
        <p:txBody>
          <a:bodyPr/>
          <a:lstStyle/>
          <a:p>
            <a:pPr>
              <a:buFont typeface="Wingdings" pitchFamily="2" charset="2"/>
              <a:buNone/>
            </a:pPr>
            <a:r>
              <a:rPr lang="tr-TR" altLang="tr-TR" sz="2400" b="1" i="1">
                <a:solidFill>
                  <a:srgbClr val="FF0066"/>
                </a:solidFill>
              </a:rPr>
              <a:t>5) Terkib-i Bent</a:t>
            </a:r>
          </a:p>
          <a:p>
            <a:pPr>
              <a:buClr>
                <a:schemeClr val="tx1"/>
              </a:buClr>
              <a:buFont typeface="Wingdings" pitchFamily="2" charset="2"/>
              <a:buChar char="ü"/>
            </a:pPr>
            <a:r>
              <a:rPr lang="tr-TR" altLang="tr-TR" sz="2400" b="1" i="1">
                <a:solidFill>
                  <a:srgbClr val="000000"/>
                </a:solidFill>
              </a:rPr>
              <a:t>Bent sayısı 5-10 arasında değişir.</a:t>
            </a:r>
          </a:p>
          <a:p>
            <a:pPr>
              <a:buClr>
                <a:schemeClr val="tx1"/>
              </a:buClr>
              <a:buFont typeface="Wingdings" pitchFamily="2" charset="2"/>
              <a:buChar char="ü"/>
            </a:pPr>
            <a:r>
              <a:rPr lang="tr-TR" altLang="tr-TR" sz="2400" b="1" i="1">
                <a:solidFill>
                  <a:srgbClr val="000000"/>
                </a:solidFill>
              </a:rPr>
              <a:t>Her bent 10-20 dizeden oluşur.</a:t>
            </a:r>
          </a:p>
          <a:p>
            <a:pPr>
              <a:buClr>
                <a:schemeClr val="tx1"/>
              </a:buClr>
              <a:buFont typeface="Wingdings" pitchFamily="2" charset="2"/>
              <a:buChar char="ü"/>
            </a:pPr>
            <a:r>
              <a:rPr lang="tr-TR" altLang="tr-TR" sz="2400" b="1" i="1">
                <a:solidFill>
                  <a:srgbClr val="000000"/>
                </a:solidFill>
              </a:rPr>
              <a:t>Bentleri oluşturan dizeler genelde gazeldeki gibi uyaklanır.</a:t>
            </a:r>
          </a:p>
          <a:p>
            <a:pPr>
              <a:buClr>
                <a:schemeClr val="tx1"/>
              </a:buClr>
              <a:buFont typeface="Wingdings" pitchFamily="2" charset="2"/>
              <a:buChar char="ü"/>
            </a:pPr>
            <a:r>
              <a:rPr lang="tr-TR" altLang="tr-TR" sz="2400" b="1" i="1">
                <a:solidFill>
                  <a:srgbClr val="000000"/>
                </a:solidFill>
              </a:rPr>
              <a:t>Her bendin sonunda genelde vasıta beyti bulunur.</a:t>
            </a:r>
          </a:p>
          <a:p>
            <a:pPr>
              <a:buClr>
                <a:schemeClr val="tx1"/>
              </a:buClr>
              <a:buFont typeface="Wingdings" pitchFamily="2" charset="2"/>
              <a:buChar char="ü"/>
            </a:pPr>
            <a:r>
              <a:rPr lang="tr-TR" altLang="tr-TR" sz="2400" b="1" i="1">
                <a:solidFill>
                  <a:srgbClr val="000000"/>
                </a:solidFill>
              </a:rPr>
              <a:t>Vasıta beyti,her bendin sonunda değişir ve mutlaka bentten ayrı olarak kendi arasında uyaklanır.</a:t>
            </a:r>
          </a:p>
          <a:p>
            <a:pPr>
              <a:buClr>
                <a:schemeClr val="tx1"/>
              </a:buClr>
              <a:buFont typeface="Wingdings" pitchFamily="2" charset="2"/>
              <a:buChar char="ü"/>
            </a:pPr>
            <a:r>
              <a:rPr lang="tr-TR" altLang="tr-TR" sz="2400" b="1" i="1">
                <a:solidFill>
                  <a:srgbClr val="000000"/>
                </a:solidFill>
              </a:rPr>
              <a:t>Bentler beyitlere ayrılarak sıralanır.</a:t>
            </a:r>
          </a:p>
          <a:p>
            <a:pPr>
              <a:buClr>
                <a:schemeClr val="tx1"/>
              </a:buClr>
              <a:buFont typeface="Wingdings" pitchFamily="2" charset="2"/>
              <a:buChar char="ü"/>
            </a:pPr>
            <a:r>
              <a:rPr lang="tr-TR" altLang="tr-TR" sz="2400" b="1" i="1">
                <a:solidFill>
                  <a:srgbClr val="000000"/>
                </a:solidFill>
              </a:rPr>
              <a:t>Vasıta beytinin üstündeki beyitlere</a:t>
            </a:r>
            <a:r>
              <a:rPr lang="tr-TR" altLang="tr-TR" sz="2400" b="1" i="1"/>
              <a:t> </a:t>
            </a:r>
            <a:r>
              <a:rPr lang="tr-TR" altLang="tr-TR" sz="2400" b="1" i="1">
                <a:solidFill>
                  <a:srgbClr val="008000"/>
                </a:solidFill>
              </a:rPr>
              <a:t>terkibhane</a:t>
            </a:r>
            <a:r>
              <a:rPr lang="tr-TR" altLang="tr-TR" sz="2400" b="1" i="1"/>
              <a:t> </a:t>
            </a:r>
            <a:r>
              <a:rPr lang="tr-TR" altLang="tr-TR" sz="2400" b="1" i="1">
                <a:solidFill>
                  <a:srgbClr val="000000"/>
                </a:solidFill>
              </a:rPr>
              <a:t>denir.</a:t>
            </a:r>
          </a:p>
          <a:p>
            <a:pPr>
              <a:buClr>
                <a:schemeClr val="tx1"/>
              </a:buClr>
              <a:buFont typeface="Wingdings" pitchFamily="2" charset="2"/>
              <a:buChar char="ü"/>
            </a:pPr>
            <a:r>
              <a:rPr lang="tr-TR" altLang="tr-TR" sz="2400" b="1" i="1">
                <a:solidFill>
                  <a:srgbClr val="000000"/>
                </a:solidFill>
              </a:rPr>
              <a:t>Felsefi ve sosyal düşünceler,zamandan yakınmalar mersiyeler(ağıtlar)... Terkib-i bent biçiminde yazılabilir.</a:t>
            </a:r>
          </a:p>
          <a:p>
            <a:pPr>
              <a:buClr>
                <a:schemeClr val="tx1"/>
              </a:buClr>
              <a:buFont typeface="Wingdings" pitchFamily="2" charset="2"/>
              <a:buChar char="ü"/>
            </a:pPr>
            <a:r>
              <a:rPr lang="tr-TR" altLang="tr-TR" sz="2400" b="1" i="1">
                <a:solidFill>
                  <a:srgbClr val="000000"/>
                </a:solidFill>
              </a:rPr>
              <a:t>Baki’nin “Kanuni Mersiyesi” terkib-i bent biçiminde yazılmıştır.</a:t>
            </a:r>
          </a:p>
          <a:p>
            <a:pPr>
              <a:buClr>
                <a:schemeClr val="tx1"/>
              </a:buClr>
              <a:buFont typeface="Wingdings" pitchFamily="2" charset="2"/>
              <a:buChar char="ü"/>
            </a:pPr>
            <a:r>
              <a:rPr lang="tr-TR" altLang="tr-TR" sz="2400" b="1" i="1">
                <a:solidFill>
                  <a:srgbClr val="000000"/>
                </a:solidFill>
              </a:rPr>
              <a:t>Bağdatlı Ruhi ve Ziya Paşa bu nazım biçiminin usta şairlerindendir.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466725" y="404813"/>
            <a:ext cx="8677275" cy="6453187"/>
          </a:xfrm>
        </p:spPr>
        <p:txBody>
          <a:bodyPr/>
          <a:lstStyle/>
          <a:p>
            <a:pPr>
              <a:buFont typeface="Wingdings" pitchFamily="2" charset="2"/>
              <a:buNone/>
            </a:pPr>
            <a:r>
              <a:rPr lang="tr-TR" altLang="tr-TR" sz="2800">
                <a:solidFill>
                  <a:srgbClr val="FF0066"/>
                </a:solidFill>
              </a:rPr>
              <a:t>6) Terci-i Bent</a:t>
            </a:r>
          </a:p>
          <a:p>
            <a:pPr>
              <a:buClr>
                <a:srgbClr val="FF0066"/>
              </a:buClr>
              <a:buFont typeface="Wingdings" pitchFamily="2" charset="2"/>
              <a:buChar char="ü"/>
            </a:pPr>
            <a:r>
              <a:rPr lang="tr-TR" altLang="tr-TR" sz="2800">
                <a:solidFill>
                  <a:srgbClr val="000000"/>
                </a:solidFill>
              </a:rPr>
              <a:t>Biçim yönünden terkib-i bende benzer.</a:t>
            </a:r>
          </a:p>
          <a:p>
            <a:pPr>
              <a:buClr>
                <a:srgbClr val="FF0066"/>
              </a:buClr>
              <a:buFont typeface="Wingdings" pitchFamily="2" charset="2"/>
              <a:buChar char="ü"/>
            </a:pPr>
            <a:r>
              <a:rPr lang="tr-TR" altLang="tr-TR" sz="2800">
                <a:solidFill>
                  <a:srgbClr val="000000"/>
                </a:solidFill>
              </a:rPr>
              <a:t>Terkib-i bentten vasıta beytinin hep aynı kalması yönüyle ayrılır.</a:t>
            </a:r>
          </a:p>
          <a:p>
            <a:pPr>
              <a:buClr>
                <a:srgbClr val="FF0066"/>
              </a:buClr>
              <a:buFont typeface="Wingdings" pitchFamily="2" charset="2"/>
              <a:buChar char="ü"/>
            </a:pPr>
            <a:r>
              <a:rPr lang="tr-TR" altLang="tr-TR" sz="2800">
                <a:solidFill>
                  <a:srgbClr val="000000"/>
                </a:solidFill>
              </a:rPr>
              <a:t>Her bent,tercihane ve vasıta olmak üzere iki bölümden oluşur. </a:t>
            </a:r>
          </a:p>
          <a:p>
            <a:pPr>
              <a:buClr>
                <a:srgbClr val="FF0066"/>
              </a:buClr>
              <a:buFont typeface="Wingdings" pitchFamily="2" charset="2"/>
              <a:buChar char="ü"/>
            </a:pPr>
            <a:r>
              <a:rPr lang="tr-TR" altLang="tr-TR" sz="2800">
                <a:solidFill>
                  <a:srgbClr val="000000"/>
                </a:solidFill>
              </a:rPr>
              <a:t>Tercihane,vasıtanın üstündeki beyitlerin bütünüdür.</a:t>
            </a:r>
          </a:p>
          <a:p>
            <a:pPr>
              <a:buClr>
                <a:srgbClr val="FF0066"/>
              </a:buClr>
              <a:buFont typeface="Wingdings" pitchFamily="2" charset="2"/>
              <a:buChar char="ü"/>
            </a:pPr>
            <a:r>
              <a:rPr lang="tr-TR" altLang="tr-TR" sz="2800">
                <a:solidFill>
                  <a:srgbClr val="000000"/>
                </a:solidFill>
              </a:rPr>
              <a:t>Terci-i bent biçimiyle daha çok dini konular işlenmiştir.</a:t>
            </a:r>
          </a:p>
          <a:p>
            <a:pPr>
              <a:buClr>
                <a:srgbClr val="FF0066"/>
              </a:buClr>
              <a:buFont typeface="Wingdings" pitchFamily="2" charset="2"/>
              <a:buChar char="ü"/>
            </a:pPr>
            <a:r>
              <a:rPr lang="tr-TR" altLang="tr-TR" sz="2800">
                <a:solidFill>
                  <a:srgbClr val="000000"/>
                </a:solidFill>
              </a:rPr>
              <a:t>Terci-i bent yazmak,terkib-i bent yazmaktan daha zor görülmüştür.</a:t>
            </a:r>
          </a:p>
          <a:p>
            <a:pPr>
              <a:buClr>
                <a:srgbClr val="FF0066"/>
              </a:buClr>
              <a:buFont typeface="Wingdings" pitchFamily="2" charset="2"/>
              <a:buChar char="ü"/>
            </a:pPr>
            <a:r>
              <a:rPr lang="tr-TR" altLang="tr-TR" sz="2800">
                <a:solidFill>
                  <a:srgbClr val="000000"/>
                </a:solidFill>
              </a:rPr>
              <a:t>Ziya Paşa terci-i bendiyle tanınmıştır.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838200"/>
            <a:ext cx="7772400" cy="646113"/>
          </a:xfrm>
        </p:spPr>
        <p:txBody>
          <a:bodyPr/>
          <a:lstStyle/>
          <a:p>
            <a:r>
              <a:rPr lang="tr-TR" altLang="tr-TR" sz="3600">
                <a:solidFill>
                  <a:srgbClr val="FF0066"/>
                </a:solidFill>
              </a:rPr>
              <a:t>TÜRK ŞİİRİNDE ÖLÇÜ</a:t>
            </a:r>
          </a:p>
        </p:txBody>
      </p:sp>
      <p:sp>
        <p:nvSpPr>
          <p:cNvPr id="3075" name="Rectangle 3"/>
          <p:cNvSpPr>
            <a:spLocks noGrp="1" noChangeArrowheads="1"/>
          </p:cNvSpPr>
          <p:nvPr>
            <p:ph type="body" idx="1"/>
          </p:nvPr>
        </p:nvSpPr>
        <p:spPr>
          <a:xfrm>
            <a:off x="466725" y="1484313"/>
            <a:ext cx="8677275" cy="5373687"/>
          </a:xfrm>
        </p:spPr>
        <p:txBody>
          <a:bodyPr/>
          <a:lstStyle/>
          <a:p>
            <a:pPr>
              <a:buClr>
                <a:schemeClr val="tx1"/>
              </a:buClr>
              <a:buFontTx/>
              <a:buBlip>
                <a:blip r:embed="rId2"/>
              </a:buBlip>
            </a:pPr>
            <a:r>
              <a:rPr lang="tr-TR" altLang="tr-TR">
                <a:cs typeface="Times New Roman" charset="0"/>
              </a:rPr>
              <a:t>Hecelerin sayılarını</a:t>
            </a:r>
            <a:r>
              <a:rPr lang="tr-TR" altLang="tr-TR"/>
              <a:t>n</a:t>
            </a:r>
            <a:r>
              <a:rPr lang="tr-TR" altLang="tr-TR">
                <a:cs typeface="Times New Roman" charset="0"/>
              </a:rPr>
              <a:t> yada uzunluk ve kısalıklarının düzenli bir biçimde sıralanması temeline dayanan ve nazımda ahenk aracı olarak  kullanılan öğeye </a:t>
            </a:r>
            <a:r>
              <a:rPr lang="tr-TR" altLang="tr-TR" b="1">
                <a:solidFill>
                  <a:srgbClr val="0000FF"/>
                </a:solidFill>
                <a:cs typeface="Times New Roman" charset="0"/>
              </a:rPr>
              <a:t>ölçü(vezin)</a:t>
            </a:r>
            <a:r>
              <a:rPr lang="tr-TR" altLang="tr-TR" b="1"/>
              <a:t> </a:t>
            </a:r>
            <a:r>
              <a:rPr lang="tr-TR" altLang="tr-TR">
                <a:cs typeface="Times New Roman" charset="0"/>
              </a:rPr>
              <a:t>denir.</a:t>
            </a:r>
            <a:r>
              <a:rPr lang="tr-TR" altLang="tr-TR"/>
              <a:t> </a:t>
            </a:r>
          </a:p>
          <a:p>
            <a:pPr>
              <a:buClr>
                <a:schemeClr val="tx1"/>
              </a:buClr>
              <a:buFontTx/>
              <a:buBlip>
                <a:blip r:embed="rId2"/>
              </a:buBlip>
            </a:pPr>
            <a:r>
              <a:rPr lang="tr-TR" altLang="tr-TR" b="1">
                <a:solidFill>
                  <a:srgbClr val="F90746"/>
                </a:solidFill>
                <a:cs typeface="Times New Roman" charset="0"/>
              </a:rPr>
              <a:t>Türk şiirinde üç türlü ölçü kullanılmıştır:</a:t>
            </a:r>
            <a:endParaRPr lang="tr-TR" altLang="tr-TR">
              <a:solidFill>
                <a:srgbClr val="F90746"/>
              </a:solidFill>
              <a:cs typeface="Times New Roman" charset="0"/>
            </a:endParaRPr>
          </a:p>
          <a:p>
            <a:pPr>
              <a:buClr>
                <a:schemeClr val="tx1"/>
              </a:buClr>
              <a:buFontTx/>
              <a:buNone/>
            </a:pPr>
            <a:r>
              <a:rPr lang="tr-TR" altLang="tr-TR">
                <a:solidFill>
                  <a:srgbClr val="663300"/>
                </a:solidFill>
                <a:latin typeface="Wingdings" pitchFamily="2" charset="2"/>
                <a:cs typeface="Times New Roman" charset="0"/>
              </a:rPr>
              <a:t>Ø</a:t>
            </a:r>
            <a:r>
              <a:rPr lang="tr-TR" altLang="tr-TR">
                <a:cs typeface="Times New Roman" charset="0"/>
              </a:rPr>
              <a:t>  Hece ölçüsü</a:t>
            </a:r>
          </a:p>
          <a:p>
            <a:pPr>
              <a:buClr>
                <a:schemeClr val="tx1"/>
              </a:buClr>
              <a:buFontTx/>
              <a:buNone/>
            </a:pPr>
            <a:r>
              <a:rPr lang="tr-TR" altLang="tr-TR">
                <a:solidFill>
                  <a:srgbClr val="663300"/>
                </a:solidFill>
                <a:latin typeface="Wingdings" pitchFamily="2" charset="2"/>
                <a:cs typeface="Times New Roman" charset="0"/>
              </a:rPr>
              <a:t>Ø</a:t>
            </a:r>
            <a:r>
              <a:rPr lang="tr-TR" altLang="tr-TR">
                <a:cs typeface="Times New Roman" charset="0"/>
              </a:rPr>
              <a:t>  Aruz ölçüsü</a:t>
            </a:r>
            <a:endParaRPr lang="tr-TR" altLang="tr-TR"/>
          </a:p>
          <a:p>
            <a:pPr>
              <a:buClr>
                <a:schemeClr val="tx1"/>
              </a:buClr>
              <a:buFontTx/>
              <a:buNone/>
            </a:pPr>
            <a:r>
              <a:rPr lang="tr-TR" altLang="tr-TR">
                <a:solidFill>
                  <a:srgbClr val="663300"/>
                </a:solidFill>
                <a:latin typeface="Wingdings" pitchFamily="2" charset="2"/>
                <a:cs typeface="Times New Roman" charset="0"/>
              </a:rPr>
              <a:t>Ø</a:t>
            </a:r>
            <a:r>
              <a:rPr lang="tr-TR" altLang="tr-TR"/>
              <a:t>  </a:t>
            </a:r>
            <a:r>
              <a:rPr lang="tr-TR" altLang="tr-TR">
                <a:cs typeface="Times New Roman" charset="0"/>
              </a:rPr>
              <a:t>Serbest ölçü</a:t>
            </a:r>
            <a:r>
              <a:rPr lang="tr-TR" altLang="tr-TR"/>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66800" y="838200"/>
            <a:ext cx="7772400" cy="646113"/>
          </a:xfrm>
        </p:spPr>
        <p:txBody>
          <a:bodyPr/>
          <a:lstStyle/>
          <a:p>
            <a:r>
              <a:rPr lang="tr-TR" altLang="tr-TR" sz="3600">
                <a:solidFill>
                  <a:srgbClr val="FF0066"/>
                </a:solidFill>
              </a:rPr>
              <a:t>HECE ÖLÇÜSÜ</a:t>
            </a:r>
          </a:p>
        </p:txBody>
      </p:sp>
      <p:sp>
        <p:nvSpPr>
          <p:cNvPr id="5123" name="Rectangle 3"/>
          <p:cNvSpPr>
            <a:spLocks noGrp="1" noChangeArrowheads="1"/>
          </p:cNvSpPr>
          <p:nvPr>
            <p:ph type="body" idx="1"/>
          </p:nvPr>
        </p:nvSpPr>
        <p:spPr>
          <a:xfrm>
            <a:off x="466725" y="1557338"/>
            <a:ext cx="8677275" cy="5300662"/>
          </a:xfrm>
        </p:spPr>
        <p:txBody>
          <a:bodyPr/>
          <a:lstStyle/>
          <a:p>
            <a:pPr>
              <a:buClr>
                <a:schemeClr val="tx1"/>
              </a:buClr>
              <a:buFont typeface="Wingdings" pitchFamily="2" charset="2"/>
              <a:buBlip>
                <a:blip r:embed="rId2"/>
              </a:buBlip>
            </a:pPr>
            <a:r>
              <a:rPr lang="tr-TR" altLang="tr-TR"/>
              <a:t> </a:t>
            </a:r>
            <a:r>
              <a:rPr lang="tr-TR" altLang="tr-TR">
                <a:cs typeface="Times New Roman" charset="0"/>
              </a:rPr>
              <a:t>Hece ölçüsü hecelerin sayılarına göre oluşturulan bir ölçüdür.Hece ölçüsüyle oluşturulan şiirin ilk dizesinde kaç hece varsa,son dizelerde de o kadar hece vardır</a:t>
            </a:r>
            <a:r>
              <a:rPr lang="tr-TR" altLang="tr-TR"/>
              <a:t> </a:t>
            </a:r>
          </a:p>
          <a:p>
            <a:pPr>
              <a:buClr>
                <a:schemeClr val="tx1"/>
              </a:buClr>
              <a:buFont typeface="Wingdings" pitchFamily="2" charset="2"/>
              <a:buBlip>
                <a:blip r:embed="rId2"/>
              </a:buBlip>
            </a:pPr>
            <a:r>
              <a:rPr lang="tr-TR" altLang="tr-TR"/>
              <a:t> </a:t>
            </a:r>
            <a:r>
              <a:rPr lang="tr-TR" altLang="tr-TR">
                <a:cs typeface="Times New Roman" charset="0"/>
              </a:rPr>
              <a:t>Hece ölçüsü dilimizin doğal ölçüsüdür.Türk şiirinin en eski örneklerinde, Halk şiirinde Milli Edebiyat döneminde ve sonrasında hece ölçüsü yaygın bir biçimde kullanılmıştır.</a:t>
            </a:r>
            <a:r>
              <a:rPr lang="tr-TR" altLang="tr-TR"/>
              <a:t> </a:t>
            </a:r>
          </a:p>
          <a:p>
            <a:pPr>
              <a:buClr>
                <a:schemeClr val="tx1"/>
              </a:buClr>
              <a:buFont typeface="Wingdings" pitchFamily="2" charset="2"/>
              <a:buBlip>
                <a:blip r:embed="rId2"/>
              </a:buBlip>
            </a:pPr>
            <a:r>
              <a:rPr lang="tr-TR" altLang="tr-TR">
                <a:cs typeface="Times New Roman" charset="0"/>
              </a:rPr>
              <a:t>Halk şiirinde hece ölçüsüne “</a:t>
            </a:r>
            <a:r>
              <a:rPr lang="tr-TR" altLang="tr-TR">
                <a:solidFill>
                  <a:srgbClr val="0000FF"/>
                </a:solidFill>
                <a:cs typeface="Times New Roman" charset="0"/>
              </a:rPr>
              <a:t>parmak hesabı</a:t>
            </a:r>
            <a:r>
              <a:rPr lang="tr-TR" altLang="tr-TR">
                <a:cs typeface="Times New Roman" charset="0"/>
              </a:rPr>
              <a:t>” da denilmiştir.</a:t>
            </a:r>
            <a:r>
              <a:rPr lang="tr-TR" altLang="tr-TR"/>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09600"/>
            <a:ext cx="8686800" cy="6059488"/>
          </a:xfrm>
        </p:spPr>
        <p:txBody>
          <a:bodyPr/>
          <a:lstStyle/>
          <a:p>
            <a:pPr>
              <a:buClr>
                <a:schemeClr val="tx1"/>
              </a:buClr>
              <a:buFont typeface="Wingdings" pitchFamily="2" charset="2"/>
              <a:buBlip>
                <a:blip r:embed="rId2"/>
              </a:buBlip>
            </a:pPr>
            <a:endParaRPr lang="tr-TR" altLang="tr-TR"/>
          </a:p>
          <a:p>
            <a:pPr>
              <a:buClr>
                <a:schemeClr val="tx1"/>
              </a:buClr>
              <a:buFont typeface="Wingdings" pitchFamily="2" charset="2"/>
              <a:buBlip>
                <a:blip r:embed="rId2"/>
              </a:buBlip>
            </a:pPr>
            <a:r>
              <a:rPr lang="tr-TR" altLang="tr-TR" sz="2800">
                <a:cs typeface="Times New Roman" charset="0"/>
              </a:rPr>
              <a:t>Hece ölçüsüyle oluşturulan şiirlerde dizeler iki yada daha çok parçaya bölünür. </a:t>
            </a:r>
          </a:p>
          <a:p>
            <a:pPr>
              <a:buClr>
                <a:schemeClr val="tx1"/>
              </a:buClr>
              <a:buFont typeface="Wingdings" pitchFamily="2" charset="2"/>
              <a:buBlip>
                <a:blip r:embed="rId2"/>
              </a:buBlip>
            </a:pPr>
            <a:r>
              <a:rPr lang="tr-TR" altLang="tr-TR" sz="2800">
                <a:cs typeface="Times New Roman" charset="0"/>
              </a:rPr>
              <a:t>Dizelerin bu bölüm yerlerine “</a:t>
            </a:r>
            <a:r>
              <a:rPr lang="tr-TR" altLang="tr-TR" sz="2800" b="1">
                <a:solidFill>
                  <a:srgbClr val="0000FF"/>
                </a:solidFill>
                <a:cs typeface="Times New Roman" charset="0"/>
              </a:rPr>
              <a:t>durak</a:t>
            </a:r>
            <a:r>
              <a:rPr lang="tr-TR" altLang="tr-TR" sz="2800">
                <a:cs typeface="Times New Roman" charset="0"/>
              </a:rPr>
              <a:t>” denir. </a:t>
            </a:r>
          </a:p>
          <a:p>
            <a:pPr>
              <a:buClr>
                <a:schemeClr val="tx1"/>
              </a:buClr>
              <a:buFont typeface="Wingdings" pitchFamily="2" charset="2"/>
              <a:buBlip>
                <a:blip r:embed="rId2"/>
              </a:buBlip>
            </a:pPr>
            <a:r>
              <a:rPr lang="tr-TR" altLang="tr-TR" sz="2800">
                <a:cs typeface="Times New Roman" charset="0"/>
              </a:rPr>
              <a:t>Duraklar belirlenirken sözcükler ortalarından bölünmez; durak yerleri sözlerin sonlarına yerleştirilir.</a:t>
            </a:r>
            <a:endParaRPr lang="tr-TR" altLang="tr-TR" sz="2800"/>
          </a:p>
          <a:p>
            <a:pPr>
              <a:buClr>
                <a:schemeClr val="tx1"/>
              </a:buClr>
              <a:buFont typeface="Wingdings" pitchFamily="2" charset="2"/>
              <a:buBlip>
                <a:blip r:embed="rId2"/>
              </a:buBlip>
            </a:pPr>
            <a:r>
              <a:rPr lang="tr-TR" altLang="tr-TR" sz="2800">
                <a:cs typeface="Times New Roman" charset="0"/>
              </a:rPr>
              <a:t>Hece ölçüsünün esası hece sayısındaki denkliktir. Bu sayısal denklik, şiirdeki dizelerin kalıbını da verir.</a:t>
            </a:r>
          </a:p>
          <a:p>
            <a:pPr>
              <a:buClr>
                <a:schemeClr val="tx1"/>
              </a:buClr>
              <a:buFont typeface="Wingdings" pitchFamily="2" charset="2"/>
              <a:buBlip>
                <a:blip r:embed="rId2"/>
              </a:buBlip>
            </a:pPr>
            <a:r>
              <a:rPr lang="tr-TR" altLang="tr-TR" sz="2800" b="1">
                <a:solidFill>
                  <a:srgbClr val="0000CC"/>
                </a:solidFill>
                <a:cs typeface="Times New Roman" charset="0"/>
              </a:rPr>
              <a:t>Kalıp</a:t>
            </a:r>
            <a:r>
              <a:rPr lang="tr-TR" altLang="tr-TR" sz="2800" b="1">
                <a:cs typeface="Times New Roman" charset="0"/>
              </a:rPr>
              <a:t>,</a:t>
            </a:r>
            <a:r>
              <a:rPr lang="tr-TR" altLang="tr-TR" sz="2800">
                <a:cs typeface="Times New Roman" charset="0"/>
              </a:rPr>
              <a:t> dizenin ölçüsüdür. Buna göre 7 heceli bir şiirin kalıbı </a:t>
            </a:r>
            <a:r>
              <a:rPr lang="tr-TR" altLang="tr-TR" sz="2800"/>
              <a:t>“</a:t>
            </a:r>
            <a:r>
              <a:rPr lang="tr-TR" altLang="tr-TR" sz="2800">
                <a:solidFill>
                  <a:srgbClr val="0000CC"/>
                </a:solidFill>
                <a:cs typeface="Times New Roman" charset="0"/>
              </a:rPr>
              <a:t>yedili</a:t>
            </a:r>
            <a:r>
              <a:rPr lang="tr-TR" altLang="tr-TR" sz="2800"/>
              <a:t>”</a:t>
            </a:r>
            <a:r>
              <a:rPr lang="tr-TR" altLang="tr-TR" sz="2800">
                <a:cs typeface="Times New Roman" charset="0"/>
              </a:rPr>
              <a:t>, 11 hecelinin ki “</a:t>
            </a:r>
            <a:r>
              <a:rPr lang="tr-TR" altLang="tr-TR" sz="2800">
                <a:solidFill>
                  <a:srgbClr val="0000CC"/>
                </a:solidFill>
                <a:cs typeface="Times New Roman" charset="0"/>
              </a:rPr>
              <a:t>on birli</a:t>
            </a:r>
            <a:r>
              <a:rPr lang="tr-TR" altLang="tr-TR" sz="2800">
                <a:cs typeface="Times New Roman" charset="0"/>
              </a:rPr>
              <a:t>” diye adlandırılır.</a:t>
            </a:r>
            <a:r>
              <a:rPr lang="tr-TR" altLang="tr-TR" sz="2800"/>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685800" y="838200"/>
            <a:ext cx="8458200" cy="6019800"/>
          </a:xfrm>
        </p:spPr>
        <p:txBody>
          <a:bodyPr/>
          <a:lstStyle/>
          <a:p>
            <a:pPr>
              <a:buClr>
                <a:schemeClr val="tx1"/>
              </a:buClr>
              <a:buFont typeface="Wingdings" pitchFamily="2" charset="2"/>
              <a:buBlip>
                <a:blip r:embed="rId2"/>
              </a:buBlip>
            </a:pPr>
            <a:r>
              <a:rPr lang="tr-TR" altLang="tr-TR" sz="2800"/>
              <a:t> </a:t>
            </a:r>
            <a:r>
              <a:rPr lang="tr-TR" altLang="tr-TR" sz="2800">
                <a:cs typeface="Times New Roman" charset="0"/>
              </a:rPr>
              <a:t>Halk şiirinde, heceyle oluşturulan şiirlerde en çok 7’li 8’li 11’li ve 14’lü kalıplar kullanılmıştır</a:t>
            </a:r>
            <a:r>
              <a:rPr lang="tr-TR" altLang="tr-TR" sz="3600"/>
              <a:t>.</a:t>
            </a:r>
          </a:p>
          <a:p>
            <a:pPr>
              <a:buClr>
                <a:schemeClr val="tx1"/>
              </a:buClr>
              <a:buFont typeface="Wingdings" pitchFamily="2" charset="2"/>
              <a:buBlip>
                <a:blip r:embed="rId2"/>
              </a:buBlip>
            </a:pPr>
            <a:r>
              <a:rPr lang="tr-TR" altLang="tr-TR" sz="2000" b="1">
                <a:cs typeface="Times New Roman" charset="0"/>
              </a:rPr>
              <a:t>7’li  kalıp</a:t>
            </a:r>
            <a:r>
              <a:rPr lang="tr-TR" altLang="tr-TR" sz="2000" b="1"/>
              <a:t>                                          11’li kalıp</a:t>
            </a:r>
            <a:endParaRPr lang="tr-TR" altLang="tr-TR" sz="2000"/>
          </a:p>
          <a:p>
            <a:pPr>
              <a:buClr>
                <a:schemeClr val="tx1"/>
              </a:buClr>
              <a:buFont typeface="Wingdings" pitchFamily="2" charset="2"/>
              <a:buNone/>
            </a:pPr>
            <a:r>
              <a:rPr lang="tr-TR" altLang="tr-TR" sz="2000"/>
              <a:t>      </a:t>
            </a:r>
            <a:r>
              <a:rPr lang="tr-TR" altLang="tr-TR" sz="2000" b="1" i="1">
                <a:cs typeface="Times New Roman" charset="0"/>
              </a:rPr>
              <a:t>Ne haldeyim/ ne bilem(4+3)</a:t>
            </a:r>
            <a:r>
              <a:rPr lang="tr-TR" altLang="tr-TR" sz="2000" b="1" i="1"/>
              <a:t>           </a:t>
            </a:r>
            <a:r>
              <a:rPr lang="tr-TR" altLang="tr-TR" sz="2000" b="1" i="1">
                <a:cs typeface="Times New Roman" charset="0"/>
              </a:rPr>
              <a:t>Hangi dağda bulsam be o maralı </a:t>
            </a:r>
            <a:endParaRPr lang="tr-TR" altLang="tr-TR" sz="2000" b="1" i="1"/>
          </a:p>
          <a:p>
            <a:pPr>
              <a:buClr>
                <a:schemeClr val="tx1"/>
              </a:buClr>
              <a:buFont typeface="Wingdings" pitchFamily="2" charset="2"/>
              <a:buNone/>
            </a:pPr>
            <a:r>
              <a:rPr lang="tr-TR" altLang="tr-TR" sz="2000" b="1" i="1"/>
              <a:t>      </a:t>
            </a:r>
            <a:r>
              <a:rPr lang="tr-TR" altLang="tr-TR" sz="2000" b="1" i="1">
                <a:cs typeface="Times New Roman" charset="0"/>
              </a:rPr>
              <a:t>Tuzaktayım / ne gülem(4+3)</a:t>
            </a:r>
            <a:r>
              <a:rPr lang="tr-TR" altLang="tr-TR" sz="2000" b="1" i="1"/>
              <a:t>           </a:t>
            </a:r>
            <a:r>
              <a:rPr lang="tr-TR" altLang="tr-TR" sz="2000" b="1" i="1">
                <a:cs typeface="Times New Roman" charset="0"/>
              </a:rPr>
              <a:t>Hangi yerde görsem çeşm-i gazeli</a:t>
            </a:r>
            <a:r>
              <a:rPr lang="tr-TR" altLang="tr-TR" sz="2000" b="1" i="1"/>
              <a:t>  </a:t>
            </a:r>
          </a:p>
          <a:p>
            <a:pPr>
              <a:buClr>
                <a:schemeClr val="tx1"/>
              </a:buClr>
              <a:buFont typeface="Wingdings" pitchFamily="2" charset="2"/>
              <a:buNone/>
            </a:pPr>
            <a:r>
              <a:rPr lang="tr-TR" altLang="tr-TR" sz="2000" b="1" i="1"/>
              <a:t>      </a:t>
            </a:r>
            <a:r>
              <a:rPr lang="tr-TR" altLang="tr-TR" sz="2000" b="1" i="1">
                <a:cs typeface="Times New Roman" charset="0"/>
              </a:rPr>
              <a:t>Bir garipçe /  bülbülem(4+3)</a:t>
            </a:r>
            <a:r>
              <a:rPr lang="tr-TR" altLang="tr-TR" sz="2000" b="1" i="1"/>
              <a:t>           </a:t>
            </a:r>
            <a:r>
              <a:rPr lang="tr-TR" altLang="tr-TR" sz="2000" b="1" i="1">
                <a:cs typeface="Times New Roman" charset="0"/>
              </a:rPr>
              <a:t>Avcılardan kaçmış ceylan misali</a:t>
            </a:r>
            <a:r>
              <a:rPr lang="tr-TR" altLang="tr-TR" sz="2000" b="1" i="1"/>
              <a:t>       </a:t>
            </a:r>
            <a:r>
              <a:rPr lang="tr-TR" altLang="tr-TR" sz="2000" b="1" i="1">
                <a:cs typeface="Times New Roman" charset="0"/>
              </a:rPr>
              <a:t>Ötmeğe    /güle geldim(3+4)</a:t>
            </a:r>
            <a:r>
              <a:rPr lang="tr-TR" altLang="tr-TR" sz="2000" b="1" i="1"/>
              <a:t>            </a:t>
            </a:r>
            <a:r>
              <a:rPr lang="tr-TR" altLang="tr-TR" sz="2000" b="1" i="1">
                <a:cs typeface="Times New Roman" charset="0"/>
              </a:rPr>
              <a:t>Göçmüş dağdan dağa yoktur durağı </a:t>
            </a:r>
            <a:endParaRPr lang="tr-TR" altLang="tr-TR" sz="2000" b="1" i="1"/>
          </a:p>
          <a:p>
            <a:pPr>
              <a:buClr>
                <a:schemeClr val="tx1"/>
              </a:buClr>
              <a:buFont typeface="Wingdings" pitchFamily="2" charset="2"/>
              <a:buNone/>
            </a:pPr>
            <a:r>
              <a:rPr lang="tr-TR" altLang="tr-TR" sz="2000" b="1" i="1">
                <a:cs typeface="Times New Roman" charset="0"/>
              </a:rPr>
              <a:t>           </a:t>
            </a:r>
            <a:r>
              <a:rPr lang="tr-TR" altLang="tr-TR" sz="2000" b="1" i="1"/>
              <a:t>                                              </a:t>
            </a:r>
            <a:r>
              <a:rPr lang="tr-TR" altLang="tr-TR" sz="2000" b="1" i="1">
                <a:cs typeface="Times New Roman" charset="0"/>
              </a:rPr>
              <a:t> </a:t>
            </a:r>
            <a:endParaRPr lang="tr-TR" altLang="tr-TR" sz="2000" b="1" i="1"/>
          </a:p>
          <a:p>
            <a:pPr>
              <a:buClr>
                <a:schemeClr val="tx1"/>
              </a:buClr>
              <a:buFont typeface="Wingdings" pitchFamily="2" charset="2"/>
              <a:buNone/>
            </a:pPr>
            <a:r>
              <a:rPr lang="tr-TR" altLang="tr-TR" sz="2000" b="1"/>
              <a:t>      </a:t>
            </a:r>
            <a:r>
              <a:rPr lang="tr-TR" altLang="tr-TR" sz="2000" b="1">
                <a:cs typeface="Times New Roman" charset="0"/>
              </a:rPr>
              <a:t>8’li kalıp</a:t>
            </a:r>
            <a:r>
              <a:rPr lang="tr-TR" altLang="tr-TR" sz="2000" b="1"/>
              <a:t>                                             14’lü kalıp</a:t>
            </a:r>
            <a:endParaRPr lang="tr-TR" altLang="tr-TR" sz="2000"/>
          </a:p>
          <a:p>
            <a:pPr>
              <a:buClr>
                <a:schemeClr val="tx1"/>
              </a:buClr>
              <a:buFont typeface="Wingdings" pitchFamily="2" charset="2"/>
              <a:buNone/>
            </a:pPr>
            <a:r>
              <a:rPr lang="tr-TR" altLang="tr-TR" sz="2000">
                <a:cs typeface="Times New Roman" charset="0"/>
              </a:rPr>
              <a:t>    </a:t>
            </a:r>
            <a:r>
              <a:rPr lang="tr-TR" altLang="tr-TR" sz="2000" b="1" i="1">
                <a:cs typeface="Times New Roman" charset="0"/>
              </a:rPr>
              <a:t>Gah eserim /yeller gibi   (4+4)</a:t>
            </a:r>
            <a:r>
              <a:rPr lang="tr-TR" altLang="tr-TR" sz="2000" b="1" i="1"/>
              <a:t>        </a:t>
            </a:r>
            <a:r>
              <a:rPr lang="tr-TR" altLang="tr-TR" sz="2000" b="1" i="1">
                <a:cs typeface="Times New Roman" charset="0"/>
              </a:rPr>
              <a:t> Gözümde bir damla su deniz olup taşıyor</a:t>
            </a:r>
            <a:r>
              <a:rPr lang="tr-TR" altLang="tr-TR" sz="2000" b="1" i="1"/>
              <a:t> </a:t>
            </a:r>
          </a:p>
          <a:p>
            <a:pPr>
              <a:buClr>
                <a:schemeClr val="tx1"/>
              </a:buClr>
              <a:buFont typeface="Wingdings" pitchFamily="2" charset="2"/>
              <a:buNone/>
            </a:pPr>
            <a:r>
              <a:rPr lang="tr-TR" altLang="tr-TR" sz="2000" b="1" i="1">
                <a:cs typeface="Times New Roman" charset="0"/>
              </a:rPr>
              <a:t>    Gah tozarım /yollar gibi (4+4)</a:t>
            </a:r>
            <a:r>
              <a:rPr lang="tr-TR" altLang="tr-TR" sz="2000" b="1" i="1"/>
              <a:t>        </a:t>
            </a:r>
            <a:r>
              <a:rPr lang="tr-TR" altLang="tr-TR" sz="2000" b="1" i="1">
                <a:cs typeface="Times New Roman" charset="0"/>
              </a:rPr>
              <a:t> Çöllerde kalmış gibi yanıyor yanıyorum</a:t>
            </a:r>
            <a:r>
              <a:rPr lang="tr-TR" altLang="tr-TR" sz="2000" b="1" i="1"/>
              <a:t> </a:t>
            </a:r>
          </a:p>
          <a:p>
            <a:pPr>
              <a:buClr>
                <a:schemeClr val="tx1"/>
              </a:buClr>
              <a:buFont typeface="Wingdings" pitchFamily="2" charset="2"/>
              <a:buNone/>
            </a:pPr>
            <a:r>
              <a:rPr lang="tr-TR" altLang="tr-TR" sz="2000" b="1" i="1">
                <a:cs typeface="Times New Roman" charset="0"/>
              </a:rPr>
              <a:t>    Gah akarım /seller gibi (4+4) </a:t>
            </a:r>
            <a:r>
              <a:rPr lang="tr-TR" altLang="tr-TR" sz="2000" b="1" i="1"/>
              <a:t>          </a:t>
            </a:r>
            <a:r>
              <a:rPr lang="tr-TR" altLang="tr-TR" sz="2000" b="1" i="1">
                <a:cs typeface="Times New Roman" charset="0"/>
              </a:rPr>
              <a:t>Bütün gemicilerin ruhu bende yaşıyor</a:t>
            </a:r>
            <a:r>
              <a:rPr lang="tr-TR" altLang="tr-TR" sz="2000" b="1" i="1"/>
              <a:t> </a:t>
            </a:r>
          </a:p>
          <a:p>
            <a:pPr>
              <a:buClr>
                <a:schemeClr val="tx1"/>
              </a:buClr>
              <a:buFont typeface="Wingdings" pitchFamily="2" charset="2"/>
              <a:buNone/>
            </a:pPr>
            <a:r>
              <a:rPr lang="tr-TR" altLang="tr-TR" sz="2000" b="1" i="1">
                <a:cs typeface="Times New Roman" charset="0"/>
              </a:rPr>
              <a:t>    Gel gör beni /aşk neyledi (4+4) </a:t>
            </a:r>
            <a:r>
              <a:rPr lang="tr-TR" altLang="tr-TR" sz="2000" b="1" i="1"/>
              <a:t>       </a:t>
            </a:r>
            <a:r>
              <a:rPr lang="tr-TR" altLang="tr-TR" sz="2000" b="1" i="1">
                <a:cs typeface="Times New Roman" charset="0"/>
              </a:rPr>
              <a:t>Başımdaki gökleri bir deniz sanıyorum</a:t>
            </a:r>
            <a:r>
              <a:rPr lang="tr-TR" altLang="tr-TR" sz="2000" b="1" i="1"/>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66725" y="260350"/>
            <a:ext cx="8677275" cy="6597650"/>
          </a:xfrm>
        </p:spPr>
        <p:txBody>
          <a:bodyPr/>
          <a:lstStyle/>
          <a:p>
            <a:pPr>
              <a:lnSpc>
                <a:spcPct val="90000"/>
              </a:lnSpc>
              <a:buClr>
                <a:schemeClr val="tx1"/>
              </a:buClr>
              <a:buFont typeface="Wingdings" pitchFamily="2" charset="2"/>
              <a:buNone/>
            </a:pPr>
            <a:endParaRPr lang="tr-TR" altLang="tr-TR" sz="2800" i="1">
              <a:solidFill>
                <a:srgbClr val="FF0066"/>
              </a:solidFill>
              <a:latin typeface="Monotype Corsiva" pitchFamily="66" charset="0"/>
            </a:endParaRPr>
          </a:p>
          <a:p>
            <a:pPr>
              <a:lnSpc>
                <a:spcPct val="90000"/>
              </a:lnSpc>
              <a:buClr>
                <a:schemeClr val="tx1"/>
              </a:buClr>
              <a:buFont typeface="Wingdings" pitchFamily="2" charset="2"/>
              <a:buNone/>
            </a:pPr>
            <a:r>
              <a:rPr lang="tr-TR" altLang="tr-TR" sz="2400" b="1" i="1">
                <a:solidFill>
                  <a:srgbClr val="FF0066"/>
                </a:solidFill>
                <a:latin typeface="Monotype Corsiva" pitchFamily="66" charset="0"/>
              </a:rPr>
              <a:t>NOT :</a:t>
            </a:r>
            <a:r>
              <a:rPr lang="tr-TR" altLang="tr-TR" sz="2400" b="1" i="1">
                <a:latin typeface="Monotype Corsiva" pitchFamily="66" charset="0"/>
              </a:rPr>
              <a:t> </a:t>
            </a:r>
            <a:r>
              <a:rPr lang="tr-TR" altLang="tr-TR" sz="2400" b="1" i="1"/>
              <a:t>Hece ölçüsüyle oluşturulan şiirlerde, durak yerlerinin belirlenmesinde genel kurallar şunlardır:</a:t>
            </a:r>
          </a:p>
          <a:p>
            <a:pPr>
              <a:lnSpc>
                <a:spcPct val="90000"/>
              </a:lnSpc>
              <a:buClr>
                <a:srgbClr val="FF0066"/>
              </a:buClr>
              <a:buFont typeface="Wingdings" pitchFamily="2" charset="2"/>
              <a:buBlip>
                <a:blip r:embed="rId2"/>
              </a:buBlip>
            </a:pPr>
            <a:r>
              <a:rPr lang="tr-TR" altLang="tr-TR" sz="2400" b="1" i="1"/>
              <a:t>Hece sayısı az olan ölçülerde dizeler ya hiç bölünmez ya da ikiye bölünür:</a:t>
            </a:r>
          </a:p>
          <a:p>
            <a:pPr>
              <a:lnSpc>
                <a:spcPct val="90000"/>
              </a:lnSpc>
              <a:buClr>
                <a:srgbClr val="FF0066"/>
              </a:buClr>
              <a:buFont typeface="Wingdings" pitchFamily="2" charset="2"/>
              <a:buNone/>
            </a:pPr>
            <a:r>
              <a:rPr lang="tr-TR" altLang="tr-TR" sz="2400" b="1" i="1"/>
              <a:t>       Ağam /gel</a:t>
            </a:r>
          </a:p>
          <a:p>
            <a:pPr>
              <a:lnSpc>
                <a:spcPct val="90000"/>
              </a:lnSpc>
              <a:buClr>
                <a:srgbClr val="FF0066"/>
              </a:buClr>
              <a:buFont typeface="Wingdings" pitchFamily="2" charset="2"/>
              <a:buNone/>
            </a:pPr>
            <a:r>
              <a:rPr lang="tr-TR" altLang="tr-TR" sz="2400" b="1" i="1"/>
              <a:t>       Paşam /gel</a:t>
            </a:r>
          </a:p>
          <a:p>
            <a:pPr>
              <a:lnSpc>
                <a:spcPct val="90000"/>
              </a:lnSpc>
              <a:buClr>
                <a:srgbClr val="FF0066"/>
              </a:buClr>
              <a:buFont typeface="Wingdings" pitchFamily="2" charset="2"/>
              <a:buNone/>
            </a:pPr>
            <a:r>
              <a:rPr lang="tr-TR" altLang="tr-TR" sz="2400" b="1" i="1"/>
              <a:t>       Sabah /dur</a:t>
            </a:r>
          </a:p>
          <a:p>
            <a:pPr>
              <a:lnSpc>
                <a:spcPct val="90000"/>
              </a:lnSpc>
              <a:buClr>
                <a:srgbClr val="FF0066"/>
              </a:buClr>
              <a:buFont typeface="Wingdings" pitchFamily="2" charset="2"/>
              <a:buNone/>
            </a:pPr>
            <a:r>
              <a:rPr lang="tr-TR" altLang="tr-TR" sz="2400" b="1" i="1"/>
              <a:t>       Akşam /gel</a:t>
            </a:r>
          </a:p>
          <a:p>
            <a:pPr>
              <a:lnSpc>
                <a:spcPct val="90000"/>
              </a:lnSpc>
              <a:buClr>
                <a:schemeClr val="tx1"/>
              </a:buClr>
              <a:buFont typeface="Wingdings" pitchFamily="2" charset="2"/>
              <a:buBlip>
                <a:blip r:embed="rId2"/>
              </a:buBlip>
            </a:pPr>
            <a:r>
              <a:rPr lang="tr-TR" altLang="tr-TR" sz="2400" b="1" i="1"/>
              <a:t>Toplam hece sayısı çift ise,dize tam ortadan ikiye bölünür.</a:t>
            </a:r>
          </a:p>
          <a:p>
            <a:pPr>
              <a:lnSpc>
                <a:spcPct val="90000"/>
              </a:lnSpc>
              <a:buClr>
                <a:schemeClr val="tx1"/>
              </a:buClr>
              <a:buFont typeface="Wingdings" pitchFamily="2" charset="2"/>
              <a:buBlip>
                <a:blip r:embed="rId2"/>
              </a:buBlip>
            </a:pPr>
            <a:r>
              <a:rPr lang="tr-TR" altLang="tr-TR" sz="2400" b="1" i="1"/>
              <a:t>Toplam hece sayısı tek ise,büyük bölüm başta,küçük bölüm sonda olur.(3,5,7,9’lu kalıplarda bunun tersi de olabilir.)</a:t>
            </a:r>
          </a:p>
          <a:p>
            <a:pPr>
              <a:lnSpc>
                <a:spcPct val="90000"/>
              </a:lnSpc>
              <a:buClr>
                <a:schemeClr val="tx1"/>
              </a:buClr>
              <a:buFont typeface="Wingdings" pitchFamily="2" charset="2"/>
              <a:buBlip>
                <a:blip r:embed="rId2"/>
              </a:buBlip>
            </a:pPr>
            <a:r>
              <a:rPr lang="tr-TR" altLang="tr-TR" sz="2400" b="1" i="1"/>
              <a:t>Toplam hece sayısı tam üçe bölünebilirse,dize üç eşit bölüme ayrılır.</a:t>
            </a:r>
          </a:p>
          <a:p>
            <a:pPr>
              <a:lnSpc>
                <a:spcPct val="90000"/>
              </a:lnSpc>
              <a:buClr>
                <a:schemeClr val="tx1"/>
              </a:buClr>
              <a:buFont typeface="Wingdings" pitchFamily="2" charset="2"/>
              <a:buBlip>
                <a:blip r:embed="rId2"/>
              </a:buBlip>
            </a:pPr>
            <a:r>
              <a:rPr lang="tr-TR" altLang="tr-TR" sz="2400" b="1" i="1"/>
              <a:t>Toplam hece sayısı tam üçe bölünemezse,ilk iki parçanın hece sayıları birbirine eşit olur;üçüncü parçanın hece sayısı öncekilerden ya bir eksik ya bir sayı fazla olur.</a:t>
            </a:r>
            <a:endParaRPr lang="tr-TR" altLang="tr-TR" sz="2800" b="1"/>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838200"/>
            <a:ext cx="7772400" cy="574675"/>
          </a:xfrm>
        </p:spPr>
        <p:txBody>
          <a:bodyPr/>
          <a:lstStyle/>
          <a:p>
            <a:r>
              <a:rPr lang="tr-TR" altLang="tr-TR" sz="3600">
                <a:solidFill>
                  <a:srgbClr val="FF0066"/>
                </a:solidFill>
              </a:rPr>
              <a:t>ARUZ ÖLÇÜSÜ</a:t>
            </a:r>
          </a:p>
        </p:txBody>
      </p:sp>
      <p:sp>
        <p:nvSpPr>
          <p:cNvPr id="11267" name="Rectangle 3"/>
          <p:cNvSpPr>
            <a:spLocks noGrp="1" noChangeArrowheads="1"/>
          </p:cNvSpPr>
          <p:nvPr>
            <p:ph type="body" idx="1"/>
          </p:nvPr>
        </p:nvSpPr>
        <p:spPr>
          <a:xfrm>
            <a:off x="466725" y="1484313"/>
            <a:ext cx="8677275" cy="5373687"/>
          </a:xfrm>
        </p:spPr>
        <p:txBody>
          <a:bodyPr/>
          <a:lstStyle/>
          <a:p>
            <a:pPr>
              <a:buClr>
                <a:schemeClr val="tx1"/>
              </a:buClr>
              <a:buFont typeface="Wingdings" pitchFamily="2" charset="2"/>
              <a:buBlip>
                <a:blip r:embed="rId2"/>
              </a:buBlip>
            </a:pPr>
            <a:r>
              <a:rPr lang="tr-TR" altLang="tr-TR"/>
              <a:t>Hecelerin uzunluk(kapalı) ve kısalıkları (açık) temeline dayanan nazım ölçüsüne </a:t>
            </a:r>
            <a:r>
              <a:rPr lang="tr-TR" altLang="tr-TR">
                <a:solidFill>
                  <a:srgbClr val="0000FF"/>
                </a:solidFill>
              </a:rPr>
              <a:t>aruz</a:t>
            </a:r>
            <a:r>
              <a:rPr lang="tr-TR" altLang="tr-TR"/>
              <a:t> denir.</a:t>
            </a:r>
          </a:p>
          <a:p>
            <a:pPr>
              <a:buClr>
                <a:schemeClr val="tx1"/>
              </a:buClr>
              <a:buFont typeface="Wingdings" pitchFamily="2" charset="2"/>
              <a:buBlip>
                <a:blip r:embed="rId2"/>
              </a:buBlip>
            </a:pPr>
            <a:r>
              <a:rPr lang="tr-TR" altLang="tr-TR"/>
              <a:t>İlk olarak Araplar tarafından geliştirilmiştir.</a:t>
            </a:r>
          </a:p>
          <a:p>
            <a:pPr>
              <a:buClr>
                <a:schemeClr val="tx1"/>
              </a:buClr>
              <a:buFont typeface="Wingdings" pitchFamily="2" charset="2"/>
              <a:buBlip>
                <a:blip r:embed="rId2"/>
              </a:buBlip>
            </a:pPr>
            <a:r>
              <a:rPr lang="tr-TR" altLang="tr-TR"/>
              <a:t>Türkler aruzu,İran edebiyatı yoluyla tanımışlar; zamanla Türk edebiyatına özgü bir aruz yöntemi geliştirmişlerdir.</a:t>
            </a:r>
          </a:p>
          <a:p>
            <a:pPr>
              <a:buClr>
                <a:schemeClr val="tx1"/>
              </a:buClr>
              <a:buFont typeface="Wingdings" pitchFamily="2" charset="2"/>
              <a:buBlip>
                <a:blip r:embed="rId2"/>
              </a:buBlip>
            </a:pPr>
            <a:r>
              <a:rPr lang="tr-TR" altLang="tr-TR"/>
              <a:t>Türk edebiyatında aruz ölçüsüyle yazılmış ilk eser Yusuf Has Hacip’in “Kutadgu Bilig” adlı eseridir.</a:t>
            </a:r>
          </a:p>
          <a:p>
            <a:pPr>
              <a:buClr>
                <a:schemeClr val="tx1"/>
              </a:buClr>
              <a:buFont typeface="Wingdings" pitchFamily="2" charset="2"/>
              <a:buNone/>
            </a:pPr>
            <a:r>
              <a:rPr lang="tr-TR" altLang="tr-TR"/>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838200"/>
            <a:ext cx="7772400" cy="574675"/>
          </a:xfrm>
        </p:spPr>
        <p:txBody>
          <a:bodyPr/>
          <a:lstStyle/>
          <a:p>
            <a:r>
              <a:rPr lang="tr-TR" altLang="tr-TR" sz="3600">
                <a:solidFill>
                  <a:srgbClr val="FF0066"/>
                </a:solidFill>
              </a:rPr>
              <a:t>Aruz Ölçüsünün Belli Başlı Kuralları</a:t>
            </a:r>
          </a:p>
        </p:txBody>
      </p:sp>
      <p:sp>
        <p:nvSpPr>
          <p:cNvPr id="12291" name="Rectangle 3"/>
          <p:cNvSpPr>
            <a:spLocks noGrp="1" noChangeArrowheads="1"/>
          </p:cNvSpPr>
          <p:nvPr>
            <p:ph type="body" sz="half" idx="1"/>
          </p:nvPr>
        </p:nvSpPr>
        <p:spPr>
          <a:xfrm>
            <a:off x="466725" y="1412875"/>
            <a:ext cx="8677275" cy="5445125"/>
          </a:xfrm>
        </p:spPr>
        <p:txBody>
          <a:bodyPr/>
          <a:lstStyle/>
          <a:p>
            <a:pPr marL="533400" indent="-533400">
              <a:lnSpc>
                <a:spcPct val="90000"/>
              </a:lnSpc>
              <a:buClr>
                <a:schemeClr val="tx1"/>
              </a:buClr>
              <a:buFontTx/>
              <a:buAutoNum type="alphaLcParenR"/>
            </a:pPr>
            <a:r>
              <a:rPr lang="tr-TR" altLang="tr-TR"/>
              <a:t>Ünlüyle biten heceye açık(kısa) hece denir ve “.” işaretiyle gösterilir.</a:t>
            </a:r>
          </a:p>
          <a:p>
            <a:pPr marL="533400" indent="-533400">
              <a:lnSpc>
                <a:spcPct val="90000"/>
              </a:lnSpc>
              <a:buClr>
                <a:schemeClr val="tx1"/>
              </a:buClr>
              <a:buFontTx/>
              <a:buAutoNum type="alphaLcParenR"/>
            </a:pPr>
            <a:r>
              <a:rPr lang="tr-TR" altLang="tr-TR"/>
              <a:t>Ünsüzle biten heceye kapalı(uzun)hece adı verilir ve “-” işareti ile gösterilir.</a:t>
            </a:r>
          </a:p>
          <a:p>
            <a:pPr marL="533400" indent="-533400">
              <a:lnSpc>
                <a:spcPct val="90000"/>
              </a:lnSpc>
              <a:buClr>
                <a:schemeClr val="tx1"/>
              </a:buClr>
              <a:buFontTx/>
              <a:buAutoNum type="alphaLcParenR"/>
            </a:pPr>
            <a:r>
              <a:rPr lang="tr-TR" altLang="tr-TR"/>
              <a:t>İçinde uzun ünlü bulunan ya da dört sesten oluşan heceler,bir uzun bir kısa hece olarak değerlendirilir.</a:t>
            </a:r>
          </a:p>
          <a:p>
            <a:pPr marL="533400" indent="-533400">
              <a:lnSpc>
                <a:spcPct val="90000"/>
              </a:lnSpc>
              <a:buClr>
                <a:schemeClr val="tx1"/>
              </a:buClr>
              <a:buFontTx/>
              <a:buNone/>
            </a:pPr>
            <a:r>
              <a:rPr lang="tr-TR" altLang="tr-TR"/>
              <a:t>      Ancak  bu tür hecelerin sonunda “n” ünsüzü yer alırsa bu kural işletilmez.Bu tür heceler bir uzun hece olarak işaretlenirler.</a:t>
            </a:r>
          </a:p>
          <a:p>
            <a:pPr marL="533400" indent="-533400">
              <a:lnSpc>
                <a:spcPct val="90000"/>
              </a:lnSpc>
              <a:buClr>
                <a:schemeClr val="tx1"/>
              </a:buClr>
              <a:buFontTx/>
              <a:buNone/>
            </a:pPr>
            <a:r>
              <a:rPr lang="tr-TR" altLang="tr-TR"/>
              <a:t>d)   Dize sonuna gelen tüm heceler kısa olsa bile uzun hece olarak kabul edilir.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27"/>
          <p:cNvSpPr>
            <a:spLocks noGrp="1" noChangeArrowheads="1"/>
          </p:cNvSpPr>
          <p:nvPr>
            <p:ph type="body" idx="1"/>
          </p:nvPr>
        </p:nvSpPr>
        <p:spPr>
          <a:xfrm>
            <a:off x="466725" y="609600"/>
            <a:ext cx="8677275" cy="6248400"/>
          </a:xfrm>
        </p:spPr>
        <p:txBody>
          <a:bodyPr/>
          <a:lstStyle/>
          <a:p>
            <a:pPr>
              <a:lnSpc>
                <a:spcPct val="90000"/>
              </a:lnSpc>
              <a:buFont typeface="Wingdings" pitchFamily="2" charset="2"/>
              <a:buNone/>
            </a:pPr>
            <a:r>
              <a:rPr lang="tr-TR" altLang="tr-TR" sz="2800"/>
              <a:t> </a:t>
            </a:r>
          </a:p>
          <a:p>
            <a:pPr>
              <a:lnSpc>
                <a:spcPct val="90000"/>
              </a:lnSpc>
              <a:buFont typeface="Wingdings" pitchFamily="2" charset="2"/>
              <a:buNone/>
            </a:pPr>
            <a:r>
              <a:rPr lang="tr-TR" altLang="tr-TR" sz="2800" i="1">
                <a:solidFill>
                  <a:srgbClr val="FF0066"/>
                </a:solidFill>
                <a:latin typeface="Monotype Corsiva" pitchFamily="66" charset="0"/>
              </a:rPr>
              <a:t>Dize(Mısra):</a:t>
            </a:r>
            <a:r>
              <a:rPr lang="tr-TR" altLang="tr-TR" sz="2800"/>
              <a:t>  </a:t>
            </a:r>
            <a:r>
              <a:rPr lang="tr-TR" altLang="tr-TR" sz="2800">
                <a:solidFill>
                  <a:srgbClr val="0033CC"/>
                </a:solidFill>
              </a:rPr>
              <a:t>Şiirde her satıra</a:t>
            </a:r>
            <a:r>
              <a:rPr lang="tr-TR" altLang="tr-TR" sz="2800"/>
              <a:t> </a:t>
            </a:r>
            <a:r>
              <a:rPr lang="tr-TR" altLang="tr-TR" sz="2800">
                <a:solidFill>
                  <a:srgbClr val="006600"/>
                </a:solidFill>
              </a:rPr>
              <a:t>mısra(dize)</a:t>
            </a:r>
            <a:r>
              <a:rPr lang="tr-TR" altLang="tr-TR" sz="2800"/>
              <a:t> </a:t>
            </a:r>
            <a:r>
              <a:rPr lang="tr-TR" altLang="tr-TR" sz="2800">
                <a:solidFill>
                  <a:srgbClr val="0033CC"/>
                </a:solidFill>
              </a:rPr>
              <a:t>denir. Dize nesirdeki cümlenin karşılığıdır. Dizeler büyük harfle başlar.</a:t>
            </a:r>
          </a:p>
          <a:p>
            <a:pPr>
              <a:lnSpc>
                <a:spcPct val="90000"/>
              </a:lnSpc>
              <a:buFont typeface="Wingdings" pitchFamily="2" charset="2"/>
              <a:buNone/>
            </a:pPr>
            <a:r>
              <a:rPr lang="tr-TR" altLang="tr-TR" sz="2800" i="1">
                <a:solidFill>
                  <a:srgbClr val="FF0066"/>
                </a:solidFill>
                <a:latin typeface="Monotype Corsiva" pitchFamily="66" charset="0"/>
              </a:rPr>
              <a:t>Beyit:</a:t>
            </a:r>
            <a:r>
              <a:rPr lang="tr-TR" altLang="tr-TR" sz="2800"/>
              <a:t> </a:t>
            </a:r>
            <a:r>
              <a:rPr lang="tr-TR" altLang="tr-TR" sz="2800">
                <a:solidFill>
                  <a:srgbClr val="845420"/>
                </a:solidFill>
              </a:rPr>
              <a:t>İki dizeden oluşan ve bütünlük gösteren bölümlere</a:t>
            </a:r>
            <a:r>
              <a:rPr lang="tr-TR" altLang="tr-TR" sz="2800"/>
              <a:t> “</a:t>
            </a:r>
            <a:r>
              <a:rPr lang="tr-TR" altLang="tr-TR" sz="2800">
                <a:solidFill>
                  <a:srgbClr val="006600"/>
                </a:solidFill>
              </a:rPr>
              <a:t>beyit</a:t>
            </a:r>
            <a:r>
              <a:rPr lang="tr-TR" altLang="tr-TR" sz="2800"/>
              <a:t>” </a:t>
            </a:r>
            <a:r>
              <a:rPr lang="tr-TR" altLang="tr-TR" sz="2800">
                <a:solidFill>
                  <a:srgbClr val="845420"/>
                </a:solidFill>
              </a:rPr>
              <a:t>denir. Aynı ölçüde ve anlamca birbirine yakın iki dizeden oluşur.</a:t>
            </a:r>
          </a:p>
          <a:p>
            <a:pPr>
              <a:lnSpc>
                <a:spcPct val="90000"/>
              </a:lnSpc>
              <a:buFont typeface="Wingdings" pitchFamily="2" charset="2"/>
              <a:buNone/>
            </a:pPr>
            <a:r>
              <a:rPr lang="tr-TR" altLang="tr-TR" sz="2800" i="1">
                <a:solidFill>
                  <a:srgbClr val="FF0066"/>
                </a:solidFill>
                <a:latin typeface="Monotype Corsiva" pitchFamily="66" charset="0"/>
              </a:rPr>
              <a:t>Bölüm(Küme,Bent):</a:t>
            </a:r>
            <a:r>
              <a:rPr lang="tr-TR" altLang="tr-TR" sz="2800"/>
              <a:t> </a:t>
            </a:r>
            <a:r>
              <a:rPr lang="tr-TR" altLang="tr-TR" sz="2800">
                <a:solidFill>
                  <a:srgbClr val="008000"/>
                </a:solidFill>
              </a:rPr>
              <a:t>İkinin üstünde bütünlük oluşturan dizelere</a:t>
            </a:r>
            <a:r>
              <a:rPr lang="tr-TR" altLang="tr-TR" sz="2800"/>
              <a:t> </a:t>
            </a:r>
            <a:r>
              <a:rPr lang="tr-TR" altLang="tr-TR" sz="2800">
                <a:solidFill>
                  <a:srgbClr val="FF0000"/>
                </a:solidFill>
              </a:rPr>
              <a:t>“bölüm(bent)”</a:t>
            </a:r>
            <a:r>
              <a:rPr lang="tr-TR" altLang="tr-TR" sz="2800"/>
              <a:t> </a:t>
            </a:r>
            <a:r>
              <a:rPr lang="tr-TR" altLang="tr-TR" sz="2800">
                <a:solidFill>
                  <a:srgbClr val="008000"/>
                </a:solidFill>
              </a:rPr>
              <a:t>denir.</a:t>
            </a:r>
          </a:p>
          <a:p>
            <a:pPr>
              <a:lnSpc>
                <a:spcPct val="90000"/>
              </a:lnSpc>
              <a:buFont typeface="Wingdings" pitchFamily="2" charset="2"/>
              <a:buNone/>
            </a:pPr>
            <a:r>
              <a:rPr lang="tr-TR" altLang="tr-TR" sz="2800" i="1">
                <a:solidFill>
                  <a:srgbClr val="FF0066"/>
                </a:solidFill>
                <a:latin typeface="Monotype Corsiva" pitchFamily="66" charset="0"/>
              </a:rPr>
              <a:t>Dörtlük: </a:t>
            </a:r>
            <a:r>
              <a:rPr lang="tr-TR" altLang="tr-TR" sz="2800">
                <a:solidFill>
                  <a:srgbClr val="FF0066"/>
                </a:solidFill>
              </a:rPr>
              <a:t>Dört dizeden oluşan kümeye</a:t>
            </a:r>
            <a:r>
              <a:rPr lang="tr-TR" altLang="tr-TR" sz="2800"/>
              <a:t> “</a:t>
            </a:r>
            <a:r>
              <a:rPr lang="tr-TR" altLang="tr-TR" sz="2800">
                <a:solidFill>
                  <a:srgbClr val="006600"/>
                </a:solidFill>
              </a:rPr>
              <a:t>dörtlük</a:t>
            </a:r>
            <a:r>
              <a:rPr lang="tr-TR" altLang="tr-TR" sz="2800"/>
              <a:t>” </a:t>
            </a:r>
            <a:r>
              <a:rPr lang="tr-TR" altLang="tr-TR" sz="2800">
                <a:solidFill>
                  <a:srgbClr val="FF0066"/>
                </a:solidFill>
              </a:rPr>
              <a:t>denir. Halk edebiyatının temel birimlerinden biridir. Bumlar düz yazıdaki paragraf gibidir.  </a:t>
            </a:r>
          </a:p>
          <a:p>
            <a:pPr>
              <a:lnSpc>
                <a:spcPct val="90000"/>
              </a:lnSpc>
              <a:buFont typeface="Wingdings" pitchFamily="2" charset="2"/>
              <a:buNone/>
            </a:pPr>
            <a:r>
              <a:rPr lang="tr-TR" altLang="tr-TR" sz="2800" i="1">
                <a:solidFill>
                  <a:srgbClr val="FF0066"/>
                </a:solidFill>
                <a:latin typeface="Monotype Corsiva" pitchFamily="66" charset="0"/>
              </a:rPr>
              <a:t>Kıt’a:</a:t>
            </a:r>
            <a:r>
              <a:rPr lang="tr-TR" altLang="tr-TR" sz="2800"/>
              <a:t> </a:t>
            </a:r>
            <a:r>
              <a:rPr lang="tr-TR" altLang="tr-TR" sz="2800">
                <a:solidFill>
                  <a:srgbClr val="FF6600"/>
                </a:solidFill>
              </a:rPr>
              <a:t>Bir şiirde ikiden fazla dizenin oluşturduğu bölüme</a:t>
            </a:r>
            <a:r>
              <a:rPr lang="tr-TR" altLang="tr-TR" sz="2800"/>
              <a:t> “</a:t>
            </a:r>
            <a:r>
              <a:rPr lang="tr-TR" altLang="tr-TR" sz="2800">
                <a:solidFill>
                  <a:srgbClr val="006600"/>
                </a:solidFill>
              </a:rPr>
              <a:t>bent</a:t>
            </a:r>
            <a:r>
              <a:rPr lang="tr-TR" altLang="tr-TR" sz="2800"/>
              <a:t>” </a:t>
            </a:r>
            <a:r>
              <a:rPr lang="tr-TR" altLang="tr-TR" sz="2800">
                <a:solidFill>
                  <a:srgbClr val="FF6600"/>
                </a:solidFill>
              </a:rPr>
              <a:t>veya</a:t>
            </a:r>
            <a:r>
              <a:rPr lang="tr-TR" altLang="tr-TR" sz="2800"/>
              <a:t> “</a:t>
            </a:r>
            <a:r>
              <a:rPr lang="tr-TR" altLang="tr-TR" sz="2800">
                <a:solidFill>
                  <a:srgbClr val="006600"/>
                </a:solidFill>
              </a:rPr>
              <a:t>kıt’a</a:t>
            </a:r>
            <a:r>
              <a:rPr lang="tr-TR" altLang="tr-TR" sz="2800"/>
              <a:t>” </a:t>
            </a:r>
            <a:r>
              <a:rPr lang="tr-TR" altLang="tr-TR" sz="2800">
                <a:solidFill>
                  <a:srgbClr val="FF6600"/>
                </a:solidFill>
              </a:rPr>
              <a:t>denir</a:t>
            </a:r>
            <a:r>
              <a:rPr lang="tr-TR" altLang="tr-TR" sz="2800"/>
              <a:t>.                                                    </a:t>
            </a:r>
            <a:endParaRPr lang="tr-TR" altLang="tr-TR" sz="2800" i="1">
              <a:solidFill>
                <a:srgbClr val="FF0066"/>
              </a:solidFill>
              <a:latin typeface="Monotype Corsiva" pitchFamily="66" charset="0"/>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838200"/>
            <a:ext cx="7772400" cy="574675"/>
          </a:xfrm>
        </p:spPr>
        <p:txBody>
          <a:bodyPr/>
          <a:lstStyle/>
          <a:p>
            <a:r>
              <a:rPr lang="tr-TR" altLang="tr-TR" sz="4000">
                <a:solidFill>
                  <a:srgbClr val="FF0066"/>
                </a:solidFill>
              </a:rPr>
              <a:t>Aruzla İlgili Bazı Terimler</a:t>
            </a:r>
          </a:p>
        </p:txBody>
      </p:sp>
      <p:sp>
        <p:nvSpPr>
          <p:cNvPr id="13315" name="Rectangle 3"/>
          <p:cNvSpPr>
            <a:spLocks noGrp="1" noChangeArrowheads="1"/>
          </p:cNvSpPr>
          <p:nvPr>
            <p:ph type="body" idx="1"/>
          </p:nvPr>
        </p:nvSpPr>
        <p:spPr>
          <a:xfrm>
            <a:off x="539750" y="1412875"/>
            <a:ext cx="8604250" cy="5445125"/>
          </a:xfrm>
        </p:spPr>
        <p:txBody>
          <a:bodyPr/>
          <a:lstStyle/>
          <a:p>
            <a:pPr>
              <a:buFont typeface="Wingdings" pitchFamily="2" charset="2"/>
              <a:buNone/>
            </a:pPr>
            <a:r>
              <a:rPr lang="tr-TR" altLang="tr-TR" sz="2800">
                <a:solidFill>
                  <a:srgbClr val="FF3300"/>
                </a:solidFill>
              </a:rPr>
              <a:t>Takti(Kesme):</a:t>
            </a:r>
            <a:r>
              <a:rPr lang="tr-TR" altLang="tr-TR" sz="2800"/>
              <a:t>Aruz ölçüsünde dizelerin durak yerlerini belirtecek biçimde kesik kesik okunmasına denir.</a:t>
            </a:r>
          </a:p>
          <a:p>
            <a:pPr>
              <a:buFont typeface="Wingdings" pitchFamily="2" charset="2"/>
              <a:buNone/>
            </a:pPr>
            <a:r>
              <a:rPr lang="tr-TR" altLang="tr-TR" sz="2800">
                <a:solidFill>
                  <a:srgbClr val="FF3300"/>
                </a:solidFill>
              </a:rPr>
              <a:t>Vasl(Ulama):</a:t>
            </a:r>
            <a:r>
              <a:rPr lang="tr-TR" altLang="tr-TR" sz="2800"/>
              <a:t>Ünsüzle biten biten bir sözcüğün ünsüzünü,ondan sonra gelen ve ünlüyle başlayan bir sözcüğün ilk hecesine bağlama işlemine denir.</a:t>
            </a:r>
          </a:p>
          <a:p>
            <a:pPr>
              <a:buFont typeface="Wingdings" pitchFamily="2" charset="2"/>
              <a:buNone/>
            </a:pPr>
            <a:r>
              <a:rPr lang="tr-TR" altLang="tr-TR" sz="2800">
                <a:solidFill>
                  <a:srgbClr val="FF3300"/>
                </a:solidFill>
              </a:rPr>
              <a:t>İmale(Uzatma):</a:t>
            </a:r>
            <a:r>
              <a:rPr lang="tr-TR" altLang="tr-TR" sz="2800"/>
              <a:t>Kısa bir heceyi,ölçü gereği,uzun yapmaya imale denir. Uzun okunan kısa hece,bu yöntemle kapalıya dönüştürülür.</a:t>
            </a:r>
          </a:p>
          <a:p>
            <a:pPr>
              <a:buFont typeface="Wingdings" pitchFamily="2" charset="2"/>
              <a:buNone/>
            </a:pPr>
            <a:r>
              <a:rPr lang="tr-TR" altLang="tr-TR" sz="2800">
                <a:solidFill>
                  <a:srgbClr val="FF3300"/>
                </a:solidFill>
              </a:rPr>
              <a:t>       </a:t>
            </a:r>
            <a:r>
              <a:rPr lang="tr-TR" altLang="tr-TR" sz="2800"/>
              <a:t>İmale, bir aruz kusurudur.</a:t>
            </a:r>
          </a:p>
          <a:p>
            <a:pPr>
              <a:buFont typeface="Wingdings" pitchFamily="2" charset="2"/>
              <a:buNone/>
            </a:pPr>
            <a:r>
              <a:rPr lang="tr-TR" altLang="tr-TR" sz="2800">
                <a:solidFill>
                  <a:srgbClr val="FF3300"/>
                </a:solidFill>
              </a:rPr>
              <a:t>Zihaf(Kısma):</a:t>
            </a:r>
            <a:r>
              <a:rPr lang="tr-TR" altLang="tr-TR" sz="2800"/>
              <a:t>Uzun bir heceyi,ölçü gereği kısa yapmaya denir. Zihaf da bir aruz kusurudur.</a:t>
            </a:r>
            <a:endParaRPr lang="tr-TR" altLang="tr-TR" sz="2800">
              <a:solidFill>
                <a:srgbClr val="FF3300"/>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7"/>
          <p:cNvSpPr>
            <a:spLocks noGrp="1" noChangeArrowheads="1"/>
          </p:cNvSpPr>
          <p:nvPr>
            <p:ph type="body" idx="1"/>
          </p:nvPr>
        </p:nvSpPr>
        <p:spPr>
          <a:xfrm>
            <a:off x="685800" y="609600"/>
            <a:ext cx="8458200" cy="6248400"/>
          </a:xfrm>
        </p:spPr>
        <p:txBody>
          <a:bodyPr/>
          <a:lstStyle/>
          <a:p>
            <a:pPr>
              <a:lnSpc>
                <a:spcPct val="90000"/>
              </a:lnSpc>
              <a:buFont typeface="Wingdings" pitchFamily="2" charset="2"/>
              <a:buNone/>
            </a:pPr>
            <a:endParaRPr lang="tr-TR" altLang="tr-TR" sz="3600">
              <a:solidFill>
                <a:srgbClr val="FF3300"/>
              </a:solidFill>
            </a:endParaRPr>
          </a:p>
          <a:p>
            <a:pPr>
              <a:lnSpc>
                <a:spcPct val="90000"/>
              </a:lnSpc>
              <a:buFont typeface="Wingdings" pitchFamily="2" charset="2"/>
              <a:buNone/>
            </a:pPr>
            <a:r>
              <a:rPr lang="tr-TR" altLang="tr-TR" sz="3600">
                <a:solidFill>
                  <a:srgbClr val="FF3300"/>
                </a:solidFill>
              </a:rPr>
              <a:t>Med: </a:t>
            </a:r>
            <a:r>
              <a:rPr lang="tr-TR" altLang="tr-TR"/>
              <a:t>Aruzda ritim denen iç ahengi sağlamak için iki heceyi bir hece durumuna getirmek, yani bir tam sesi bir buçuk sese yükseltmektir. Med her zaman bir uzun hece ve onu takip eden kısa hece arasında yapılır. Yani med,iki kapalı hece arasında bir açık hece bulunması gerektiğinde sonu bir uzun ünlü ve bir ünsüzle biten birinci heceyi imaleden biraz daha uzun okumaktır.</a:t>
            </a:r>
          </a:p>
          <a:p>
            <a:pPr>
              <a:lnSpc>
                <a:spcPct val="90000"/>
              </a:lnSpc>
              <a:buFont typeface="Wingdings" pitchFamily="2" charset="2"/>
              <a:buNone/>
            </a:pPr>
            <a:r>
              <a:rPr lang="tr-TR" altLang="tr-TR">
                <a:solidFill>
                  <a:srgbClr val="FF3300"/>
                </a:solidFill>
              </a:rPr>
              <a:t>Kasr:</a:t>
            </a:r>
            <a:r>
              <a:rPr lang="tr-TR" altLang="tr-TR"/>
              <a:t> Uzun heceyi hafifletmek,inceltmektir. ”mah, şah,nigah” gibi sözcükleri hafifleştirerek “meh,şeh,nigeh” şeklinde okumaktır.</a:t>
            </a:r>
            <a:endParaRPr lang="tr-TR" altLang="tr-TR">
              <a:solidFill>
                <a:srgbClr val="FF3300"/>
              </a:solidFill>
            </a:endParaRPr>
          </a:p>
          <a:p>
            <a:pPr>
              <a:lnSpc>
                <a:spcPct val="90000"/>
              </a:lnSpc>
              <a:buFont typeface="Wingdings" pitchFamily="2" charset="2"/>
              <a:buNone/>
            </a:pPr>
            <a:endParaRPr lang="tr-TR" altLang="tr-TR" sz="3600">
              <a:solidFill>
                <a:srgbClr val="FF3300"/>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838200"/>
            <a:ext cx="7772400" cy="574675"/>
          </a:xfrm>
        </p:spPr>
        <p:txBody>
          <a:bodyPr/>
          <a:lstStyle/>
          <a:p>
            <a:r>
              <a:rPr lang="tr-TR" altLang="tr-TR" sz="4000">
                <a:solidFill>
                  <a:srgbClr val="FF0066"/>
                </a:solidFill>
              </a:rPr>
              <a:t>SERBEST ÖLÇÜ</a:t>
            </a:r>
          </a:p>
        </p:txBody>
      </p:sp>
      <p:sp>
        <p:nvSpPr>
          <p:cNvPr id="14339" name="Rectangle 3"/>
          <p:cNvSpPr>
            <a:spLocks noGrp="1" noChangeArrowheads="1"/>
          </p:cNvSpPr>
          <p:nvPr>
            <p:ph type="body" idx="1"/>
          </p:nvPr>
        </p:nvSpPr>
        <p:spPr>
          <a:xfrm>
            <a:off x="539750" y="1341438"/>
            <a:ext cx="8604250" cy="5516562"/>
          </a:xfrm>
        </p:spPr>
        <p:txBody>
          <a:bodyPr/>
          <a:lstStyle/>
          <a:p>
            <a:pPr>
              <a:buClr>
                <a:schemeClr val="tx1"/>
              </a:buClr>
              <a:buFont typeface="Wingdings" pitchFamily="2" charset="2"/>
              <a:buBlip>
                <a:blip r:embed="rId2"/>
              </a:buBlip>
            </a:pPr>
            <a:r>
              <a:rPr lang="tr-TR" altLang="tr-TR" sz="2800"/>
              <a:t>Hece ya da aruz ölçüsünü dikkate almadan yazılan şiirler serbest ölçülüdür.Serbest ölçü bir bakıma şiirde ölçüsüzlüktür.</a:t>
            </a:r>
          </a:p>
          <a:p>
            <a:pPr>
              <a:buClr>
                <a:schemeClr val="tx1"/>
              </a:buClr>
              <a:buFont typeface="Wingdings" pitchFamily="2" charset="2"/>
              <a:buBlip>
                <a:blip r:embed="rId2"/>
              </a:buBlip>
            </a:pPr>
            <a:r>
              <a:rPr lang="tr-TR" altLang="tr-TR" sz="2800"/>
              <a:t> Serbest ölçüyle yazılan şiirlerde dizelerdeki toplam hece sayıları değişir.</a:t>
            </a:r>
          </a:p>
          <a:p>
            <a:pPr>
              <a:buClr>
                <a:schemeClr val="tx1"/>
              </a:buClr>
              <a:buFont typeface="Wingdings" pitchFamily="2" charset="2"/>
              <a:buBlip>
                <a:blip r:embed="rId2"/>
              </a:buBlip>
            </a:pPr>
            <a:r>
              <a:rPr lang="tr-TR" altLang="tr-TR" sz="2800"/>
              <a:t>Günümüz Türk edebiyatında şiirler daha çok serbest ölçüyle yazılmaktadır. Edebiyatımızda şiirde ölçüyü reddeden ilk edebiyat topluluğu Garipçiler olmuştur.</a:t>
            </a:r>
          </a:p>
          <a:p>
            <a:pPr>
              <a:buClr>
                <a:schemeClr val="tx1"/>
              </a:buClr>
              <a:buFont typeface="Wingdings" pitchFamily="2" charset="2"/>
              <a:buBlip>
                <a:blip r:embed="rId2"/>
              </a:buBlip>
            </a:pPr>
            <a:r>
              <a:rPr lang="tr-TR" altLang="tr-TR" sz="2800"/>
              <a:t>Orhan Veli Kanık,Ziya Osman Saba,Cahit Sıtkı Tarancı, Arif Nihat Asya... gibi şairler serbest ölçüyü başarıyla kullanan şairlerimiz arasındadır.</a:t>
            </a:r>
            <a:r>
              <a:rPr lang="tr-TR" altLang="tr-TR"/>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838200"/>
            <a:ext cx="7772400" cy="574675"/>
          </a:xfrm>
        </p:spPr>
        <p:txBody>
          <a:bodyPr/>
          <a:lstStyle/>
          <a:p>
            <a:r>
              <a:rPr lang="tr-TR" altLang="tr-TR" sz="3600">
                <a:solidFill>
                  <a:srgbClr val="FF0066"/>
                </a:solidFill>
              </a:rPr>
              <a:t>UYAK(KAFİYE)TÜRLERİ</a:t>
            </a:r>
          </a:p>
        </p:txBody>
      </p:sp>
      <p:sp>
        <p:nvSpPr>
          <p:cNvPr id="15363" name="Rectangle 3"/>
          <p:cNvSpPr>
            <a:spLocks noGrp="1" noChangeArrowheads="1"/>
          </p:cNvSpPr>
          <p:nvPr>
            <p:ph type="body" idx="1"/>
          </p:nvPr>
        </p:nvSpPr>
        <p:spPr>
          <a:xfrm>
            <a:off x="466725" y="1484313"/>
            <a:ext cx="8677275" cy="5373687"/>
          </a:xfrm>
        </p:spPr>
        <p:txBody>
          <a:bodyPr/>
          <a:lstStyle/>
          <a:p>
            <a:pPr>
              <a:buFont typeface="Wingdings" pitchFamily="2" charset="2"/>
              <a:buNone/>
            </a:pPr>
            <a:r>
              <a:rPr lang="tr-TR" altLang="tr-TR">
                <a:solidFill>
                  <a:srgbClr val="FF3300"/>
                </a:solidFill>
              </a:rPr>
              <a:t>Uyak(kafiye) nedir?</a:t>
            </a:r>
          </a:p>
          <a:p>
            <a:pPr>
              <a:buClr>
                <a:schemeClr val="tx1"/>
              </a:buClr>
              <a:buFont typeface="Wingdings" pitchFamily="2" charset="2"/>
              <a:buBlip>
                <a:blip r:embed="rId2"/>
              </a:buBlip>
            </a:pPr>
            <a:r>
              <a:rPr lang="tr-TR" altLang="tr-TR"/>
              <a:t>Mısra sonlarındaki ses benzerliklerine denir.</a:t>
            </a:r>
          </a:p>
          <a:p>
            <a:pPr>
              <a:buClr>
                <a:schemeClr val="tx1"/>
              </a:buClr>
              <a:buFont typeface="Wingdings" pitchFamily="2" charset="2"/>
              <a:buBlip>
                <a:blip r:embed="rId2"/>
              </a:buBlip>
            </a:pPr>
            <a:r>
              <a:rPr lang="tr-TR" altLang="tr-TR"/>
              <a:t>Kafiyeyi oluşturan ek ve kelimelerin yazılışları ve okunuşları aynı,anlamları ve görevleri farklı olmalıdır.</a:t>
            </a:r>
          </a:p>
          <a:p>
            <a:pPr>
              <a:buClr>
                <a:schemeClr val="tx1"/>
              </a:buClr>
              <a:buFont typeface="Wingdings" pitchFamily="2" charset="2"/>
              <a:buBlip>
                <a:blip r:embed="rId2"/>
              </a:buBlip>
            </a:pPr>
            <a:r>
              <a:rPr lang="tr-TR" altLang="tr-TR"/>
              <a:t>Uyaklar ses değerlerine göre “</a:t>
            </a:r>
            <a:r>
              <a:rPr lang="tr-TR" altLang="tr-TR">
                <a:solidFill>
                  <a:srgbClr val="008000"/>
                </a:solidFill>
              </a:rPr>
              <a:t>yarım,tam, zengin,tunç ve cinaslı uyak</a:t>
            </a:r>
            <a:r>
              <a:rPr lang="tr-TR" altLang="tr-TR"/>
              <a:t>” olmak üzere beşe ayrılır.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66725" y="762000"/>
            <a:ext cx="8677275" cy="6096000"/>
          </a:xfrm>
        </p:spPr>
        <p:txBody>
          <a:bodyPr/>
          <a:lstStyle/>
          <a:p>
            <a:pPr marL="609600" indent="-609600">
              <a:lnSpc>
                <a:spcPct val="90000"/>
              </a:lnSpc>
              <a:buFontTx/>
              <a:buAutoNum type="arabicParenR"/>
            </a:pPr>
            <a:endParaRPr lang="tr-TR" altLang="tr-TR">
              <a:solidFill>
                <a:srgbClr val="800000"/>
              </a:solidFill>
            </a:endParaRPr>
          </a:p>
          <a:p>
            <a:pPr marL="609600" indent="-609600">
              <a:lnSpc>
                <a:spcPct val="90000"/>
              </a:lnSpc>
              <a:buFontTx/>
              <a:buAutoNum type="arabicParenR"/>
            </a:pPr>
            <a:r>
              <a:rPr lang="tr-TR" altLang="tr-TR">
                <a:solidFill>
                  <a:srgbClr val="800000"/>
                </a:solidFill>
              </a:rPr>
              <a:t>Yarım Uyak:</a:t>
            </a:r>
            <a:r>
              <a:rPr lang="tr-TR" altLang="tr-TR"/>
              <a:t> Dize sonlarındaki bir ses benzerliği ile oluşturulan uyaklara “</a:t>
            </a:r>
            <a:r>
              <a:rPr lang="tr-TR" altLang="tr-TR">
                <a:solidFill>
                  <a:srgbClr val="F90746"/>
                </a:solidFill>
              </a:rPr>
              <a:t>yarım uyak</a:t>
            </a:r>
            <a:r>
              <a:rPr lang="tr-TR" altLang="tr-TR"/>
              <a:t>” denir. Ses ilgisi en zayıf olan uyaktır. Özellikle halk edebiyatında çok kullanılmıştır. </a:t>
            </a:r>
          </a:p>
          <a:p>
            <a:pPr marL="609600" indent="-609600">
              <a:lnSpc>
                <a:spcPct val="90000"/>
              </a:lnSpc>
              <a:buFontTx/>
              <a:buAutoNum type="arabicParenR"/>
            </a:pPr>
            <a:r>
              <a:rPr lang="tr-TR" altLang="tr-TR">
                <a:solidFill>
                  <a:srgbClr val="800000"/>
                </a:solidFill>
              </a:rPr>
              <a:t>Tam Uyak:</a:t>
            </a:r>
            <a:r>
              <a:rPr lang="tr-TR" altLang="tr-TR"/>
              <a:t> Dize sonlarında iki ses benzerliğine “</a:t>
            </a:r>
            <a:r>
              <a:rPr lang="tr-TR" altLang="tr-TR">
                <a:solidFill>
                  <a:srgbClr val="F90746"/>
                </a:solidFill>
              </a:rPr>
              <a:t>tam uyak</a:t>
            </a:r>
            <a:r>
              <a:rPr lang="tr-TR" altLang="tr-TR"/>
              <a:t>” denir. Tam uyak, tam ses değerindedir.Tam uyağı oluşturan seslerin biri ünlü biri ünsüzdür.</a:t>
            </a:r>
            <a:r>
              <a:rPr lang="tr-TR" altLang="tr-TR">
                <a:solidFill>
                  <a:srgbClr val="FF66CC"/>
                </a:solidFill>
              </a:rPr>
              <a:t> </a:t>
            </a:r>
          </a:p>
          <a:p>
            <a:pPr marL="609600" indent="-609600">
              <a:lnSpc>
                <a:spcPct val="90000"/>
              </a:lnSpc>
              <a:buFontTx/>
              <a:buNone/>
            </a:pPr>
            <a:r>
              <a:rPr lang="tr-TR" altLang="tr-TR">
                <a:solidFill>
                  <a:srgbClr val="FF66CC"/>
                </a:solidFill>
              </a:rPr>
              <a:t>        </a:t>
            </a:r>
            <a:r>
              <a:rPr lang="tr-TR" altLang="tr-TR" i="1">
                <a:solidFill>
                  <a:srgbClr val="0000FF"/>
                </a:solidFill>
                <a:latin typeface="Monotype Corsiva" pitchFamily="66" charset="0"/>
              </a:rPr>
              <a:t>UYARI:</a:t>
            </a:r>
            <a:r>
              <a:rPr lang="tr-TR" altLang="tr-TR" i="1">
                <a:latin typeface="Monotype Corsiva" pitchFamily="66" charset="0"/>
              </a:rPr>
              <a:t> </a:t>
            </a:r>
            <a:r>
              <a:rPr lang="tr-TR" altLang="tr-TR"/>
              <a:t>Üstünde uzatma işareti(^) bulunan ünlüler iki sesli sayıldığından tam kafiye oluşturur.</a:t>
            </a:r>
          </a:p>
          <a:p>
            <a:pPr marL="609600" indent="-609600">
              <a:lnSpc>
                <a:spcPct val="90000"/>
              </a:lnSpc>
              <a:buFontTx/>
              <a:buNone/>
            </a:pPr>
            <a:endParaRPr lang="tr-TR" altLang="tr-TR">
              <a:solidFill>
                <a:srgbClr val="0000FF"/>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66725" y="260350"/>
            <a:ext cx="8677275" cy="6597650"/>
          </a:xfrm>
        </p:spPr>
        <p:txBody>
          <a:bodyPr/>
          <a:lstStyle/>
          <a:p>
            <a:pPr>
              <a:lnSpc>
                <a:spcPct val="90000"/>
              </a:lnSpc>
              <a:buFont typeface="Wingdings" pitchFamily="2" charset="2"/>
              <a:buNone/>
            </a:pPr>
            <a:endParaRPr lang="tr-TR" altLang="tr-TR" sz="2400">
              <a:solidFill>
                <a:srgbClr val="800000"/>
              </a:solidFill>
            </a:endParaRPr>
          </a:p>
          <a:p>
            <a:pPr>
              <a:lnSpc>
                <a:spcPct val="90000"/>
              </a:lnSpc>
              <a:buFont typeface="Wingdings" pitchFamily="2" charset="2"/>
              <a:buNone/>
            </a:pPr>
            <a:r>
              <a:rPr lang="tr-TR" altLang="tr-TR" sz="2800">
                <a:solidFill>
                  <a:srgbClr val="800000"/>
                </a:solidFill>
              </a:rPr>
              <a:t>3)Zengin Uyak:</a:t>
            </a:r>
            <a:r>
              <a:rPr lang="tr-TR" altLang="tr-TR" sz="2800"/>
              <a:t> Dize sonlarında ses benzerliği tam uyaktan daha çoktur. Yani en az üç ses benzerliği olan uyak türlerine “</a:t>
            </a:r>
            <a:r>
              <a:rPr lang="tr-TR" altLang="tr-TR" sz="2800">
                <a:solidFill>
                  <a:srgbClr val="F90746"/>
                </a:solidFill>
              </a:rPr>
              <a:t>zengin uyak</a:t>
            </a:r>
            <a:r>
              <a:rPr lang="tr-TR" altLang="tr-TR" sz="2800"/>
              <a:t>” denir.</a:t>
            </a:r>
            <a:endParaRPr lang="tr-TR" altLang="tr-TR" sz="2800" i="1">
              <a:latin typeface="Monotype Corsiva" pitchFamily="66" charset="0"/>
            </a:endParaRPr>
          </a:p>
          <a:p>
            <a:pPr>
              <a:lnSpc>
                <a:spcPct val="90000"/>
              </a:lnSpc>
              <a:buFont typeface="Wingdings" pitchFamily="2" charset="2"/>
              <a:buNone/>
            </a:pPr>
            <a:r>
              <a:rPr lang="tr-TR" altLang="tr-TR" sz="2800" i="1">
                <a:latin typeface="Monotype Corsiva" pitchFamily="66" charset="0"/>
              </a:rPr>
              <a:t>     </a:t>
            </a:r>
            <a:r>
              <a:rPr lang="tr-TR" altLang="tr-TR" sz="2800" i="1">
                <a:solidFill>
                  <a:srgbClr val="0000FF"/>
                </a:solidFill>
                <a:latin typeface="Monotype Corsiva" pitchFamily="66" charset="0"/>
              </a:rPr>
              <a:t>UYARI:</a:t>
            </a:r>
            <a:r>
              <a:rPr lang="tr-TR" altLang="tr-TR" sz="2800"/>
              <a:t>Üstünde uzatma işareti (^) bulunan ünlüler bir ünsüzle birlikte üç ses sayıldığından zengin kafiye oluşturur.</a:t>
            </a:r>
          </a:p>
          <a:p>
            <a:pPr>
              <a:lnSpc>
                <a:spcPct val="90000"/>
              </a:lnSpc>
              <a:buFont typeface="Wingdings" pitchFamily="2" charset="2"/>
              <a:buNone/>
            </a:pPr>
            <a:r>
              <a:rPr lang="tr-TR" altLang="tr-TR" sz="2800">
                <a:solidFill>
                  <a:srgbClr val="800000"/>
                </a:solidFill>
              </a:rPr>
              <a:t>4)Tunç Uyak:</a:t>
            </a:r>
            <a:r>
              <a:rPr lang="tr-TR" altLang="tr-TR" sz="2800"/>
              <a:t>Uyağı oluşturan sözcüklerden birinin,diğer sözcüğün içinde tam olarak yer almasıyla oluşan uyak türüne “</a:t>
            </a:r>
            <a:r>
              <a:rPr lang="tr-TR" altLang="tr-TR" sz="2800">
                <a:solidFill>
                  <a:srgbClr val="008000"/>
                </a:solidFill>
              </a:rPr>
              <a:t>tunç uyak</a:t>
            </a:r>
            <a:r>
              <a:rPr lang="tr-TR" altLang="tr-TR" sz="2800"/>
              <a:t>” denir.Tunç uyak,tam uyak ve zengin uyak biçiminde olabilir.</a:t>
            </a:r>
          </a:p>
          <a:p>
            <a:pPr>
              <a:lnSpc>
                <a:spcPct val="90000"/>
              </a:lnSpc>
              <a:buFont typeface="Wingdings" pitchFamily="2" charset="2"/>
              <a:buNone/>
            </a:pPr>
            <a:r>
              <a:rPr lang="tr-TR" altLang="tr-TR" sz="2800">
                <a:solidFill>
                  <a:srgbClr val="800000"/>
                </a:solidFill>
              </a:rPr>
              <a:t>5)Cinaslı Uyak:</a:t>
            </a:r>
            <a:r>
              <a:rPr lang="tr-TR" altLang="tr-TR" sz="2800"/>
              <a:t>Dize sonlarında söylenişleri aynı fakat anlamları farklı sözlerin oluşturduğu uyak türüne “</a:t>
            </a:r>
            <a:r>
              <a:rPr lang="tr-TR" altLang="tr-TR" sz="2800">
                <a:solidFill>
                  <a:srgbClr val="006600"/>
                </a:solidFill>
              </a:rPr>
              <a:t>cinaslı uyak</a:t>
            </a:r>
            <a:r>
              <a:rPr lang="tr-TR" altLang="tr-TR" sz="2800"/>
              <a:t>” denir. Sesteş sözcüklerle cinaslı uyak yapılır.sesteş olmayan; ama okunduğunda kulağa aynı gelen sözlerle de cinas yapılır. “kuzusu-kuzu su” gibi.</a:t>
            </a:r>
            <a:endParaRPr lang="tr-TR" altLang="tr-TR" sz="2800">
              <a:solidFill>
                <a:srgbClr val="800000"/>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838200"/>
            <a:ext cx="7772400" cy="646113"/>
          </a:xfrm>
        </p:spPr>
        <p:txBody>
          <a:bodyPr/>
          <a:lstStyle/>
          <a:p>
            <a:r>
              <a:rPr lang="tr-TR" altLang="tr-TR" sz="4800" i="1">
                <a:solidFill>
                  <a:srgbClr val="FF0066"/>
                </a:solidFill>
                <a:latin typeface="Monotype Corsiva" pitchFamily="66" charset="0"/>
              </a:rPr>
              <a:t>                REDİF</a:t>
            </a:r>
          </a:p>
        </p:txBody>
      </p:sp>
      <p:sp>
        <p:nvSpPr>
          <p:cNvPr id="20483" name="Rectangle 3"/>
          <p:cNvSpPr>
            <a:spLocks noGrp="1" noChangeArrowheads="1"/>
          </p:cNvSpPr>
          <p:nvPr>
            <p:ph type="body" idx="1"/>
          </p:nvPr>
        </p:nvSpPr>
        <p:spPr>
          <a:xfrm>
            <a:off x="539750" y="1341438"/>
            <a:ext cx="8604250" cy="5516562"/>
          </a:xfrm>
        </p:spPr>
        <p:txBody>
          <a:bodyPr/>
          <a:lstStyle/>
          <a:p>
            <a:pPr marL="609600" indent="-609600">
              <a:buFont typeface="Wingdings" pitchFamily="2" charset="2"/>
              <a:buNone/>
            </a:pPr>
            <a:r>
              <a:rPr lang="tr-TR" altLang="tr-TR">
                <a:solidFill>
                  <a:srgbClr val="FF6600"/>
                </a:solidFill>
              </a:rPr>
              <a:t> Redif nedir?</a:t>
            </a:r>
          </a:p>
          <a:p>
            <a:pPr marL="609600" indent="-609600">
              <a:buFont typeface="Wingdings" pitchFamily="2" charset="2"/>
              <a:buNone/>
            </a:pPr>
            <a:r>
              <a:rPr lang="tr-TR" altLang="tr-TR"/>
              <a:t>  Uyaktan sonra gelen aynı anlamlı sözcüklere veya aynı görevli eklere </a:t>
            </a:r>
            <a:r>
              <a:rPr lang="tr-TR" altLang="tr-TR">
                <a:solidFill>
                  <a:srgbClr val="006600"/>
                </a:solidFill>
              </a:rPr>
              <a:t>redif</a:t>
            </a:r>
            <a:r>
              <a:rPr lang="tr-TR" altLang="tr-TR"/>
              <a:t> denir. Redif “</a:t>
            </a:r>
            <a:r>
              <a:rPr lang="tr-TR" altLang="tr-TR">
                <a:solidFill>
                  <a:srgbClr val="FF0066"/>
                </a:solidFill>
              </a:rPr>
              <a:t>döner uyak</a:t>
            </a:r>
            <a:r>
              <a:rPr lang="tr-TR" altLang="tr-TR"/>
              <a:t>” olarak da adlandırılır.</a:t>
            </a:r>
          </a:p>
          <a:p>
            <a:pPr marL="609600" indent="-609600">
              <a:buFont typeface="Wingdings" pitchFamily="2" charset="2"/>
              <a:buNone/>
            </a:pPr>
            <a:r>
              <a:rPr lang="tr-TR" altLang="tr-TR">
                <a:solidFill>
                  <a:schemeClr val="accent2"/>
                </a:solidFill>
              </a:rPr>
              <a:t> </a:t>
            </a:r>
            <a:r>
              <a:rPr lang="tr-TR" altLang="tr-TR" i="1">
                <a:solidFill>
                  <a:srgbClr val="990099"/>
                </a:solidFill>
                <a:latin typeface="Monotype Corsiva" pitchFamily="66" charset="0"/>
              </a:rPr>
              <a:t>UYARI:</a:t>
            </a:r>
            <a:r>
              <a:rPr lang="tr-TR" altLang="tr-TR"/>
              <a:t>Uyaktan sonra redif olmayabilir.yani şiirde uyaktan sonra redif kullanılması şart değildir.</a:t>
            </a:r>
          </a:p>
          <a:p>
            <a:pPr marL="609600" indent="-609600">
              <a:buFont typeface="Wingdings" pitchFamily="2" charset="2"/>
              <a:buNone/>
            </a:pPr>
            <a:r>
              <a:rPr lang="tr-TR" altLang="tr-TR">
                <a:solidFill>
                  <a:schemeClr val="accent2"/>
                </a:solidFill>
              </a:rPr>
              <a:t>      </a:t>
            </a:r>
            <a:r>
              <a:rPr lang="tr-TR" altLang="tr-TR">
                <a:solidFill>
                  <a:srgbClr val="F90746"/>
                </a:solidFill>
              </a:rPr>
              <a:t>Redif Türleri(Çeşitleri)</a:t>
            </a:r>
          </a:p>
          <a:p>
            <a:pPr marL="609600" indent="-609600">
              <a:buClr>
                <a:schemeClr val="accent2"/>
              </a:buClr>
              <a:buFontTx/>
              <a:buAutoNum type="arabicParenR"/>
            </a:pPr>
            <a:r>
              <a:rPr lang="tr-TR" altLang="tr-TR">
                <a:solidFill>
                  <a:srgbClr val="800000"/>
                </a:solidFill>
              </a:rPr>
              <a:t>Ek ile Yapılan Redif : </a:t>
            </a:r>
            <a:r>
              <a:rPr lang="tr-TR" altLang="tr-TR"/>
              <a:t>Eş görevli eklerin tekrarlanmasıyla oluşan rediflerdir.</a:t>
            </a:r>
            <a:endParaRPr lang="tr-TR" altLang="tr-TR">
              <a:solidFill>
                <a:srgbClr val="800000"/>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95288" y="404813"/>
            <a:ext cx="8748712" cy="6453187"/>
          </a:xfrm>
        </p:spPr>
        <p:txBody>
          <a:bodyPr/>
          <a:lstStyle/>
          <a:p>
            <a:pPr>
              <a:lnSpc>
                <a:spcPct val="90000"/>
              </a:lnSpc>
              <a:buFont typeface="Wingdings" pitchFamily="2" charset="2"/>
              <a:buNone/>
            </a:pPr>
            <a:endParaRPr lang="tr-TR" altLang="tr-TR" sz="2800" i="1">
              <a:solidFill>
                <a:srgbClr val="FF0066"/>
              </a:solidFill>
              <a:latin typeface="Monotype Corsiva" pitchFamily="66" charset="0"/>
            </a:endParaRPr>
          </a:p>
          <a:p>
            <a:pPr>
              <a:lnSpc>
                <a:spcPct val="90000"/>
              </a:lnSpc>
              <a:buFont typeface="Wingdings" pitchFamily="2" charset="2"/>
              <a:buNone/>
            </a:pPr>
            <a:r>
              <a:rPr lang="tr-TR" altLang="tr-TR" sz="2800" i="1">
                <a:solidFill>
                  <a:srgbClr val="FF0066"/>
                </a:solidFill>
                <a:latin typeface="Monotype Corsiva" pitchFamily="66" charset="0"/>
              </a:rPr>
              <a:t>2) Sözcük ile Yapılan Redif:</a:t>
            </a:r>
            <a:r>
              <a:rPr lang="tr-TR" altLang="tr-TR" sz="2800"/>
              <a:t>Yazılışı,okunuşu, anlamı aynı olan bir sözcüğün dize sonlarında tekrarlanmasıyla meydana gelen rediftir.</a:t>
            </a:r>
          </a:p>
          <a:p>
            <a:pPr>
              <a:lnSpc>
                <a:spcPct val="90000"/>
              </a:lnSpc>
              <a:buFont typeface="Wingdings" pitchFamily="2" charset="2"/>
              <a:buNone/>
            </a:pPr>
            <a:r>
              <a:rPr lang="tr-TR" altLang="tr-TR" sz="2800" i="1">
                <a:solidFill>
                  <a:srgbClr val="FF0066"/>
                </a:solidFill>
                <a:latin typeface="Monotype Corsiva" pitchFamily="66" charset="0"/>
              </a:rPr>
              <a:t>3)Sözcük Grubu ile Yapılan Redif:</a:t>
            </a:r>
            <a:r>
              <a:rPr lang="tr-TR" altLang="tr-TR" sz="2800"/>
              <a:t>Yazılışı, okunuşu ve anlamı aynı olan birden fazla sözcüğün dize sonlarında tekrar edilmesiyle yapılan rediflerdir.</a:t>
            </a:r>
          </a:p>
          <a:p>
            <a:pPr>
              <a:lnSpc>
                <a:spcPct val="90000"/>
              </a:lnSpc>
              <a:buFont typeface="Wingdings" pitchFamily="2" charset="2"/>
              <a:buNone/>
            </a:pPr>
            <a:r>
              <a:rPr lang="tr-TR" altLang="tr-TR" sz="2800" i="1">
                <a:solidFill>
                  <a:srgbClr val="FF0066"/>
                </a:solidFill>
                <a:latin typeface="Monotype Corsiva" pitchFamily="66" charset="0"/>
              </a:rPr>
              <a:t>4)Hem Ek Hem Sözle Yapılan Redif:</a:t>
            </a:r>
            <a:r>
              <a:rPr lang="tr-TR" altLang="tr-TR" sz="2800"/>
              <a:t>Bazı şiirlerde dizelerin sonlarında aynı anlamdaki sözcükler tekrar edilirken bu sözcüklerden önce aynı görev ve anlamda bulunan ekler yer alabilir. Böyle durumda hem bu ekler hem de tekrar edilen sözcükler redif olur.Yani hem eklerle hem de sözcüklerle redif yapılabilir.</a:t>
            </a:r>
            <a:r>
              <a:rPr lang="tr-TR" altLang="tr-TR"/>
              <a:t> </a:t>
            </a:r>
            <a:endParaRPr lang="tr-TR" altLang="tr-TR">
              <a:solidFill>
                <a:srgbClr val="800000"/>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1143000"/>
          </a:xfrm>
        </p:spPr>
        <p:txBody>
          <a:bodyPr/>
          <a:lstStyle/>
          <a:p>
            <a:r>
              <a:rPr lang="tr-TR" altLang="tr-TR" sz="4000" i="1">
                <a:solidFill>
                  <a:srgbClr val="FF0066"/>
                </a:solidFill>
                <a:latin typeface="Monotype Corsiva" pitchFamily="66" charset="0"/>
              </a:rPr>
              <a:t>UYAK (KAFİYE) ÖRGÜSÜ</a:t>
            </a:r>
          </a:p>
        </p:txBody>
      </p:sp>
      <p:sp>
        <p:nvSpPr>
          <p:cNvPr id="22531" name="Rectangle 3"/>
          <p:cNvSpPr>
            <a:spLocks noGrp="1" noChangeArrowheads="1"/>
          </p:cNvSpPr>
          <p:nvPr>
            <p:ph type="body" idx="1"/>
          </p:nvPr>
        </p:nvSpPr>
        <p:spPr>
          <a:xfrm>
            <a:off x="466725" y="1447800"/>
            <a:ext cx="8677275" cy="5410200"/>
          </a:xfrm>
        </p:spPr>
        <p:txBody>
          <a:bodyPr/>
          <a:lstStyle/>
          <a:p>
            <a:pPr marL="609600" indent="-609600">
              <a:lnSpc>
                <a:spcPct val="90000"/>
              </a:lnSpc>
              <a:buFont typeface="Wingdings" pitchFamily="2" charset="2"/>
              <a:buNone/>
            </a:pPr>
            <a:r>
              <a:rPr lang="tr-TR" altLang="tr-TR" sz="2800"/>
              <a:t>      Uyak olarak değerlendirilen ses benzerliklerinin çizgi ve harf yardımıyla göstermeye uyak düzenini çıkarma, “</a:t>
            </a:r>
            <a:r>
              <a:rPr lang="tr-TR" altLang="tr-TR" sz="2800">
                <a:solidFill>
                  <a:srgbClr val="FF0066"/>
                </a:solidFill>
              </a:rPr>
              <a:t>kafiye örgüsü (kafiye şemasını bulma)</a:t>
            </a:r>
            <a:r>
              <a:rPr lang="tr-TR" altLang="tr-TR" sz="2800">
                <a:solidFill>
                  <a:srgbClr val="000000"/>
                </a:solidFill>
              </a:rPr>
              <a:t>”</a:t>
            </a:r>
            <a:r>
              <a:rPr lang="tr-TR" altLang="tr-TR" sz="2800"/>
              <a:t> denir.</a:t>
            </a:r>
          </a:p>
          <a:p>
            <a:pPr marL="609600" indent="-609600">
              <a:lnSpc>
                <a:spcPct val="90000"/>
              </a:lnSpc>
              <a:buClr>
                <a:schemeClr val="accent2"/>
              </a:buClr>
              <a:buFont typeface="Wingdings" pitchFamily="2" charset="2"/>
              <a:buNone/>
            </a:pPr>
            <a:r>
              <a:rPr lang="tr-TR" altLang="tr-TR" sz="2800" i="1">
                <a:solidFill>
                  <a:schemeClr val="accent2"/>
                </a:solidFill>
                <a:latin typeface="Monotype Corsiva" pitchFamily="66" charset="0"/>
              </a:rPr>
              <a:t>     </a:t>
            </a:r>
            <a:r>
              <a:rPr lang="tr-TR" altLang="tr-TR" sz="2800" i="1">
                <a:solidFill>
                  <a:srgbClr val="990099"/>
                </a:solidFill>
                <a:latin typeface="Monotype Corsiva" pitchFamily="66" charset="0"/>
              </a:rPr>
              <a:t>Uyak  Örgüsü Çeşitleri</a:t>
            </a:r>
          </a:p>
          <a:p>
            <a:pPr marL="609600" indent="-609600">
              <a:lnSpc>
                <a:spcPct val="90000"/>
              </a:lnSpc>
              <a:buClr>
                <a:schemeClr val="accent2"/>
              </a:buClr>
              <a:buFont typeface="Wingdings" pitchFamily="2" charset="2"/>
              <a:buNone/>
            </a:pPr>
            <a:r>
              <a:rPr lang="tr-TR" altLang="tr-TR" sz="2800" i="1">
                <a:solidFill>
                  <a:srgbClr val="FF0000"/>
                </a:solidFill>
                <a:latin typeface="Monotype Corsiva" pitchFamily="66" charset="0"/>
              </a:rPr>
              <a:t>  a) Düz Uyak:</a:t>
            </a:r>
            <a:r>
              <a:rPr lang="tr-TR" altLang="tr-TR" sz="2800" i="1">
                <a:latin typeface="Monotype Corsiva" pitchFamily="66" charset="0"/>
              </a:rPr>
              <a:t> </a:t>
            </a:r>
            <a:r>
              <a:rPr lang="tr-TR" altLang="tr-TR" sz="2800"/>
              <a:t>Bir dörtlükte birinci dize ile ikinci dizenin  kendi arasında,üçüncü dize ile de dördüncü dizenin kendi arasında kafiyeli olmasına denir. Buna “</a:t>
            </a:r>
            <a:r>
              <a:rPr lang="tr-TR" altLang="tr-TR" sz="2800">
                <a:solidFill>
                  <a:srgbClr val="006600"/>
                </a:solidFill>
              </a:rPr>
              <a:t>mesnevi tarzı uyak</a:t>
            </a:r>
            <a:r>
              <a:rPr lang="tr-TR" altLang="tr-TR" sz="2800"/>
              <a:t>” da denir.aabb şeklindedir.</a:t>
            </a:r>
          </a:p>
          <a:p>
            <a:pPr marL="609600" indent="-609600">
              <a:lnSpc>
                <a:spcPct val="90000"/>
              </a:lnSpc>
              <a:buClr>
                <a:schemeClr val="accent2"/>
              </a:buClr>
              <a:buFont typeface="Wingdings" pitchFamily="2" charset="2"/>
              <a:buNone/>
            </a:pPr>
            <a:r>
              <a:rPr lang="tr-TR" altLang="tr-TR" sz="2800" i="1">
                <a:solidFill>
                  <a:srgbClr val="FF0000"/>
                </a:solidFill>
                <a:latin typeface="Monotype Corsiva" pitchFamily="66" charset="0"/>
              </a:rPr>
              <a:t> </a:t>
            </a:r>
            <a:endParaRPr lang="tr-TR" altLang="tr-TR" sz="2800" i="1">
              <a:solidFill>
                <a:schemeClr val="accent2"/>
              </a:solidFill>
              <a:latin typeface="Monotype Corsiva" pitchFamily="66" charset="0"/>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395288" y="685800"/>
            <a:ext cx="8748712" cy="6172200"/>
          </a:xfrm>
        </p:spPr>
        <p:txBody>
          <a:bodyPr/>
          <a:lstStyle/>
          <a:p>
            <a:pPr>
              <a:lnSpc>
                <a:spcPct val="80000"/>
              </a:lnSpc>
              <a:buFont typeface="Wingdings" pitchFamily="2" charset="2"/>
              <a:buNone/>
            </a:pPr>
            <a:r>
              <a:rPr lang="tr-TR" altLang="tr-TR" sz="2800"/>
              <a:t> </a:t>
            </a:r>
          </a:p>
          <a:p>
            <a:pPr>
              <a:lnSpc>
                <a:spcPct val="80000"/>
              </a:lnSpc>
              <a:buFont typeface="Wingdings" pitchFamily="2" charset="2"/>
              <a:buNone/>
            </a:pPr>
            <a:r>
              <a:rPr lang="tr-TR" altLang="tr-TR" sz="2800" i="1">
                <a:solidFill>
                  <a:srgbClr val="FF0000"/>
                </a:solidFill>
                <a:latin typeface="Monotype Corsiva" pitchFamily="66" charset="0"/>
              </a:rPr>
              <a:t>b) Sarma Uyak:</a:t>
            </a:r>
            <a:r>
              <a:rPr lang="tr-TR" altLang="tr-TR" sz="2800"/>
              <a:t>Bir dörtlükte birinci dize ile dördüncü dizenin kendi arasında, ikinci dize ile üçüncü dizenin kendi arasında kafiyeli olmasına “</a:t>
            </a:r>
            <a:r>
              <a:rPr lang="tr-TR" altLang="tr-TR" sz="2800">
                <a:solidFill>
                  <a:srgbClr val="FF6600"/>
                </a:solidFill>
              </a:rPr>
              <a:t>sarma uyak</a:t>
            </a:r>
            <a:r>
              <a:rPr lang="tr-TR" altLang="tr-TR" sz="2800"/>
              <a:t>” denir. “abba” şeklinde gösterilir.</a:t>
            </a:r>
          </a:p>
          <a:p>
            <a:pPr>
              <a:lnSpc>
                <a:spcPct val="80000"/>
              </a:lnSpc>
              <a:buFont typeface="Wingdings" pitchFamily="2" charset="2"/>
              <a:buNone/>
            </a:pPr>
            <a:r>
              <a:rPr lang="tr-TR" altLang="tr-TR" sz="2800" i="1">
                <a:solidFill>
                  <a:srgbClr val="FF0000"/>
                </a:solidFill>
                <a:latin typeface="Monotype Corsiva" pitchFamily="66" charset="0"/>
              </a:rPr>
              <a:t>c) Çapraz Uyak:</a:t>
            </a:r>
            <a:r>
              <a:rPr lang="tr-TR" altLang="tr-TR" sz="2800"/>
              <a:t> Bir dörtlükte birinci dize ile üçüncü dizenin,ikinci dize ile de dördüncü dizenin kendi arasında kafiyeli olmasına “</a:t>
            </a:r>
            <a:r>
              <a:rPr lang="tr-TR" altLang="tr-TR" sz="2800">
                <a:solidFill>
                  <a:srgbClr val="006600"/>
                </a:solidFill>
              </a:rPr>
              <a:t>çapraz uyak</a:t>
            </a:r>
            <a:r>
              <a:rPr lang="tr-TR" altLang="tr-TR" sz="2800"/>
              <a:t>” denir. “abab” şeklinde gösterilir.</a:t>
            </a:r>
          </a:p>
          <a:p>
            <a:pPr>
              <a:lnSpc>
                <a:spcPct val="80000"/>
              </a:lnSpc>
              <a:buFont typeface="Wingdings" pitchFamily="2" charset="2"/>
              <a:buNone/>
            </a:pPr>
            <a:r>
              <a:rPr lang="tr-TR" altLang="tr-TR" sz="2800" i="1">
                <a:solidFill>
                  <a:srgbClr val="FF0000"/>
                </a:solidFill>
                <a:latin typeface="Monotype Corsiva" pitchFamily="66" charset="0"/>
              </a:rPr>
              <a:t>d) Örüşük Uyak: </a:t>
            </a:r>
            <a:r>
              <a:rPr lang="tr-TR" altLang="tr-TR" sz="2800"/>
              <a:t>İlk İtalyan edebiyatında ve “terza-rima” nazım biçiminde kullanılan bu uyak türü , bizde Serveti Fünun döneminde denenmiştir. “aba,bcb,...” şeklinde gösterilir.</a:t>
            </a:r>
          </a:p>
          <a:p>
            <a:pPr>
              <a:lnSpc>
                <a:spcPct val="80000"/>
              </a:lnSpc>
              <a:buFont typeface="Wingdings" pitchFamily="2" charset="2"/>
              <a:buNone/>
            </a:pPr>
            <a:r>
              <a:rPr lang="tr-TR" altLang="tr-TR" sz="2800" i="1">
                <a:solidFill>
                  <a:srgbClr val="FF0000"/>
                </a:solidFill>
                <a:latin typeface="Monotype Corsiva" pitchFamily="66" charset="0"/>
              </a:rPr>
              <a:t>e) Mani Tipi Uyak:</a:t>
            </a:r>
            <a:r>
              <a:rPr lang="tr-TR" altLang="tr-TR" sz="2800"/>
              <a:t> Kafiye şeması “aaxa” biçimindedir.</a:t>
            </a:r>
            <a:endParaRPr lang="tr-TR" altLang="tr-TR" sz="2800" i="1">
              <a:solidFill>
                <a:srgbClr val="FF0000"/>
              </a:solidFill>
              <a:latin typeface="Monotype Corsiva" pitchFamily="66" charset="0"/>
            </a:endParaRPr>
          </a:p>
          <a:p>
            <a:pPr>
              <a:lnSpc>
                <a:spcPct val="80000"/>
              </a:lnSpc>
              <a:buFont typeface="Wingdings" pitchFamily="2" charset="2"/>
              <a:buNone/>
            </a:pPr>
            <a:r>
              <a:rPr lang="tr-TR" altLang="tr-TR" sz="2800"/>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027"/>
          <p:cNvSpPr>
            <a:spLocks noGrp="1" noChangeArrowheads="1"/>
          </p:cNvSpPr>
          <p:nvPr>
            <p:ph type="body" idx="1"/>
          </p:nvPr>
        </p:nvSpPr>
        <p:spPr>
          <a:xfrm>
            <a:off x="466725" y="533400"/>
            <a:ext cx="8677275" cy="6324600"/>
          </a:xfrm>
        </p:spPr>
        <p:txBody>
          <a:bodyPr/>
          <a:lstStyle/>
          <a:p>
            <a:pPr>
              <a:lnSpc>
                <a:spcPct val="90000"/>
              </a:lnSpc>
              <a:buFont typeface="Wingdings" pitchFamily="2" charset="2"/>
              <a:buNone/>
            </a:pPr>
            <a:endParaRPr lang="tr-TR" altLang="tr-TR" sz="2800" i="1">
              <a:solidFill>
                <a:srgbClr val="006600"/>
              </a:solidFill>
              <a:latin typeface="Monotype Corsiva" pitchFamily="66" charset="0"/>
            </a:endParaRPr>
          </a:p>
          <a:p>
            <a:pPr>
              <a:lnSpc>
                <a:spcPct val="90000"/>
              </a:lnSpc>
              <a:buFont typeface="Wingdings" pitchFamily="2" charset="2"/>
              <a:buNone/>
            </a:pPr>
            <a:r>
              <a:rPr lang="tr-TR" altLang="tr-TR" sz="2800" i="1">
                <a:solidFill>
                  <a:srgbClr val="006600"/>
                </a:solidFill>
                <a:latin typeface="Monotype Corsiva" pitchFamily="66" charset="0"/>
              </a:rPr>
              <a:t>Nazım Biçimi(Nazım Şekli)</a:t>
            </a:r>
          </a:p>
          <a:p>
            <a:pPr>
              <a:lnSpc>
                <a:spcPct val="90000"/>
              </a:lnSpc>
              <a:buFont typeface="Wingdings" pitchFamily="2" charset="2"/>
              <a:buNone/>
            </a:pPr>
            <a:r>
              <a:rPr lang="tr-TR" altLang="tr-TR" sz="2800"/>
              <a:t>      </a:t>
            </a:r>
            <a:r>
              <a:rPr lang="tr-TR" altLang="tr-TR" sz="2800">
                <a:solidFill>
                  <a:srgbClr val="FF6600"/>
                </a:solidFill>
              </a:rPr>
              <a:t>Manzumelerin uyak örgüsü,nazım birimi, ölçüsü ve konusuna göre kazandığı dış özelliğin genel adına “</a:t>
            </a:r>
            <a:r>
              <a:rPr lang="tr-TR" altLang="tr-TR" sz="2800">
                <a:solidFill>
                  <a:srgbClr val="0033CC"/>
                </a:solidFill>
              </a:rPr>
              <a:t>nazım biçimi</a:t>
            </a:r>
            <a:r>
              <a:rPr lang="tr-TR" altLang="tr-TR" sz="2800">
                <a:solidFill>
                  <a:srgbClr val="FF6600"/>
                </a:solidFill>
              </a:rPr>
              <a:t>” denir.</a:t>
            </a:r>
          </a:p>
          <a:p>
            <a:pPr>
              <a:lnSpc>
                <a:spcPct val="90000"/>
              </a:lnSpc>
              <a:buFont typeface="Wingdings" pitchFamily="2" charset="2"/>
              <a:buNone/>
            </a:pPr>
            <a:r>
              <a:rPr lang="tr-TR" altLang="tr-TR" sz="2800">
                <a:solidFill>
                  <a:srgbClr val="FF0066"/>
                </a:solidFill>
              </a:rPr>
              <a:t>İslamiyet Öncesi     </a:t>
            </a:r>
          </a:p>
          <a:p>
            <a:pPr>
              <a:lnSpc>
                <a:spcPct val="90000"/>
              </a:lnSpc>
              <a:buFont typeface="Wingdings" pitchFamily="2" charset="2"/>
              <a:buNone/>
            </a:pPr>
            <a:r>
              <a:rPr lang="tr-TR" altLang="tr-TR" sz="2800">
                <a:solidFill>
                  <a:srgbClr val="FF0066"/>
                </a:solidFill>
              </a:rPr>
              <a:t> </a:t>
            </a:r>
            <a:r>
              <a:rPr lang="tr-TR" altLang="tr-TR" sz="2800">
                <a:solidFill>
                  <a:srgbClr val="0033CC"/>
                </a:solidFill>
              </a:rPr>
              <a:t>Koşuk</a:t>
            </a:r>
          </a:p>
          <a:p>
            <a:pPr>
              <a:lnSpc>
                <a:spcPct val="90000"/>
              </a:lnSpc>
              <a:buFont typeface="Wingdings" pitchFamily="2" charset="2"/>
              <a:buNone/>
            </a:pPr>
            <a:r>
              <a:rPr lang="tr-TR" altLang="tr-TR" sz="2800">
                <a:solidFill>
                  <a:srgbClr val="0033CC"/>
                </a:solidFill>
              </a:rPr>
              <a:t> Sagu</a:t>
            </a:r>
          </a:p>
          <a:p>
            <a:pPr>
              <a:lnSpc>
                <a:spcPct val="90000"/>
              </a:lnSpc>
              <a:buFont typeface="Wingdings" pitchFamily="2" charset="2"/>
              <a:buNone/>
            </a:pPr>
            <a:r>
              <a:rPr lang="tr-TR" altLang="tr-TR" sz="2800">
                <a:solidFill>
                  <a:srgbClr val="0033CC"/>
                </a:solidFill>
              </a:rPr>
              <a:t> Destan</a:t>
            </a:r>
          </a:p>
          <a:p>
            <a:pPr>
              <a:lnSpc>
                <a:spcPct val="90000"/>
              </a:lnSpc>
              <a:buFont typeface="Wingdings" pitchFamily="2" charset="2"/>
              <a:buNone/>
            </a:pPr>
            <a:r>
              <a:rPr lang="tr-TR" altLang="tr-TR" sz="2800">
                <a:solidFill>
                  <a:srgbClr val="FF0066"/>
                </a:solidFill>
              </a:rPr>
              <a:t>Halk Edebiyatı</a:t>
            </a:r>
          </a:p>
          <a:p>
            <a:pPr>
              <a:lnSpc>
                <a:spcPct val="90000"/>
              </a:lnSpc>
              <a:buFont typeface="Wingdings" pitchFamily="2" charset="2"/>
              <a:buNone/>
            </a:pPr>
            <a:r>
              <a:rPr lang="tr-TR" altLang="tr-TR" sz="2800">
                <a:solidFill>
                  <a:srgbClr val="FF0066"/>
                </a:solidFill>
              </a:rPr>
              <a:t> </a:t>
            </a:r>
            <a:r>
              <a:rPr lang="tr-TR" altLang="tr-TR" sz="2800">
                <a:solidFill>
                  <a:srgbClr val="0033CC"/>
                </a:solidFill>
              </a:rPr>
              <a:t>Destan        Semai       İlahi</a:t>
            </a:r>
          </a:p>
          <a:p>
            <a:pPr>
              <a:lnSpc>
                <a:spcPct val="90000"/>
              </a:lnSpc>
              <a:buFont typeface="Wingdings" pitchFamily="2" charset="2"/>
              <a:buNone/>
            </a:pPr>
            <a:r>
              <a:rPr lang="tr-TR" altLang="tr-TR" sz="2800">
                <a:solidFill>
                  <a:srgbClr val="0033CC"/>
                </a:solidFill>
              </a:rPr>
              <a:t> Koşma        Varsağı    Nefes  </a:t>
            </a:r>
          </a:p>
          <a:p>
            <a:pPr>
              <a:lnSpc>
                <a:spcPct val="90000"/>
              </a:lnSpc>
              <a:buFont typeface="Wingdings" pitchFamily="2" charset="2"/>
              <a:buNone/>
            </a:pPr>
            <a:r>
              <a:rPr lang="tr-TR" altLang="tr-TR" sz="2800">
                <a:solidFill>
                  <a:srgbClr val="0033CC"/>
                </a:solidFill>
              </a:rPr>
              <a:t> Mani           Türkü       Şathiye</a:t>
            </a:r>
            <a:endParaRPr lang="tr-TR" altLang="tr-TR" sz="28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66725" y="609600"/>
            <a:ext cx="8677275" cy="6248400"/>
          </a:xfrm>
        </p:spPr>
        <p:txBody>
          <a:bodyPr/>
          <a:lstStyle/>
          <a:p>
            <a:pPr>
              <a:lnSpc>
                <a:spcPct val="90000"/>
              </a:lnSpc>
              <a:buClr>
                <a:srgbClr val="FF0000"/>
              </a:buClr>
              <a:buFont typeface="Wingdings" pitchFamily="2" charset="2"/>
              <a:buNone/>
            </a:pPr>
            <a:r>
              <a:rPr lang="tr-TR" altLang="tr-TR" i="1">
                <a:solidFill>
                  <a:srgbClr val="FF0000"/>
                </a:solidFill>
                <a:latin typeface="Monotype Corsiva" pitchFamily="66" charset="0"/>
              </a:rPr>
              <a:t>         </a:t>
            </a:r>
          </a:p>
          <a:p>
            <a:pPr>
              <a:lnSpc>
                <a:spcPct val="90000"/>
              </a:lnSpc>
              <a:buClr>
                <a:srgbClr val="FF0000"/>
              </a:buClr>
              <a:buFont typeface="Wingdings" pitchFamily="2" charset="2"/>
              <a:buNone/>
            </a:pPr>
            <a:r>
              <a:rPr lang="tr-TR" altLang="tr-TR" i="1">
                <a:solidFill>
                  <a:srgbClr val="FF0000"/>
                </a:solidFill>
                <a:latin typeface="Monotype Corsiva" pitchFamily="66" charset="0"/>
              </a:rPr>
              <a:t>       Uyak Konusunda Ek Bilgi</a:t>
            </a:r>
          </a:p>
          <a:p>
            <a:pPr>
              <a:lnSpc>
                <a:spcPct val="90000"/>
              </a:lnSpc>
              <a:buClr>
                <a:srgbClr val="FF0000"/>
              </a:buClr>
              <a:buFont typeface="Wingdings" pitchFamily="2" charset="2"/>
              <a:buBlip>
                <a:blip r:embed="rId2"/>
              </a:buBlip>
            </a:pPr>
            <a:r>
              <a:rPr lang="tr-TR" altLang="tr-TR" i="1">
                <a:solidFill>
                  <a:srgbClr val="FF9900"/>
                </a:solidFill>
                <a:latin typeface="Monotype Corsiva" pitchFamily="66" charset="0"/>
              </a:rPr>
              <a:t>Halk şiirinde en çok yarım uyak kullanılmıştır. Orta Asya şiirinden alınan bir gelenektir.</a:t>
            </a:r>
          </a:p>
          <a:p>
            <a:pPr>
              <a:lnSpc>
                <a:spcPct val="90000"/>
              </a:lnSpc>
              <a:buClr>
                <a:srgbClr val="FF0000"/>
              </a:buClr>
              <a:buFont typeface="Wingdings" pitchFamily="2" charset="2"/>
              <a:buBlip>
                <a:blip r:embed="rId2"/>
              </a:buBlip>
            </a:pPr>
            <a:r>
              <a:rPr lang="tr-TR" altLang="tr-TR" i="1">
                <a:solidFill>
                  <a:srgbClr val="FF0066"/>
                </a:solidFill>
                <a:latin typeface="Monotype Corsiva" pitchFamily="66" charset="0"/>
              </a:rPr>
              <a:t>Divan şiirinde uyak kurallarına çok önem verilmiştir.bu şiirde en çok zengin ve tam uyak kullanılmıştır.Divan şiirinde uyak göz içindir. Yani birbiriyle uyaklanan sözlerde (Arap harfleri ile) yazılış benzerliği aranır.</a:t>
            </a:r>
            <a:r>
              <a:rPr lang="tr-TR" altLang="tr-TR" i="1">
                <a:solidFill>
                  <a:srgbClr val="FF0000"/>
                </a:solidFill>
                <a:latin typeface="Monotype Corsiva" pitchFamily="66" charset="0"/>
              </a:rPr>
              <a:t> </a:t>
            </a:r>
            <a:r>
              <a:rPr lang="tr-TR" altLang="tr-TR" i="1">
                <a:solidFill>
                  <a:srgbClr val="FF0066"/>
                </a:solidFill>
                <a:latin typeface="Monotype Corsiva" pitchFamily="66" charset="0"/>
              </a:rPr>
              <a:t>Halk şiirinde böyle bir anlayış yoktur.</a:t>
            </a:r>
          </a:p>
          <a:p>
            <a:pPr>
              <a:lnSpc>
                <a:spcPct val="90000"/>
              </a:lnSpc>
              <a:buClr>
                <a:srgbClr val="FF0000"/>
              </a:buClr>
              <a:buFont typeface="Wingdings" pitchFamily="2" charset="2"/>
              <a:buBlip>
                <a:blip r:embed="rId2"/>
              </a:buBlip>
            </a:pPr>
            <a:r>
              <a:rPr lang="tr-TR" altLang="tr-TR" i="1">
                <a:solidFill>
                  <a:srgbClr val="008000"/>
                </a:solidFill>
                <a:latin typeface="Monotype Corsiva" pitchFamily="66" charset="0"/>
              </a:rPr>
              <a:t>Divan şiirindeki göz için kafiye anlayışına ilk tepki Tanzimatçılardan gelmiştir. Recaizade Ekrem kulak için kafiye tezini ortaya atmış,bu görüş büyük taraftar toplamış.</a:t>
            </a:r>
            <a:endParaRPr lang="tr-TR" altLang="tr-TR" i="1">
              <a:solidFill>
                <a:srgbClr val="FF0066"/>
              </a:solidFill>
              <a:latin typeface="Monotype Corsiva" pitchFamily="66" charset="0"/>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95288" y="990600"/>
            <a:ext cx="8748712" cy="5867400"/>
          </a:xfrm>
        </p:spPr>
        <p:txBody>
          <a:bodyPr/>
          <a:lstStyle/>
          <a:p>
            <a:pPr>
              <a:buClr>
                <a:schemeClr val="tx1"/>
              </a:buClr>
              <a:buFont typeface="Wingdings" pitchFamily="2" charset="2"/>
              <a:buBlip>
                <a:blip r:embed="rId2"/>
              </a:buBlip>
            </a:pPr>
            <a:r>
              <a:rPr lang="tr-TR" altLang="tr-TR" i="1" dirty="0">
                <a:solidFill>
                  <a:srgbClr val="0000CC"/>
                </a:solidFill>
                <a:latin typeface="Monotype Corsiva" pitchFamily="66" charset="0"/>
              </a:rPr>
              <a:t>Türk şiirinde </a:t>
            </a:r>
            <a:r>
              <a:rPr lang="tr-TR" altLang="tr-TR" i="1" dirty="0" err="1">
                <a:solidFill>
                  <a:srgbClr val="0000CC"/>
                </a:solidFill>
                <a:latin typeface="Monotype Corsiva" pitchFamily="66" charset="0"/>
              </a:rPr>
              <a:t>uyaksız</a:t>
            </a:r>
            <a:r>
              <a:rPr lang="tr-TR" altLang="tr-TR" i="1" dirty="0">
                <a:solidFill>
                  <a:srgbClr val="0000CC"/>
                </a:solidFill>
                <a:latin typeface="Monotype Corsiva" pitchFamily="66" charset="0"/>
              </a:rPr>
              <a:t> ilk şiiri Tanzimat sanatçısı Abdülhak Hamit Tarhan  yazmıştır. (Validem,1913)</a:t>
            </a:r>
          </a:p>
          <a:p>
            <a:pPr>
              <a:buClr>
                <a:schemeClr val="tx1"/>
              </a:buClr>
              <a:buFont typeface="Wingdings" pitchFamily="2" charset="2"/>
              <a:buBlip>
                <a:blip r:embed="rId2"/>
              </a:buBlip>
            </a:pPr>
            <a:r>
              <a:rPr lang="tr-TR" altLang="tr-TR" i="1" dirty="0">
                <a:solidFill>
                  <a:srgbClr val="FF6600"/>
                </a:solidFill>
                <a:latin typeface="Monotype Corsiva" pitchFamily="66" charset="0"/>
              </a:rPr>
              <a:t>Uyaklı şiir yazma geleneğine ilk esaslı tepki ise 1930’lu yıllardan sonra ortaya çıkmıştır. Orhan Veli ve arkadaşları uyaklı, ölçülü şiire karşı çıkarak yeni bir anlayış geliştirmişlerdir.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85800" y="685800"/>
            <a:ext cx="8458200" cy="6172200"/>
          </a:xfrm>
        </p:spPr>
        <p:txBody>
          <a:bodyPr/>
          <a:lstStyle/>
          <a:p>
            <a:pPr>
              <a:buFont typeface="Wingdings" pitchFamily="2" charset="2"/>
              <a:buNone/>
            </a:pPr>
            <a:r>
              <a:rPr lang="tr-TR" altLang="tr-TR">
                <a:solidFill>
                  <a:srgbClr val="FF0066"/>
                </a:solidFill>
              </a:rPr>
              <a:t> </a:t>
            </a:r>
          </a:p>
          <a:p>
            <a:pPr>
              <a:buFont typeface="Wingdings" pitchFamily="2" charset="2"/>
              <a:buNone/>
            </a:pPr>
            <a:r>
              <a:rPr lang="tr-TR" altLang="tr-TR" i="1">
                <a:solidFill>
                  <a:srgbClr val="FF0066"/>
                </a:solidFill>
                <a:latin typeface="Monotype Corsiva" pitchFamily="66" charset="0"/>
              </a:rPr>
              <a:t>Divan Edebiyatı</a:t>
            </a:r>
          </a:p>
          <a:p>
            <a:pPr>
              <a:buFont typeface="Wingdings" pitchFamily="2" charset="2"/>
              <a:buNone/>
            </a:pPr>
            <a:r>
              <a:rPr lang="tr-TR" altLang="tr-TR">
                <a:solidFill>
                  <a:srgbClr val="FF0066"/>
                </a:solidFill>
              </a:rPr>
              <a:t>  </a:t>
            </a:r>
            <a:r>
              <a:rPr lang="tr-TR" altLang="tr-TR">
                <a:solidFill>
                  <a:srgbClr val="0033CC"/>
                </a:solidFill>
              </a:rPr>
              <a:t>Gazel             Kaside            Mesnevi</a:t>
            </a:r>
          </a:p>
          <a:p>
            <a:pPr>
              <a:buFont typeface="Wingdings" pitchFamily="2" charset="2"/>
              <a:buNone/>
            </a:pPr>
            <a:r>
              <a:rPr lang="tr-TR" altLang="tr-TR">
                <a:solidFill>
                  <a:srgbClr val="0033CC"/>
                </a:solidFill>
              </a:rPr>
              <a:t>  Mersiye         Muhammes    Müseddes</a:t>
            </a:r>
          </a:p>
          <a:p>
            <a:pPr>
              <a:buFont typeface="Wingdings" pitchFamily="2" charset="2"/>
              <a:buNone/>
            </a:pPr>
            <a:r>
              <a:rPr lang="tr-TR" altLang="tr-TR">
                <a:solidFill>
                  <a:srgbClr val="0033CC"/>
                </a:solidFill>
              </a:rPr>
              <a:t>  Terbi              Müstezat       Terkib-i Bent</a:t>
            </a:r>
          </a:p>
          <a:p>
            <a:pPr>
              <a:buFont typeface="Wingdings" pitchFamily="2" charset="2"/>
              <a:buNone/>
            </a:pPr>
            <a:r>
              <a:rPr lang="tr-TR" altLang="tr-TR">
                <a:solidFill>
                  <a:srgbClr val="0033CC"/>
                </a:solidFill>
              </a:rPr>
              <a:t>  Terci-i Bent   Rubai             Murabba</a:t>
            </a:r>
          </a:p>
          <a:p>
            <a:pPr>
              <a:buFont typeface="Wingdings" pitchFamily="2" charset="2"/>
              <a:buNone/>
            </a:pPr>
            <a:r>
              <a:rPr lang="tr-TR" altLang="tr-TR">
                <a:solidFill>
                  <a:srgbClr val="0033CC"/>
                </a:solidFill>
              </a:rPr>
              <a:t>  Şarkı              Tuyuğ</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r>
              <a:rPr lang="tr-TR" altLang="tr-TR" sz="3600" i="1">
                <a:solidFill>
                  <a:srgbClr val="006600"/>
                </a:solidFill>
                <a:latin typeface="Monotype Corsiva" pitchFamily="66" charset="0"/>
              </a:rPr>
              <a:t>İSLAMİYET ÖNCESİ TÜRK EDEBİYATI NAZIM BİÇİMLERİ</a:t>
            </a:r>
          </a:p>
        </p:txBody>
      </p:sp>
      <p:sp>
        <p:nvSpPr>
          <p:cNvPr id="31747" name="Rectangle 1027"/>
          <p:cNvSpPr>
            <a:spLocks noGrp="1" noChangeArrowheads="1"/>
          </p:cNvSpPr>
          <p:nvPr>
            <p:ph type="body" idx="1"/>
          </p:nvPr>
        </p:nvSpPr>
        <p:spPr>
          <a:xfrm>
            <a:off x="539750" y="1844675"/>
            <a:ext cx="8604250" cy="5013325"/>
          </a:xfrm>
        </p:spPr>
        <p:txBody>
          <a:bodyPr/>
          <a:lstStyle/>
          <a:p>
            <a:pPr marL="609600" indent="-609600">
              <a:buClr>
                <a:schemeClr val="tx1"/>
              </a:buClr>
              <a:buFontTx/>
              <a:buAutoNum type="alphaLcParenR"/>
            </a:pPr>
            <a:r>
              <a:rPr lang="tr-TR" altLang="tr-TR">
                <a:solidFill>
                  <a:srgbClr val="FF0066"/>
                </a:solidFill>
              </a:rPr>
              <a:t>Koşuk: </a:t>
            </a:r>
            <a:r>
              <a:rPr lang="tr-TR" altLang="tr-TR">
                <a:solidFill>
                  <a:srgbClr val="33CC33"/>
                </a:solidFill>
              </a:rPr>
              <a:t>Sığır denilen sürek avları sırasında söylenen şiirlere denir.</a:t>
            </a:r>
          </a:p>
          <a:p>
            <a:pPr marL="609600" indent="-609600">
              <a:buClr>
                <a:srgbClr val="FF0066"/>
              </a:buClr>
              <a:buFont typeface="Wingdings" pitchFamily="2" charset="2"/>
              <a:buBlip>
                <a:blip r:embed="rId2"/>
              </a:buBlip>
            </a:pPr>
            <a:r>
              <a:rPr lang="tr-TR" altLang="tr-TR">
                <a:solidFill>
                  <a:srgbClr val="FF6600"/>
                </a:solidFill>
              </a:rPr>
              <a:t>Dörtlüklerle söylenmiştir.</a:t>
            </a:r>
          </a:p>
          <a:p>
            <a:pPr marL="609600" indent="-609600">
              <a:buClr>
                <a:srgbClr val="FF0066"/>
              </a:buClr>
              <a:buFont typeface="Wingdings" pitchFamily="2" charset="2"/>
              <a:buBlip>
                <a:blip r:embed="rId2"/>
              </a:buBlip>
            </a:pPr>
            <a:r>
              <a:rPr lang="tr-TR" altLang="tr-TR">
                <a:solidFill>
                  <a:srgbClr val="FF0000"/>
                </a:solidFill>
              </a:rPr>
              <a:t>Hece ölçüsü kullanılmıştır. </a:t>
            </a:r>
          </a:p>
          <a:p>
            <a:pPr marL="609600" indent="-609600">
              <a:buClr>
                <a:srgbClr val="FF0066"/>
              </a:buClr>
              <a:buFont typeface="Wingdings" pitchFamily="2" charset="2"/>
              <a:buBlip>
                <a:blip r:embed="rId2"/>
              </a:buBlip>
            </a:pPr>
            <a:r>
              <a:rPr lang="tr-TR" altLang="tr-TR">
                <a:solidFill>
                  <a:srgbClr val="0033CC"/>
                </a:solidFill>
              </a:rPr>
              <a:t>Yiğitlik,aşk, tabiat,hasret,doğa güzellikleri, savaş gibi konular işlenmiştir.</a:t>
            </a:r>
          </a:p>
          <a:p>
            <a:pPr marL="609600" indent="-609600">
              <a:buClr>
                <a:srgbClr val="FF0066"/>
              </a:buClr>
              <a:buFont typeface="Wingdings" pitchFamily="2" charset="2"/>
              <a:buBlip>
                <a:blip r:embed="rId2"/>
              </a:buBlip>
            </a:pPr>
            <a:r>
              <a:rPr lang="tr-TR" altLang="tr-TR">
                <a:solidFill>
                  <a:srgbClr val="845420"/>
                </a:solidFill>
              </a:rPr>
              <a:t>Kafiye düzeni “aaab,cccb,...” şeklindedir.</a:t>
            </a:r>
          </a:p>
          <a:p>
            <a:pPr marL="609600" indent="-609600">
              <a:buClr>
                <a:srgbClr val="FF0066"/>
              </a:buClr>
              <a:buFont typeface="Wingdings" pitchFamily="2" charset="2"/>
              <a:buBlip>
                <a:blip r:embed="rId2"/>
              </a:buBlip>
            </a:pPr>
            <a:r>
              <a:rPr lang="tr-TR" altLang="tr-TR">
                <a:solidFill>
                  <a:srgbClr val="336600"/>
                </a:solidFill>
              </a:rPr>
              <a:t>Hal edebiyatındaki koşmanın,divan edebiyatındaki gazelin karşılığıdır.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027"/>
          <p:cNvSpPr>
            <a:spLocks noGrp="1" noChangeArrowheads="1"/>
          </p:cNvSpPr>
          <p:nvPr>
            <p:ph type="body" idx="1"/>
          </p:nvPr>
        </p:nvSpPr>
        <p:spPr>
          <a:xfrm>
            <a:off x="539750" y="609600"/>
            <a:ext cx="8604250" cy="6248400"/>
          </a:xfrm>
        </p:spPr>
        <p:txBody>
          <a:bodyPr/>
          <a:lstStyle/>
          <a:p>
            <a:pPr marL="609600" indent="-609600">
              <a:lnSpc>
                <a:spcPct val="90000"/>
              </a:lnSpc>
              <a:buClr>
                <a:schemeClr val="tx1"/>
              </a:buClr>
              <a:buFontTx/>
              <a:buAutoNum type="alphaLcParenR" startAt="2"/>
            </a:pPr>
            <a:endParaRPr lang="tr-TR" altLang="tr-TR" sz="2800" dirty="0">
              <a:solidFill>
                <a:srgbClr val="FF0066"/>
              </a:solidFill>
            </a:endParaRPr>
          </a:p>
          <a:p>
            <a:pPr marL="609600" indent="-609600">
              <a:lnSpc>
                <a:spcPct val="90000"/>
              </a:lnSpc>
              <a:buClr>
                <a:schemeClr val="tx1"/>
              </a:buClr>
              <a:buFontTx/>
              <a:buAutoNum type="alphaLcParenR" startAt="2"/>
            </a:pPr>
            <a:r>
              <a:rPr lang="tr-TR" altLang="tr-TR" sz="2800" dirty="0">
                <a:solidFill>
                  <a:srgbClr val="FF0066"/>
                </a:solidFill>
              </a:rPr>
              <a:t>Sagu:</a:t>
            </a:r>
            <a:r>
              <a:rPr lang="tr-TR" altLang="tr-TR" sz="2800" dirty="0"/>
              <a:t> </a:t>
            </a:r>
            <a:r>
              <a:rPr lang="tr-TR" altLang="tr-TR" sz="2800" dirty="0">
                <a:solidFill>
                  <a:srgbClr val="336600"/>
                </a:solidFill>
              </a:rPr>
              <a:t>Yuğ adı verilen ölüm törenlerinde ölen kişilerin iyilikleri ve duyulan acıları dile getiren şiirlerdir.</a:t>
            </a:r>
          </a:p>
          <a:p>
            <a:pPr marL="609600" indent="-609600">
              <a:lnSpc>
                <a:spcPct val="90000"/>
              </a:lnSpc>
              <a:buClr>
                <a:schemeClr val="tx1"/>
              </a:buClr>
              <a:buFont typeface="Wingdings" pitchFamily="2" charset="2"/>
              <a:buBlip>
                <a:blip r:embed="rId2"/>
              </a:buBlip>
            </a:pPr>
            <a:r>
              <a:rPr lang="tr-TR" altLang="tr-TR" sz="2800" dirty="0">
                <a:solidFill>
                  <a:srgbClr val="FF0000"/>
                </a:solidFill>
              </a:rPr>
              <a:t>Kafiye düzeni koşuktaki gibidir.</a:t>
            </a:r>
          </a:p>
          <a:p>
            <a:pPr marL="609600" indent="-609600">
              <a:lnSpc>
                <a:spcPct val="90000"/>
              </a:lnSpc>
              <a:buClr>
                <a:schemeClr val="tx1"/>
              </a:buClr>
              <a:buFont typeface="Wingdings" pitchFamily="2" charset="2"/>
              <a:buBlip>
                <a:blip r:embed="rId2"/>
              </a:buBlip>
            </a:pPr>
            <a:r>
              <a:rPr lang="tr-TR" altLang="tr-TR" sz="2800" dirty="0">
                <a:solidFill>
                  <a:srgbClr val="FF6600"/>
                </a:solidFill>
              </a:rPr>
              <a:t>Halk edebiyatındaki karşılığı </a:t>
            </a:r>
            <a:r>
              <a:rPr lang="tr-TR" altLang="tr-TR" sz="2800" dirty="0" err="1">
                <a:solidFill>
                  <a:schemeClr val="tx2"/>
                </a:solidFill>
              </a:rPr>
              <a:t>ağıt</a:t>
            </a:r>
            <a:r>
              <a:rPr lang="tr-TR" altLang="tr-TR" sz="2800" dirty="0" err="1">
                <a:solidFill>
                  <a:srgbClr val="FF6600"/>
                </a:solidFill>
              </a:rPr>
              <a:t>,Divan</a:t>
            </a:r>
            <a:r>
              <a:rPr lang="tr-TR" altLang="tr-TR" sz="2800" dirty="0">
                <a:solidFill>
                  <a:srgbClr val="FF6600"/>
                </a:solidFill>
              </a:rPr>
              <a:t> edebiyatındaki karşılığı ise </a:t>
            </a:r>
            <a:r>
              <a:rPr lang="tr-TR" altLang="tr-TR" sz="2800" dirty="0">
                <a:solidFill>
                  <a:schemeClr val="tx2"/>
                </a:solidFill>
              </a:rPr>
              <a:t>mersiye</a:t>
            </a:r>
            <a:r>
              <a:rPr lang="tr-TR" altLang="tr-TR" sz="2800" dirty="0">
                <a:solidFill>
                  <a:srgbClr val="FF6600"/>
                </a:solidFill>
              </a:rPr>
              <a:t>dir.</a:t>
            </a:r>
          </a:p>
          <a:p>
            <a:pPr marL="609600" indent="-609600">
              <a:lnSpc>
                <a:spcPct val="90000"/>
              </a:lnSpc>
              <a:buClr>
                <a:srgbClr val="FF0066"/>
              </a:buClr>
              <a:buFontTx/>
              <a:buAutoNum type="alphaLcParenR" startAt="3"/>
            </a:pPr>
            <a:r>
              <a:rPr lang="tr-TR" altLang="tr-TR" sz="2800" dirty="0">
                <a:solidFill>
                  <a:srgbClr val="FF0066"/>
                </a:solidFill>
              </a:rPr>
              <a:t>Destan:</a:t>
            </a:r>
            <a:r>
              <a:rPr lang="tr-TR" altLang="tr-TR" sz="2800" dirty="0"/>
              <a:t> </a:t>
            </a:r>
            <a:r>
              <a:rPr lang="tr-TR" altLang="tr-TR" sz="2800" dirty="0">
                <a:solidFill>
                  <a:schemeClr val="tx2"/>
                </a:solidFill>
              </a:rPr>
              <a:t>Milletlerin zihninde derin etki bırakan olayların etkisiyle </a:t>
            </a:r>
            <a:r>
              <a:rPr lang="tr-TR" altLang="tr-TR" sz="2800" dirty="0" err="1">
                <a:solidFill>
                  <a:schemeClr val="tx2"/>
                </a:solidFill>
              </a:rPr>
              <a:t>söylenmiş,halk</a:t>
            </a:r>
            <a:r>
              <a:rPr lang="tr-TR" altLang="tr-TR" sz="2800" dirty="0">
                <a:solidFill>
                  <a:schemeClr val="tx2"/>
                </a:solidFill>
              </a:rPr>
              <a:t> arasında kendiliğinden oluşan uzun manzum eserlerdir.</a:t>
            </a:r>
          </a:p>
          <a:p>
            <a:pPr marL="609600" indent="-609600">
              <a:lnSpc>
                <a:spcPct val="90000"/>
              </a:lnSpc>
              <a:buClr>
                <a:srgbClr val="FF0066"/>
              </a:buClr>
              <a:buFontTx/>
              <a:buNone/>
            </a:pPr>
            <a:r>
              <a:rPr lang="tr-TR" altLang="tr-TR" sz="2800" dirty="0">
                <a:solidFill>
                  <a:srgbClr val="FF0066"/>
                </a:solidFill>
              </a:rPr>
              <a:t>    </a:t>
            </a:r>
            <a:r>
              <a:rPr lang="tr-TR" altLang="tr-TR" sz="2800" dirty="0">
                <a:solidFill>
                  <a:srgbClr val="FF9900"/>
                </a:solidFill>
              </a:rPr>
              <a:t> Destanların Özellikleri</a:t>
            </a:r>
          </a:p>
          <a:p>
            <a:pPr marL="609600" indent="-609600">
              <a:lnSpc>
                <a:spcPct val="90000"/>
              </a:lnSpc>
              <a:buClr>
                <a:srgbClr val="FF0066"/>
              </a:buClr>
              <a:buFont typeface="Wingdings" pitchFamily="2" charset="2"/>
              <a:buChar char="ü"/>
            </a:pPr>
            <a:r>
              <a:rPr lang="tr-TR" altLang="tr-TR" sz="2800" dirty="0">
                <a:solidFill>
                  <a:srgbClr val="008000"/>
                </a:solidFill>
              </a:rPr>
              <a:t>Bir milletin ortak hayat görüşlerini yansıtır.</a:t>
            </a:r>
          </a:p>
          <a:p>
            <a:pPr marL="609600" indent="-609600">
              <a:lnSpc>
                <a:spcPct val="90000"/>
              </a:lnSpc>
              <a:buClr>
                <a:srgbClr val="FF0066"/>
              </a:buClr>
              <a:buFont typeface="Wingdings" pitchFamily="2" charset="2"/>
              <a:buChar char="ü"/>
            </a:pPr>
            <a:r>
              <a:rPr lang="tr-TR" altLang="tr-TR" sz="2800" dirty="0">
                <a:solidFill>
                  <a:srgbClr val="FF0066"/>
                </a:solidFill>
              </a:rPr>
              <a:t>Olağan üstü özellikler taşır.</a:t>
            </a:r>
          </a:p>
          <a:p>
            <a:pPr marL="609600" indent="-609600">
              <a:lnSpc>
                <a:spcPct val="90000"/>
              </a:lnSpc>
              <a:buClr>
                <a:srgbClr val="FF0066"/>
              </a:buClr>
              <a:buFont typeface="Wingdings" pitchFamily="2" charset="2"/>
              <a:buChar char="ü"/>
            </a:pPr>
            <a:r>
              <a:rPr lang="tr-TR" altLang="tr-TR" sz="2800" dirty="0">
                <a:solidFill>
                  <a:srgbClr val="845420"/>
                </a:solidFill>
              </a:rPr>
              <a:t>Oldukça </a:t>
            </a:r>
            <a:r>
              <a:rPr lang="tr-TR" altLang="tr-TR" sz="2800" dirty="0" err="1">
                <a:solidFill>
                  <a:srgbClr val="845420"/>
                </a:solidFill>
              </a:rPr>
              <a:t>uzundur.Milli</a:t>
            </a:r>
            <a:r>
              <a:rPr lang="tr-TR" altLang="tr-TR" sz="2800" dirty="0">
                <a:solidFill>
                  <a:srgbClr val="845420"/>
                </a:solidFill>
              </a:rPr>
              <a:t> dil ve nazım şekilleriyle söylenmiştir.</a:t>
            </a:r>
            <a:endParaRPr lang="tr-TR" altLang="tr-TR" dirty="0">
              <a:solidFill>
                <a:srgbClr val="845420"/>
              </a:solidFill>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762000" y="304800"/>
            <a:ext cx="7772400" cy="1143000"/>
          </a:xfrm>
        </p:spPr>
        <p:txBody>
          <a:bodyPr/>
          <a:lstStyle/>
          <a:p>
            <a:r>
              <a:rPr lang="tr-TR" altLang="tr-TR" sz="3600" i="1">
                <a:solidFill>
                  <a:srgbClr val="FF0066"/>
                </a:solidFill>
                <a:latin typeface="Monotype Corsiva" pitchFamily="66" charset="0"/>
              </a:rPr>
              <a:t>HALK EDEBİYATI NAZIM BİÇİMLERİ</a:t>
            </a:r>
          </a:p>
        </p:txBody>
      </p:sp>
      <p:sp>
        <p:nvSpPr>
          <p:cNvPr id="33795" name="Rectangle 1027"/>
          <p:cNvSpPr>
            <a:spLocks noGrp="1" noChangeArrowheads="1"/>
          </p:cNvSpPr>
          <p:nvPr>
            <p:ph type="body" idx="1"/>
          </p:nvPr>
        </p:nvSpPr>
        <p:spPr>
          <a:xfrm>
            <a:off x="466725" y="1524000"/>
            <a:ext cx="8677275" cy="5334000"/>
          </a:xfrm>
        </p:spPr>
        <p:txBody>
          <a:bodyPr/>
          <a:lstStyle/>
          <a:p>
            <a:pPr marL="609600" indent="-609600">
              <a:lnSpc>
                <a:spcPct val="90000"/>
              </a:lnSpc>
              <a:buFont typeface="Wingdings" pitchFamily="2" charset="2"/>
              <a:buNone/>
            </a:pPr>
            <a:r>
              <a:rPr lang="tr-TR" altLang="tr-TR" sz="2800">
                <a:solidFill>
                  <a:srgbClr val="006600"/>
                </a:solidFill>
              </a:rPr>
              <a:t>Anonim Halk Şiiri Nazım Biçimleri</a:t>
            </a:r>
          </a:p>
          <a:p>
            <a:pPr marL="609600" indent="-609600">
              <a:lnSpc>
                <a:spcPct val="90000"/>
              </a:lnSpc>
              <a:buFontTx/>
              <a:buAutoNum type="alphaLcParenR"/>
            </a:pPr>
            <a:r>
              <a:rPr lang="tr-TR" altLang="tr-TR" sz="2800">
                <a:solidFill>
                  <a:srgbClr val="0033CC"/>
                </a:solidFill>
              </a:rPr>
              <a:t>Mani</a:t>
            </a:r>
          </a:p>
          <a:p>
            <a:pPr marL="609600" indent="-609600">
              <a:lnSpc>
                <a:spcPct val="90000"/>
              </a:lnSpc>
              <a:buClr>
                <a:schemeClr val="tx1"/>
              </a:buClr>
              <a:buFont typeface="Wingdings" pitchFamily="2" charset="2"/>
              <a:buChar char="Ø"/>
            </a:pPr>
            <a:r>
              <a:rPr lang="tr-TR" altLang="tr-TR" sz="2800">
                <a:solidFill>
                  <a:srgbClr val="845420"/>
                </a:solidFill>
              </a:rPr>
              <a:t>Genellikle tek dörtlükten oluşur.</a:t>
            </a:r>
          </a:p>
          <a:p>
            <a:pPr marL="609600" indent="-609600">
              <a:lnSpc>
                <a:spcPct val="90000"/>
              </a:lnSpc>
              <a:buClr>
                <a:schemeClr val="tx1"/>
              </a:buClr>
              <a:buFont typeface="Wingdings" pitchFamily="2" charset="2"/>
              <a:buChar char="Ø"/>
            </a:pPr>
            <a:r>
              <a:rPr lang="tr-TR" altLang="tr-TR" sz="2800">
                <a:solidFill>
                  <a:srgbClr val="FF0000"/>
                </a:solidFill>
              </a:rPr>
              <a:t>Söyleyenleri belli değildir.</a:t>
            </a:r>
          </a:p>
          <a:p>
            <a:pPr marL="609600" indent="-609600">
              <a:lnSpc>
                <a:spcPct val="90000"/>
              </a:lnSpc>
              <a:buClr>
                <a:schemeClr val="tx1"/>
              </a:buClr>
              <a:buFont typeface="Wingdings" pitchFamily="2" charset="2"/>
              <a:buChar char="Ø"/>
            </a:pPr>
            <a:r>
              <a:rPr lang="tr-TR" altLang="tr-TR" sz="2800">
                <a:solidFill>
                  <a:srgbClr val="33CC33"/>
                </a:solidFill>
              </a:rPr>
              <a:t>Genellikle 7’li hece ölçüsüyle söylenmiştir.</a:t>
            </a:r>
          </a:p>
          <a:p>
            <a:pPr marL="609600" indent="-609600">
              <a:lnSpc>
                <a:spcPct val="90000"/>
              </a:lnSpc>
              <a:buClr>
                <a:schemeClr val="tx1"/>
              </a:buClr>
              <a:buFont typeface="Wingdings" pitchFamily="2" charset="2"/>
              <a:buChar char="Ø"/>
            </a:pPr>
            <a:r>
              <a:rPr lang="tr-TR" altLang="tr-TR" sz="2800">
                <a:solidFill>
                  <a:srgbClr val="FF6600"/>
                </a:solidFill>
              </a:rPr>
              <a:t>Değişik konuları işler.</a:t>
            </a:r>
          </a:p>
          <a:p>
            <a:pPr marL="609600" indent="-609600">
              <a:lnSpc>
                <a:spcPct val="90000"/>
              </a:lnSpc>
              <a:buClr>
                <a:schemeClr val="tx1"/>
              </a:buClr>
              <a:buFont typeface="Wingdings" pitchFamily="2" charset="2"/>
              <a:buChar char="Ø"/>
            </a:pPr>
            <a:r>
              <a:rPr lang="tr-TR" altLang="tr-TR" sz="2800">
                <a:solidFill>
                  <a:srgbClr val="336600"/>
                </a:solidFill>
              </a:rPr>
              <a:t>Uyak düzeni aaxa biçimindedir.</a:t>
            </a:r>
          </a:p>
          <a:p>
            <a:pPr marL="609600" indent="-609600">
              <a:lnSpc>
                <a:spcPct val="90000"/>
              </a:lnSpc>
              <a:buClr>
                <a:schemeClr val="tx1"/>
              </a:buClr>
              <a:buFont typeface="Wingdings" pitchFamily="2" charset="2"/>
              <a:buChar char="Ø"/>
            </a:pPr>
            <a:r>
              <a:rPr lang="tr-TR" altLang="tr-TR" sz="2800">
                <a:solidFill>
                  <a:schemeClr val="tx2"/>
                </a:solidFill>
              </a:rPr>
              <a:t>İlk iki dize ile son iki dize arasında anlam bütünlüğü yoktur;asıl anlatılmak istenen son iki dizede belirtilir.</a:t>
            </a:r>
            <a:r>
              <a:rPr lang="tr-TR" altLang="tr-TR">
                <a:solidFill>
                  <a:schemeClr val="tx2"/>
                </a:solidFill>
              </a:rPr>
              <a:t> </a:t>
            </a:r>
          </a:p>
          <a:p>
            <a:pPr marL="609600" indent="-609600">
              <a:lnSpc>
                <a:spcPct val="90000"/>
              </a:lnSpc>
              <a:buClr>
                <a:schemeClr val="tx1"/>
              </a:buClr>
              <a:buFont typeface="Wingdings" pitchFamily="2" charset="2"/>
              <a:buChar char="Ø"/>
            </a:pPr>
            <a:r>
              <a:rPr lang="tr-TR" altLang="tr-TR" sz="2800">
                <a:solidFill>
                  <a:srgbClr val="FF0066"/>
                </a:solidFill>
              </a:rPr>
              <a:t>Dört dizelik biçimlerinden başka yedekli mani,kesik,cinaslı mani gibi türleri de vardır.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sld>
</file>

<file path=ppt/theme/theme1.xml><?xml version="1.0" encoding="utf-8"?>
<a:theme xmlns:a="http://schemas.openxmlformats.org/drawingml/2006/main" name="Doğa">
  <a:themeElements>
    <a:clrScheme name="Doğ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Doğa">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tr-TR" altLang="tr-TR"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tr-TR" altLang="tr-TR"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oğa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Doğ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Doğa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Doğa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Doğa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Designs\Doğa.pot</Template>
  <TotalTime>840</TotalTime>
  <Words>3942</Words>
  <Application>Microsoft Office PowerPoint</Application>
  <PresentationFormat>Ekran Gösterisi (4:3)</PresentationFormat>
  <Paragraphs>432</Paragraphs>
  <Slides>51</Slides>
  <Notes>0</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Doğa</vt:lpstr>
      <vt:lpstr>PowerPoint Sunusu</vt:lpstr>
      <vt:lpstr>ŞİİR BİLGİSİ</vt:lpstr>
      <vt:lpstr>TÜRK ŞİİRİNDE NAZIM BİÇİMLERİ VE TÜRLERİ</vt:lpstr>
      <vt:lpstr>PowerPoint Sunusu</vt:lpstr>
      <vt:lpstr>PowerPoint Sunusu</vt:lpstr>
      <vt:lpstr>PowerPoint Sunusu</vt:lpstr>
      <vt:lpstr>İSLAMİYET ÖNCESİ TÜRK EDEBİYATI NAZIM BİÇİMLERİ</vt:lpstr>
      <vt:lpstr>PowerPoint Sunusu</vt:lpstr>
      <vt:lpstr>HALK EDEBİYATI NAZIM BİÇİMLERİ</vt:lpstr>
      <vt:lpstr>PowerPoint Sunusu</vt:lpstr>
      <vt:lpstr>PowerPoint Sunusu</vt:lpstr>
      <vt:lpstr>PowerPoint Sunusu</vt:lpstr>
      <vt:lpstr>PowerPoint Sunusu</vt:lpstr>
      <vt:lpstr>PowerPoint Sunusu</vt:lpstr>
      <vt:lpstr>PowerPoint Sunusu</vt:lpstr>
      <vt:lpstr>PowerPoint Sunusu</vt:lpstr>
      <vt:lpstr>PowerPoint Sunusu</vt:lpstr>
      <vt:lpstr>DİVAN EDEBİYATI NAZIM BİÇİMLERİ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TÜRK ŞİİRİNDE ÖLÇÜ</vt:lpstr>
      <vt:lpstr>HECE ÖLÇÜSÜ</vt:lpstr>
      <vt:lpstr>PowerPoint Sunusu</vt:lpstr>
      <vt:lpstr>PowerPoint Sunusu</vt:lpstr>
      <vt:lpstr>PowerPoint Sunusu</vt:lpstr>
      <vt:lpstr>ARUZ ÖLÇÜSÜ</vt:lpstr>
      <vt:lpstr>Aruz Ölçüsünün Belli Başlı Kuralları</vt:lpstr>
      <vt:lpstr>Aruzla İlgili Bazı Terimler</vt:lpstr>
      <vt:lpstr>PowerPoint Sunusu</vt:lpstr>
      <vt:lpstr>SERBEST ÖLÇÜ</vt:lpstr>
      <vt:lpstr>UYAK(KAFİYE)TÜRLERİ</vt:lpstr>
      <vt:lpstr>PowerPoint Sunusu</vt:lpstr>
      <vt:lpstr>PowerPoint Sunusu</vt:lpstr>
      <vt:lpstr>                REDİF</vt:lpstr>
      <vt:lpstr>PowerPoint Sunusu</vt:lpstr>
      <vt:lpstr>UYAK (KAFİYE) ÖRGÜSÜ</vt:lpstr>
      <vt:lpstr>PowerPoint Sunusu</vt:lpstr>
      <vt:lpstr>PowerPoint Sunusu</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1</cp:revision>
  <dcterms:created xsi:type="dcterms:W3CDTF">2006-11-19T10:55:54Z</dcterms:created>
  <dcterms:modified xsi:type="dcterms:W3CDTF">2023-04-23T19:16:48Z</dcterms:modified>
  <cp:category>www.turkedebiyati.org</cp:category>
</cp:coreProperties>
</file>