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4" r:id="rId1"/>
  </p:sldMasterIdLst>
  <p:notesMasterIdLst>
    <p:notesMasterId r:id="rId33"/>
  </p:notesMasterIdLst>
  <p:handoutMasterIdLst>
    <p:handoutMasterId r:id="rId34"/>
  </p:handoutMasterIdLst>
  <p:sldIdLst>
    <p:sldId id="289" r:id="rId2"/>
    <p:sldId id="290" r:id="rId3"/>
    <p:sldId id="256" r:id="rId4"/>
    <p:sldId id="266" r:id="rId5"/>
    <p:sldId id="269" r:id="rId6"/>
    <p:sldId id="268" r:id="rId7"/>
    <p:sldId id="270" r:id="rId8"/>
    <p:sldId id="271" r:id="rId9"/>
    <p:sldId id="272" r:id="rId10"/>
    <p:sldId id="273" r:id="rId11"/>
    <p:sldId id="274" r:id="rId12"/>
    <p:sldId id="275" r:id="rId13"/>
    <p:sldId id="276" r:id="rId14"/>
    <p:sldId id="277" r:id="rId15"/>
    <p:sldId id="278" r:id="rId16"/>
    <p:sldId id="296" r:id="rId17"/>
    <p:sldId id="279" r:id="rId18"/>
    <p:sldId id="280" r:id="rId19"/>
    <p:sldId id="281" r:id="rId20"/>
    <p:sldId id="282" r:id="rId21"/>
    <p:sldId id="283" r:id="rId22"/>
    <p:sldId id="284" r:id="rId23"/>
    <p:sldId id="285" r:id="rId24"/>
    <p:sldId id="286" r:id="rId25"/>
    <p:sldId id="287" r:id="rId26"/>
    <p:sldId id="288" r:id="rId27"/>
    <p:sldId id="291" r:id="rId28"/>
    <p:sldId id="292" r:id="rId29"/>
    <p:sldId id="293" r:id="rId30"/>
    <p:sldId id="294" r:id="rId31"/>
    <p:sldId id="295" r:id="rId32"/>
  </p:sldIdLst>
  <p:sldSz cx="9144000" cy="6858000" type="screen4x3"/>
  <p:notesSz cx="6934200" cy="9398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3300"/>
    <a:srgbClr val="000B10"/>
    <a:srgbClr val="000000"/>
    <a:srgbClr val="FFFFFF"/>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0" autoAdjust="0"/>
    <p:restoredTop sz="94646" autoAdjust="0"/>
  </p:normalViewPr>
  <p:slideViewPr>
    <p:cSldViewPr>
      <p:cViewPr>
        <p:scale>
          <a:sx n="79" d="100"/>
          <a:sy n="79" d="100"/>
        </p:scale>
        <p:origin x="-1704" y="-21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endParaRPr lang="tr-TR" altLang="tr-TR"/>
          </a:p>
        </p:txBody>
      </p:sp>
      <p:sp>
        <p:nvSpPr>
          <p:cNvPr id="47107" name="Rectangle 3"/>
          <p:cNvSpPr>
            <a:spLocks noGrp="1" noChangeArrowheads="1"/>
          </p:cNvSpPr>
          <p:nvPr>
            <p:ph type="dt" sz="quarter" idx="1"/>
          </p:nvPr>
        </p:nvSpPr>
        <p:spPr bwMode="auto">
          <a:xfrm>
            <a:off x="39624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endParaRPr lang="tr-TR" altLang="tr-TR"/>
          </a:p>
        </p:txBody>
      </p:sp>
      <p:sp>
        <p:nvSpPr>
          <p:cNvPr id="47108" name="Rectangle 4"/>
          <p:cNvSpPr>
            <a:spLocks noGrp="1" noChangeArrowheads="1"/>
          </p:cNvSpPr>
          <p:nvPr>
            <p:ph type="ftr" sz="quarter" idx="2"/>
          </p:nvPr>
        </p:nvSpPr>
        <p:spPr bwMode="auto">
          <a:xfrm>
            <a:off x="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endParaRPr lang="tr-TR" altLang="tr-TR"/>
          </a:p>
        </p:txBody>
      </p:sp>
      <p:sp>
        <p:nvSpPr>
          <p:cNvPr id="47109" name="Rectangle 5"/>
          <p:cNvSpPr>
            <a:spLocks noGrp="1" noChangeArrowheads="1"/>
          </p:cNvSpPr>
          <p:nvPr>
            <p:ph type="sldNum" sz="quarter" idx="3"/>
          </p:nvPr>
        </p:nvSpPr>
        <p:spPr bwMode="auto">
          <a:xfrm>
            <a:off x="396240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fld id="{7C6F655D-FDE1-428D-98F6-45A70341E244}" type="slidenum">
              <a:rPr lang="tr-TR" altLang="tr-TR"/>
              <a:pPr/>
              <a:t>‹#›</a:t>
            </a:fld>
            <a:endParaRPr lang="tr-TR" altLang="tr-TR"/>
          </a:p>
        </p:txBody>
      </p:sp>
    </p:spTree>
    <p:extLst>
      <p:ext uri="{BB962C8B-B14F-4D97-AF65-F5344CB8AC3E}">
        <p14:creationId xmlns:p14="http://schemas.microsoft.com/office/powerpoint/2010/main" val="302400361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defRPr sz="1200">
                <a:latin typeface="Times New Roman" pitchFamily="18" charset="0"/>
              </a:defRPr>
            </a:lvl1pPr>
          </a:lstStyle>
          <a:p>
            <a:endParaRPr lang="tr-TR" altLang="tr-TR"/>
          </a:p>
        </p:txBody>
      </p:sp>
      <p:sp>
        <p:nvSpPr>
          <p:cNvPr id="15363" name="Rectangle 3"/>
          <p:cNvSpPr>
            <a:spLocks noGrp="1" noChangeArrowheads="1"/>
          </p:cNvSpPr>
          <p:nvPr>
            <p:ph type="dt" idx="1"/>
          </p:nvPr>
        </p:nvSpPr>
        <p:spPr bwMode="auto">
          <a:xfrm>
            <a:off x="39624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defRPr sz="1200">
                <a:latin typeface="Times New Roman" pitchFamily="18" charset="0"/>
              </a:defRPr>
            </a:lvl1pPr>
          </a:lstStyle>
          <a:p>
            <a:endParaRPr lang="tr-TR" altLang="tr-TR"/>
          </a:p>
        </p:txBody>
      </p:sp>
      <p:sp>
        <p:nvSpPr>
          <p:cNvPr id="15364" name="Rectangle 4"/>
          <p:cNvSpPr>
            <a:spLocks noGrp="1" noRot="1" noChangeAspect="1" noChangeArrowheads="1" noTextEdit="1"/>
          </p:cNvSpPr>
          <p:nvPr>
            <p:ph type="sldImg" idx="2"/>
          </p:nvPr>
        </p:nvSpPr>
        <p:spPr bwMode="auto">
          <a:xfrm>
            <a:off x="1079500" y="685800"/>
            <a:ext cx="4775200" cy="35814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5365" name="Rectangle 5"/>
          <p:cNvSpPr>
            <a:spLocks noGrp="1" noChangeArrowheads="1"/>
          </p:cNvSpPr>
          <p:nvPr>
            <p:ph type="body" sz="quarter" idx="3"/>
          </p:nvPr>
        </p:nvSpPr>
        <p:spPr bwMode="auto">
          <a:xfrm>
            <a:off x="914400" y="4495800"/>
            <a:ext cx="5105400" cy="419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Asılın metin stilleri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5366" name="Rectangle 6"/>
          <p:cNvSpPr>
            <a:spLocks noGrp="1" noChangeArrowheads="1"/>
          </p:cNvSpPr>
          <p:nvPr>
            <p:ph type="ftr" sz="quarter" idx="4"/>
          </p:nvPr>
        </p:nvSpPr>
        <p:spPr bwMode="auto">
          <a:xfrm>
            <a:off x="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defRPr sz="1200">
                <a:latin typeface="Times New Roman" pitchFamily="18" charset="0"/>
              </a:defRPr>
            </a:lvl1pPr>
          </a:lstStyle>
          <a:p>
            <a:endParaRPr lang="tr-TR" altLang="tr-TR"/>
          </a:p>
        </p:txBody>
      </p:sp>
      <p:sp>
        <p:nvSpPr>
          <p:cNvPr id="15367" name="Rectangle 7"/>
          <p:cNvSpPr>
            <a:spLocks noGrp="1" noChangeArrowheads="1"/>
          </p:cNvSpPr>
          <p:nvPr>
            <p:ph type="sldNum" sz="quarter" idx="5"/>
          </p:nvPr>
        </p:nvSpPr>
        <p:spPr bwMode="auto">
          <a:xfrm>
            <a:off x="3962400" y="8915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defRPr sz="1200">
                <a:latin typeface="Times New Roman" pitchFamily="18" charset="0"/>
              </a:defRPr>
            </a:lvl1pPr>
          </a:lstStyle>
          <a:p>
            <a:fld id="{8C81B1CE-F728-4E7A-A4E5-B63B7F2D6C99}" type="slidenum">
              <a:rPr lang="tr-TR" altLang="tr-TR"/>
              <a:pPr/>
              <a:t>‹#›</a:t>
            </a:fld>
            <a:endParaRPr lang="tr-TR" altLang="tr-TR"/>
          </a:p>
        </p:txBody>
      </p:sp>
    </p:spTree>
    <p:extLst>
      <p:ext uri="{BB962C8B-B14F-4D97-AF65-F5344CB8AC3E}">
        <p14:creationId xmlns:p14="http://schemas.microsoft.com/office/powerpoint/2010/main" val="3356052555"/>
      </p:ext>
    </p:extLst>
  </p:cSld>
  <p:clrMap bg1="lt1" tx1="dk1" bg2="lt2" tx2="dk2" accent1="accent1" accent2="accent2" accent3="accent3" accent4="accent4" accent5="accent5" accent6="accent6" hlink="hlink" folHlink="folHlink"/>
  <p:notesStyle>
    <a:lvl1pPr algn="l" defTabSz="933450" rtl="0" fontAlgn="base">
      <a:spcBef>
        <a:spcPct val="30000"/>
      </a:spcBef>
      <a:spcAft>
        <a:spcPct val="0"/>
      </a:spcAft>
      <a:defRPr kumimoji="1" sz="1200" kern="1200">
        <a:solidFill>
          <a:schemeClr val="tx1"/>
        </a:solidFill>
        <a:latin typeface="Times New Roman" pitchFamily="18" charset="0"/>
        <a:ea typeface="+mn-ea"/>
        <a:cs typeface="+mn-cs"/>
      </a:defRPr>
    </a:lvl1pPr>
    <a:lvl2pPr marL="461963" algn="l" defTabSz="933450" rtl="0" fontAlgn="base">
      <a:spcBef>
        <a:spcPct val="30000"/>
      </a:spcBef>
      <a:spcAft>
        <a:spcPct val="0"/>
      </a:spcAft>
      <a:defRPr kumimoji="1" sz="1200" kern="1200">
        <a:solidFill>
          <a:schemeClr val="tx1"/>
        </a:solidFill>
        <a:latin typeface="Times New Roman" pitchFamily="18" charset="0"/>
        <a:ea typeface="+mn-ea"/>
        <a:cs typeface="+mn-cs"/>
      </a:defRPr>
    </a:lvl2pPr>
    <a:lvl3pPr marL="923925" algn="l" defTabSz="933450" rtl="0" fontAlgn="base">
      <a:spcBef>
        <a:spcPct val="30000"/>
      </a:spcBef>
      <a:spcAft>
        <a:spcPct val="0"/>
      </a:spcAft>
      <a:defRPr kumimoji="1" sz="1200" kern="1200">
        <a:solidFill>
          <a:schemeClr val="tx1"/>
        </a:solidFill>
        <a:latin typeface="Times New Roman" pitchFamily="18" charset="0"/>
        <a:ea typeface="+mn-ea"/>
        <a:cs typeface="+mn-cs"/>
      </a:defRPr>
    </a:lvl3pPr>
    <a:lvl4pPr marL="1387475" algn="l" defTabSz="933450" rtl="0" fontAlgn="base">
      <a:spcBef>
        <a:spcPct val="30000"/>
      </a:spcBef>
      <a:spcAft>
        <a:spcPct val="0"/>
      </a:spcAft>
      <a:defRPr kumimoji="1" sz="1200" kern="1200">
        <a:solidFill>
          <a:schemeClr val="tx1"/>
        </a:solidFill>
        <a:latin typeface="Times New Roman" pitchFamily="18" charset="0"/>
        <a:ea typeface="+mn-ea"/>
        <a:cs typeface="+mn-cs"/>
      </a:defRPr>
    </a:lvl4pPr>
    <a:lvl5pPr marL="1849438" algn="l" defTabSz="933450" rtl="0" fontAlgn="base">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BAD836E6-AF06-4842-9AA8-C4B4BF480828}" type="slidenum">
              <a:rPr lang="tr-TR" altLang="tr-TR"/>
              <a:pPr/>
              <a:t>3</a:t>
            </a:fld>
            <a:endParaRPr lang="tr-TR" altLang="tr-TR"/>
          </a:p>
        </p:txBody>
      </p:sp>
      <p:sp>
        <p:nvSpPr>
          <p:cNvPr id="46082" name="Rectangle 2"/>
          <p:cNvSpPr>
            <a:spLocks noGrp="1" noRot="1" noChangeAspect="1" noChangeArrowheads="1" noTextEdit="1"/>
          </p:cNvSpPr>
          <p:nvPr>
            <p:ph type="sldImg"/>
          </p:nvPr>
        </p:nvSpPr>
        <p:spPr>
          <a:ln/>
        </p:spPr>
      </p:sp>
      <p:sp>
        <p:nvSpPr>
          <p:cNvPr id="4608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26EBEAA-9684-4A52-B201-7FD31B501AC8}" type="slidenum">
              <a:rPr lang="tr-TR" altLang="tr-TR"/>
              <a:pPr/>
              <a:t>12</a:t>
            </a:fld>
            <a:endParaRPr lang="tr-TR" altLang="tr-T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6AB6238-F501-4945-A838-6F45374AF5E8}" type="slidenum">
              <a:rPr lang="tr-TR" altLang="tr-TR"/>
              <a:pPr/>
              <a:t>4</a:t>
            </a:fld>
            <a:endParaRPr lang="tr-TR" altLang="tr-TR"/>
          </a:p>
        </p:txBody>
      </p:sp>
      <p:sp>
        <p:nvSpPr>
          <p:cNvPr id="45058" name="Rectangle 2"/>
          <p:cNvSpPr>
            <a:spLocks noGrp="1" noRot="1" noChangeAspect="1" noChangeArrowheads="1" noTextEdit="1"/>
          </p:cNvSpPr>
          <p:nvPr>
            <p:ph type="sldImg"/>
          </p:nvPr>
        </p:nvSpPr>
        <p:spPr>
          <a:ln/>
        </p:spPr>
      </p:sp>
      <p:sp>
        <p:nvSpPr>
          <p:cNvPr id="4505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C1446C12-8F80-4171-BAAF-1AE01A914704}" type="slidenum">
              <a:rPr lang="tr-TR" altLang="tr-TR"/>
              <a:pPr/>
              <a:t>5</a:t>
            </a:fld>
            <a:endParaRPr lang="tr-TR" altLang="tr-TR"/>
          </a:p>
        </p:txBody>
      </p:sp>
      <p:sp>
        <p:nvSpPr>
          <p:cNvPr id="44034" name="Rectangle 2"/>
          <p:cNvSpPr>
            <a:spLocks noGrp="1" noRot="1" noChangeAspect="1" noChangeArrowheads="1" noTextEdit="1"/>
          </p:cNvSpPr>
          <p:nvPr>
            <p:ph type="sldImg"/>
          </p:nvPr>
        </p:nvSpPr>
        <p:spPr>
          <a:ln/>
        </p:spPr>
      </p:sp>
      <p:sp>
        <p:nvSpPr>
          <p:cNvPr id="4403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C1980B3-E1AB-4221-AA91-066A1D14348B}" type="slidenum">
              <a:rPr lang="tr-TR" altLang="tr-TR"/>
              <a:pPr/>
              <a:t>6</a:t>
            </a:fld>
            <a:endParaRPr lang="tr-TR" altLang="tr-TR"/>
          </a:p>
        </p:txBody>
      </p:sp>
      <p:sp>
        <p:nvSpPr>
          <p:cNvPr id="43010" name="Rectangle 2"/>
          <p:cNvSpPr>
            <a:spLocks noGrp="1" noRot="1" noChangeAspect="1" noChangeArrowheads="1" noTextEdit="1"/>
          </p:cNvSpPr>
          <p:nvPr>
            <p:ph type="sldImg"/>
          </p:nvPr>
        </p:nvSpPr>
        <p:spPr>
          <a:ln/>
        </p:spPr>
      </p:sp>
      <p:sp>
        <p:nvSpPr>
          <p:cNvPr id="43011"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5C16DF-EDC1-43FC-A72D-286510187E44}" type="slidenum">
              <a:rPr lang="tr-TR" altLang="tr-TR"/>
              <a:pPr/>
              <a:t>7</a:t>
            </a:fld>
            <a:endParaRPr lang="tr-TR" altLang="tr-TR"/>
          </a:p>
        </p:txBody>
      </p:sp>
      <p:sp>
        <p:nvSpPr>
          <p:cNvPr id="41986" name="Rectangle 2"/>
          <p:cNvSpPr>
            <a:spLocks noGrp="1" noRot="1" noChangeAspect="1" noChangeArrowheads="1" noTextEdit="1"/>
          </p:cNvSpPr>
          <p:nvPr>
            <p:ph type="sldImg"/>
          </p:nvPr>
        </p:nvSpPr>
        <p:spPr>
          <a:ln/>
        </p:spPr>
      </p:sp>
      <p:sp>
        <p:nvSpPr>
          <p:cNvPr id="41987"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3456A664-9B2F-41AC-A8EA-F950ABAADC83}" type="slidenum">
              <a:rPr lang="tr-TR" altLang="tr-TR"/>
              <a:pPr/>
              <a:t>8</a:t>
            </a:fld>
            <a:endParaRPr lang="tr-TR" altLang="tr-TR"/>
          </a:p>
        </p:txBody>
      </p:sp>
      <p:sp>
        <p:nvSpPr>
          <p:cNvPr id="40962" name="Rectangle 2"/>
          <p:cNvSpPr>
            <a:spLocks noGrp="1" noRot="1" noChangeAspect="1" noChangeArrowheads="1" noTextEdit="1"/>
          </p:cNvSpPr>
          <p:nvPr>
            <p:ph type="sldImg"/>
          </p:nvPr>
        </p:nvSpPr>
        <p:spPr>
          <a:ln/>
        </p:spPr>
      </p:sp>
      <p:sp>
        <p:nvSpPr>
          <p:cNvPr id="40963"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AE2FDD8-79D6-4525-8FB6-0DE282542089}" type="slidenum">
              <a:rPr lang="tr-TR" altLang="tr-TR"/>
              <a:pPr/>
              <a:t>9</a:t>
            </a:fld>
            <a:endParaRPr lang="tr-TR" altLang="tr-TR"/>
          </a:p>
        </p:txBody>
      </p:sp>
      <p:sp>
        <p:nvSpPr>
          <p:cNvPr id="39938" name="Rectangle 2"/>
          <p:cNvSpPr>
            <a:spLocks noGrp="1" noRot="1" noChangeAspect="1" noChangeArrowheads="1" noTextEdit="1"/>
          </p:cNvSpPr>
          <p:nvPr>
            <p:ph type="sldImg"/>
          </p:nvPr>
        </p:nvSpPr>
        <p:spPr>
          <a:ln/>
        </p:spPr>
      </p:sp>
      <p:sp>
        <p:nvSpPr>
          <p:cNvPr id="39939"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BA25A8B-E0C9-4770-B9B3-47A64A6919D7}" type="slidenum">
              <a:rPr lang="tr-TR" altLang="tr-TR"/>
              <a:pPr/>
              <a:t>10</a:t>
            </a:fld>
            <a:endParaRPr lang="tr-TR" altLang="tr-TR"/>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p:txBody>
          <a:bodyPr/>
          <a:lstStyle/>
          <a:p>
            <a:endParaRPr lang="tr-TR" altLang="tr-T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4B7A03C-4604-4558-9FEA-1395DADBDBDC}" type="slidenum">
              <a:rPr lang="tr-TR" altLang="tr-TR"/>
              <a:pPr/>
              <a:t>11</a:t>
            </a:fld>
            <a:endParaRPr lang="tr-TR" altLang="tr-TR"/>
          </a:p>
        </p:txBody>
      </p:sp>
      <p:sp>
        <p:nvSpPr>
          <p:cNvPr id="37890" name="Rectangle 2"/>
          <p:cNvSpPr>
            <a:spLocks noGrp="1" noRot="1" noChangeAspect="1" noChangeArrowheads="1" noTextEdit="1"/>
          </p:cNvSpPr>
          <p:nvPr>
            <p:ph type="sldImg"/>
          </p:nvPr>
        </p:nvSpPr>
        <p:spPr>
          <a:ln/>
        </p:spPr>
      </p:sp>
      <p:sp>
        <p:nvSpPr>
          <p:cNvPr id="37891" name="Rectangle 3"/>
          <p:cNvSpPr>
            <a:spLocks noGrp="1" noChangeArrowheads="1"/>
          </p:cNvSpPr>
          <p:nvPr>
            <p:ph type="body" idx="1"/>
          </p:nvPr>
        </p:nvSpPr>
        <p:spPr/>
        <p:txBody>
          <a:bodyPr/>
          <a:lstStyle/>
          <a:p>
            <a:endParaRPr lang="tr-TR" alt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91138" name="Rectangle 2"/>
          <p:cNvSpPr>
            <a:spLocks noGrp="1" noChangeArrowheads="1"/>
          </p:cNvSpPr>
          <p:nvPr>
            <p:ph type="ctrTitle"/>
          </p:nvPr>
        </p:nvSpPr>
        <p:spPr>
          <a:xfrm>
            <a:off x="914400" y="1524000"/>
            <a:ext cx="7623175" cy="1752600"/>
          </a:xfrm>
        </p:spPr>
        <p:txBody>
          <a:bodyPr/>
          <a:lstStyle>
            <a:lvl1pPr>
              <a:defRPr sz="5000"/>
            </a:lvl1pPr>
          </a:lstStyle>
          <a:p>
            <a:pPr lvl="0"/>
            <a:r>
              <a:rPr lang="tr-TR" altLang="en-US" noProof="0" smtClean="0"/>
              <a:t>Asıl başlık stili için tıklatın</a:t>
            </a:r>
          </a:p>
        </p:txBody>
      </p:sp>
      <p:sp>
        <p:nvSpPr>
          <p:cNvPr id="91139"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pPr lvl="0"/>
            <a:r>
              <a:rPr lang="tr-TR" altLang="en-US" noProof="0" smtClean="0"/>
              <a:t>Asıl alt başlık stilini düzenlemek için tıklatın</a:t>
            </a:r>
          </a:p>
        </p:txBody>
      </p:sp>
      <p:sp>
        <p:nvSpPr>
          <p:cNvPr id="91140" name="Rectangle 4"/>
          <p:cNvSpPr>
            <a:spLocks noGrp="1" noChangeArrowheads="1"/>
          </p:cNvSpPr>
          <p:nvPr>
            <p:ph type="dt" sz="half" idx="2"/>
          </p:nvPr>
        </p:nvSpPr>
        <p:spPr/>
        <p:txBody>
          <a:bodyPr/>
          <a:lstStyle>
            <a:lvl1pPr>
              <a:defRPr/>
            </a:lvl1pPr>
          </a:lstStyle>
          <a:p>
            <a:endParaRPr lang="tr-TR" altLang="en-US"/>
          </a:p>
        </p:txBody>
      </p:sp>
      <p:sp>
        <p:nvSpPr>
          <p:cNvPr id="91141" name="Rectangle 5"/>
          <p:cNvSpPr>
            <a:spLocks noGrp="1" noChangeArrowheads="1"/>
          </p:cNvSpPr>
          <p:nvPr>
            <p:ph type="ftr" sz="quarter" idx="3"/>
          </p:nvPr>
        </p:nvSpPr>
        <p:spPr>
          <a:xfrm>
            <a:off x="3124200" y="6243638"/>
            <a:ext cx="2895600" cy="457200"/>
          </a:xfrm>
        </p:spPr>
        <p:txBody>
          <a:bodyPr/>
          <a:lstStyle>
            <a:lvl1pPr>
              <a:defRPr/>
            </a:lvl1pPr>
          </a:lstStyle>
          <a:p>
            <a:r>
              <a:rPr lang="tr-TR" altLang="en-US" smtClean="0"/>
              <a:t>www.turkedebiyati.org</a:t>
            </a:r>
            <a:endParaRPr lang="tr-TR" altLang="en-US"/>
          </a:p>
        </p:txBody>
      </p:sp>
      <p:sp>
        <p:nvSpPr>
          <p:cNvPr id="91142" name="Rectangle 6"/>
          <p:cNvSpPr>
            <a:spLocks noGrp="1" noChangeArrowheads="1"/>
          </p:cNvSpPr>
          <p:nvPr>
            <p:ph type="sldNum" sz="quarter" idx="4"/>
          </p:nvPr>
        </p:nvSpPr>
        <p:spPr/>
        <p:txBody>
          <a:bodyPr/>
          <a:lstStyle>
            <a:lvl1pPr>
              <a:defRPr/>
            </a:lvl1pPr>
          </a:lstStyle>
          <a:p>
            <a:fld id="{6B52F2DD-9EDE-45F8-AD8C-8BA82E2FD153}" type="slidenum">
              <a:rPr lang="tr-TR" altLang="en-US"/>
              <a:pPr/>
              <a:t>‹#›</a:t>
            </a:fld>
            <a:endParaRPr lang="tr-TR" altLang="en-US"/>
          </a:p>
        </p:txBody>
      </p:sp>
      <p:sp>
        <p:nvSpPr>
          <p:cNvPr id="91143" name="Freeform 7"/>
          <p:cNvSpPr>
            <a:spLocks noChangeArrowheads="1"/>
          </p:cNvSpPr>
          <p:nvPr/>
        </p:nvSpPr>
        <p:spPr bwMode="auto">
          <a:xfrm>
            <a:off x="609600" y="1219200"/>
            <a:ext cx="7924800" cy="9144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1144"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en-US"/>
          </a:p>
        </p:txBody>
      </p:sp>
      <p:sp>
        <p:nvSpPr>
          <p:cNvPr id="5" name="Altbilgi Yer Tutucusu 4"/>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6" name="Slayt Numarası Yer Tutucusu 5"/>
          <p:cNvSpPr>
            <a:spLocks noGrp="1"/>
          </p:cNvSpPr>
          <p:nvPr>
            <p:ph type="sldNum" sz="quarter" idx="12"/>
          </p:nvPr>
        </p:nvSpPr>
        <p:spPr/>
        <p:txBody>
          <a:bodyPr/>
          <a:lstStyle>
            <a:lvl1pPr>
              <a:defRPr/>
            </a:lvl1pPr>
          </a:lstStyle>
          <a:p>
            <a:fld id="{3A676958-1063-4593-A2EC-F4BF916E2814}" type="slidenum">
              <a:rPr lang="tr-TR" altLang="en-US"/>
              <a:pPr/>
              <a:t>‹#›</a:t>
            </a:fld>
            <a:endParaRPr lang="tr-TR" altLang="en-US"/>
          </a:p>
        </p:txBody>
      </p:sp>
    </p:spTree>
    <p:extLst>
      <p:ext uri="{BB962C8B-B14F-4D97-AF65-F5344CB8AC3E}">
        <p14:creationId xmlns:p14="http://schemas.microsoft.com/office/powerpoint/2010/main" val="408637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7813"/>
            <a:ext cx="2057400" cy="5853112"/>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7813"/>
            <a:ext cx="6019800" cy="5853112"/>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en-US"/>
          </a:p>
        </p:txBody>
      </p:sp>
      <p:sp>
        <p:nvSpPr>
          <p:cNvPr id="5" name="Altbilgi Yer Tutucusu 4"/>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6" name="Slayt Numarası Yer Tutucusu 5"/>
          <p:cNvSpPr>
            <a:spLocks noGrp="1"/>
          </p:cNvSpPr>
          <p:nvPr>
            <p:ph type="sldNum" sz="quarter" idx="12"/>
          </p:nvPr>
        </p:nvSpPr>
        <p:spPr/>
        <p:txBody>
          <a:bodyPr/>
          <a:lstStyle>
            <a:lvl1pPr>
              <a:defRPr/>
            </a:lvl1pPr>
          </a:lstStyle>
          <a:p>
            <a:fld id="{C8D8B8AC-6613-4D7C-AC1C-383FE02E44B4}" type="slidenum">
              <a:rPr lang="tr-TR" altLang="en-US"/>
              <a:pPr/>
              <a:t>‹#›</a:t>
            </a:fld>
            <a:endParaRPr lang="tr-TR" altLang="en-US"/>
          </a:p>
        </p:txBody>
      </p:sp>
    </p:spTree>
    <p:extLst>
      <p:ext uri="{BB962C8B-B14F-4D97-AF65-F5344CB8AC3E}">
        <p14:creationId xmlns:p14="http://schemas.microsoft.com/office/powerpoint/2010/main" val="16098765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en-US"/>
          </a:p>
        </p:txBody>
      </p:sp>
      <p:sp>
        <p:nvSpPr>
          <p:cNvPr id="5" name="Altbilgi Yer Tutucusu 4"/>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6" name="Slayt Numarası Yer Tutucusu 5"/>
          <p:cNvSpPr>
            <a:spLocks noGrp="1"/>
          </p:cNvSpPr>
          <p:nvPr>
            <p:ph type="sldNum" sz="quarter" idx="12"/>
          </p:nvPr>
        </p:nvSpPr>
        <p:spPr/>
        <p:txBody>
          <a:bodyPr/>
          <a:lstStyle>
            <a:lvl1pPr>
              <a:defRPr/>
            </a:lvl1pPr>
          </a:lstStyle>
          <a:p>
            <a:fld id="{7F468213-8F7B-4CCA-A535-903601730FD1}" type="slidenum">
              <a:rPr lang="tr-TR" altLang="en-US"/>
              <a:pPr/>
              <a:t>‹#›</a:t>
            </a:fld>
            <a:endParaRPr lang="tr-TR" altLang="en-US"/>
          </a:p>
        </p:txBody>
      </p:sp>
    </p:spTree>
    <p:extLst>
      <p:ext uri="{BB962C8B-B14F-4D97-AF65-F5344CB8AC3E}">
        <p14:creationId xmlns:p14="http://schemas.microsoft.com/office/powerpoint/2010/main" val="445838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en-US"/>
          </a:p>
        </p:txBody>
      </p:sp>
      <p:sp>
        <p:nvSpPr>
          <p:cNvPr id="5" name="Altbilgi Yer Tutucusu 4"/>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6" name="Slayt Numarası Yer Tutucusu 5"/>
          <p:cNvSpPr>
            <a:spLocks noGrp="1"/>
          </p:cNvSpPr>
          <p:nvPr>
            <p:ph type="sldNum" sz="quarter" idx="12"/>
          </p:nvPr>
        </p:nvSpPr>
        <p:spPr/>
        <p:txBody>
          <a:bodyPr/>
          <a:lstStyle>
            <a:lvl1pPr>
              <a:defRPr/>
            </a:lvl1pPr>
          </a:lstStyle>
          <a:p>
            <a:fld id="{8D98E8DD-7FAE-4212-AB5D-F9FEA4C9D9EE}" type="slidenum">
              <a:rPr lang="tr-TR" altLang="en-US"/>
              <a:pPr/>
              <a:t>‹#›</a:t>
            </a:fld>
            <a:endParaRPr lang="tr-TR" altLang="en-US"/>
          </a:p>
        </p:txBody>
      </p:sp>
    </p:spTree>
    <p:extLst>
      <p:ext uri="{BB962C8B-B14F-4D97-AF65-F5344CB8AC3E}">
        <p14:creationId xmlns:p14="http://schemas.microsoft.com/office/powerpoint/2010/main" val="32870420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en-US"/>
          </a:p>
        </p:txBody>
      </p:sp>
      <p:sp>
        <p:nvSpPr>
          <p:cNvPr id="6" name="Altbilgi Yer Tutucusu 5"/>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7" name="Slayt Numarası Yer Tutucusu 6"/>
          <p:cNvSpPr>
            <a:spLocks noGrp="1"/>
          </p:cNvSpPr>
          <p:nvPr>
            <p:ph type="sldNum" sz="quarter" idx="12"/>
          </p:nvPr>
        </p:nvSpPr>
        <p:spPr/>
        <p:txBody>
          <a:bodyPr/>
          <a:lstStyle>
            <a:lvl1pPr>
              <a:defRPr/>
            </a:lvl1pPr>
          </a:lstStyle>
          <a:p>
            <a:fld id="{75415B02-3959-4060-843D-D76C07A36331}" type="slidenum">
              <a:rPr lang="tr-TR" altLang="en-US"/>
              <a:pPr/>
              <a:t>‹#›</a:t>
            </a:fld>
            <a:endParaRPr lang="tr-TR" altLang="en-US"/>
          </a:p>
        </p:txBody>
      </p:sp>
    </p:spTree>
    <p:extLst>
      <p:ext uri="{BB962C8B-B14F-4D97-AF65-F5344CB8AC3E}">
        <p14:creationId xmlns:p14="http://schemas.microsoft.com/office/powerpoint/2010/main" val="3068087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4638"/>
            <a:ext cx="8229600" cy="1143000"/>
          </a:xfrm>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en-US"/>
          </a:p>
        </p:txBody>
      </p:sp>
      <p:sp>
        <p:nvSpPr>
          <p:cNvPr id="8" name="Altbilgi Yer Tutucusu 7"/>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9" name="Slayt Numarası Yer Tutucusu 8"/>
          <p:cNvSpPr>
            <a:spLocks noGrp="1"/>
          </p:cNvSpPr>
          <p:nvPr>
            <p:ph type="sldNum" sz="quarter" idx="12"/>
          </p:nvPr>
        </p:nvSpPr>
        <p:spPr/>
        <p:txBody>
          <a:bodyPr/>
          <a:lstStyle>
            <a:lvl1pPr>
              <a:defRPr/>
            </a:lvl1pPr>
          </a:lstStyle>
          <a:p>
            <a:fld id="{41E71623-4EB2-44D3-AF25-46BBD53D7793}" type="slidenum">
              <a:rPr lang="tr-TR" altLang="en-US"/>
              <a:pPr/>
              <a:t>‹#›</a:t>
            </a:fld>
            <a:endParaRPr lang="tr-TR" altLang="en-US"/>
          </a:p>
        </p:txBody>
      </p:sp>
    </p:spTree>
    <p:extLst>
      <p:ext uri="{BB962C8B-B14F-4D97-AF65-F5344CB8AC3E}">
        <p14:creationId xmlns:p14="http://schemas.microsoft.com/office/powerpoint/2010/main" val="7361794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en-US"/>
          </a:p>
        </p:txBody>
      </p:sp>
      <p:sp>
        <p:nvSpPr>
          <p:cNvPr id="4" name="Altbilgi Yer Tutucusu 3"/>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5" name="Slayt Numarası Yer Tutucusu 4"/>
          <p:cNvSpPr>
            <a:spLocks noGrp="1"/>
          </p:cNvSpPr>
          <p:nvPr>
            <p:ph type="sldNum" sz="quarter" idx="12"/>
          </p:nvPr>
        </p:nvSpPr>
        <p:spPr/>
        <p:txBody>
          <a:bodyPr/>
          <a:lstStyle>
            <a:lvl1pPr>
              <a:defRPr/>
            </a:lvl1pPr>
          </a:lstStyle>
          <a:p>
            <a:fld id="{1EBAF5C5-8DB1-4C99-BF19-C93A46166BE8}" type="slidenum">
              <a:rPr lang="tr-TR" altLang="en-US"/>
              <a:pPr/>
              <a:t>‹#›</a:t>
            </a:fld>
            <a:endParaRPr lang="tr-TR" altLang="en-US"/>
          </a:p>
        </p:txBody>
      </p:sp>
    </p:spTree>
    <p:extLst>
      <p:ext uri="{BB962C8B-B14F-4D97-AF65-F5344CB8AC3E}">
        <p14:creationId xmlns:p14="http://schemas.microsoft.com/office/powerpoint/2010/main" val="3583358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en-US"/>
          </a:p>
        </p:txBody>
      </p:sp>
      <p:sp>
        <p:nvSpPr>
          <p:cNvPr id="3" name="Altbilgi Yer Tutucusu 2"/>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4" name="Slayt Numarası Yer Tutucusu 3"/>
          <p:cNvSpPr>
            <a:spLocks noGrp="1"/>
          </p:cNvSpPr>
          <p:nvPr>
            <p:ph type="sldNum" sz="quarter" idx="12"/>
          </p:nvPr>
        </p:nvSpPr>
        <p:spPr/>
        <p:txBody>
          <a:bodyPr/>
          <a:lstStyle>
            <a:lvl1pPr>
              <a:defRPr/>
            </a:lvl1pPr>
          </a:lstStyle>
          <a:p>
            <a:fld id="{C85BCF1C-6788-49FB-8911-FFB0596E7D58}" type="slidenum">
              <a:rPr lang="tr-TR" altLang="en-US"/>
              <a:pPr/>
              <a:t>‹#›</a:t>
            </a:fld>
            <a:endParaRPr lang="tr-TR" altLang="en-US"/>
          </a:p>
        </p:txBody>
      </p:sp>
    </p:spTree>
    <p:extLst>
      <p:ext uri="{BB962C8B-B14F-4D97-AF65-F5344CB8AC3E}">
        <p14:creationId xmlns:p14="http://schemas.microsoft.com/office/powerpoint/2010/main" val="22125513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en-US"/>
          </a:p>
        </p:txBody>
      </p:sp>
      <p:sp>
        <p:nvSpPr>
          <p:cNvPr id="6" name="Altbilgi Yer Tutucusu 5"/>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7" name="Slayt Numarası Yer Tutucusu 6"/>
          <p:cNvSpPr>
            <a:spLocks noGrp="1"/>
          </p:cNvSpPr>
          <p:nvPr>
            <p:ph type="sldNum" sz="quarter" idx="12"/>
          </p:nvPr>
        </p:nvSpPr>
        <p:spPr/>
        <p:txBody>
          <a:bodyPr/>
          <a:lstStyle>
            <a:lvl1pPr>
              <a:defRPr/>
            </a:lvl1pPr>
          </a:lstStyle>
          <a:p>
            <a:fld id="{D7BE536C-180F-49A7-9DD4-8EA1B5BAF5A5}" type="slidenum">
              <a:rPr lang="tr-TR" altLang="en-US"/>
              <a:pPr/>
              <a:t>‹#›</a:t>
            </a:fld>
            <a:endParaRPr lang="tr-TR" altLang="en-US"/>
          </a:p>
        </p:txBody>
      </p:sp>
    </p:spTree>
    <p:extLst>
      <p:ext uri="{BB962C8B-B14F-4D97-AF65-F5344CB8AC3E}">
        <p14:creationId xmlns:p14="http://schemas.microsoft.com/office/powerpoint/2010/main" val="3577214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en-US"/>
          </a:p>
        </p:txBody>
      </p:sp>
      <p:sp>
        <p:nvSpPr>
          <p:cNvPr id="6" name="Altbilgi Yer Tutucusu 5"/>
          <p:cNvSpPr>
            <a:spLocks noGrp="1"/>
          </p:cNvSpPr>
          <p:nvPr>
            <p:ph type="ftr" sz="quarter" idx="11"/>
          </p:nvPr>
        </p:nvSpPr>
        <p:spPr/>
        <p:txBody>
          <a:bodyPr/>
          <a:lstStyle>
            <a:lvl1pPr>
              <a:defRPr/>
            </a:lvl1pPr>
          </a:lstStyle>
          <a:p>
            <a:r>
              <a:rPr lang="tr-TR" altLang="en-US" smtClean="0"/>
              <a:t>www.turkedebiyati.org</a:t>
            </a:r>
            <a:endParaRPr lang="tr-TR" altLang="en-US"/>
          </a:p>
        </p:txBody>
      </p:sp>
      <p:sp>
        <p:nvSpPr>
          <p:cNvPr id="7" name="Slayt Numarası Yer Tutucusu 6"/>
          <p:cNvSpPr>
            <a:spLocks noGrp="1"/>
          </p:cNvSpPr>
          <p:nvPr>
            <p:ph type="sldNum" sz="quarter" idx="12"/>
          </p:nvPr>
        </p:nvSpPr>
        <p:spPr/>
        <p:txBody>
          <a:bodyPr/>
          <a:lstStyle>
            <a:lvl1pPr>
              <a:defRPr/>
            </a:lvl1pPr>
          </a:lstStyle>
          <a:p>
            <a:fld id="{D591C1FF-5679-4D4F-AAB1-A52FC5E36929}" type="slidenum">
              <a:rPr lang="tr-TR" altLang="en-US"/>
              <a:pPr/>
              <a:t>‹#›</a:t>
            </a:fld>
            <a:endParaRPr lang="tr-TR" altLang="en-US"/>
          </a:p>
        </p:txBody>
      </p:sp>
    </p:spTree>
    <p:extLst>
      <p:ext uri="{BB962C8B-B14F-4D97-AF65-F5344CB8AC3E}">
        <p14:creationId xmlns:p14="http://schemas.microsoft.com/office/powerpoint/2010/main" val="201625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başlık stili için tıklatın</a:t>
            </a:r>
          </a:p>
        </p:txBody>
      </p:sp>
      <p:sp>
        <p:nvSpPr>
          <p:cNvPr id="90115" name="Rectangle 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en-US" smtClean="0"/>
              <a:t>Asıl metin stillerini düzenlemek için tıklatın</a:t>
            </a:r>
          </a:p>
          <a:p>
            <a:pPr lvl="1"/>
            <a:r>
              <a:rPr lang="tr-TR" altLang="en-US" smtClean="0"/>
              <a:t>İkinci düzey</a:t>
            </a:r>
          </a:p>
          <a:p>
            <a:pPr lvl="2"/>
            <a:r>
              <a:rPr lang="tr-TR" altLang="en-US" smtClean="0"/>
              <a:t>Üçüncü düzey</a:t>
            </a:r>
          </a:p>
          <a:p>
            <a:pPr lvl="3"/>
            <a:r>
              <a:rPr lang="tr-TR" altLang="en-US" smtClean="0"/>
              <a:t>Dördüncü düzey</a:t>
            </a:r>
          </a:p>
          <a:p>
            <a:pPr lvl="4"/>
            <a:r>
              <a:rPr lang="tr-TR" altLang="en-US" smtClean="0"/>
              <a:t>Beşinci düzey</a:t>
            </a:r>
          </a:p>
        </p:txBody>
      </p:sp>
      <p:sp>
        <p:nvSpPr>
          <p:cNvPr id="90116" name="Rectangle 4"/>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mj-lt"/>
              </a:defRPr>
            </a:lvl1pPr>
          </a:lstStyle>
          <a:p>
            <a:endParaRPr lang="tr-TR" altLang="en-US"/>
          </a:p>
        </p:txBody>
      </p:sp>
      <p:sp>
        <p:nvSpPr>
          <p:cNvPr id="90117" name="Rectangle 5"/>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latin typeface="+mj-lt"/>
              </a:defRPr>
            </a:lvl1pPr>
          </a:lstStyle>
          <a:p>
            <a:r>
              <a:rPr lang="tr-TR" altLang="en-US" smtClean="0"/>
              <a:t>www.turkedebiyati.org</a:t>
            </a:r>
            <a:endParaRPr lang="tr-TR" altLang="en-US"/>
          </a:p>
        </p:txBody>
      </p:sp>
      <p:sp>
        <p:nvSpPr>
          <p:cNvPr id="90118" name="Rectangle 6"/>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mj-lt"/>
              </a:defRPr>
            </a:lvl1pPr>
          </a:lstStyle>
          <a:p>
            <a:fld id="{7C96EC05-4ADF-4610-8EE4-BFBF06337682}" type="slidenum">
              <a:rPr lang="tr-TR" altLang="en-US"/>
              <a:pPr/>
              <a:t>‹#›</a:t>
            </a:fld>
            <a:endParaRPr lang="tr-TR" altLang="en-US"/>
          </a:p>
        </p:txBody>
      </p:sp>
      <p:sp>
        <p:nvSpPr>
          <p:cNvPr id="90119" name="Freeform 7"/>
          <p:cNvSpPr>
            <a:spLocks noChangeArrowheads="1"/>
          </p:cNvSpPr>
          <p:nvPr/>
        </p:nvSpPr>
        <p:spPr bwMode="auto">
          <a:xfrm>
            <a:off x="381000" y="228600"/>
            <a:ext cx="8229600" cy="609600"/>
          </a:xfrm>
          <a:custGeom>
            <a:avLst/>
            <a:gdLst>
              <a:gd name="T0" fmla="*/ 0 w 1000"/>
              <a:gd name="T1" fmla="*/ 1000 h 1000"/>
              <a:gd name="T2" fmla="*/ 0 w 1000"/>
              <a:gd name="T3" fmla="*/ 0 h 1000"/>
              <a:gd name="T4" fmla="*/ 1000 w 1000"/>
              <a:gd name="T5" fmla="*/ 0 h 1000"/>
            </a:gdLst>
            <a:ahLst/>
            <a:cxnLst>
              <a:cxn ang="0">
                <a:pos x="T0" y="T1"/>
              </a:cxn>
              <a:cxn ang="0">
                <a:pos x="T2" y="T3"/>
              </a:cxn>
              <a:cxn ang="0">
                <a:pos x="T4" y="T5"/>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a:extLst>
            <a:ext uri="{909E8E84-426E-40DD-AFC4-6F175D3DCCD1}">
              <a14:hiddenFill xmlns:a14="http://schemas.microsoft.com/office/drawing/2010/main">
                <a:solidFill>
                  <a:srgbClr val="FFFFFF"/>
                </a:solidFill>
              </a14:hiddenFill>
            </a:ext>
          </a:extLst>
        </p:spPr>
        <p:txBody>
          <a:bodyPr/>
          <a:lstStyle/>
          <a:p>
            <a:endParaRPr lang="tr-TR"/>
          </a:p>
        </p:txBody>
      </p:sp>
      <p:sp>
        <p:nvSpPr>
          <p:cNvPr id="90120"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p>
        </p:txBody>
      </p:sp>
    </p:spTree>
  </p:cSld>
  <p:clrMap bg1="lt1" tx1="dk1" bg2="lt2" tx2="dk2" accent1="accent1" accent2="accent2" accent3="accent3" accent4="accent4" accent5="accent5" accent6="accent6" hlink="hlink" folHlink="folHlink"/>
  <p:sldLayoutIdLst>
    <p:sldLayoutId id="2147483665" r:id="rId1"/>
    <p:sldLayoutId id="2147483666" r:id="rId2"/>
    <p:sldLayoutId id="2147483667" r:id="rId3"/>
    <p:sldLayoutId id="2147483668" r:id="rId4"/>
    <p:sldLayoutId id="2147483669" r:id="rId5"/>
    <p:sldLayoutId id="2147483670" r:id="rId6"/>
    <p:sldLayoutId id="2147483671" r:id="rId7"/>
    <p:sldLayoutId id="2147483672" r:id="rId8"/>
    <p:sldLayoutId id="2147483673" r:id="rId9"/>
    <p:sldLayoutId id="2147483674" r:id="rId10"/>
    <p:sldLayoutId id="2147483675" r:id="rId11"/>
  </p:sldLayoutIdLst>
  <p:timing>
    <p:tnLst>
      <p:par>
        <p:cTn id="1" dur="indefinite" restart="never" nodeType="tmRoot"/>
      </p:par>
    </p:tnLst>
  </p:timing>
  <p:hf sldNum="0" hdr="0" dt="0"/>
  <p:txStyles>
    <p:titleStyle>
      <a:lvl1pPr algn="l" rtl="0" fontAlgn="base">
        <a:spcBef>
          <a:spcPct val="0"/>
        </a:spcBef>
        <a:spcAft>
          <a:spcPct val="0"/>
        </a:spcAft>
        <a:defRPr sz="4200">
          <a:solidFill>
            <a:schemeClr val="tx2"/>
          </a:solidFill>
          <a:latin typeface="+mj-lt"/>
          <a:ea typeface="+mj-ea"/>
          <a:cs typeface="+mj-cs"/>
        </a:defRPr>
      </a:lvl1pPr>
      <a:lvl2pPr algn="l" rtl="0" fontAlgn="base">
        <a:spcBef>
          <a:spcPct val="0"/>
        </a:spcBef>
        <a:spcAft>
          <a:spcPct val="0"/>
        </a:spcAft>
        <a:defRPr sz="4200">
          <a:solidFill>
            <a:schemeClr val="tx2"/>
          </a:solidFill>
          <a:latin typeface="Garamond" pitchFamily="18" charset="0"/>
        </a:defRPr>
      </a:lvl2pPr>
      <a:lvl3pPr algn="l" rtl="0" fontAlgn="base">
        <a:spcBef>
          <a:spcPct val="0"/>
        </a:spcBef>
        <a:spcAft>
          <a:spcPct val="0"/>
        </a:spcAft>
        <a:defRPr sz="4200">
          <a:solidFill>
            <a:schemeClr val="tx2"/>
          </a:solidFill>
          <a:latin typeface="Garamond" pitchFamily="18" charset="0"/>
        </a:defRPr>
      </a:lvl3pPr>
      <a:lvl4pPr algn="l" rtl="0" fontAlgn="base">
        <a:spcBef>
          <a:spcPct val="0"/>
        </a:spcBef>
        <a:spcAft>
          <a:spcPct val="0"/>
        </a:spcAft>
        <a:defRPr sz="4200">
          <a:solidFill>
            <a:schemeClr val="tx2"/>
          </a:solidFill>
          <a:latin typeface="Garamond" pitchFamily="18" charset="0"/>
        </a:defRPr>
      </a:lvl4pPr>
      <a:lvl5pPr algn="l" rtl="0" fontAlgn="base">
        <a:spcBef>
          <a:spcPct val="0"/>
        </a:spcBef>
        <a:spcAft>
          <a:spcPct val="0"/>
        </a:spcAft>
        <a:defRPr sz="4200">
          <a:solidFill>
            <a:schemeClr val="tx2"/>
          </a:solidFill>
          <a:latin typeface="Garamond" pitchFamily="18" charset="0"/>
        </a:defRPr>
      </a:lvl5pPr>
      <a:lvl6pPr marL="457200" algn="l" rtl="0" fontAlgn="base">
        <a:spcBef>
          <a:spcPct val="0"/>
        </a:spcBef>
        <a:spcAft>
          <a:spcPct val="0"/>
        </a:spcAft>
        <a:defRPr sz="4200">
          <a:solidFill>
            <a:schemeClr val="tx2"/>
          </a:solidFill>
          <a:latin typeface="Garamond" pitchFamily="18" charset="0"/>
        </a:defRPr>
      </a:lvl6pPr>
      <a:lvl7pPr marL="914400" algn="l" rtl="0" fontAlgn="base">
        <a:spcBef>
          <a:spcPct val="0"/>
        </a:spcBef>
        <a:spcAft>
          <a:spcPct val="0"/>
        </a:spcAft>
        <a:defRPr sz="4200">
          <a:solidFill>
            <a:schemeClr val="tx2"/>
          </a:solidFill>
          <a:latin typeface="Garamond" pitchFamily="18" charset="0"/>
        </a:defRPr>
      </a:lvl7pPr>
      <a:lvl8pPr marL="1371600" algn="l" rtl="0" fontAlgn="base">
        <a:spcBef>
          <a:spcPct val="0"/>
        </a:spcBef>
        <a:spcAft>
          <a:spcPct val="0"/>
        </a:spcAft>
        <a:defRPr sz="4200">
          <a:solidFill>
            <a:schemeClr val="tx2"/>
          </a:solidFill>
          <a:latin typeface="Garamond" pitchFamily="18" charset="0"/>
        </a:defRPr>
      </a:lvl8pPr>
      <a:lvl9pPr marL="1828800" algn="l" rtl="0" fontAlgn="base">
        <a:spcBef>
          <a:spcPct val="0"/>
        </a:spcBef>
        <a:spcAft>
          <a:spcPct val="0"/>
        </a:spcAft>
        <a:defRPr sz="4200">
          <a:solidFill>
            <a:schemeClr val="tx2"/>
          </a:solidFill>
          <a:latin typeface="Garamond" pitchFamily="18" charset="0"/>
        </a:defRPr>
      </a:lvl9pPr>
    </p:titleStyle>
    <p:bodyStyle>
      <a:lvl1pPr marL="342900" indent="-342900" algn="l" rtl="0"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fontAlgn="base">
        <a:spcBef>
          <a:spcPct val="20000"/>
        </a:spcBef>
        <a:spcAft>
          <a:spcPct val="0"/>
        </a:spcAft>
        <a:buClr>
          <a:schemeClr val="accent2"/>
        </a:buClr>
        <a:buSzPct val="60000"/>
        <a:buFont typeface="Wingdings" pitchFamily="2" charset="2"/>
        <a:buChar char="q"/>
        <a:defRPr sz="2600">
          <a:solidFill>
            <a:schemeClr val="tx1"/>
          </a:solidFill>
          <a:latin typeface="+mn-lt"/>
        </a:defRPr>
      </a:lvl2pPr>
      <a:lvl3pPr marL="1022350" indent="-350838" algn="l" rtl="0" fontAlgn="base">
        <a:spcBef>
          <a:spcPct val="20000"/>
        </a:spcBef>
        <a:spcAft>
          <a:spcPct val="0"/>
        </a:spcAft>
        <a:buClr>
          <a:schemeClr val="accent1"/>
        </a:buClr>
        <a:buSzPct val="65000"/>
        <a:buFont typeface="Wingdings" pitchFamily="2" charset="2"/>
        <a:buChar char="n"/>
        <a:defRPr sz="2200">
          <a:solidFill>
            <a:schemeClr val="tx1"/>
          </a:solidFill>
          <a:latin typeface="+mn-lt"/>
        </a:defRPr>
      </a:lvl3pPr>
      <a:lvl4pPr marL="1339850" indent="-315913" algn="l" rtl="0" fontAlgn="base">
        <a:spcBef>
          <a:spcPct val="20000"/>
        </a:spcBef>
        <a:spcAft>
          <a:spcPct val="0"/>
        </a:spcAft>
        <a:buClr>
          <a:schemeClr val="accent2"/>
        </a:buClr>
        <a:buSzPct val="70000"/>
        <a:buFont typeface="Wingdings" pitchFamily="2" charset="2"/>
        <a:buChar char="q"/>
        <a:defRPr sz="2000">
          <a:solidFill>
            <a:schemeClr val="tx1"/>
          </a:solidFill>
          <a:latin typeface="+mn-lt"/>
        </a:defRPr>
      </a:lvl4pPr>
      <a:lvl5pPr marL="16811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s://www.turkedebiyati.org/"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1378" name="Rectangle 2"/>
          <p:cNvSpPr>
            <a:spLocks noGrp="1" noChangeArrowheads="1"/>
          </p:cNvSpPr>
          <p:nvPr>
            <p:ph type="title"/>
          </p:nvPr>
        </p:nvSpPr>
        <p:spPr>
          <a:xfrm>
            <a:off x="457200" y="277813"/>
            <a:ext cx="8229600" cy="703262"/>
          </a:xfrm>
        </p:spPr>
        <p:txBody>
          <a:bodyPr/>
          <a:lstStyle/>
          <a:p>
            <a:pPr algn="ctr"/>
            <a:r>
              <a:rPr lang="tr-TR" altLang="tr-TR" sz="4600" b="1"/>
              <a:t>KELİME GRUPLARI</a:t>
            </a:r>
          </a:p>
        </p:txBody>
      </p:sp>
      <p:sp>
        <p:nvSpPr>
          <p:cNvPr id="101379" name="Rectangle 3"/>
          <p:cNvSpPr>
            <a:spLocks noGrp="1" noChangeArrowheads="1"/>
          </p:cNvSpPr>
          <p:nvPr>
            <p:ph type="body" idx="1"/>
          </p:nvPr>
        </p:nvSpPr>
        <p:spPr>
          <a:xfrm>
            <a:off x="468313" y="1268413"/>
            <a:ext cx="8229600" cy="4530725"/>
          </a:xfrm>
        </p:spPr>
        <p:txBody>
          <a:bodyPr/>
          <a:lstStyle/>
          <a:p>
            <a:pPr>
              <a:lnSpc>
                <a:spcPct val="80000"/>
              </a:lnSpc>
            </a:pPr>
            <a:r>
              <a:rPr lang="tr-TR" altLang="tr-TR" sz="1300" b="1" dirty="0">
                <a:solidFill>
                  <a:srgbClr val="FF3300"/>
                </a:solidFill>
              </a:rPr>
              <a:t>1. İSİM TAMLAMALARI</a:t>
            </a:r>
            <a:br>
              <a:rPr lang="tr-TR" altLang="tr-TR" sz="1300" b="1" dirty="0">
                <a:solidFill>
                  <a:srgbClr val="FF3300"/>
                </a:solidFill>
              </a:rPr>
            </a:br>
            <a:r>
              <a:rPr lang="tr-TR" altLang="tr-TR" sz="1300" b="1" dirty="0"/>
              <a:t>a. Belirtili İsim Tamlaması</a:t>
            </a:r>
            <a:br>
              <a:rPr lang="tr-TR" altLang="tr-TR" sz="1300" b="1" dirty="0"/>
            </a:br>
            <a:r>
              <a:rPr lang="tr-TR" altLang="tr-TR" sz="1300" b="1" dirty="0"/>
              <a:t>b. Belirtisiz İsim Tamlaması</a:t>
            </a:r>
            <a:br>
              <a:rPr lang="tr-TR" altLang="tr-TR" sz="1300" b="1" dirty="0"/>
            </a:br>
            <a:r>
              <a:rPr lang="tr-TR" altLang="tr-TR" sz="1300" b="1" dirty="0"/>
              <a:t>c. Takısız isim tamlaması</a:t>
            </a:r>
            <a:br>
              <a:rPr lang="tr-TR" altLang="tr-TR" sz="1300" b="1" dirty="0"/>
            </a:br>
            <a:r>
              <a:rPr lang="tr-TR" altLang="tr-TR" sz="1300" b="1" dirty="0"/>
              <a:t>d. Zincirleme isim tamlaması</a:t>
            </a:r>
            <a:br>
              <a:rPr lang="tr-TR" altLang="tr-TR" sz="1300" b="1" dirty="0"/>
            </a:br>
            <a:r>
              <a:rPr lang="tr-TR" altLang="tr-TR" sz="1300" b="1" dirty="0"/>
              <a:t>e. Karma tamlama</a:t>
            </a:r>
          </a:p>
          <a:p>
            <a:pPr>
              <a:lnSpc>
                <a:spcPct val="80000"/>
              </a:lnSpc>
            </a:pPr>
            <a:r>
              <a:rPr lang="tr-TR" altLang="tr-TR" sz="1300" b="1" dirty="0">
                <a:solidFill>
                  <a:srgbClr val="FF3300"/>
                </a:solidFill>
              </a:rPr>
              <a:t>2. SIFAT TAMLAMASI</a:t>
            </a:r>
            <a:br>
              <a:rPr lang="tr-TR" altLang="tr-TR" sz="1300" b="1" dirty="0">
                <a:solidFill>
                  <a:srgbClr val="FF3300"/>
                </a:solidFill>
              </a:rPr>
            </a:br>
            <a:endParaRPr lang="tr-TR" altLang="tr-TR" sz="1300" b="1" dirty="0">
              <a:solidFill>
                <a:srgbClr val="FF3300"/>
              </a:solidFill>
            </a:endParaRPr>
          </a:p>
          <a:p>
            <a:pPr>
              <a:lnSpc>
                <a:spcPct val="80000"/>
              </a:lnSpc>
            </a:pPr>
            <a:r>
              <a:rPr lang="tr-TR" altLang="tr-TR" sz="1300" b="1" dirty="0">
                <a:solidFill>
                  <a:srgbClr val="FF3300"/>
                </a:solidFill>
              </a:rPr>
              <a:t>3. İSİM-FİİL GRUBU</a:t>
            </a:r>
          </a:p>
          <a:p>
            <a:pPr>
              <a:lnSpc>
                <a:spcPct val="80000"/>
              </a:lnSpc>
            </a:pPr>
            <a:r>
              <a:rPr lang="tr-TR" altLang="tr-TR" sz="1300" b="1" dirty="0">
                <a:solidFill>
                  <a:srgbClr val="FF3300"/>
                </a:solidFill>
              </a:rPr>
              <a:t>4. SIFAT-FİİL GRUBU</a:t>
            </a:r>
          </a:p>
          <a:p>
            <a:pPr>
              <a:lnSpc>
                <a:spcPct val="80000"/>
              </a:lnSpc>
            </a:pPr>
            <a:r>
              <a:rPr lang="tr-TR" altLang="tr-TR" sz="1300" b="1" dirty="0">
                <a:solidFill>
                  <a:srgbClr val="FF3300"/>
                </a:solidFill>
              </a:rPr>
              <a:t>5. ZARF-FİİL GRUBU</a:t>
            </a:r>
          </a:p>
          <a:p>
            <a:pPr>
              <a:lnSpc>
                <a:spcPct val="80000"/>
              </a:lnSpc>
            </a:pPr>
            <a:r>
              <a:rPr lang="tr-TR" altLang="tr-TR" sz="1300" b="1" dirty="0">
                <a:solidFill>
                  <a:srgbClr val="FF3300"/>
                </a:solidFill>
              </a:rPr>
              <a:t>6. TEKRAR GRUBU (İKİLEME)</a:t>
            </a:r>
          </a:p>
          <a:p>
            <a:pPr>
              <a:lnSpc>
                <a:spcPct val="80000"/>
              </a:lnSpc>
            </a:pPr>
            <a:r>
              <a:rPr lang="tr-TR" altLang="tr-TR" sz="1300" b="1" dirty="0">
                <a:solidFill>
                  <a:srgbClr val="FF3300"/>
                </a:solidFill>
              </a:rPr>
              <a:t>7. EDAT GRUBU</a:t>
            </a:r>
          </a:p>
          <a:p>
            <a:pPr>
              <a:lnSpc>
                <a:spcPct val="80000"/>
              </a:lnSpc>
            </a:pPr>
            <a:r>
              <a:rPr lang="tr-TR" altLang="tr-TR" sz="1300" b="1" dirty="0">
                <a:solidFill>
                  <a:srgbClr val="FF3300"/>
                </a:solidFill>
              </a:rPr>
              <a:t>8. BAĞLAMA GRUBU</a:t>
            </a:r>
          </a:p>
          <a:p>
            <a:pPr>
              <a:lnSpc>
                <a:spcPct val="80000"/>
              </a:lnSpc>
            </a:pPr>
            <a:r>
              <a:rPr lang="tr-TR" altLang="tr-TR" sz="1300" b="1" dirty="0">
                <a:solidFill>
                  <a:srgbClr val="FF3300"/>
                </a:solidFill>
              </a:rPr>
              <a:t>9. AİTLİK GRUBU</a:t>
            </a:r>
          </a:p>
          <a:p>
            <a:pPr>
              <a:lnSpc>
                <a:spcPct val="80000"/>
              </a:lnSpc>
            </a:pPr>
            <a:r>
              <a:rPr lang="tr-TR" altLang="tr-TR" sz="1300" b="1" dirty="0">
                <a:solidFill>
                  <a:srgbClr val="FF3300"/>
                </a:solidFill>
              </a:rPr>
              <a:t>10. ÜNVAN GRUBU</a:t>
            </a:r>
          </a:p>
          <a:p>
            <a:pPr>
              <a:lnSpc>
                <a:spcPct val="80000"/>
              </a:lnSpc>
            </a:pPr>
            <a:r>
              <a:rPr lang="tr-TR" altLang="tr-TR" sz="1300" b="1" dirty="0">
                <a:solidFill>
                  <a:srgbClr val="FF3300"/>
                </a:solidFill>
              </a:rPr>
              <a:t>11. ÜNLEM GRUBU</a:t>
            </a:r>
          </a:p>
          <a:p>
            <a:pPr>
              <a:lnSpc>
                <a:spcPct val="80000"/>
              </a:lnSpc>
            </a:pPr>
            <a:r>
              <a:rPr lang="tr-TR" altLang="tr-TR" sz="1300" b="1" dirty="0">
                <a:solidFill>
                  <a:srgbClr val="FF3300"/>
                </a:solidFill>
              </a:rPr>
              <a:t>12. SAYI GRUBU</a:t>
            </a:r>
          </a:p>
          <a:p>
            <a:pPr>
              <a:lnSpc>
                <a:spcPct val="80000"/>
              </a:lnSpc>
            </a:pPr>
            <a:r>
              <a:rPr lang="tr-TR" altLang="tr-TR" sz="1300" b="1" dirty="0">
                <a:solidFill>
                  <a:srgbClr val="FF3300"/>
                </a:solidFill>
              </a:rPr>
              <a:t>13. KISALTMA GRUPLARI</a:t>
            </a:r>
            <a:br>
              <a:rPr lang="tr-TR" altLang="tr-TR" sz="1300" b="1" dirty="0">
                <a:solidFill>
                  <a:srgbClr val="FF3300"/>
                </a:solidFill>
              </a:rPr>
            </a:br>
            <a:r>
              <a:rPr lang="tr-TR" altLang="tr-TR" sz="1300" b="1" dirty="0"/>
              <a:t>a. İsnat Grubu</a:t>
            </a:r>
            <a:br>
              <a:rPr lang="tr-TR" altLang="tr-TR" sz="1300" b="1" dirty="0"/>
            </a:br>
            <a:r>
              <a:rPr lang="tr-TR" altLang="tr-TR" sz="1300" b="1" dirty="0"/>
              <a:t>b. Yükleme Grubu</a:t>
            </a:r>
            <a:br>
              <a:rPr lang="tr-TR" altLang="tr-TR" sz="1300" b="1" dirty="0"/>
            </a:br>
            <a:r>
              <a:rPr lang="tr-TR" altLang="tr-TR" sz="1300" b="1" dirty="0"/>
              <a:t>c. Yaklaşma Grubu</a:t>
            </a:r>
            <a:br>
              <a:rPr lang="tr-TR" altLang="tr-TR" sz="1300" b="1" dirty="0"/>
            </a:br>
            <a:r>
              <a:rPr lang="tr-TR" altLang="tr-TR" sz="1300" b="1" dirty="0"/>
              <a:t>d. Bulunma Grubu</a:t>
            </a:r>
            <a:br>
              <a:rPr lang="tr-TR" altLang="tr-TR" sz="1300" b="1" dirty="0"/>
            </a:br>
            <a:r>
              <a:rPr lang="tr-TR" altLang="tr-TR" sz="1300" b="1" dirty="0"/>
              <a:t>e. Uzaklaşma Grubu</a:t>
            </a:r>
            <a:br>
              <a:rPr lang="tr-TR" altLang="tr-TR" sz="1300" b="1" dirty="0"/>
            </a:br>
            <a:r>
              <a:rPr lang="tr-TR" altLang="tr-TR" sz="1300" b="1" dirty="0"/>
              <a:t>f. Vasıta Grubu</a:t>
            </a:r>
          </a:p>
          <a:p>
            <a:pPr>
              <a:lnSpc>
                <a:spcPct val="80000"/>
              </a:lnSpc>
            </a:pPr>
            <a:r>
              <a:rPr lang="tr-TR" altLang="tr-TR" sz="1100" b="1" dirty="0">
                <a:solidFill>
                  <a:srgbClr val="FF3300"/>
                </a:solidFill>
              </a:rPr>
              <a:t>14. BİRLEŞİK İSİM</a:t>
            </a:r>
            <a:r>
              <a:rPr lang="tr-TR" altLang="tr-TR" sz="1100" dirty="0"/>
              <a:t> </a:t>
            </a:r>
          </a:p>
        </p:txBody>
      </p:sp>
      <p:sp>
        <p:nvSpPr>
          <p:cNvPr id="2" name="Dikdörtgen 1"/>
          <p:cNvSpPr/>
          <p:nvPr/>
        </p:nvSpPr>
        <p:spPr>
          <a:xfrm>
            <a:off x="4283968" y="5373216"/>
            <a:ext cx="4572000" cy="646331"/>
          </a:xfrm>
          <a:prstGeom prst="rect">
            <a:avLst/>
          </a:prstGeom>
        </p:spPr>
        <p:txBody>
          <a:bodyPr>
            <a:spAutoFit/>
          </a:bodyPr>
          <a:lstStyle/>
          <a:p>
            <a:pPr algn="ctr">
              <a:spcAft>
                <a:spcPts val="0"/>
              </a:spcAft>
            </a:pPr>
            <a:r>
              <a:rPr lang="tr-TR" b="1" u="sng" dirty="0" smtClean="0">
                <a:solidFill>
                  <a:srgbClr val="0000FF"/>
                </a:solidFill>
                <a:effectLst/>
                <a:latin typeface="Calibri"/>
                <a:ea typeface="Calibri"/>
                <a:cs typeface="Times New Roman"/>
                <a:hlinkClick r:id="rId2"/>
              </a:rPr>
              <a:t>www.turkedebiyati.org</a:t>
            </a:r>
            <a:br>
              <a:rPr lang="tr-TR" b="1" u="sng" dirty="0" smtClean="0">
                <a:solidFill>
                  <a:srgbClr val="0000FF"/>
                </a:solidFill>
                <a:effectLst/>
                <a:latin typeface="Calibri"/>
                <a:ea typeface="Calibri"/>
                <a:cs typeface="Times New Roman"/>
                <a:hlinkClick r:id="rId2"/>
              </a:rPr>
            </a:br>
            <a:r>
              <a:rPr lang="tr-TR" b="1" dirty="0" smtClean="0">
                <a:solidFill>
                  <a:srgbClr val="FF3300"/>
                </a:solidFill>
                <a:effectLst/>
                <a:latin typeface="Calibri"/>
                <a:ea typeface="Calibri"/>
                <a:cs typeface="Times New Roman"/>
              </a:rPr>
              <a:t>Türk Dili ve Edebiyatı Kaynak Eğitim Sitesi</a:t>
            </a:r>
            <a:endParaRPr lang="tr-TR" dirty="0">
              <a:effectLst/>
              <a:latin typeface="Calibri"/>
              <a:ea typeface="Calibri"/>
              <a:cs typeface="Times New Roman"/>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32770" name="Rectangle 2"/>
          <p:cNvSpPr>
            <a:spLocks noGrp="1" noChangeArrowheads="1"/>
          </p:cNvSpPr>
          <p:nvPr>
            <p:ph type="title"/>
          </p:nvPr>
        </p:nvSpPr>
        <p:spPr>
          <a:noFill/>
          <a:ln/>
        </p:spPr>
        <p:txBody>
          <a:bodyPr lIns="92075" tIns="46038" rIns="92075" bIns="46038" anchor="ctr" anchorCtr="1"/>
          <a:lstStyle/>
          <a:p>
            <a:r>
              <a:rPr lang="tr-TR" altLang="tr-TR" sz="3800">
                <a:solidFill>
                  <a:srgbClr val="FF3300"/>
                </a:solidFill>
                <a:latin typeface="Anasthesia" pitchFamily="2" charset="0"/>
              </a:rPr>
              <a:t>İsim Tamlamalarının Özellikleri</a:t>
            </a:r>
          </a:p>
        </p:txBody>
      </p:sp>
      <p:sp>
        <p:nvSpPr>
          <p:cNvPr id="32771" name="Rectangle 3"/>
          <p:cNvSpPr>
            <a:spLocks noGrp="1" noChangeArrowheads="1"/>
          </p:cNvSpPr>
          <p:nvPr>
            <p:ph type="body" idx="1"/>
          </p:nvPr>
        </p:nvSpPr>
        <p:spPr>
          <a:xfrm>
            <a:off x="900113" y="1628775"/>
            <a:ext cx="7772400" cy="4114800"/>
          </a:xfrm>
          <a:noFill/>
          <a:ln/>
        </p:spPr>
        <p:txBody>
          <a:bodyPr lIns="92075" tIns="46038" rIns="92075" bIns="46038"/>
          <a:lstStyle/>
          <a:p>
            <a:pPr lvl="1">
              <a:lnSpc>
                <a:spcPct val="80000"/>
              </a:lnSpc>
              <a:buFont typeface="Wingdings" pitchFamily="2" charset="2"/>
              <a:buNone/>
            </a:pPr>
            <a:r>
              <a:rPr lang="tr-TR" altLang="tr-TR">
                <a:latin typeface="Cataneo BT" pitchFamily="66" charset="0"/>
              </a:rPr>
              <a:t>Tamlayanla tamlanan yer değiştirebilir.</a:t>
            </a:r>
            <a:endParaRPr lang="tr-TR" altLang="tr-TR" b="1">
              <a:latin typeface="Cataneo BT" pitchFamily="66" charset="0"/>
            </a:endParaRPr>
          </a:p>
          <a:p>
            <a:pPr lvl="1">
              <a:lnSpc>
                <a:spcPct val="80000"/>
              </a:lnSpc>
            </a:pPr>
            <a:r>
              <a:rPr lang="tr-TR" altLang="tr-TR" sz="2000" b="1"/>
              <a:t>Bulutları</a:t>
            </a:r>
            <a:r>
              <a:rPr lang="tr-TR" altLang="tr-TR" sz="2000"/>
              <a:t> </a:t>
            </a:r>
            <a:r>
              <a:rPr lang="tr-TR" altLang="tr-TR" sz="2000">
                <a:solidFill>
                  <a:srgbClr val="FF3300"/>
                </a:solidFill>
              </a:rPr>
              <a:t>dağıldı artık</a:t>
            </a:r>
            <a:r>
              <a:rPr lang="tr-TR" altLang="tr-TR" sz="2000"/>
              <a:t> </a:t>
            </a:r>
            <a:r>
              <a:rPr lang="tr-TR" altLang="tr-TR" sz="2000" b="1"/>
              <a:t>dağların.</a:t>
            </a:r>
            <a:endParaRPr lang="tr-TR" altLang="tr-TR" sz="2000"/>
          </a:p>
          <a:p>
            <a:pPr lvl="1">
              <a:lnSpc>
                <a:spcPct val="80000"/>
              </a:lnSpc>
            </a:pPr>
            <a:r>
              <a:rPr lang="tr-TR" altLang="tr-TR" sz="2000">
                <a:solidFill>
                  <a:srgbClr val="FF3300"/>
                </a:solidFill>
              </a:rPr>
              <a:t>Şimdilerde</a:t>
            </a:r>
            <a:r>
              <a:rPr lang="tr-TR" altLang="tr-TR" sz="2000" b="1"/>
              <a:t> saçları </a:t>
            </a:r>
            <a:r>
              <a:rPr lang="tr-TR" altLang="tr-TR" sz="2000">
                <a:solidFill>
                  <a:srgbClr val="FF3300"/>
                </a:solidFill>
              </a:rPr>
              <a:t>iyice</a:t>
            </a:r>
            <a:r>
              <a:rPr lang="tr-TR" altLang="tr-TR" sz="2000" b="1">
                <a:solidFill>
                  <a:srgbClr val="FF3300"/>
                </a:solidFill>
              </a:rPr>
              <a:t> </a:t>
            </a:r>
            <a:r>
              <a:rPr lang="tr-TR" altLang="tr-TR" sz="2000">
                <a:solidFill>
                  <a:srgbClr val="FF3300"/>
                </a:solidFill>
              </a:rPr>
              <a:t>ağarmış benim biricik</a:t>
            </a:r>
            <a:r>
              <a:rPr lang="tr-TR" altLang="tr-TR" sz="2000" b="1"/>
              <a:t> babacığımın.</a:t>
            </a:r>
            <a:endParaRPr lang="tr-TR" altLang="tr-TR" sz="2000"/>
          </a:p>
          <a:p>
            <a:pPr lvl="1">
              <a:lnSpc>
                <a:spcPct val="80000"/>
              </a:lnSpc>
            </a:pPr>
            <a:endParaRPr lang="tr-TR" altLang="tr-TR" sz="2000"/>
          </a:p>
          <a:p>
            <a:pPr lvl="1">
              <a:lnSpc>
                <a:spcPct val="80000"/>
              </a:lnSpc>
              <a:buFont typeface="Wingdings" pitchFamily="2" charset="2"/>
              <a:buNone/>
            </a:pPr>
            <a:r>
              <a:rPr lang="tr-TR" altLang="tr-TR">
                <a:latin typeface="Cataneo BT" pitchFamily="66" charset="0"/>
              </a:rPr>
              <a:t>Zamirlerle isim tamlaması kurulur.</a:t>
            </a:r>
            <a:endParaRPr lang="tr-TR" altLang="tr-TR" b="1">
              <a:latin typeface="Cataneo BT" pitchFamily="66" charset="0"/>
            </a:endParaRPr>
          </a:p>
          <a:p>
            <a:pPr lvl="1">
              <a:lnSpc>
                <a:spcPct val="80000"/>
              </a:lnSpc>
            </a:pPr>
            <a:r>
              <a:rPr lang="tr-TR" altLang="tr-TR" sz="2000" b="1"/>
              <a:t>Kimin nesi</a:t>
            </a:r>
            <a:r>
              <a:rPr lang="tr-TR" altLang="tr-TR" sz="2000"/>
              <a:t> </a:t>
            </a:r>
            <a:r>
              <a:rPr lang="tr-TR" altLang="tr-TR" sz="2000">
                <a:solidFill>
                  <a:srgbClr val="FF3300"/>
                </a:solidFill>
              </a:rPr>
              <a:t>kaybolmuş.</a:t>
            </a:r>
            <a:endParaRPr lang="tr-TR" altLang="tr-TR" sz="2000" b="1">
              <a:solidFill>
                <a:srgbClr val="FF3300"/>
              </a:solidFill>
            </a:endParaRPr>
          </a:p>
          <a:p>
            <a:pPr lvl="1">
              <a:lnSpc>
                <a:spcPct val="80000"/>
              </a:lnSpc>
            </a:pPr>
            <a:r>
              <a:rPr lang="tr-TR" altLang="tr-TR" sz="2000" b="1"/>
              <a:t>Bunların çoğu</a:t>
            </a:r>
            <a:r>
              <a:rPr lang="tr-TR" altLang="tr-TR" sz="2000"/>
              <a:t> </a:t>
            </a:r>
            <a:r>
              <a:rPr lang="tr-TR" altLang="tr-TR" sz="2000">
                <a:solidFill>
                  <a:srgbClr val="FF3300"/>
                </a:solidFill>
              </a:rPr>
              <a:t>kayıp.</a:t>
            </a:r>
          </a:p>
          <a:p>
            <a:pPr lvl="1">
              <a:lnSpc>
                <a:spcPct val="80000"/>
              </a:lnSpc>
              <a:buFont typeface="Wingdings" pitchFamily="2" charset="2"/>
              <a:buNone/>
            </a:pPr>
            <a:endParaRPr lang="tr-TR" altLang="tr-TR" sz="2000">
              <a:solidFill>
                <a:srgbClr val="FF3300"/>
              </a:solidFill>
            </a:endParaRPr>
          </a:p>
          <a:p>
            <a:pPr lvl="1">
              <a:lnSpc>
                <a:spcPct val="80000"/>
              </a:lnSpc>
              <a:buFont typeface="Wingdings" pitchFamily="2" charset="2"/>
              <a:buNone/>
            </a:pPr>
            <a:r>
              <a:rPr lang="tr-TR" altLang="tr-TR">
                <a:latin typeface="Cataneo BT" pitchFamily="66" charset="0"/>
              </a:rPr>
              <a:t>İsim ve zamir dışında başka kelimelerle isim tamlaması kurulmaz.</a:t>
            </a:r>
            <a:endParaRPr lang="tr-TR" altLang="tr-TR" b="1">
              <a:latin typeface="Cataneo BT" pitchFamily="66" charset="0"/>
            </a:endParaRPr>
          </a:p>
          <a:p>
            <a:pPr lvl="1">
              <a:lnSpc>
                <a:spcPct val="80000"/>
              </a:lnSpc>
            </a:pPr>
            <a:r>
              <a:rPr lang="tr-TR" altLang="tr-TR" sz="2000" b="1"/>
              <a:t>Çocuğun anlayacağı</a:t>
            </a:r>
            <a:r>
              <a:rPr lang="tr-TR" altLang="tr-TR" sz="2000"/>
              <a:t>nı </a:t>
            </a:r>
            <a:r>
              <a:rPr lang="tr-TR" altLang="tr-TR" sz="2000">
                <a:solidFill>
                  <a:srgbClr val="FF3300"/>
                </a:solidFill>
              </a:rPr>
              <a:t>biliyorduk.</a:t>
            </a:r>
            <a:endParaRPr lang="tr-TR" altLang="tr-TR" sz="2000" b="1">
              <a:solidFill>
                <a:srgbClr val="FF3300"/>
              </a:solidFill>
            </a:endParaRPr>
          </a:p>
          <a:p>
            <a:pPr lvl="1">
              <a:lnSpc>
                <a:spcPct val="80000"/>
              </a:lnSpc>
            </a:pPr>
            <a:r>
              <a:rPr lang="tr-TR" altLang="tr-TR" sz="2000" b="1"/>
              <a:t>Senin gibisi</a:t>
            </a:r>
            <a:r>
              <a:rPr lang="tr-TR" altLang="tr-TR" sz="2000"/>
              <a:t>ni </a:t>
            </a:r>
            <a:r>
              <a:rPr lang="tr-TR" altLang="tr-TR" sz="2000">
                <a:solidFill>
                  <a:srgbClr val="FF3300"/>
                </a:solidFill>
              </a:rPr>
              <a:t>görmedim.</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33794" name="Rectangle 2"/>
          <p:cNvSpPr>
            <a:spLocks noGrp="1" noChangeArrowheads="1"/>
          </p:cNvSpPr>
          <p:nvPr>
            <p:ph type="title"/>
          </p:nvPr>
        </p:nvSpPr>
        <p:spPr>
          <a:noFill/>
          <a:ln/>
        </p:spPr>
        <p:txBody>
          <a:bodyPr lIns="92075" tIns="46038" rIns="92075" bIns="46038" anchor="ctr" anchorCtr="1"/>
          <a:lstStyle/>
          <a:p>
            <a:r>
              <a:rPr lang="tr-TR" altLang="tr-TR" sz="3800">
                <a:solidFill>
                  <a:srgbClr val="FF3300"/>
                </a:solidFill>
                <a:latin typeface="Anasthesia" pitchFamily="2" charset="0"/>
              </a:rPr>
              <a:t>İsim Tamlamalarının Özellikleri</a:t>
            </a:r>
          </a:p>
        </p:txBody>
      </p:sp>
      <p:sp>
        <p:nvSpPr>
          <p:cNvPr id="33795" name="Rectangle 3"/>
          <p:cNvSpPr>
            <a:spLocks noGrp="1" noChangeArrowheads="1"/>
          </p:cNvSpPr>
          <p:nvPr>
            <p:ph type="body" idx="1"/>
          </p:nvPr>
        </p:nvSpPr>
        <p:spPr>
          <a:noFill/>
          <a:ln/>
        </p:spPr>
        <p:txBody>
          <a:bodyPr lIns="92075" tIns="46038" rIns="92075" bIns="46038"/>
          <a:lstStyle/>
          <a:p>
            <a:pPr lvl="1">
              <a:lnSpc>
                <a:spcPct val="90000"/>
              </a:lnSpc>
            </a:pPr>
            <a:r>
              <a:rPr lang="tr-TR" altLang="tr-TR" sz="2000">
                <a:latin typeface="Cataneo BT" pitchFamily="66" charset="0"/>
              </a:rPr>
              <a:t>-den hal eki tamlayan eki yerine kullanıldığında da tamlama isim tamlamasıdır.</a:t>
            </a:r>
            <a:endParaRPr lang="tr-TR" altLang="tr-TR" sz="2000" b="1">
              <a:latin typeface="Cataneo BT" pitchFamily="66" charset="0"/>
            </a:endParaRPr>
          </a:p>
          <a:p>
            <a:pPr lvl="1">
              <a:lnSpc>
                <a:spcPct val="90000"/>
              </a:lnSpc>
            </a:pPr>
            <a:r>
              <a:rPr lang="tr-TR" altLang="tr-TR" sz="2000" b="1"/>
              <a:t>Arkadaşlarından bazısı</a:t>
            </a:r>
            <a:r>
              <a:rPr lang="tr-TR" altLang="tr-TR" sz="2000"/>
              <a:t> </a:t>
            </a:r>
            <a:r>
              <a:rPr lang="tr-TR" altLang="tr-TR" sz="2000">
                <a:solidFill>
                  <a:srgbClr val="FF3300"/>
                </a:solidFill>
              </a:rPr>
              <a:t>başarılı değil.</a:t>
            </a:r>
            <a:endParaRPr lang="tr-TR" altLang="tr-TR" sz="2000" b="1">
              <a:solidFill>
                <a:srgbClr val="FF3300"/>
              </a:solidFill>
            </a:endParaRPr>
          </a:p>
          <a:p>
            <a:pPr lvl="1">
              <a:lnSpc>
                <a:spcPct val="90000"/>
              </a:lnSpc>
            </a:pPr>
            <a:r>
              <a:rPr lang="tr-TR" altLang="tr-TR" sz="2000" b="1"/>
              <a:t>Dükkânlardan üçü</a:t>
            </a:r>
            <a:r>
              <a:rPr lang="tr-TR" altLang="tr-TR" sz="2000"/>
              <a:t> </a:t>
            </a:r>
            <a:r>
              <a:rPr lang="tr-TR" altLang="tr-TR" sz="2000">
                <a:solidFill>
                  <a:srgbClr val="FF3300"/>
                </a:solidFill>
              </a:rPr>
              <a:t>daha açılmamış.</a:t>
            </a:r>
          </a:p>
          <a:p>
            <a:pPr lvl="1">
              <a:lnSpc>
                <a:spcPct val="90000"/>
              </a:lnSpc>
            </a:pPr>
            <a:r>
              <a:rPr lang="tr-TR" altLang="tr-TR" sz="2000">
                <a:latin typeface="Cataneo BT" pitchFamily="66" charset="0"/>
              </a:rPr>
              <a:t>Bir tamlayan birden fazla tamlanana bağlanabilir.</a:t>
            </a:r>
          </a:p>
          <a:p>
            <a:pPr lvl="1">
              <a:lnSpc>
                <a:spcPct val="90000"/>
              </a:lnSpc>
            </a:pPr>
            <a:r>
              <a:rPr lang="tr-TR" altLang="tr-TR" sz="2000">
                <a:solidFill>
                  <a:srgbClr val="FF3300"/>
                </a:solidFill>
              </a:rPr>
              <a:t>Sabahleyin büronun</a:t>
            </a:r>
            <a:r>
              <a:rPr lang="tr-TR" altLang="tr-TR" sz="2000"/>
              <a:t> </a:t>
            </a:r>
            <a:r>
              <a:rPr lang="tr-TR" altLang="tr-TR" sz="2000" b="1"/>
              <a:t>halısını, paspasını, camlarını</a:t>
            </a:r>
            <a:r>
              <a:rPr lang="tr-TR" altLang="tr-TR" sz="2000"/>
              <a:t> </a:t>
            </a:r>
            <a:r>
              <a:rPr lang="tr-TR" altLang="tr-TR" sz="2000">
                <a:solidFill>
                  <a:srgbClr val="FF3300"/>
                </a:solidFill>
              </a:rPr>
              <a:t>yıkadık.</a:t>
            </a:r>
          </a:p>
          <a:p>
            <a:pPr lvl="1">
              <a:lnSpc>
                <a:spcPct val="90000"/>
              </a:lnSpc>
            </a:pPr>
            <a:r>
              <a:rPr lang="tr-TR" altLang="tr-TR" sz="2000">
                <a:latin typeface="Cataneo BT" pitchFamily="66" charset="0"/>
              </a:rPr>
              <a:t>Birden fazla tamlayan bir tamlananı tamamlayabilir.</a:t>
            </a:r>
            <a:endParaRPr lang="tr-TR" altLang="tr-TR" sz="2000" b="1">
              <a:latin typeface="Cataneo BT" pitchFamily="66" charset="0"/>
            </a:endParaRPr>
          </a:p>
          <a:p>
            <a:pPr lvl="1">
              <a:lnSpc>
                <a:spcPct val="90000"/>
              </a:lnSpc>
            </a:pPr>
            <a:r>
              <a:rPr lang="tr-TR" altLang="tr-TR" sz="2000" b="1"/>
              <a:t>Ali’nin, Cem’in, Musa’nın </a:t>
            </a:r>
            <a:r>
              <a:rPr lang="tr-TR" altLang="tr-TR" sz="2000">
                <a:solidFill>
                  <a:srgbClr val="FF3300"/>
                </a:solidFill>
              </a:rPr>
              <a:t>notları eşit.</a:t>
            </a:r>
          </a:p>
          <a:p>
            <a:pPr lvl="1">
              <a:lnSpc>
                <a:spcPct val="90000"/>
              </a:lnSpc>
            </a:pPr>
            <a:r>
              <a:rPr lang="tr-TR" altLang="tr-TR" sz="2000">
                <a:latin typeface="Calligraph421 BT" pitchFamily="66" charset="0"/>
              </a:rPr>
              <a:t>Cümlede “sadece tamlanan”ın kullanıldığı durumda bu “tamlanan”a “tamlayanı düşmüş isim tamlaması” denir.</a:t>
            </a:r>
          </a:p>
          <a:p>
            <a:pPr lvl="1">
              <a:lnSpc>
                <a:spcPct val="90000"/>
              </a:lnSpc>
            </a:pPr>
            <a:r>
              <a:rPr lang="tr-TR" altLang="tr-TR" sz="2000">
                <a:solidFill>
                  <a:srgbClr val="FF3300"/>
                </a:solidFill>
              </a:rPr>
              <a:t>Yolculukta</a:t>
            </a:r>
            <a:r>
              <a:rPr lang="tr-TR" altLang="tr-TR" sz="2000"/>
              <a:t> </a:t>
            </a:r>
            <a:r>
              <a:rPr lang="tr-TR" altLang="tr-TR" sz="2000" b="1"/>
              <a:t>çantası</a:t>
            </a:r>
            <a:r>
              <a:rPr lang="tr-TR" altLang="tr-TR" sz="2000"/>
              <a:t> </a:t>
            </a:r>
            <a:r>
              <a:rPr lang="tr-TR" altLang="tr-TR" sz="2000">
                <a:solidFill>
                  <a:srgbClr val="FF3300"/>
                </a:solidFill>
              </a:rPr>
              <a:t>kaybolmuş.</a:t>
            </a:r>
          </a:p>
          <a:p>
            <a:pPr lvl="1">
              <a:lnSpc>
                <a:spcPct val="90000"/>
              </a:lnSpc>
            </a:pPr>
            <a:r>
              <a:rPr lang="tr-TR" altLang="tr-TR" sz="2000">
                <a:solidFill>
                  <a:srgbClr val="FF3300"/>
                </a:solidFill>
              </a:rPr>
              <a:t>Bana </a:t>
            </a:r>
            <a:r>
              <a:rPr lang="tr-TR" altLang="tr-TR" sz="2000" b="1"/>
              <a:t>defteri</a:t>
            </a:r>
            <a:r>
              <a:rPr lang="tr-TR" altLang="tr-TR" sz="2000"/>
              <a:t>ni </a:t>
            </a:r>
            <a:r>
              <a:rPr lang="tr-TR" altLang="tr-TR" sz="2000">
                <a:solidFill>
                  <a:srgbClr val="FF3300"/>
                </a:solidFill>
              </a:rPr>
              <a:t>verdi.</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35843" name="Rectangle 3"/>
          <p:cNvSpPr>
            <a:spLocks noGrp="1" noChangeArrowheads="1"/>
          </p:cNvSpPr>
          <p:nvPr>
            <p:ph type="body" idx="1"/>
          </p:nvPr>
        </p:nvSpPr>
        <p:spPr>
          <a:xfrm>
            <a:off x="900113" y="188913"/>
            <a:ext cx="7772400" cy="4724400"/>
          </a:xfrm>
          <a:noFill/>
          <a:ln/>
        </p:spPr>
        <p:txBody>
          <a:bodyPr lIns="92075" tIns="46038" rIns="92075" bIns="46038"/>
          <a:lstStyle/>
          <a:p>
            <a:pPr lvl="1"/>
            <a:r>
              <a:rPr lang="tr-TR" altLang="tr-TR" sz="2200">
                <a:latin typeface="Letter Gothic" pitchFamily="49" charset="0"/>
              </a:rPr>
              <a:t>Cümlede “sadece tamlayan”ın kullanıldığı durumda bu “tamlayan”a “tamlananı düşmüş isim tamlaması” denir.</a:t>
            </a:r>
          </a:p>
          <a:p>
            <a:pPr lvl="1"/>
            <a:r>
              <a:rPr lang="tr-TR" altLang="tr-TR" sz="2200">
                <a:solidFill>
                  <a:srgbClr val="FF3300"/>
                </a:solidFill>
              </a:rPr>
              <a:t>Bu üç daire</a:t>
            </a:r>
            <a:r>
              <a:rPr lang="tr-TR" altLang="tr-TR" sz="2200"/>
              <a:t> </a:t>
            </a:r>
            <a:r>
              <a:rPr lang="tr-TR" altLang="tr-TR" sz="2200" b="1"/>
              <a:t>ablamın</a:t>
            </a:r>
            <a:r>
              <a:rPr lang="tr-TR" altLang="tr-TR" sz="2200"/>
              <a:t>dır.</a:t>
            </a:r>
          </a:p>
          <a:p>
            <a:pPr lvl="1"/>
            <a:r>
              <a:rPr lang="tr-TR" altLang="tr-TR" sz="2200">
                <a:solidFill>
                  <a:srgbClr val="FF3300"/>
                </a:solidFill>
              </a:rPr>
              <a:t>Bu üç daire</a:t>
            </a:r>
            <a:r>
              <a:rPr lang="tr-TR" altLang="tr-TR" sz="2200"/>
              <a:t> </a:t>
            </a:r>
            <a:r>
              <a:rPr lang="tr-TR" altLang="tr-TR" sz="2200" b="1"/>
              <a:t>ablamın dairesi</a:t>
            </a:r>
            <a:r>
              <a:rPr lang="tr-TR" altLang="tr-TR" sz="2200"/>
              <a:t>dir.</a:t>
            </a:r>
          </a:p>
          <a:p>
            <a:pPr lvl="1"/>
            <a:r>
              <a:rPr lang="tr-TR" altLang="tr-TR" sz="2200"/>
              <a:t>Kitap </a:t>
            </a:r>
            <a:r>
              <a:rPr lang="tr-TR" altLang="tr-TR" sz="2200" b="1"/>
              <a:t>Tarık’ın.</a:t>
            </a:r>
            <a:endParaRPr lang="tr-TR" altLang="tr-TR" sz="2200"/>
          </a:p>
          <a:p>
            <a:pPr lvl="1"/>
            <a:r>
              <a:rPr lang="tr-TR" altLang="tr-TR" sz="2200"/>
              <a:t>Kitap </a:t>
            </a:r>
            <a:r>
              <a:rPr lang="tr-TR" altLang="tr-TR" sz="2200" b="1"/>
              <a:t>Tarık’ın kitabı</a:t>
            </a:r>
            <a:r>
              <a:rPr lang="tr-TR" altLang="tr-TR" sz="2200"/>
              <a:t>.</a:t>
            </a:r>
          </a:p>
          <a:p>
            <a:pPr lvl="1"/>
            <a:r>
              <a:rPr lang="tr-TR" altLang="tr-TR" sz="2200">
                <a:latin typeface="Cataneo BT" pitchFamily="66" charset="0"/>
              </a:rPr>
              <a:t>Belirtisiz isim tamlaması sıfat görevinde kullanılabilir.</a:t>
            </a:r>
            <a:endParaRPr lang="tr-TR" altLang="tr-TR" sz="2200" b="1">
              <a:latin typeface="Cataneo BT" pitchFamily="66" charset="0"/>
            </a:endParaRPr>
          </a:p>
          <a:p>
            <a:pPr lvl="1"/>
            <a:r>
              <a:rPr lang="tr-TR" altLang="tr-TR" sz="2200" b="1"/>
              <a:t>Su yeşili</a:t>
            </a:r>
            <a:r>
              <a:rPr lang="tr-TR" altLang="tr-TR" sz="2200"/>
              <a:t> </a:t>
            </a:r>
            <a:r>
              <a:rPr lang="tr-TR" altLang="tr-TR" sz="2200">
                <a:solidFill>
                  <a:srgbClr val="FF3300"/>
                </a:solidFill>
              </a:rPr>
              <a:t>gömleğini giymişti.</a:t>
            </a:r>
          </a:p>
          <a:p>
            <a:pPr lvl="1"/>
            <a:r>
              <a:rPr lang="tr-TR" altLang="tr-TR" sz="2200">
                <a:solidFill>
                  <a:srgbClr val="FF3300"/>
                </a:solidFill>
              </a:rPr>
              <a:t>Göğü </a:t>
            </a:r>
            <a:r>
              <a:rPr lang="tr-TR" altLang="tr-TR" sz="2200" b="1"/>
              <a:t>ateş rengi</a:t>
            </a:r>
            <a:r>
              <a:rPr lang="tr-TR" altLang="tr-TR" sz="2200"/>
              <a:t> </a:t>
            </a:r>
            <a:r>
              <a:rPr lang="tr-TR" altLang="tr-TR" sz="2200">
                <a:solidFill>
                  <a:srgbClr val="FF3300"/>
                </a:solidFill>
              </a:rPr>
              <a:t>bulutlar kapladı.</a:t>
            </a:r>
          </a:p>
          <a:p>
            <a:pPr lvl="1"/>
            <a:r>
              <a:rPr lang="tr-TR" altLang="tr-TR" sz="2200"/>
              <a:t>Bu, </a:t>
            </a:r>
            <a:r>
              <a:rPr lang="tr-TR" altLang="tr-TR" sz="2200" b="1"/>
              <a:t>acemi işi</a:t>
            </a:r>
            <a:r>
              <a:rPr lang="tr-TR" altLang="tr-TR" sz="2200"/>
              <a:t> </a:t>
            </a:r>
            <a:r>
              <a:rPr lang="tr-TR" altLang="tr-TR" sz="2200">
                <a:solidFill>
                  <a:srgbClr val="FF3300"/>
                </a:solidFill>
              </a:rPr>
              <a:t>bir resim.</a:t>
            </a:r>
          </a:p>
          <a:p>
            <a:pPr lvl="1"/>
            <a:r>
              <a:rPr lang="tr-TR" altLang="tr-TR" sz="2200">
                <a:latin typeface="Cataneo BT" pitchFamily="66" charset="0"/>
              </a:rPr>
              <a:t>Belirtisiz isim tamlaması sıfat tarafından nitelenebilir.</a:t>
            </a:r>
            <a:endParaRPr lang="tr-TR" altLang="tr-TR" sz="2200" b="1">
              <a:latin typeface="Cataneo BT" pitchFamily="66" charset="0"/>
            </a:endParaRPr>
          </a:p>
          <a:p>
            <a:pPr lvl="1"/>
            <a:r>
              <a:rPr lang="tr-TR" altLang="tr-TR" sz="2200" b="1"/>
              <a:t>Etkileyici</a:t>
            </a:r>
            <a:r>
              <a:rPr lang="tr-TR" altLang="tr-TR" sz="2200"/>
              <a:t> </a:t>
            </a:r>
            <a:r>
              <a:rPr lang="tr-TR" altLang="tr-TR" sz="2200">
                <a:solidFill>
                  <a:srgbClr val="FF3300"/>
                </a:solidFill>
              </a:rPr>
              <a:t>çam kokuları</a:t>
            </a:r>
            <a:r>
              <a:rPr lang="tr-TR" altLang="tr-TR" sz="2200"/>
              <a:t> arasında ilerliyoruz.</a:t>
            </a:r>
          </a:p>
          <a:p>
            <a:pPr lvl="1"/>
            <a:r>
              <a:rPr lang="tr-TR" altLang="tr-TR" sz="2200"/>
              <a:t>Eski devlet bakanı…</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58370" name="Rectangle 2"/>
          <p:cNvSpPr>
            <a:spLocks noGrp="1" noChangeArrowheads="1"/>
          </p:cNvSpPr>
          <p:nvPr>
            <p:ph type="title"/>
          </p:nvPr>
        </p:nvSpPr>
        <p:spPr/>
        <p:txBody>
          <a:bodyPr/>
          <a:lstStyle/>
          <a:p>
            <a:r>
              <a:rPr lang="tr-TR" altLang="tr-TR" sz="4600" b="1">
                <a:solidFill>
                  <a:schemeClr val="accent2"/>
                </a:solidFill>
              </a:rPr>
              <a:t>Sıfat Tamlaması</a:t>
            </a:r>
          </a:p>
        </p:txBody>
      </p:sp>
      <p:sp>
        <p:nvSpPr>
          <p:cNvPr id="58371" name="Rectangle 3"/>
          <p:cNvSpPr>
            <a:spLocks noGrp="1" noChangeArrowheads="1"/>
          </p:cNvSpPr>
          <p:nvPr>
            <p:ph type="body" idx="1"/>
          </p:nvPr>
        </p:nvSpPr>
        <p:spPr>
          <a:xfrm>
            <a:off x="971550" y="1196975"/>
            <a:ext cx="7772400" cy="4114800"/>
          </a:xfrm>
        </p:spPr>
        <p:txBody>
          <a:bodyPr/>
          <a:lstStyle/>
          <a:p>
            <a:pPr>
              <a:lnSpc>
                <a:spcPct val="80000"/>
              </a:lnSpc>
            </a:pPr>
            <a:r>
              <a:rPr lang="tr-TR" altLang="tr-TR" sz="2600"/>
              <a:t>Bir sıfatın, ismin anlamını tamamladığı durumlara sıfat tamlaması denir.</a:t>
            </a:r>
          </a:p>
          <a:p>
            <a:pPr>
              <a:lnSpc>
                <a:spcPct val="80000"/>
              </a:lnSpc>
            </a:pPr>
            <a:r>
              <a:rPr lang="tr-TR" altLang="tr-TR" sz="2600"/>
              <a:t>Mavi gömlek</a:t>
            </a:r>
          </a:p>
          <a:p>
            <a:pPr>
              <a:lnSpc>
                <a:spcPct val="80000"/>
              </a:lnSpc>
            </a:pPr>
            <a:r>
              <a:rPr lang="tr-TR" altLang="tr-TR" sz="2600"/>
              <a:t>Küçük dereler</a:t>
            </a:r>
          </a:p>
          <a:p>
            <a:pPr>
              <a:lnSpc>
                <a:spcPct val="80000"/>
              </a:lnSpc>
            </a:pPr>
            <a:r>
              <a:rPr lang="tr-TR" altLang="tr-TR" sz="2600"/>
              <a:t>Yeşil elmalar</a:t>
            </a:r>
            <a:r>
              <a:rPr lang="tr-TR" altLang="tr-TR" sz="2600" b="1"/>
              <a:t> </a:t>
            </a:r>
            <a:r>
              <a:rPr lang="tr-TR" altLang="tr-TR" sz="2600"/>
              <a:t>kızardı, olgunlaştı.</a:t>
            </a:r>
          </a:p>
          <a:p>
            <a:pPr>
              <a:lnSpc>
                <a:spcPct val="80000"/>
              </a:lnSpc>
            </a:pPr>
            <a:r>
              <a:rPr lang="tr-TR" altLang="tr-TR" sz="2600"/>
              <a:t>Fuara birçok işadamı katıldı.</a:t>
            </a:r>
          </a:p>
          <a:p>
            <a:pPr>
              <a:lnSpc>
                <a:spcPct val="80000"/>
              </a:lnSpc>
            </a:pPr>
            <a:r>
              <a:rPr lang="tr-TR" altLang="tr-TR" sz="2600">
                <a:latin typeface="Clarendon Condensed" pitchFamily="18" charset="0"/>
              </a:rPr>
              <a:t>Sıfat tamlamaları anlam ve yapı bakımlarından isim tamlamasından farklıdır. Birinci fark tamlayandadır. İsim tamlamasında tamlayan isimdir, sıfat tamlamasında ise sıfattır. Sıfat tamlamasının tamlayanı özellik bildirir. İsmi, renk, koku, biçim, büyüklük, nitelik, sayı gibi yönlerden tamamlar.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59394" name="Rectangle 2"/>
          <p:cNvSpPr>
            <a:spLocks noGrp="1" noChangeArrowheads="1"/>
          </p:cNvSpPr>
          <p:nvPr>
            <p:ph type="title"/>
          </p:nvPr>
        </p:nvSpPr>
        <p:spPr>
          <a:xfrm>
            <a:off x="1116013" y="549275"/>
            <a:ext cx="7772400" cy="1143000"/>
          </a:xfrm>
        </p:spPr>
        <p:txBody>
          <a:bodyPr/>
          <a:lstStyle/>
          <a:p>
            <a:r>
              <a:rPr lang="tr-TR" altLang="tr-TR" sz="3800" b="1">
                <a:solidFill>
                  <a:srgbClr val="FF3300"/>
                </a:solidFill>
              </a:rPr>
              <a:t>Sıfat Tamlamalarının Özellikleri</a:t>
            </a:r>
            <a:r>
              <a:rPr lang="tr-TR" altLang="tr-TR" sz="3800">
                <a:solidFill>
                  <a:srgbClr val="FF3300"/>
                </a:solidFill>
              </a:rPr>
              <a:t/>
            </a:r>
            <a:br>
              <a:rPr lang="tr-TR" altLang="tr-TR" sz="3800">
                <a:solidFill>
                  <a:srgbClr val="FF3300"/>
                </a:solidFill>
              </a:rPr>
            </a:br>
            <a:endParaRPr lang="tr-TR" altLang="tr-TR" sz="3800">
              <a:solidFill>
                <a:srgbClr val="FF3300"/>
              </a:solidFill>
            </a:endParaRPr>
          </a:p>
        </p:txBody>
      </p:sp>
      <p:sp>
        <p:nvSpPr>
          <p:cNvPr id="59395" name="Rectangle 3"/>
          <p:cNvSpPr>
            <a:spLocks noGrp="1" noChangeArrowheads="1"/>
          </p:cNvSpPr>
          <p:nvPr>
            <p:ph type="body" idx="1"/>
          </p:nvPr>
        </p:nvSpPr>
        <p:spPr/>
        <p:txBody>
          <a:bodyPr/>
          <a:lstStyle/>
          <a:p>
            <a:r>
              <a:rPr lang="tr-TR" altLang="tr-TR"/>
              <a:t>Adlaşmış sıfatlar, sıfat tamlaması sayılmaz. Aşağıdaki cümlede “yeşiller” ve “maviler” kelimeleri adlaşmış sıfattır ve sıfat tamlaması değildir.</a:t>
            </a:r>
          </a:p>
          <a:p>
            <a:endParaRPr lang="tr-TR" altLang="tr-TR"/>
          </a:p>
          <a:p>
            <a:r>
              <a:rPr lang="tr-TR" altLang="tr-TR"/>
              <a:t>Tatbikatta yeşiller mavileri yendi.</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0418" name="Rectangle 2"/>
          <p:cNvSpPr>
            <a:spLocks noGrp="1" noChangeArrowheads="1"/>
          </p:cNvSpPr>
          <p:nvPr>
            <p:ph type="title"/>
          </p:nvPr>
        </p:nvSpPr>
        <p:spPr/>
        <p:txBody>
          <a:bodyPr/>
          <a:lstStyle/>
          <a:p>
            <a:r>
              <a:rPr lang="tr-TR" altLang="tr-TR" sz="5700" b="1">
                <a:solidFill>
                  <a:schemeClr val="accent2"/>
                </a:solidFill>
              </a:rPr>
              <a:t>Ünvan Grubu</a:t>
            </a:r>
          </a:p>
        </p:txBody>
      </p:sp>
      <p:sp>
        <p:nvSpPr>
          <p:cNvPr id="60419" name="Rectangle 3"/>
          <p:cNvSpPr>
            <a:spLocks noGrp="1" noChangeArrowheads="1"/>
          </p:cNvSpPr>
          <p:nvPr>
            <p:ph type="body" idx="1"/>
          </p:nvPr>
        </p:nvSpPr>
        <p:spPr>
          <a:xfrm>
            <a:off x="900113" y="1628775"/>
            <a:ext cx="7772400" cy="4114800"/>
          </a:xfrm>
        </p:spPr>
        <p:txBody>
          <a:bodyPr/>
          <a:lstStyle/>
          <a:p>
            <a:pPr>
              <a:lnSpc>
                <a:spcPct val="80000"/>
              </a:lnSpc>
            </a:pPr>
            <a:r>
              <a:rPr lang="tr-TR" altLang="tr-TR" sz="2600"/>
              <a:t>Kişilerin mesleklerini, makamlarını, akrabalık ilişkilerini, lakaplarını, onlara duyulan saygıyı belirten sıfatlara unvan denir. Unvanlar insan isimlerini niteler. Bazen isimden önce, bazen sonra gelir: </a:t>
            </a:r>
          </a:p>
          <a:p>
            <a:pPr>
              <a:lnSpc>
                <a:spcPct val="80000"/>
              </a:lnSpc>
            </a:pPr>
            <a:r>
              <a:rPr lang="tr-TR" altLang="tr-TR" sz="2600"/>
              <a:t>İsmet </a:t>
            </a:r>
            <a:r>
              <a:rPr lang="tr-TR" altLang="tr-TR" sz="2600" b="1"/>
              <a:t>Bey</a:t>
            </a:r>
            <a:r>
              <a:rPr lang="tr-TR" altLang="tr-TR" sz="2600"/>
              <a:t>, </a:t>
            </a:r>
            <a:r>
              <a:rPr lang="tr-TR" altLang="tr-TR" sz="2600" b="1"/>
              <a:t>Teğmen</a:t>
            </a:r>
            <a:r>
              <a:rPr lang="tr-TR" altLang="tr-TR" sz="2600"/>
              <a:t> Kasım, Ali </a:t>
            </a:r>
            <a:r>
              <a:rPr lang="tr-TR" altLang="tr-TR" sz="2600" b="1"/>
              <a:t>Amca</a:t>
            </a:r>
            <a:r>
              <a:rPr lang="tr-TR" altLang="tr-TR" sz="2600"/>
              <a:t>, Hasan </a:t>
            </a:r>
            <a:r>
              <a:rPr lang="tr-TR" altLang="tr-TR" sz="2600" b="1"/>
              <a:t>Paşa</a:t>
            </a:r>
            <a:r>
              <a:rPr lang="tr-TR" altLang="tr-TR" sz="2600"/>
              <a:t>, Ahmet </a:t>
            </a:r>
            <a:r>
              <a:rPr lang="tr-TR" altLang="tr-TR" sz="2600" b="1"/>
              <a:t>Reis</a:t>
            </a:r>
            <a:r>
              <a:rPr lang="tr-TR" altLang="tr-TR" sz="2600"/>
              <a:t>, </a:t>
            </a:r>
            <a:r>
              <a:rPr lang="tr-TR" altLang="tr-TR" sz="2600" b="1"/>
              <a:t>Doktor</a:t>
            </a:r>
            <a:r>
              <a:rPr lang="tr-TR" altLang="tr-TR" sz="2600"/>
              <a:t> Okan, Ayşe </a:t>
            </a:r>
            <a:r>
              <a:rPr lang="tr-TR" altLang="tr-TR" sz="2600" b="1"/>
              <a:t>Hanım</a:t>
            </a:r>
            <a:r>
              <a:rPr lang="tr-TR" altLang="tr-TR" sz="2600"/>
              <a:t>, </a:t>
            </a:r>
            <a:r>
              <a:rPr lang="tr-TR" altLang="tr-TR" sz="2600" b="1"/>
              <a:t>Çolak</a:t>
            </a:r>
            <a:r>
              <a:rPr lang="tr-TR" altLang="tr-TR" sz="2600"/>
              <a:t> Salih,  Mustafa </a:t>
            </a:r>
            <a:r>
              <a:rPr lang="tr-TR" altLang="tr-TR" sz="2600" b="1"/>
              <a:t>Öğretmen</a:t>
            </a:r>
            <a:r>
              <a:rPr lang="tr-TR" altLang="tr-TR" sz="2600"/>
              <a:t>... </a:t>
            </a:r>
            <a:endParaRPr lang="tr-TR" altLang="tr-TR" sz="2600" b="1"/>
          </a:p>
          <a:p>
            <a:pPr>
              <a:lnSpc>
                <a:spcPct val="80000"/>
              </a:lnSpc>
            </a:pPr>
            <a:r>
              <a:rPr lang="tr-TR" altLang="tr-TR" sz="2600" b="1"/>
              <a:t>	</a:t>
            </a:r>
            <a:endParaRPr lang="tr-TR" altLang="tr-TR" sz="2600"/>
          </a:p>
          <a:p>
            <a:pPr>
              <a:lnSpc>
                <a:spcPct val="80000"/>
              </a:lnSpc>
            </a:pPr>
            <a:r>
              <a:rPr lang="tr-TR" altLang="tr-TR" sz="2600"/>
              <a:t>Unvan bildiren kelimeler bazen isim göreviyle kullanılır:</a:t>
            </a:r>
            <a:endParaRPr lang="tr-TR" altLang="tr-TR" sz="2600" b="1"/>
          </a:p>
          <a:p>
            <a:pPr>
              <a:lnSpc>
                <a:spcPct val="80000"/>
              </a:lnSpc>
            </a:pPr>
            <a:r>
              <a:rPr lang="tr-TR" altLang="tr-TR" sz="2600" b="1"/>
              <a:t>Paşa </a:t>
            </a:r>
            <a:r>
              <a:rPr lang="tr-TR" altLang="tr-TR" sz="2600"/>
              <a:t>buraya gelecekmiş.</a:t>
            </a:r>
          </a:p>
          <a:p>
            <a:pPr>
              <a:lnSpc>
                <a:spcPct val="80000"/>
              </a:lnSpc>
            </a:pPr>
            <a:r>
              <a:rPr lang="tr-TR" altLang="tr-TR" sz="2600"/>
              <a:t>Bunu </a:t>
            </a:r>
            <a:r>
              <a:rPr lang="tr-TR" altLang="tr-TR" sz="2600" b="1"/>
              <a:t>doktor</a:t>
            </a:r>
            <a:r>
              <a:rPr lang="tr-TR" altLang="tr-TR" sz="2600"/>
              <a:t> söyledi.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9570" name="Rectangle 2"/>
          <p:cNvSpPr>
            <a:spLocks noGrp="1" noChangeArrowheads="1"/>
          </p:cNvSpPr>
          <p:nvPr>
            <p:ph type="title"/>
          </p:nvPr>
        </p:nvSpPr>
        <p:spPr/>
        <p:txBody>
          <a:bodyPr/>
          <a:lstStyle/>
          <a:p>
            <a:r>
              <a:rPr lang="tr-TR" altLang="tr-TR" sz="5000" b="1"/>
              <a:t>Aitlik Grubu</a:t>
            </a:r>
          </a:p>
        </p:txBody>
      </p:sp>
      <p:sp>
        <p:nvSpPr>
          <p:cNvPr id="109571" name="Rectangle 3"/>
          <p:cNvSpPr>
            <a:spLocks noGrp="1" noChangeArrowheads="1"/>
          </p:cNvSpPr>
          <p:nvPr>
            <p:ph type="body" idx="1"/>
          </p:nvPr>
        </p:nvSpPr>
        <p:spPr/>
        <p:txBody>
          <a:bodyPr/>
          <a:lstStyle/>
          <a:p>
            <a:r>
              <a:rPr lang="tr-TR" altLang="tr-TR" b="1"/>
              <a:t>-ki aitlik ekiyle yapılan bu grup, cümlede zamir veya sıfat görevinde bulunur: </a:t>
            </a:r>
          </a:p>
          <a:p>
            <a:endParaRPr lang="tr-TR" altLang="tr-TR" b="1"/>
          </a:p>
          <a:p>
            <a:r>
              <a:rPr lang="tr-TR" altLang="tr-TR" b="1"/>
              <a:t>çalışkan öğrencininki, sizinki, tarihten önceki, üniversite ile çarşı arasında gidip gelen dolmuşlardaki vb.</a:t>
            </a:r>
          </a:p>
          <a:p>
            <a:endParaRPr lang="tr-TR" altLang="tr-TR" b="1"/>
          </a:p>
          <a:p>
            <a:endParaRPr lang="tr-TR" altLang="tr-TR"/>
          </a:p>
          <a:p>
            <a:endParaRPr lang="tr-TR" altLang="tr-TR"/>
          </a:p>
          <a:p>
            <a:endParaRPr lang="tr-TR" altLang="tr-TR"/>
          </a:p>
          <a:p>
            <a:endParaRPr lang="tr-TR" altLang="tr-T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1442" name="Rectangle 2"/>
          <p:cNvSpPr>
            <a:spLocks noGrp="1" noChangeArrowheads="1"/>
          </p:cNvSpPr>
          <p:nvPr>
            <p:ph type="title"/>
          </p:nvPr>
        </p:nvSpPr>
        <p:spPr/>
        <p:txBody>
          <a:bodyPr/>
          <a:lstStyle/>
          <a:p>
            <a:r>
              <a:rPr lang="tr-TR" altLang="tr-TR" sz="5000" b="1">
                <a:solidFill>
                  <a:schemeClr val="accent2"/>
                </a:solidFill>
              </a:rPr>
              <a:t>Edat (ilgeç) Grubu</a:t>
            </a:r>
          </a:p>
        </p:txBody>
      </p:sp>
      <p:sp>
        <p:nvSpPr>
          <p:cNvPr id="61443" name="Rectangle 3"/>
          <p:cNvSpPr>
            <a:spLocks noGrp="1" noChangeArrowheads="1"/>
          </p:cNvSpPr>
          <p:nvPr>
            <p:ph type="body" idx="1"/>
          </p:nvPr>
        </p:nvSpPr>
        <p:spPr/>
        <p:txBody>
          <a:bodyPr/>
          <a:lstStyle/>
          <a:p>
            <a:pPr>
              <a:lnSpc>
                <a:spcPct val="90000"/>
              </a:lnSpc>
            </a:pPr>
            <a:r>
              <a:rPr lang="tr-TR" altLang="tr-TR" sz="2100"/>
              <a:t>Edatlar cümleye çeşitli anlamlar katan sözcüklerdir. Görevleri anlam grubu oluşturmaktır. Kendilerinin tam bir anlamı yoktur ama cümleye anlam katar. Başlıca edatlar şunlardır: İçin, kadar, gibi, üzere, bir, dolayı, değil, -e göre, -e doğru, -e rağmen, -e karşı, -den başka, -den beri, -den yana, -den sonra, sadece, ile…</a:t>
            </a:r>
          </a:p>
          <a:p>
            <a:pPr>
              <a:lnSpc>
                <a:spcPct val="90000"/>
              </a:lnSpc>
            </a:pPr>
            <a:r>
              <a:rPr lang="tr-TR" altLang="tr-TR" sz="2100"/>
              <a:t>Bir kelimenin edat olup olmadığını ve edatın cümleye hangi anlamları kattığını bilebilmek gerekir.</a:t>
            </a:r>
          </a:p>
          <a:p>
            <a:pPr>
              <a:lnSpc>
                <a:spcPct val="90000"/>
              </a:lnSpc>
            </a:pPr>
            <a:r>
              <a:rPr lang="tr-TR" altLang="tr-TR" sz="2100"/>
              <a:t>İçin:</a:t>
            </a:r>
            <a:endParaRPr lang="tr-TR" altLang="tr-TR" sz="2100" b="1"/>
          </a:p>
          <a:p>
            <a:pPr>
              <a:lnSpc>
                <a:spcPct val="90000"/>
              </a:lnSpc>
            </a:pPr>
            <a:r>
              <a:rPr lang="tr-TR" altLang="tr-TR" sz="2100" b="1"/>
              <a:t>Hastalandığı için</a:t>
            </a:r>
            <a:r>
              <a:rPr lang="tr-TR" altLang="tr-TR" sz="2100"/>
              <a:t> iki gündür gelmiyor.   (neden)</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2466" name="Rectangle 2"/>
          <p:cNvSpPr>
            <a:spLocks noGrp="1" noChangeArrowheads="1"/>
          </p:cNvSpPr>
          <p:nvPr>
            <p:ph type="title"/>
          </p:nvPr>
        </p:nvSpPr>
        <p:spPr/>
        <p:txBody>
          <a:bodyPr/>
          <a:lstStyle/>
          <a:p>
            <a:r>
              <a:rPr lang="tr-TR" altLang="tr-TR" sz="4600" b="1">
                <a:solidFill>
                  <a:schemeClr val="accent2"/>
                </a:solidFill>
              </a:rPr>
              <a:t>Edat (ilgeç) Grubu</a:t>
            </a:r>
          </a:p>
        </p:txBody>
      </p:sp>
      <p:sp>
        <p:nvSpPr>
          <p:cNvPr id="62467" name="Rectangle 3"/>
          <p:cNvSpPr>
            <a:spLocks noGrp="1" noChangeArrowheads="1"/>
          </p:cNvSpPr>
          <p:nvPr>
            <p:ph type="body" idx="1"/>
          </p:nvPr>
        </p:nvSpPr>
        <p:spPr/>
        <p:txBody>
          <a:bodyPr/>
          <a:lstStyle/>
          <a:p>
            <a:pPr>
              <a:lnSpc>
                <a:spcPct val="90000"/>
              </a:lnSpc>
            </a:pPr>
            <a:r>
              <a:rPr lang="tr-TR" altLang="tr-TR" sz="2400"/>
              <a:t>Gibi: </a:t>
            </a:r>
            <a:endParaRPr lang="tr-TR" altLang="tr-TR" sz="2400" b="1"/>
          </a:p>
          <a:p>
            <a:pPr>
              <a:lnSpc>
                <a:spcPct val="90000"/>
              </a:lnSpc>
            </a:pPr>
            <a:r>
              <a:rPr lang="tr-TR" altLang="tr-TR" sz="2400" b="1"/>
              <a:t>Rüya</a:t>
            </a:r>
            <a:r>
              <a:rPr lang="tr-TR" altLang="tr-TR" sz="2400"/>
              <a:t> </a:t>
            </a:r>
            <a:r>
              <a:rPr lang="tr-TR" altLang="tr-TR" sz="2400" b="1"/>
              <a:t>gibi</a:t>
            </a:r>
            <a:r>
              <a:rPr lang="tr-TR" altLang="tr-TR" sz="2400"/>
              <a:t> bir yazdı.  (benzetme) ( sıfat yapmış) </a:t>
            </a:r>
          </a:p>
          <a:p>
            <a:pPr>
              <a:lnSpc>
                <a:spcPct val="90000"/>
              </a:lnSpc>
            </a:pPr>
            <a:r>
              <a:rPr lang="tr-TR" altLang="tr-TR" sz="2600"/>
              <a:t>Üzere:</a:t>
            </a:r>
          </a:p>
          <a:p>
            <a:pPr>
              <a:lnSpc>
                <a:spcPct val="90000"/>
              </a:lnSpc>
            </a:pPr>
            <a:r>
              <a:rPr lang="tr-TR" altLang="tr-TR" sz="2600"/>
              <a:t>Kitabı </a:t>
            </a:r>
            <a:r>
              <a:rPr lang="tr-TR" altLang="tr-TR" sz="2600" b="1"/>
              <a:t>geri vermek</a:t>
            </a:r>
            <a:r>
              <a:rPr lang="tr-TR" altLang="tr-TR" sz="2600"/>
              <a:t> </a:t>
            </a:r>
            <a:r>
              <a:rPr lang="tr-TR" altLang="tr-TR" sz="2600" b="1"/>
              <a:t>üzere</a:t>
            </a:r>
            <a:r>
              <a:rPr lang="tr-TR" altLang="tr-TR" sz="2600"/>
              <a:t> aldı.  (koşul)</a:t>
            </a:r>
          </a:p>
          <a:p>
            <a:pPr>
              <a:lnSpc>
                <a:spcPct val="90000"/>
              </a:lnSpc>
            </a:pPr>
            <a:r>
              <a:rPr lang="tr-TR" altLang="tr-TR" sz="2600"/>
              <a:t>-e göre:</a:t>
            </a:r>
            <a:endParaRPr lang="tr-TR" altLang="tr-TR" sz="2600" b="1"/>
          </a:p>
          <a:p>
            <a:pPr>
              <a:lnSpc>
                <a:spcPct val="90000"/>
              </a:lnSpc>
            </a:pPr>
            <a:r>
              <a:rPr lang="tr-TR" altLang="tr-TR" sz="2600" b="1"/>
              <a:t>Babama</a:t>
            </a:r>
            <a:r>
              <a:rPr lang="tr-TR" altLang="tr-TR" sz="2600"/>
              <a:t> </a:t>
            </a:r>
            <a:r>
              <a:rPr lang="tr-TR" altLang="tr-TR" sz="2600" b="1"/>
              <a:t>göre,</a:t>
            </a:r>
            <a:r>
              <a:rPr lang="tr-TR" altLang="tr-TR" sz="2600"/>
              <a:t> öğretmen olmalıymışım.  (görüş)</a:t>
            </a:r>
          </a:p>
          <a:p>
            <a:pPr>
              <a:lnSpc>
                <a:spcPct val="90000"/>
              </a:lnSpc>
            </a:pPr>
            <a:r>
              <a:rPr lang="tr-TR" altLang="tr-TR" sz="2600"/>
              <a:t>-e doğru:</a:t>
            </a:r>
            <a:endParaRPr lang="tr-TR" altLang="tr-TR" sz="2600" b="1"/>
          </a:p>
          <a:p>
            <a:pPr>
              <a:lnSpc>
                <a:spcPct val="90000"/>
              </a:lnSpc>
            </a:pPr>
            <a:r>
              <a:rPr lang="tr-TR" altLang="tr-TR" sz="2600" b="1"/>
              <a:t>Akşama</a:t>
            </a:r>
            <a:r>
              <a:rPr lang="tr-TR" altLang="tr-TR" sz="2600"/>
              <a:t> </a:t>
            </a:r>
            <a:r>
              <a:rPr lang="tr-TR" altLang="tr-TR" sz="2600" b="1"/>
              <a:t>doğru</a:t>
            </a:r>
            <a:r>
              <a:rPr lang="tr-TR" altLang="tr-TR" sz="2600"/>
              <a:t> size geliriz.  (zaman)</a:t>
            </a:r>
          </a:p>
          <a:p>
            <a:pPr>
              <a:lnSpc>
                <a:spcPct val="90000"/>
              </a:lnSpc>
            </a:pPr>
            <a:r>
              <a:rPr lang="tr-TR" altLang="tr-TR" sz="2400"/>
              <a:t>Kadar: </a:t>
            </a:r>
            <a:r>
              <a:rPr lang="tr-TR" altLang="tr-TR" sz="2400" b="1"/>
              <a:t/>
            </a:r>
            <a:br>
              <a:rPr lang="tr-TR" altLang="tr-TR" sz="2400" b="1"/>
            </a:br>
            <a:r>
              <a:rPr lang="tr-TR" altLang="tr-TR" sz="2400" b="1"/>
              <a:t>Bu kadar</a:t>
            </a:r>
            <a:r>
              <a:rPr lang="tr-TR" altLang="tr-TR" sz="2400"/>
              <a:t> başarılı birini hiç görmedim (karşılaştırma)</a:t>
            </a:r>
            <a:br>
              <a:rPr lang="tr-TR" altLang="tr-TR" sz="2400"/>
            </a:br>
            <a:endParaRPr lang="tr-TR" altLang="tr-TR" sz="2400"/>
          </a:p>
          <a:p>
            <a:pPr>
              <a:lnSpc>
                <a:spcPct val="90000"/>
              </a:lnSpc>
            </a:pPr>
            <a:endParaRPr lang="tr-TR" altLang="tr-TR" sz="260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3490" name="Rectangle 2"/>
          <p:cNvSpPr>
            <a:spLocks noGrp="1" noChangeArrowheads="1"/>
          </p:cNvSpPr>
          <p:nvPr>
            <p:ph type="title"/>
          </p:nvPr>
        </p:nvSpPr>
        <p:spPr/>
        <p:txBody>
          <a:bodyPr/>
          <a:lstStyle/>
          <a:p>
            <a:r>
              <a:rPr lang="tr-TR" altLang="tr-TR" sz="6300" b="1">
                <a:solidFill>
                  <a:srgbClr val="FF3300"/>
                </a:solidFill>
              </a:rPr>
              <a:t>Dikkat!</a:t>
            </a:r>
          </a:p>
        </p:txBody>
      </p:sp>
      <p:sp>
        <p:nvSpPr>
          <p:cNvPr id="63491" name="Rectangle 3"/>
          <p:cNvSpPr>
            <a:spLocks noGrp="1" noChangeArrowheads="1"/>
          </p:cNvSpPr>
          <p:nvPr>
            <p:ph type="body" idx="1"/>
          </p:nvPr>
        </p:nvSpPr>
        <p:spPr>
          <a:xfrm>
            <a:off x="900113" y="1916113"/>
            <a:ext cx="8243887" cy="4114800"/>
          </a:xfrm>
        </p:spPr>
        <p:txBody>
          <a:bodyPr/>
          <a:lstStyle/>
          <a:p>
            <a:r>
              <a:rPr lang="tr-TR" altLang="tr-TR"/>
              <a:t>Sonunda </a:t>
            </a:r>
            <a:r>
              <a:rPr lang="tr-TR" altLang="tr-TR" b="1"/>
              <a:t>doğru</a:t>
            </a:r>
            <a:r>
              <a:rPr lang="tr-TR" altLang="tr-TR"/>
              <a:t> adrese geldik. (sıfat)</a:t>
            </a:r>
          </a:p>
          <a:p>
            <a:r>
              <a:rPr lang="tr-TR" altLang="tr-TR"/>
              <a:t>Tahtaya bir </a:t>
            </a:r>
            <a:r>
              <a:rPr lang="tr-TR" altLang="tr-TR" b="1"/>
              <a:t>doğru</a:t>
            </a:r>
            <a:r>
              <a:rPr lang="tr-TR" altLang="tr-TR"/>
              <a:t> çizdi. (isim)</a:t>
            </a:r>
          </a:p>
          <a:p>
            <a:r>
              <a:rPr lang="tr-TR" altLang="tr-TR"/>
              <a:t>O her zaman </a:t>
            </a:r>
            <a:r>
              <a:rPr lang="tr-TR" altLang="tr-TR" b="1"/>
              <a:t>doğru</a:t>
            </a:r>
            <a:r>
              <a:rPr lang="tr-TR" altLang="tr-TR"/>
              <a:t> konuşur. (zarf)</a:t>
            </a:r>
            <a:endParaRPr lang="tr-TR" altLang="tr-TR" b="1"/>
          </a:p>
          <a:p>
            <a:r>
              <a:rPr lang="tr-TR" altLang="tr-TR" b="1"/>
              <a:t>Bana doğru</a:t>
            </a:r>
            <a:r>
              <a:rPr lang="tr-TR" altLang="tr-TR"/>
              <a:t> bağırdı. (edat)</a:t>
            </a:r>
          </a:p>
          <a:p>
            <a:r>
              <a:rPr lang="tr-TR" altLang="tr-TR"/>
              <a:t>Bana doğru söyle, yalan konuşma. (zarf)</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2402" name="Rectangle 2"/>
          <p:cNvSpPr>
            <a:spLocks noGrp="1" noChangeArrowheads="1"/>
          </p:cNvSpPr>
          <p:nvPr>
            <p:ph type="title"/>
          </p:nvPr>
        </p:nvSpPr>
        <p:spPr/>
        <p:txBody>
          <a:bodyPr/>
          <a:lstStyle/>
          <a:p>
            <a:r>
              <a:rPr lang="tr-TR" altLang="tr-TR" sz="3800" b="1"/>
              <a:t>KELİME GRUPLARI </a:t>
            </a:r>
            <a:br>
              <a:rPr lang="tr-TR" altLang="tr-TR" sz="3800" b="1"/>
            </a:br>
            <a:endParaRPr lang="tr-TR" altLang="tr-TR" sz="3800" b="1"/>
          </a:p>
        </p:txBody>
      </p:sp>
      <p:sp>
        <p:nvSpPr>
          <p:cNvPr id="102403" name="Rectangle 3"/>
          <p:cNvSpPr>
            <a:spLocks noGrp="1" noChangeArrowheads="1"/>
          </p:cNvSpPr>
          <p:nvPr>
            <p:ph type="body" idx="1"/>
          </p:nvPr>
        </p:nvSpPr>
        <p:spPr>
          <a:xfrm>
            <a:off x="468313" y="1125538"/>
            <a:ext cx="8229600" cy="4530725"/>
          </a:xfrm>
        </p:spPr>
        <p:txBody>
          <a:bodyPr/>
          <a:lstStyle/>
          <a:p>
            <a:pPr>
              <a:lnSpc>
                <a:spcPct val="80000"/>
              </a:lnSpc>
            </a:pPr>
            <a:r>
              <a:rPr lang="tr-TR" altLang="tr-TR" sz="2100"/>
              <a:t>Yan yana dizilen kelimeler, ya yargı bildirerek cümleyi, ya da varlık ve hareketleri karşılayarak kelime gruplarını meydana getirirler. Bu diziliş, Türkçenin söz diziminin bazı kurallarına bağlıdır. Türkçe söz diziminin en belirgin özelliği, ana unsurun genellikle sonda bulunmasıdır. </a:t>
            </a:r>
          </a:p>
          <a:p>
            <a:pPr>
              <a:lnSpc>
                <a:spcPct val="80000"/>
              </a:lnSpc>
            </a:pPr>
            <a:r>
              <a:rPr lang="tr-TR" altLang="tr-TR" sz="2100"/>
              <a:t>Kelimelerin, bir varlığı, kavramı, niteliği, durumu, hareketi karşılamak üzere, belirli kurallar içinde yan yana gelerek oluşturdukları kelime topluluklarına </a:t>
            </a:r>
            <a:r>
              <a:rPr lang="tr-TR" altLang="tr-TR" sz="2100" b="1">
                <a:solidFill>
                  <a:srgbClr val="FF3300"/>
                </a:solidFill>
              </a:rPr>
              <a:t>kelime grubu</a:t>
            </a:r>
            <a:r>
              <a:rPr lang="tr-TR" altLang="tr-TR" sz="2100" b="1"/>
              <a:t> </a:t>
            </a:r>
            <a:r>
              <a:rPr lang="tr-TR" altLang="tr-TR" sz="2100"/>
              <a:t>denir. </a:t>
            </a:r>
          </a:p>
          <a:p>
            <a:pPr>
              <a:lnSpc>
                <a:spcPct val="80000"/>
              </a:lnSpc>
            </a:pPr>
            <a:r>
              <a:rPr lang="tr-TR" altLang="tr-TR" sz="2100"/>
              <a:t>Varlıklar, kavramlar, nitelikler, durumlar, hareketler birer kelimeyle de karşılanır. Ama bir kelime bunlardan birini karşılamaya yetmiyorsa, yani bir varlığı, kavramı, niteliği, durumu, hareketi ancak birden fazla kelimeyle karşılayacaksak kelime gruplarını kullanırız. </a:t>
            </a:r>
          </a:p>
          <a:p>
            <a:pPr>
              <a:lnSpc>
                <a:spcPct val="80000"/>
              </a:lnSpc>
            </a:pPr>
            <a:r>
              <a:rPr lang="tr-TR" altLang="tr-TR" sz="2100"/>
              <a:t>Kelime ile kelime grubu arasındaki fark, kelime grubunun belli kurallar dahilinde bir araya gelen kelimelerden oluşuyor olmasıdır. Yani kelime grubunun birden fazla kelimeden oluşması.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4514" name="Rectangle 2"/>
          <p:cNvSpPr>
            <a:spLocks noGrp="1" noChangeArrowheads="1"/>
          </p:cNvSpPr>
          <p:nvPr>
            <p:ph type="title"/>
          </p:nvPr>
        </p:nvSpPr>
        <p:spPr/>
        <p:txBody>
          <a:bodyPr/>
          <a:lstStyle/>
          <a:p>
            <a:r>
              <a:rPr lang="tr-TR" altLang="tr-TR" sz="4600" b="1">
                <a:solidFill>
                  <a:schemeClr val="accent2"/>
                </a:solidFill>
              </a:rPr>
              <a:t>Bağlaçlı Grup(Bağlama Grubu)</a:t>
            </a:r>
          </a:p>
        </p:txBody>
      </p:sp>
      <p:sp>
        <p:nvSpPr>
          <p:cNvPr id="64515" name="Rectangle 3"/>
          <p:cNvSpPr>
            <a:spLocks noGrp="1" noChangeArrowheads="1"/>
          </p:cNvSpPr>
          <p:nvPr>
            <p:ph type="body" idx="1"/>
          </p:nvPr>
        </p:nvSpPr>
        <p:spPr/>
        <p:txBody>
          <a:bodyPr/>
          <a:lstStyle/>
          <a:p>
            <a:pPr>
              <a:lnSpc>
                <a:spcPct val="80000"/>
              </a:lnSpc>
            </a:pPr>
            <a:r>
              <a:rPr lang="tr-TR" altLang="tr-TR" sz="2100"/>
              <a:t>Bağlaç; sözcükleri, söz öbeklerini ve cümleleri bağlayan sözcüklerdir. Kendilerinin tam bir anlamı yoktur. Edatlar grup oluşturduğu halde bağlaçlar grup oluşturmaz. Onun için “bağlaç grubu” yoktur “bağlaçlı grup” vardır. </a:t>
            </a:r>
          </a:p>
          <a:p>
            <a:pPr>
              <a:lnSpc>
                <a:spcPct val="80000"/>
              </a:lnSpc>
            </a:pPr>
            <a:r>
              <a:rPr lang="tr-TR" altLang="tr-TR" sz="2100"/>
              <a:t>Fakat, ama, ve, veya, ya da, de, ki, ne var ki, öyleyse,  oysa,  çünkü, nitekim, hem…hem,  ne….  ne,  ya….  ya…</a:t>
            </a:r>
          </a:p>
          <a:p>
            <a:pPr>
              <a:lnSpc>
                <a:spcPct val="80000"/>
              </a:lnSpc>
            </a:pPr>
            <a:r>
              <a:rPr lang="tr-TR" altLang="tr-TR" sz="2100"/>
              <a:t>Bağlaçlar asıl görevlerinin yanında ek görevler de edinir. Hatta öyle olur ki bağlacın ek görevi bağlama görevinin önüne geçebilir. Aşağıda bunun birçok örneğini göreceksiniz.</a:t>
            </a:r>
          </a:p>
          <a:p>
            <a:pPr>
              <a:lnSpc>
                <a:spcPct val="80000"/>
              </a:lnSpc>
            </a:pPr>
            <a:endParaRPr lang="tr-TR" altLang="tr-TR" sz="2100"/>
          </a:p>
          <a:p>
            <a:pPr>
              <a:lnSpc>
                <a:spcPct val="80000"/>
              </a:lnSpc>
            </a:pPr>
            <a:r>
              <a:rPr lang="tr-TR" altLang="tr-TR" sz="2100">
                <a:solidFill>
                  <a:srgbClr val="FF3300"/>
                </a:solidFill>
              </a:rPr>
              <a:t>Fakat:</a:t>
            </a:r>
          </a:p>
          <a:p>
            <a:pPr>
              <a:lnSpc>
                <a:spcPct val="80000"/>
              </a:lnSpc>
            </a:pPr>
            <a:r>
              <a:rPr lang="tr-TR" altLang="tr-TR" sz="2100"/>
              <a:t>Yıllar geçti; </a:t>
            </a:r>
            <a:r>
              <a:rPr lang="tr-TR" altLang="tr-TR" sz="2100" b="1"/>
              <a:t>fakat</a:t>
            </a:r>
            <a:r>
              <a:rPr lang="tr-TR" altLang="tr-TR" sz="2100"/>
              <a:t> sizi hiç unutmadım. (ekleme bilgi) </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5538" name="Rectangle 2"/>
          <p:cNvSpPr>
            <a:spLocks noGrp="1" noChangeArrowheads="1"/>
          </p:cNvSpPr>
          <p:nvPr>
            <p:ph type="title"/>
          </p:nvPr>
        </p:nvSpPr>
        <p:spPr/>
        <p:txBody>
          <a:bodyPr/>
          <a:lstStyle/>
          <a:p>
            <a:r>
              <a:rPr lang="tr-TR" altLang="tr-TR" sz="1900">
                <a:latin typeface="Arial Narrow" pitchFamily="34" charset="0"/>
              </a:rPr>
              <a:t/>
            </a:r>
            <a:br>
              <a:rPr lang="tr-TR" altLang="tr-TR" sz="1900">
                <a:latin typeface="Arial Narrow" pitchFamily="34" charset="0"/>
              </a:rPr>
            </a:br>
            <a:endParaRPr lang="tr-TR" altLang="tr-TR" sz="1900" b="1">
              <a:latin typeface="Arial Narrow" pitchFamily="34" charset="0"/>
            </a:endParaRPr>
          </a:p>
        </p:txBody>
      </p:sp>
      <p:sp>
        <p:nvSpPr>
          <p:cNvPr id="65539" name="Rectangle 3"/>
          <p:cNvSpPr>
            <a:spLocks noGrp="1" noChangeArrowheads="1"/>
          </p:cNvSpPr>
          <p:nvPr>
            <p:ph type="body" idx="1"/>
          </p:nvPr>
        </p:nvSpPr>
        <p:spPr>
          <a:xfrm>
            <a:off x="395288" y="1412875"/>
            <a:ext cx="8229600" cy="4824413"/>
          </a:xfrm>
        </p:spPr>
        <p:txBody>
          <a:bodyPr/>
          <a:lstStyle/>
          <a:p>
            <a:pPr>
              <a:lnSpc>
                <a:spcPct val="90000"/>
              </a:lnSpc>
            </a:pPr>
            <a:r>
              <a:rPr lang="tr-TR" altLang="tr-TR" sz="2000" b="1">
                <a:solidFill>
                  <a:schemeClr val="accent2"/>
                </a:solidFill>
                <a:latin typeface="Arial Narrow" pitchFamily="34" charset="0"/>
              </a:rPr>
              <a:t>Ve</a:t>
            </a:r>
            <a:r>
              <a:rPr lang="tr-TR" altLang="tr-TR" sz="2000" b="1">
                <a:latin typeface="Arial Narrow" pitchFamily="34" charset="0"/>
              </a:rPr>
              <a:t>:</a:t>
            </a:r>
            <a:br>
              <a:rPr lang="tr-TR" altLang="tr-TR" sz="2000" b="1">
                <a:latin typeface="Arial Narrow" pitchFamily="34" charset="0"/>
              </a:rPr>
            </a:br>
            <a:r>
              <a:rPr lang="tr-TR" altLang="tr-TR" sz="2000">
                <a:latin typeface="Arial Narrow" pitchFamily="34" charset="0"/>
              </a:rPr>
              <a:t>Genelde cümleye değişik anlamlar katmaz. Sadece bağlama görevi yapar.</a:t>
            </a:r>
            <a:br>
              <a:rPr lang="tr-TR" altLang="tr-TR" sz="2000">
                <a:latin typeface="Arial Narrow" pitchFamily="34" charset="0"/>
              </a:rPr>
            </a:br>
            <a:r>
              <a:rPr lang="tr-TR" altLang="tr-TR" sz="2000">
                <a:latin typeface="Arial Narrow" pitchFamily="34" charset="0"/>
              </a:rPr>
              <a:t>Bu durumda neleri bağladığı önemlidir.</a:t>
            </a:r>
            <a:br>
              <a:rPr lang="tr-TR" altLang="tr-TR" sz="2000">
                <a:latin typeface="Arial Narrow" pitchFamily="34" charset="0"/>
              </a:rPr>
            </a:br>
            <a:r>
              <a:rPr lang="tr-TR" altLang="tr-TR" sz="2000">
                <a:latin typeface="Arial Narrow" pitchFamily="34" charset="0"/>
              </a:rPr>
              <a:t>Ben ve sen ayrılmaz bir bütünüz.  (zamirleri bağlamış)</a:t>
            </a:r>
            <a:br>
              <a:rPr lang="tr-TR" altLang="tr-TR" sz="2000">
                <a:latin typeface="Arial Narrow" pitchFamily="34" charset="0"/>
              </a:rPr>
            </a:br>
            <a:r>
              <a:rPr lang="tr-TR" altLang="tr-TR" sz="2000">
                <a:latin typeface="Arial Narrow" pitchFamily="34" charset="0"/>
              </a:rPr>
              <a:t>Köyünü ve annesini çok özlemiş.  (nesneleri bağlamış)</a:t>
            </a:r>
            <a:endParaRPr lang="tr-TR" altLang="tr-TR" sz="2000"/>
          </a:p>
          <a:p>
            <a:pPr>
              <a:lnSpc>
                <a:spcPct val="90000"/>
              </a:lnSpc>
            </a:pPr>
            <a:r>
              <a:rPr lang="tr-TR" altLang="tr-TR" sz="2000" b="1">
                <a:solidFill>
                  <a:schemeClr val="accent2"/>
                </a:solidFill>
              </a:rPr>
              <a:t>Ama</a:t>
            </a:r>
            <a:r>
              <a:rPr lang="tr-TR" altLang="tr-TR" sz="2000"/>
              <a:t>:</a:t>
            </a:r>
          </a:p>
          <a:p>
            <a:pPr>
              <a:lnSpc>
                <a:spcPct val="90000"/>
              </a:lnSpc>
            </a:pPr>
            <a:r>
              <a:rPr lang="tr-TR" altLang="tr-TR" sz="2000"/>
              <a:t>Bizimle gelebilirsin; ama yaramazlık yapmak yok.  (koşul) </a:t>
            </a:r>
          </a:p>
          <a:p>
            <a:pPr>
              <a:lnSpc>
                <a:spcPct val="90000"/>
              </a:lnSpc>
            </a:pPr>
            <a:r>
              <a:rPr lang="tr-TR" altLang="tr-TR" sz="2000" b="1">
                <a:solidFill>
                  <a:schemeClr val="accent2"/>
                </a:solidFill>
              </a:rPr>
              <a:t>De</a:t>
            </a:r>
            <a:r>
              <a:rPr lang="tr-TR" altLang="tr-TR" sz="2000"/>
              <a:t>:</a:t>
            </a:r>
          </a:p>
          <a:p>
            <a:pPr>
              <a:lnSpc>
                <a:spcPct val="90000"/>
              </a:lnSpc>
            </a:pPr>
            <a:r>
              <a:rPr lang="tr-TR" altLang="tr-TR" sz="2000"/>
              <a:t>Dostlarını aradı </a:t>
            </a:r>
            <a:r>
              <a:rPr lang="tr-TR" altLang="tr-TR" sz="2000" b="1"/>
              <a:t>da</a:t>
            </a:r>
            <a:r>
              <a:rPr lang="tr-TR" altLang="tr-TR" sz="2000"/>
              <a:t> bulamadı.  (cümleleri bağlamış) </a:t>
            </a:r>
          </a:p>
          <a:p>
            <a:pPr>
              <a:lnSpc>
                <a:spcPct val="90000"/>
              </a:lnSpc>
            </a:pPr>
            <a:r>
              <a:rPr lang="tr-TR" altLang="tr-TR" sz="2000" b="1">
                <a:solidFill>
                  <a:schemeClr val="accent2"/>
                </a:solidFill>
              </a:rPr>
              <a:t>Ki</a:t>
            </a:r>
            <a:r>
              <a:rPr lang="tr-TR" altLang="tr-TR" sz="2000"/>
              <a:t>: </a:t>
            </a:r>
          </a:p>
          <a:p>
            <a:pPr>
              <a:lnSpc>
                <a:spcPct val="90000"/>
              </a:lnSpc>
            </a:pPr>
            <a:r>
              <a:rPr lang="tr-TR" altLang="tr-TR" sz="2000"/>
              <a:t>Gül </a:t>
            </a:r>
            <a:r>
              <a:rPr lang="tr-TR" altLang="tr-TR" sz="2000" b="1"/>
              <a:t>ki </a:t>
            </a:r>
            <a:r>
              <a:rPr lang="tr-TR" altLang="tr-TR" sz="2000"/>
              <a:t>yüzünde güller açsın.  (koşul) </a:t>
            </a:r>
          </a:p>
          <a:p>
            <a:pPr>
              <a:lnSpc>
                <a:spcPct val="90000"/>
              </a:lnSpc>
            </a:pPr>
            <a:r>
              <a:rPr lang="tr-TR" altLang="tr-TR" sz="2000" b="1">
                <a:solidFill>
                  <a:schemeClr val="accent2"/>
                </a:solidFill>
              </a:rPr>
              <a:t>Ne…ne:</a:t>
            </a:r>
          </a:p>
          <a:p>
            <a:pPr>
              <a:lnSpc>
                <a:spcPct val="90000"/>
              </a:lnSpc>
            </a:pPr>
            <a:r>
              <a:rPr lang="tr-TR" altLang="tr-TR" sz="2000"/>
              <a:t>Yanında </a:t>
            </a:r>
            <a:r>
              <a:rPr lang="tr-TR" altLang="tr-TR" sz="2000" b="1"/>
              <a:t>ne</a:t>
            </a:r>
            <a:r>
              <a:rPr lang="tr-TR" altLang="tr-TR" sz="2000"/>
              <a:t> kalemi var </a:t>
            </a:r>
            <a:r>
              <a:rPr lang="tr-TR" altLang="tr-TR" sz="2000" b="1"/>
              <a:t>ne</a:t>
            </a:r>
            <a:r>
              <a:rPr lang="tr-TR" altLang="tr-TR" sz="2000"/>
              <a:t> defteri.  (nesneleri bağlamış)</a:t>
            </a:r>
          </a:p>
        </p:txBody>
      </p:sp>
      <p:sp>
        <p:nvSpPr>
          <p:cNvPr id="65540" name="Rectangle 4"/>
          <p:cNvSpPr>
            <a:spLocks noChangeArrowheads="1"/>
          </p:cNvSpPr>
          <p:nvPr/>
        </p:nvSpPr>
        <p:spPr bwMode="auto">
          <a:xfrm>
            <a:off x="900113" y="476250"/>
            <a:ext cx="4967287"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b="1">
                <a:solidFill>
                  <a:schemeClr val="accent2"/>
                </a:solidFill>
              </a:rPr>
              <a:t>Bağlaçlı Grup(Bağlama Grubu)</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6562" name="Rectangle 2"/>
          <p:cNvSpPr>
            <a:spLocks noGrp="1" noChangeArrowheads="1"/>
          </p:cNvSpPr>
          <p:nvPr>
            <p:ph type="title"/>
          </p:nvPr>
        </p:nvSpPr>
        <p:spPr/>
        <p:txBody>
          <a:bodyPr/>
          <a:lstStyle/>
          <a:p>
            <a:r>
              <a:rPr lang="tr-TR" altLang="tr-TR" sz="6300" b="1">
                <a:solidFill>
                  <a:srgbClr val="FF3300"/>
                </a:solidFill>
              </a:rPr>
              <a:t>Dikkat!</a:t>
            </a:r>
          </a:p>
        </p:txBody>
      </p:sp>
      <p:sp>
        <p:nvSpPr>
          <p:cNvPr id="66563" name="Rectangle 3"/>
          <p:cNvSpPr>
            <a:spLocks noGrp="1" noChangeArrowheads="1"/>
          </p:cNvSpPr>
          <p:nvPr>
            <p:ph type="body" idx="1"/>
          </p:nvPr>
        </p:nvSpPr>
        <p:spPr>
          <a:xfrm>
            <a:off x="900113" y="1557338"/>
            <a:ext cx="7772400" cy="4114800"/>
          </a:xfrm>
        </p:spPr>
        <p:txBody>
          <a:bodyPr/>
          <a:lstStyle/>
          <a:p>
            <a:pPr>
              <a:lnSpc>
                <a:spcPct val="80000"/>
              </a:lnSpc>
            </a:pPr>
            <a:r>
              <a:rPr lang="tr-TR" altLang="tr-TR" sz="2100">
                <a:solidFill>
                  <a:srgbClr val="FF3300"/>
                </a:solidFill>
              </a:rPr>
              <a:t> </a:t>
            </a:r>
            <a:r>
              <a:rPr lang="tr-TR" altLang="tr-TR" sz="2100" b="1">
                <a:solidFill>
                  <a:srgbClr val="FF3300"/>
                </a:solidFill>
              </a:rPr>
              <a:t>Yalnız,  Ancak;</a:t>
            </a:r>
          </a:p>
          <a:p>
            <a:pPr>
              <a:lnSpc>
                <a:spcPct val="80000"/>
              </a:lnSpc>
            </a:pPr>
            <a:r>
              <a:rPr lang="tr-TR" altLang="tr-TR" sz="2100" b="1">
                <a:solidFill>
                  <a:srgbClr val="FF3300"/>
                </a:solidFill>
              </a:rPr>
              <a:t> “Sadece” anlamında olursa</a:t>
            </a:r>
            <a:r>
              <a:rPr lang="tr-TR" altLang="tr-TR" sz="2100" b="1"/>
              <a:t> edattır. </a:t>
            </a:r>
          </a:p>
          <a:p>
            <a:pPr>
              <a:lnSpc>
                <a:spcPct val="80000"/>
              </a:lnSpc>
            </a:pPr>
            <a:r>
              <a:rPr lang="tr-TR" altLang="tr-TR" sz="2100" b="1"/>
              <a:t>Biz yalnız senin sözlerine inanırız.  </a:t>
            </a:r>
          </a:p>
          <a:p>
            <a:pPr>
              <a:lnSpc>
                <a:spcPct val="80000"/>
              </a:lnSpc>
            </a:pPr>
            <a:r>
              <a:rPr lang="tr-TR" altLang="tr-TR" sz="2100" b="1"/>
              <a:t>Bu soruları ancak sen çözersin.</a:t>
            </a:r>
          </a:p>
          <a:p>
            <a:pPr>
              <a:lnSpc>
                <a:spcPct val="80000"/>
              </a:lnSpc>
            </a:pPr>
            <a:r>
              <a:rPr lang="tr-TR" altLang="tr-TR" sz="2100" b="1"/>
              <a:t>  </a:t>
            </a:r>
          </a:p>
          <a:p>
            <a:pPr>
              <a:lnSpc>
                <a:spcPct val="80000"/>
              </a:lnSpc>
            </a:pPr>
            <a:r>
              <a:rPr lang="tr-TR" altLang="tr-TR" sz="2100" b="1">
                <a:solidFill>
                  <a:srgbClr val="FF3300"/>
                </a:solidFill>
              </a:rPr>
              <a:t>“Fakat” anlamında olursa</a:t>
            </a:r>
            <a:r>
              <a:rPr lang="tr-TR" altLang="tr-TR" sz="2100" b="1"/>
              <a:t> bağlaçtır.</a:t>
            </a:r>
          </a:p>
          <a:p>
            <a:pPr>
              <a:lnSpc>
                <a:spcPct val="80000"/>
              </a:lnSpc>
            </a:pPr>
            <a:r>
              <a:rPr lang="tr-TR" altLang="tr-TR" sz="2100" b="1"/>
              <a:t>Onu gördüm ancak beğenmedim.  </a:t>
            </a:r>
          </a:p>
          <a:p>
            <a:pPr>
              <a:lnSpc>
                <a:spcPct val="80000"/>
              </a:lnSpc>
            </a:pPr>
            <a:r>
              <a:rPr lang="tr-TR" altLang="tr-TR" sz="2100" b="1"/>
              <a:t>Konuyu anladım yalnız soruları çözemedim. İle;</a:t>
            </a:r>
          </a:p>
          <a:p>
            <a:pPr>
              <a:lnSpc>
                <a:spcPct val="80000"/>
              </a:lnSpc>
            </a:pPr>
            <a:endParaRPr lang="tr-TR" altLang="tr-TR" sz="2100" b="1"/>
          </a:p>
          <a:p>
            <a:pPr>
              <a:lnSpc>
                <a:spcPct val="80000"/>
              </a:lnSpc>
            </a:pPr>
            <a:r>
              <a:rPr lang="tr-TR" altLang="tr-TR" sz="2100" b="1">
                <a:solidFill>
                  <a:srgbClr val="FF3300"/>
                </a:solidFill>
              </a:rPr>
              <a:t>“ve” anlamındaysa</a:t>
            </a:r>
            <a:r>
              <a:rPr lang="tr-TR" altLang="tr-TR" sz="2100" b="1"/>
              <a:t> bağlaç  değilse edattır.  </a:t>
            </a:r>
          </a:p>
          <a:p>
            <a:pPr>
              <a:lnSpc>
                <a:spcPct val="80000"/>
              </a:lnSpc>
            </a:pPr>
            <a:r>
              <a:rPr lang="tr-TR" altLang="tr-TR" sz="2100" b="1"/>
              <a:t>Çocuklar bizi çiçeklerle karşıladı.  </a:t>
            </a:r>
          </a:p>
          <a:p>
            <a:pPr>
              <a:lnSpc>
                <a:spcPct val="80000"/>
              </a:lnSpc>
            </a:pPr>
            <a:r>
              <a:rPr lang="tr-TR" altLang="tr-TR" sz="2100" b="1"/>
              <a:t>Sinekli Bakkal’la Tatarcık romanını okudum.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7586" name="Rectangle 2"/>
          <p:cNvSpPr>
            <a:spLocks noGrp="1" noChangeArrowheads="1"/>
          </p:cNvSpPr>
          <p:nvPr>
            <p:ph type="title"/>
          </p:nvPr>
        </p:nvSpPr>
        <p:spPr/>
        <p:txBody>
          <a:bodyPr/>
          <a:lstStyle/>
          <a:p>
            <a:r>
              <a:rPr lang="tr-TR" altLang="tr-TR" sz="5000" b="1">
                <a:solidFill>
                  <a:schemeClr val="accent2"/>
                </a:solidFill>
              </a:rPr>
              <a:t>Ünlem Grubu </a:t>
            </a:r>
          </a:p>
        </p:txBody>
      </p:sp>
      <p:sp>
        <p:nvSpPr>
          <p:cNvPr id="67587" name="Rectangle 3"/>
          <p:cNvSpPr>
            <a:spLocks noGrp="1" noChangeArrowheads="1"/>
          </p:cNvSpPr>
          <p:nvPr>
            <p:ph type="body" idx="1"/>
          </p:nvPr>
        </p:nvSpPr>
        <p:spPr/>
        <p:txBody>
          <a:bodyPr/>
          <a:lstStyle/>
          <a:p>
            <a:r>
              <a:rPr lang="tr-TR" altLang="tr-TR" sz="2600"/>
              <a:t>Bunlar, bir ünlemle bir ismin oluşturduğu gruplardır.</a:t>
            </a:r>
            <a:endParaRPr lang="tr-TR" altLang="tr-TR" sz="2600" b="1"/>
          </a:p>
          <a:p>
            <a:r>
              <a:rPr lang="tr-TR" altLang="tr-TR" sz="2600" b="1"/>
              <a:t>Yahu birader!</a:t>
            </a:r>
          </a:p>
          <a:p>
            <a:r>
              <a:rPr lang="tr-TR" altLang="tr-TR" sz="2600" b="1"/>
              <a:t>Aman Tanrım</a:t>
            </a:r>
            <a:r>
              <a:rPr lang="tr-TR" altLang="tr-TR" sz="2600"/>
              <a:t>, sen beni koru!</a:t>
            </a:r>
            <a:endParaRPr lang="tr-TR" altLang="tr-TR" sz="2600" b="1"/>
          </a:p>
          <a:p>
            <a:r>
              <a:rPr lang="tr-TR" altLang="tr-TR" sz="2600" b="1"/>
              <a:t>Vah dostum vah!</a:t>
            </a:r>
          </a:p>
          <a:p>
            <a:r>
              <a:rPr lang="tr-TR" altLang="tr-TR" sz="2600" b="1"/>
              <a:t>A hanım</a:t>
            </a:r>
            <a:r>
              <a:rPr lang="tr-TR" altLang="tr-TR" sz="2600"/>
              <a:t> tuhaf laf ediyon.</a:t>
            </a:r>
          </a:p>
          <a:p>
            <a:r>
              <a:rPr lang="tr-TR" altLang="tr-TR" sz="2600"/>
              <a:t>                                      Peyami Safa</a:t>
            </a:r>
            <a:endParaRPr lang="tr-TR" altLang="tr-TR" sz="2600" b="1"/>
          </a:p>
          <a:p>
            <a:r>
              <a:rPr lang="tr-TR" altLang="tr-TR" sz="2600" b="1"/>
              <a:t>Ay oğlan, ay adamım!</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8610" name="Rectangle 2"/>
          <p:cNvSpPr>
            <a:spLocks noGrp="1" noChangeArrowheads="1"/>
          </p:cNvSpPr>
          <p:nvPr>
            <p:ph type="title"/>
          </p:nvPr>
        </p:nvSpPr>
        <p:spPr/>
        <p:txBody>
          <a:bodyPr/>
          <a:lstStyle/>
          <a:p>
            <a:r>
              <a:rPr lang="tr-TR" altLang="tr-TR" sz="5000" b="1">
                <a:solidFill>
                  <a:schemeClr val="accent2"/>
                </a:solidFill>
              </a:rPr>
              <a:t>İkileme Grubu</a:t>
            </a:r>
          </a:p>
        </p:txBody>
      </p:sp>
      <p:sp>
        <p:nvSpPr>
          <p:cNvPr id="68611" name="Rectangle 3"/>
          <p:cNvSpPr>
            <a:spLocks noGrp="1" noChangeArrowheads="1"/>
          </p:cNvSpPr>
          <p:nvPr>
            <p:ph type="body" idx="1"/>
          </p:nvPr>
        </p:nvSpPr>
        <p:spPr/>
        <p:txBody>
          <a:bodyPr/>
          <a:lstStyle/>
          <a:p>
            <a:r>
              <a:rPr lang="tr-TR" altLang="tr-TR" sz="2600"/>
              <a:t>Anlatıma akıcılık katmak, anlamı pekiştirip güçlendirmek,  zenginleştirmek,  çekici kılmak ya da değişik anlam ilgileri oluşturmak için iki kelimenin birlikte kullanılmasına ikileme grubu denir.</a:t>
            </a:r>
          </a:p>
          <a:p>
            <a:endParaRPr lang="tr-TR" altLang="tr-TR" sz="2600"/>
          </a:p>
          <a:p>
            <a:r>
              <a:rPr lang="tr-TR" altLang="tr-TR" sz="2600"/>
              <a:t>Gün</a:t>
            </a:r>
            <a:r>
              <a:rPr lang="tr-TR" altLang="tr-TR" sz="2600" b="1"/>
              <a:t> </a:t>
            </a:r>
            <a:r>
              <a:rPr lang="tr-TR" altLang="tr-TR" sz="2600" b="1">
                <a:solidFill>
                  <a:srgbClr val="FF3300"/>
                </a:solidFill>
              </a:rPr>
              <a:t>yavaş yavaş</a:t>
            </a:r>
            <a:r>
              <a:rPr lang="tr-TR" altLang="tr-TR" sz="2600"/>
              <a:t> ağarıyor.</a:t>
            </a:r>
          </a:p>
          <a:p>
            <a:r>
              <a:rPr lang="tr-TR" altLang="tr-TR" sz="2600"/>
              <a:t>Hastanın durumu pek iyi değil, </a:t>
            </a:r>
            <a:r>
              <a:rPr lang="tr-TR" altLang="tr-TR" sz="2600" b="1">
                <a:solidFill>
                  <a:srgbClr val="FF3300"/>
                </a:solidFill>
              </a:rPr>
              <a:t>şöyle böyle</a:t>
            </a:r>
            <a:r>
              <a:rPr lang="tr-TR" altLang="tr-TR" sz="2600"/>
              <a: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69634" name="Rectangle 2"/>
          <p:cNvSpPr>
            <a:spLocks noGrp="1" noChangeArrowheads="1"/>
          </p:cNvSpPr>
          <p:nvPr>
            <p:ph type="title"/>
          </p:nvPr>
        </p:nvSpPr>
        <p:spPr/>
        <p:txBody>
          <a:bodyPr/>
          <a:lstStyle/>
          <a:p>
            <a:r>
              <a:rPr lang="tr-TR" altLang="tr-TR" sz="2900" b="1">
                <a:solidFill>
                  <a:srgbClr val="FF3300"/>
                </a:solidFill>
              </a:rPr>
              <a:t>İkilemeler aşağıdaki gibi değişik şekilde yapılabilir</a:t>
            </a:r>
          </a:p>
        </p:txBody>
      </p:sp>
      <p:sp>
        <p:nvSpPr>
          <p:cNvPr id="69635" name="Rectangle 3"/>
          <p:cNvSpPr>
            <a:spLocks noGrp="1" noChangeArrowheads="1"/>
          </p:cNvSpPr>
          <p:nvPr>
            <p:ph type="body" idx="1"/>
          </p:nvPr>
        </p:nvSpPr>
        <p:spPr>
          <a:xfrm>
            <a:off x="1103313" y="908050"/>
            <a:ext cx="7488237" cy="4932363"/>
          </a:xfrm>
        </p:spPr>
        <p:txBody>
          <a:bodyPr/>
          <a:lstStyle/>
          <a:p>
            <a:pPr>
              <a:lnSpc>
                <a:spcPct val="80000"/>
              </a:lnSpc>
            </a:pPr>
            <a:r>
              <a:rPr lang="tr-TR" altLang="tr-TR" sz="2500">
                <a:solidFill>
                  <a:srgbClr val="FF3300"/>
                </a:solidFill>
              </a:rPr>
              <a:t>Aynı kelimenin tekrarıyla yapılır.</a:t>
            </a:r>
          </a:p>
          <a:p>
            <a:pPr>
              <a:lnSpc>
                <a:spcPct val="80000"/>
              </a:lnSpc>
            </a:pPr>
            <a:r>
              <a:rPr lang="tr-TR" altLang="tr-TR" sz="2500"/>
              <a:t>Buzdolabındaki meyveleri soğuk soğuk yediler.</a:t>
            </a:r>
          </a:p>
          <a:p>
            <a:pPr>
              <a:lnSpc>
                <a:spcPct val="80000"/>
              </a:lnSpc>
            </a:pPr>
            <a:r>
              <a:rPr lang="tr-TR" altLang="tr-TR" sz="2500">
                <a:solidFill>
                  <a:srgbClr val="FF3300"/>
                </a:solidFill>
              </a:rPr>
              <a:t>Karşıt anlamlı kelimelerle yapılır.</a:t>
            </a:r>
          </a:p>
          <a:p>
            <a:pPr>
              <a:lnSpc>
                <a:spcPct val="80000"/>
              </a:lnSpc>
            </a:pPr>
            <a:r>
              <a:rPr lang="tr-TR" altLang="tr-TR" sz="2500"/>
              <a:t>Bazıları ileri geri konuşuyor.</a:t>
            </a:r>
          </a:p>
          <a:p>
            <a:pPr>
              <a:lnSpc>
                <a:spcPct val="80000"/>
              </a:lnSpc>
            </a:pPr>
            <a:r>
              <a:rPr lang="tr-TR" altLang="tr-TR" sz="2500">
                <a:solidFill>
                  <a:srgbClr val="FF3300"/>
                </a:solidFill>
              </a:rPr>
              <a:t>Yakın anlamlı kelimelerle yapılır.</a:t>
            </a:r>
          </a:p>
          <a:p>
            <a:pPr>
              <a:lnSpc>
                <a:spcPct val="80000"/>
              </a:lnSpc>
            </a:pPr>
            <a:r>
              <a:rPr lang="tr-TR" altLang="tr-TR" sz="2500"/>
              <a:t>Nişan törenine hısım akraba herkes geldi. Anlamsız kelimelerle yapılır.</a:t>
            </a:r>
          </a:p>
          <a:p>
            <a:pPr>
              <a:lnSpc>
                <a:spcPct val="80000"/>
              </a:lnSpc>
            </a:pPr>
            <a:r>
              <a:rPr lang="tr-TR" altLang="tr-TR" sz="2500">
                <a:solidFill>
                  <a:srgbClr val="FF3300"/>
                </a:solidFill>
              </a:rPr>
              <a:t>Biri anlamlı olan iki kelimeyle yapılır.</a:t>
            </a:r>
          </a:p>
          <a:p>
            <a:pPr>
              <a:lnSpc>
                <a:spcPct val="80000"/>
              </a:lnSpc>
            </a:pPr>
            <a:r>
              <a:rPr lang="tr-TR" altLang="tr-TR" sz="2500"/>
              <a:t>Havuzun dibine çer çöp birikmiş.</a:t>
            </a:r>
          </a:p>
          <a:p>
            <a:pPr>
              <a:lnSpc>
                <a:spcPct val="80000"/>
              </a:lnSpc>
            </a:pPr>
            <a:r>
              <a:rPr lang="tr-TR" altLang="tr-TR" sz="2500">
                <a:solidFill>
                  <a:srgbClr val="FF3300"/>
                </a:solidFill>
              </a:rPr>
              <a:t>Yansımalarla yapılır.</a:t>
            </a:r>
          </a:p>
          <a:p>
            <a:pPr>
              <a:lnSpc>
                <a:spcPct val="80000"/>
              </a:lnSpc>
            </a:pPr>
            <a:r>
              <a:rPr lang="tr-TR" altLang="tr-TR" sz="2500"/>
              <a:t>Sen horul horul uyuyunca ben uykusuz kaldım.</a:t>
            </a:r>
          </a:p>
          <a:p>
            <a:pPr>
              <a:lnSpc>
                <a:spcPct val="80000"/>
              </a:lnSpc>
            </a:pPr>
            <a:r>
              <a:rPr lang="tr-TR" altLang="tr-TR" sz="2500">
                <a:solidFill>
                  <a:srgbClr val="FF3300"/>
                </a:solidFill>
              </a:rPr>
              <a:t>Bir sözcüğe “m” sesi eklenerek yapılır.</a:t>
            </a:r>
          </a:p>
          <a:p>
            <a:pPr>
              <a:lnSpc>
                <a:spcPct val="80000"/>
              </a:lnSpc>
            </a:pPr>
            <a:r>
              <a:rPr lang="tr-TR" altLang="tr-TR" sz="2500"/>
              <a:t>Kalem malem getirmedim.</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70658" name="Rectangle 2"/>
          <p:cNvSpPr>
            <a:spLocks noGrp="1" noChangeArrowheads="1"/>
          </p:cNvSpPr>
          <p:nvPr>
            <p:ph type="title"/>
          </p:nvPr>
        </p:nvSpPr>
        <p:spPr/>
        <p:txBody>
          <a:bodyPr/>
          <a:lstStyle/>
          <a:p>
            <a:r>
              <a:rPr lang="tr-TR" altLang="tr-TR" sz="6300" b="1">
                <a:solidFill>
                  <a:srgbClr val="FF3300"/>
                </a:solidFill>
              </a:rPr>
              <a:t>UYARI</a:t>
            </a:r>
          </a:p>
        </p:txBody>
      </p:sp>
      <p:sp>
        <p:nvSpPr>
          <p:cNvPr id="70659" name="Rectangle 3"/>
          <p:cNvSpPr>
            <a:spLocks noGrp="1" noChangeArrowheads="1"/>
          </p:cNvSpPr>
          <p:nvPr>
            <p:ph type="body" idx="1"/>
          </p:nvPr>
        </p:nvSpPr>
        <p:spPr/>
        <p:txBody>
          <a:bodyPr/>
          <a:lstStyle/>
          <a:p>
            <a:pPr>
              <a:lnSpc>
                <a:spcPct val="90000"/>
              </a:lnSpc>
            </a:pPr>
            <a:r>
              <a:rPr lang="tr-TR" altLang="tr-TR"/>
              <a:t>İkilemelerde sözcükler ayrı ayrı yazılır, bitiştirilmez. Aralarına noktalama işareti konmaz. Fakat ikileme bir nesneye ad olmuşsa kelimeleri bitişik yazılmalıdır. </a:t>
            </a:r>
          </a:p>
          <a:p>
            <a:pPr>
              <a:lnSpc>
                <a:spcPct val="90000"/>
              </a:lnSpc>
            </a:pPr>
            <a:r>
              <a:rPr lang="tr-TR" altLang="tr-TR"/>
              <a:t>Yeni gömleğe, düğme yerine </a:t>
            </a:r>
            <a:r>
              <a:rPr lang="tr-TR" altLang="tr-TR" b="1"/>
              <a:t>çıtçıt</a:t>
            </a:r>
            <a:r>
              <a:rPr lang="tr-TR" altLang="tr-TR"/>
              <a:t> diktik.</a:t>
            </a:r>
            <a:endParaRPr lang="tr-TR" altLang="tr-TR" b="1"/>
          </a:p>
          <a:p>
            <a:pPr>
              <a:lnSpc>
                <a:spcPct val="90000"/>
              </a:lnSpc>
            </a:pPr>
            <a:r>
              <a:rPr lang="tr-TR" altLang="tr-TR" b="1"/>
              <a:t>Civciv</a:t>
            </a:r>
            <a:r>
              <a:rPr lang="tr-TR" altLang="tr-TR"/>
              <a:t>, annesinin yanından ayrılmıyor.</a:t>
            </a:r>
          </a:p>
          <a:p>
            <a:pPr>
              <a:lnSpc>
                <a:spcPct val="90000"/>
              </a:lnSpc>
            </a:pPr>
            <a:r>
              <a:rPr lang="tr-TR" altLang="tr-TR"/>
              <a:t>Saatlerdir </a:t>
            </a:r>
            <a:r>
              <a:rPr lang="tr-TR" altLang="tr-TR" b="1"/>
              <a:t>dırdır</a:t>
            </a:r>
            <a:r>
              <a:rPr lang="tr-TR" altLang="tr-TR"/>
              <a:t>la kafamızı şişirdi.</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3426" name="Rectangle 2"/>
          <p:cNvSpPr>
            <a:spLocks noGrp="1" noChangeArrowheads="1"/>
          </p:cNvSpPr>
          <p:nvPr>
            <p:ph type="title"/>
          </p:nvPr>
        </p:nvSpPr>
        <p:spPr>
          <a:xfrm>
            <a:off x="457200" y="277813"/>
            <a:ext cx="8229600" cy="630237"/>
          </a:xfrm>
        </p:spPr>
        <p:txBody>
          <a:bodyPr/>
          <a:lstStyle/>
          <a:p>
            <a:r>
              <a:rPr lang="tr-TR" altLang="tr-TR" b="1"/>
              <a:t>İsim-Fiil Grubu </a:t>
            </a:r>
            <a:br>
              <a:rPr lang="tr-TR" altLang="tr-TR" b="1"/>
            </a:br>
            <a:endParaRPr lang="tr-TR" altLang="tr-TR" b="1"/>
          </a:p>
        </p:txBody>
      </p:sp>
      <p:sp>
        <p:nvSpPr>
          <p:cNvPr id="103427" name="Rectangle 3"/>
          <p:cNvSpPr>
            <a:spLocks noGrp="1" noChangeArrowheads="1"/>
          </p:cNvSpPr>
          <p:nvPr>
            <p:ph type="body" idx="1"/>
          </p:nvPr>
        </p:nvSpPr>
        <p:spPr>
          <a:xfrm>
            <a:off x="468313" y="1125538"/>
            <a:ext cx="8229600" cy="4967287"/>
          </a:xfrm>
        </p:spPr>
        <p:txBody>
          <a:bodyPr/>
          <a:lstStyle/>
          <a:p>
            <a:pPr>
              <a:lnSpc>
                <a:spcPct val="80000"/>
              </a:lnSpc>
            </a:pPr>
            <a:r>
              <a:rPr lang="tr-TR" altLang="tr-TR" sz="1000" b="1"/>
              <a:t>Bir isim-fiil (mastar) ile ondan önce gelen ve ona bağlı olan kelimelerin veya kelime gruplarının oluşturduğu yeni gruba isim-fiil grubu denir. </a:t>
            </a:r>
          </a:p>
          <a:p>
            <a:pPr>
              <a:lnSpc>
                <a:spcPct val="80000"/>
              </a:lnSpc>
            </a:pPr>
            <a:endParaRPr lang="tr-TR" altLang="tr-TR" sz="1000" b="1"/>
          </a:p>
          <a:p>
            <a:pPr>
              <a:lnSpc>
                <a:spcPct val="80000"/>
              </a:lnSpc>
            </a:pPr>
            <a:r>
              <a:rPr lang="tr-TR" altLang="tr-TR" sz="1000" b="1"/>
              <a:t>Grubun ana unsuru isim-fiildir ve sonda bulunur. Vurgu isim-fiilden önceki unsurdadır. </a:t>
            </a:r>
          </a:p>
          <a:p>
            <a:pPr>
              <a:lnSpc>
                <a:spcPct val="80000"/>
              </a:lnSpc>
            </a:pPr>
            <a:endParaRPr lang="tr-TR" altLang="tr-TR" sz="1000" b="1"/>
          </a:p>
          <a:p>
            <a:pPr>
              <a:lnSpc>
                <a:spcPct val="80000"/>
              </a:lnSpc>
            </a:pPr>
            <a:r>
              <a:rPr lang="tr-TR" altLang="tr-TR" sz="1000" b="1"/>
              <a:t>Mastar, grupta yüklem görevi yapar. Ondan önce gelen kelimeler de cümlede olduğu gibi özne, nesne, tümleç olurlar. </a:t>
            </a:r>
          </a:p>
          <a:p>
            <a:pPr>
              <a:lnSpc>
                <a:spcPct val="80000"/>
              </a:lnSpc>
            </a:pPr>
            <a:endParaRPr lang="tr-TR" altLang="tr-TR" sz="1000" b="1"/>
          </a:p>
          <a:p>
            <a:pPr>
              <a:lnSpc>
                <a:spcPct val="80000"/>
              </a:lnSpc>
            </a:pPr>
            <a:r>
              <a:rPr lang="tr-TR" altLang="tr-TR" sz="1000" b="1"/>
              <a:t>Onu     biraz sonra çekeceği acıya     hazırlamak...</a:t>
            </a:r>
          </a:p>
          <a:p>
            <a:pPr>
              <a:lnSpc>
                <a:spcPct val="80000"/>
              </a:lnSpc>
            </a:pPr>
            <a:r>
              <a:rPr lang="tr-TR" altLang="tr-TR" sz="1000" b="1"/>
              <a:t>Nesne           dolaylı tüml.                  Yülem</a:t>
            </a:r>
          </a:p>
          <a:p>
            <a:pPr>
              <a:lnSpc>
                <a:spcPct val="80000"/>
              </a:lnSpc>
            </a:pPr>
            <a:endParaRPr lang="tr-TR" altLang="tr-TR" sz="1000" b="1"/>
          </a:p>
          <a:p>
            <a:pPr>
              <a:lnSpc>
                <a:spcPct val="80000"/>
              </a:lnSpc>
            </a:pPr>
            <a:r>
              <a:rPr lang="tr-TR" altLang="tr-TR" sz="1000" b="1"/>
              <a:t>Suda, rüzgârda, kuşta senin sedanı duyup /</a:t>
            </a:r>
          </a:p>
          <a:p>
            <a:pPr>
              <a:lnSpc>
                <a:spcPct val="80000"/>
              </a:lnSpc>
            </a:pPr>
            <a:r>
              <a:rPr lang="tr-TR" altLang="tr-TR" sz="1000" b="1"/>
              <a:t>zarf</a:t>
            </a:r>
          </a:p>
          <a:p>
            <a:pPr>
              <a:lnSpc>
                <a:spcPct val="80000"/>
              </a:lnSpc>
            </a:pPr>
            <a:endParaRPr lang="tr-TR" altLang="tr-TR" sz="1000" b="1"/>
          </a:p>
          <a:p>
            <a:pPr>
              <a:lnSpc>
                <a:spcPct val="80000"/>
              </a:lnSpc>
            </a:pPr>
            <a:r>
              <a:rPr lang="tr-TR" altLang="tr-TR" sz="1000" b="1"/>
              <a:t>Seni    /   beyaz çiçekli dallar içinde / sanmak</a:t>
            </a:r>
          </a:p>
          <a:p>
            <a:pPr>
              <a:lnSpc>
                <a:spcPct val="80000"/>
              </a:lnSpc>
            </a:pPr>
            <a:r>
              <a:rPr lang="tr-TR" altLang="tr-TR" sz="1000" b="1"/>
              <a:t>Nesne              dolaylı tüml.               Yükl.</a:t>
            </a:r>
          </a:p>
          <a:p>
            <a:pPr>
              <a:lnSpc>
                <a:spcPct val="80000"/>
              </a:lnSpc>
            </a:pPr>
            <a:endParaRPr lang="tr-TR" altLang="tr-TR" sz="1000" b="1"/>
          </a:p>
          <a:p>
            <a:pPr>
              <a:lnSpc>
                <a:spcPct val="80000"/>
              </a:lnSpc>
            </a:pPr>
            <a:r>
              <a:rPr lang="tr-TR" altLang="tr-TR" sz="1000" b="1"/>
              <a:t>Halk sanatına, halk ağzına, halk hayatına / daima / açık olma...</a:t>
            </a:r>
          </a:p>
          <a:p>
            <a:pPr>
              <a:lnSpc>
                <a:spcPct val="80000"/>
              </a:lnSpc>
            </a:pPr>
            <a:r>
              <a:rPr lang="tr-TR" altLang="tr-TR" sz="1000" b="1"/>
              <a:t>Dolaylı tümleçler                                         zarf      yüklem</a:t>
            </a:r>
          </a:p>
          <a:p>
            <a:pPr>
              <a:lnSpc>
                <a:spcPct val="80000"/>
              </a:lnSpc>
            </a:pPr>
            <a:endParaRPr lang="tr-TR" altLang="tr-TR" sz="1000" b="1"/>
          </a:p>
          <a:p>
            <a:pPr>
              <a:lnSpc>
                <a:spcPct val="80000"/>
              </a:lnSpc>
            </a:pPr>
            <a:r>
              <a:rPr lang="tr-TR" altLang="tr-TR" sz="1000" b="1"/>
              <a:t>Uzun bir ayrılıktan sonra / sılaya / dönüş...</a:t>
            </a:r>
          </a:p>
          <a:p>
            <a:pPr>
              <a:lnSpc>
                <a:spcPct val="80000"/>
              </a:lnSpc>
            </a:pPr>
            <a:r>
              <a:rPr lang="tr-TR" altLang="tr-TR" sz="1000" b="1"/>
              <a:t>Zarf tüml.                           Dt        y.</a:t>
            </a:r>
          </a:p>
          <a:p>
            <a:pPr>
              <a:lnSpc>
                <a:spcPct val="80000"/>
              </a:lnSpc>
            </a:pPr>
            <a:endParaRPr lang="tr-TR" altLang="tr-TR" sz="1000" b="1"/>
          </a:p>
          <a:p>
            <a:pPr>
              <a:lnSpc>
                <a:spcPct val="80000"/>
              </a:lnSpc>
            </a:pPr>
            <a:r>
              <a:rPr lang="tr-TR" altLang="tr-TR" sz="1000" b="1"/>
              <a:t>Etrafına / bir keklik gibi ürke ürke / bakış(ından anladım.)</a:t>
            </a:r>
          </a:p>
          <a:p>
            <a:pPr>
              <a:lnSpc>
                <a:spcPct val="80000"/>
              </a:lnSpc>
            </a:pPr>
            <a:r>
              <a:rPr lang="tr-TR" altLang="tr-TR" sz="1000" b="1"/>
              <a:t>Dt                              zt                     y.</a:t>
            </a:r>
          </a:p>
          <a:p>
            <a:pPr>
              <a:lnSpc>
                <a:spcPct val="80000"/>
              </a:lnSpc>
            </a:pPr>
            <a:endParaRPr lang="tr-TR" altLang="tr-TR" sz="1000" b="1"/>
          </a:p>
          <a:p>
            <a:pPr>
              <a:lnSpc>
                <a:spcPct val="80000"/>
              </a:lnSpc>
            </a:pPr>
            <a:r>
              <a:rPr lang="tr-TR" altLang="tr-TR" sz="1000" b="1"/>
              <a:t>]Bu grup, cümle ve kelime grubu içinde isim olarak kullanılır. </a:t>
            </a:r>
          </a:p>
          <a:p>
            <a:pPr>
              <a:lnSpc>
                <a:spcPct val="80000"/>
              </a:lnSpc>
            </a:pPr>
            <a:endParaRPr lang="tr-TR" altLang="tr-TR" sz="1000" b="1"/>
          </a:p>
          <a:p>
            <a:pPr>
              <a:lnSpc>
                <a:spcPct val="80000"/>
              </a:lnSpc>
            </a:pPr>
            <a:r>
              <a:rPr lang="tr-TR" altLang="tr-TR" sz="1000" b="1"/>
              <a:t>Etrafına bir keklik gibi ürke ürke bakışından anladım.</a:t>
            </a:r>
          </a:p>
          <a:p>
            <a:pPr>
              <a:lnSpc>
                <a:spcPct val="80000"/>
              </a:lnSpc>
            </a:pPr>
            <a:endParaRPr lang="tr-TR" altLang="tr-TR" sz="1000" b="1"/>
          </a:p>
          <a:p>
            <a:pPr>
              <a:lnSpc>
                <a:spcPct val="80000"/>
              </a:lnSpc>
            </a:pPr>
            <a:r>
              <a:rPr lang="tr-TR" altLang="tr-TR" sz="1000" b="1"/>
              <a:t>Birinci vazifen, Türk istiklâlini, Türk cumhuriyetini ilelebet muhafaza ve müdafaa etmektir.</a:t>
            </a:r>
          </a:p>
          <a:p>
            <a:pPr>
              <a:lnSpc>
                <a:spcPct val="80000"/>
              </a:lnSpc>
            </a:pPr>
            <a:endParaRPr lang="tr-TR" altLang="tr-TR" sz="1000" b="1"/>
          </a:p>
          <a:p>
            <a:pPr>
              <a:lnSpc>
                <a:spcPct val="80000"/>
              </a:lnSpc>
            </a:pPr>
            <a:r>
              <a:rPr lang="tr-TR" altLang="tr-TR" sz="1000" b="1"/>
              <a:t>Bir faciadır, böyle bir âlemde uyanmak.</a:t>
            </a:r>
          </a:p>
          <a:p>
            <a:pPr>
              <a:lnSpc>
                <a:spcPct val="80000"/>
              </a:lnSpc>
            </a:pPr>
            <a:endParaRPr lang="tr-TR" altLang="tr-TR" sz="1000" b="1"/>
          </a:p>
          <a:p>
            <a:pPr>
              <a:lnSpc>
                <a:spcPct val="80000"/>
              </a:lnSpc>
              <a:buFont typeface="Wingdings" pitchFamily="2" charset="2"/>
              <a:buNone/>
            </a:pPr>
            <a:r>
              <a:rPr lang="tr-TR" altLang="tr-TR" sz="900"/>
              <a:t> </a:t>
            </a:r>
          </a:p>
          <a:p>
            <a:pPr>
              <a:lnSpc>
                <a:spcPct val="80000"/>
              </a:lnSpc>
            </a:pPr>
            <a:endParaRPr lang="tr-TR" altLang="tr-TR" sz="90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5474" name="Rectangle 2"/>
          <p:cNvSpPr>
            <a:spLocks noGrp="1" noChangeArrowheads="1"/>
          </p:cNvSpPr>
          <p:nvPr>
            <p:ph type="title"/>
          </p:nvPr>
        </p:nvSpPr>
        <p:spPr>
          <a:xfrm>
            <a:off x="457200" y="277813"/>
            <a:ext cx="8229600" cy="630237"/>
          </a:xfrm>
        </p:spPr>
        <p:txBody>
          <a:bodyPr/>
          <a:lstStyle/>
          <a:p>
            <a:r>
              <a:rPr lang="tr-TR" altLang="tr-TR" b="1"/>
              <a:t>Sıfat-Fiil Grubu </a:t>
            </a:r>
            <a:br>
              <a:rPr lang="tr-TR" altLang="tr-TR" b="1"/>
            </a:br>
            <a:endParaRPr lang="tr-TR" altLang="tr-TR" b="1"/>
          </a:p>
        </p:txBody>
      </p:sp>
      <p:sp>
        <p:nvSpPr>
          <p:cNvPr id="105475" name="Rectangle 3"/>
          <p:cNvSpPr>
            <a:spLocks noGrp="1" noChangeArrowheads="1"/>
          </p:cNvSpPr>
          <p:nvPr>
            <p:ph type="body" idx="1"/>
          </p:nvPr>
        </p:nvSpPr>
        <p:spPr>
          <a:xfrm>
            <a:off x="395288" y="1052513"/>
            <a:ext cx="8229600" cy="4968875"/>
          </a:xfrm>
        </p:spPr>
        <p:txBody>
          <a:bodyPr/>
          <a:lstStyle/>
          <a:p>
            <a:pPr>
              <a:lnSpc>
                <a:spcPct val="80000"/>
              </a:lnSpc>
            </a:pPr>
            <a:r>
              <a:rPr lang="tr-TR" altLang="tr-TR" sz="1500"/>
              <a:t> </a:t>
            </a:r>
            <a:r>
              <a:rPr lang="tr-TR" altLang="tr-TR" sz="1500" b="1"/>
              <a:t>Bir sıfat-fiil ve bu sıfat-fiile bağlı unsur veya unsurlardan kurulan kelime gruplarına sıfat-fiil grubu denir. </a:t>
            </a:r>
          </a:p>
          <a:p>
            <a:pPr>
              <a:lnSpc>
                <a:spcPct val="80000"/>
              </a:lnSpc>
            </a:pPr>
            <a:endParaRPr lang="tr-TR" altLang="tr-TR" sz="1500" b="1"/>
          </a:p>
          <a:p>
            <a:pPr>
              <a:lnSpc>
                <a:spcPct val="80000"/>
              </a:lnSpc>
            </a:pPr>
            <a:r>
              <a:rPr lang="tr-TR" altLang="tr-TR" sz="1500" b="1"/>
              <a:t>Grubun ana unsuru sıfat-fiildir ve sonda bulunur. Cümleler öğelerine ayrılırken sıfat-fiil ve ondan önce gelen ve ona bağlı olan kelimeler ayrılmaz. </a:t>
            </a:r>
          </a:p>
          <a:p>
            <a:pPr>
              <a:lnSpc>
                <a:spcPct val="80000"/>
              </a:lnSpc>
            </a:pPr>
            <a:endParaRPr lang="tr-TR" altLang="tr-TR" sz="1500" b="1"/>
          </a:p>
          <a:p>
            <a:pPr>
              <a:lnSpc>
                <a:spcPct val="80000"/>
              </a:lnSpc>
            </a:pPr>
            <a:r>
              <a:rPr lang="tr-TR" altLang="tr-TR" sz="1500" b="1"/>
              <a:t>Sıfat-fiil, grupta yüklem görevindedir. Vurgu, sıfat-fiilden önceki unsurdadır. </a:t>
            </a:r>
          </a:p>
          <a:p>
            <a:pPr>
              <a:lnSpc>
                <a:spcPct val="80000"/>
              </a:lnSpc>
            </a:pPr>
            <a:endParaRPr lang="tr-TR" altLang="tr-TR" sz="1500" b="1"/>
          </a:p>
          <a:p>
            <a:pPr>
              <a:lnSpc>
                <a:spcPct val="80000"/>
              </a:lnSpc>
            </a:pPr>
            <a:r>
              <a:rPr lang="tr-TR" altLang="tr-TR" sz="1500" b="1"/>
              <a:t>]Sıfat-fiilden önce gelen kelimeler, cümlede olduğu gibi, özne, nesne, zarf tümleci ve dolaylı tümleç olarak adlandırılırlar. Bu yüzden sıfat-fiillerle ve sıfat-fiil gruplarıyla birleşik cümleler yapılır. </a:t>
            </a:r>
          </a:p>
          <a:p>
            <a:pPr>
              <a:lnSpc>
                <a:spcPct val="80000"/>
              </a:lnSpc>
            </a:pPr>
            <a:endParaRPr lang="tr-TR" altLang="tr-TR" sz="1500" b="1"/>
          </a:p>
          <a:p>
            <a:pPr>
              <a:lnSpc>
                <a:spcPct val="80000"/>
              </a:lnSpc>
            </a:pPr>
            <a:r>
              <a:rPr lang="tr-TR" altLang="tr-TR" sz="1500" b="1"/>
              <a:t>Eski İstanbul'un güzel semtlerini yaratan / Türklük</a:t>
            </a:r>
          </a:p>
          <a:p>
            <a:pPr>
              <a:lnSpc>
                <a:spcPct val="80000"/>
              </a:lnSpc>
            </a:pPr>
            <a:r>
              <a:rPr lang="tr-TR" altLang="tr-TR" sz="1500" b="1"/>
              <a:t>            Sıfat                                                       isim</a:t>
            </a:r>
          </a:p>
          <a:p>
            <a:pPr>
              <a:lnSpc>
                <a:spcPct val="80000"/>
              </a:lnSpc>
            </a:pPr>
            <a:r>
              <a:rPr lang="tr-TR" altLang="tr-TR" sz="1500" b="1"/>
              <a:t>Eski İstanbul'un güzel semtlerini / yaratan</a:t>
            </a:r>
          </a:p>
          <a:p>
            <a:pPr>
              <a:lnSpc>
                <a:spcPct val="80000"/>
              </a:lnSpc>
            </a:pPr>
            <a:r>
              <a:rPr lang="tr-TR" altLang="tr-TR" sz="1500" b="1"/>
              <a:t>                       Nesne                         yüklem</a:t>
            </a:r>
          </a:p>
          <a:p>
            <a:pPr>
              <a:lnSpc>
                <a:spcPct val="80000"/>
              </a:lnSpc>
            </a:pPr>
            <a:endParaRPr lang="tr-TR" altLang="tr-TR" sz="1500" b="1"/>
          </a:p>
          <a:p>
            <a:pPr>
              <a:lnSpc>
                <a:spcPct val="80000"/>
              </a:lnSpc>
            </a:pPr>
            <a:r>
              <a:rPr lang="tr-TR" altLang="tr-TR" sz="1500" b="1"/>
              <a:t>Bütün hayalleri yıkılmış / insanlar</a:t>
            </a:r>
          </a:p>
          <a:p>
            <a:pPr>
              <a:lnSpc>
                <a:spcPct val="80000"/>
              </a:lnSpc>
            </a:pPr>
            <a:r>
              <a:rPr lang="tr-TR" altLang="tr-TR" sz="1500" b="1"/>
              <a:t>            Sıfat                       isim</a:t>
            </a:r>
          </a:p>
          <a:p>
            <a:pPr>
              <a:lnSpc>
                <a:spcPct val="80000"/>
              </a:lnSpc>
            </a:pPr>
            <a:endParaRPr lang="tr-TR" altLang="tr-TR" sz="1500" b="1"/>
          </a:p>
          <a:p>
            <a:pPr>
              <a:lnSpc>
                <a:spcPct val="80000"/>
              </a:lnSpc>
            </a:pPr>
            <a:r>
              <a:rPr lang="tr-TR" altLang="tr-TR" sz="1500" b="1"/>
              <a:t>Bütün hayalleri / yıkılmış</a:t>
            </a:r>
          </a:p>
          <a:p>
            <a:pPr>
              <a:lnSpc>
                <a:spcPct val="80000"/>
              </a:lnSpc>
            </a:pPr>
            <a:r>
              <a:rPr lang="tr-TR" altLang="tr-TR" sz="1500" b="1"/>
              <a:t>            Özne       yüklem</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6498" name="Rectangle 2"/>
          <p:cNvSpPr>
            <a:spLocks noGrp="1" noChangeArrowheads="1"/>
          </p:cNvSpPr>
          <p:nvPr>
            <p:ph type="title"/>
          </p:nvPr>
        </p:nvSpPr>
        <p:spPr>
          <a:xfrm>
            <a:off x="457200" y="277813"/>
            <a:ext cx="8229600" cy="774700"/>
          </a:xfrm>
        </p:spPr>
        <p:txBody>
          <a:bodyPr/>
          <a:lstStyle/>
          <a:p>
            <a:r>
              <a:rPr lang="tr-TR" altLang="tr-TR" b="1"/>
              <a:t>Zarf-Fiil Grubu </a:t>
            </a:r>
            <a:br>
              <a:rPr lang="tr-TR" altLang="tr-TR" b="1"/>
            </a:br>
            <a:endParaRPr lang="tr-TR" altLang="tr-TR" b="1"/>
          </a:p>
        </p:txBody>
      </p:sp>
      <p:sp>
        <p:nvSpPr>
          <p:cNvPr id="106499" name="Rectangle 3"/>
          <p:cNvSpPr>
            <a:spLocks noGrp="1" noChangeArrowheads="1"/>
          </p:cNvSpPr>
          <p:nvPr>
            <p:ph type="body" idx="1"/>
          </p:nvPr>
        </p:nvSpPr>
        <p:spPr>
          <a:xfrm>
            <a:off x="468313" y="1052513"/>
            <a:ext cx="8229600" cy="4530725"/>
          </a:xfrm>
        </p:spPr>
        <p:txBody>
          <a:bodyPr/>
          <a:lstStyle/>
          <a:p>
            <a:pPr>
              <a:lnSpc>
                <a:spcPct val="80000"/>
              </a:lnSpc>
            </a:pPr>
            <a:r>
              <a:rPr lang="tr-TR" altLang="tr-TR" sz="900"/>
              <a:t> </a:t>
            </a:r>
            <a:r>
              <a:rPr lang="tr-TR" altLang="tr-TR" sz="1200" b="1"/>
              <a:t>Bir zarf-fiil ve bu zarf-fiile bağlı unsur veya unsurlardan kurulan kelime gruplarına zarf-fiil grubu denir. </a:t>
            </a:r>
          </a:p>
          <a:p>
            <a:pPr>
              <a:lnSpc>
                <a:spcPct val="80000"/>
              </a:lnSpc>
            </a:pPr>
            <a:endParaRPr lang="tr-TR" altLang="tr-TR" sz="1200" b="1"/>
          </a:p>
          <a:p>
            <a:pPr>
              <a:lnSpc>
                <a:spcPct val="80000"/>
              </a:lnSpc>
            </a:pPr>
            <a:r>
              <a:rPr lang="tr-TR" altLang="tr-TR" sz="1200" b="1"/>
              <a:t>Grubun ana unsuru zarf-fiildir ve sonda bulunur. Cümleler öğelerine ayrılırken zarf-fiil ve ondan önce gelen ve ona bağlı olan kelimeler ayrılmazlar. </a:t>
            </a:r>
          </a:p>
          <a:p>
            <a:pPr>
              <a:lnSpc>
                <a:spcPct val="80000"/>
              </a:lnSpc>
            </a:pPr>
            <a:endParaRPr lang="tr-TR" altLang="tr-TR" sz="1200" b="1"/>
          </a:p>
          <a:p>
            <a:pPr>
              <a:lnSpc>
                <a:spcPct val="80000"/>
              </a:lnSpc>
            </a:pPr>
            <a:r>
              <a:rPr lang="tr-TR" altLang="tr-TR" sz="1200" b="1"/>
              <a:t>Zarf-fiil, grupta yüklem görevindedir. Vurgu, zarf-fiilden önceki unsurdadır. </a:t>
            </a:r>
          </a:p>
          <a:p>
            <a:pPr>
              <a:lnSpc>
                <a:spcPct val="80000"/>
              </a:lnSpc>
            </a:pPr>
            <a:endParaRPr lang="tr-TR" altLang="tr-TR" sz="1200" b="1"/>
          </a:p>
          <a:p>
            <a:pPr>
              <a:lnSpc>
                <a:spcPct val="80000"/>
              </a:lnSpc>
            </a:pPr>
            <a:r>
              <a:rPr lang="tr-TR" altLang="tr-TR" sz="1200" b="1"/>
              <a:t>]Zarf-fiilden önce gelen kelimeler, cümlede olduğu gibi, özne, nesne, zarf tümleci ve dolaylı tümleç olarak adlandırılırlar. Bu yüzden zarf-fiillerle ve zarf-fiil gruplarıyla birleşik cümleler yapılır. </a:t>
            </a:r>
          </a:p>
          <a:p>
            <a:pPr>
              <a:lnSpc>
                <a:spcPct val="80000"/>
              </a:lnSpc>
            </a:pPr>
            <a:endParaRPr lang="tr-TR" altLang="tr-TR" sz="1200" b="1"/>
          </a:p>
          <a:p>
            <a:pPr>
              <a:lnSpc>
                <a:spcPct val="80000"/>
              </a:lnSpc>
            </a:pPr>
            <a:r>
              <a:rPr lang="tr-TR" altLang="tr-TR" sz="1200" b="1"/>
              <a:t>Son gülün karşısında / son bülbül / ah ederken...</a:t>
            </a:r>
          </a:p>
          <a:p>
            <a:pPr>
              <a:lnSpc>
                <a:spcPct val="80000"/>
              </a:lnSpc>
            </a:pPr>
            <a:r>
              <a:rPr lang="tr-TR" altLang="tr-TR" sz="1200" b="1"/>
              <a:t>Dolaylı tüml.                 Özne                yüklem</a:t>
            </a:r>
          </a:p>
          <a:p>
            <a:pPr>
              <a:lnSpc>
                <a:spcPct val="80000"/>
              </a:lnSpc>
            </a:pPr>
            <a:endParaRPr lang="tr-TR" altLang="tr-TR" sz="1200" b="1"/>
          </a:p>
          <a:p>
            <a:pPr>
              <a:lnSpc>
                <a:spcPct val="80000"/>
              </a:lnSpc>
            </a:pPr>
            <a:r>
              <a:rPr lang="tr-TR" altLang="tr-TR" sz="1200" b="1"/>
              <a:t>Bu yaman dağların hayalini / hatırımdan / silince...</a:t>
            </a:r>
          </a:p>
          <a:p>
            <a:pPr>
              <a:lnSpc>
                <a:spcPct val="80000"/>
              </a:lnSpc>
            </a:pPr>
            <a:r>
              <a:rPr lang="tr-TR" altLang="tr-TR" sz="1200" b="1"/>
              <a:t>Nesne                                     dlı tüml.       Yükl.</a:t>
            </a:r>
          </a:p>
          <a:p>
            <a:pPr>
              <a:lnSpc>
                <a:spcPct val="80000"/>
              </a:lnSpc>
            </a:pPr>
            <a:endParaRPr lang="tr-TR" altLang="tr-TR" sz="1200" b="1"/>
          </a:p>
          <a:p>
            <a:pPr>
              <a:lnSpc>
                <a:spcPct val="80000"/>
              </a:lnSpc>
            </a:pPr>
            <a:r>
              <a:rPr lang="tr-TR" altLang="tr-TR" sz="1200" b="1"/>
              <a:t> </a:t>
            </a:r>
          </a:p>
          <a:p>
            <a:pPr>
              <a:lnSpc>
                <a:spcPct val="80000"/>
              </a:lnSpc>
            </a:pPr>
            <a:r>
              <a:rPr lang="tr-TR" altLang="tr-TR" sz="1200" b="1"/>
              <a:t>]“-r, -mez”, “-di mi”, “-di, -eli” ile kurulan gruplar da birer zarf-fiil grubudur. </a:t>
            </a:r>
          </a:p>
          <a:p>
            <a:pPr>
              <a:lnSpc>
                <a:spcPct val="80000"/>
              </a:lnSpc>
            </a:pPr>
            <a:endParaRPr lang="tr-TR" altLang="tr-TR" sz="1200" b="1"/>
          </a:p>
          <a:p>
            <a:pPr>
              <a:lnSpc>
                <a:spcPct val="80000"/>
              </a:lnSpc>
            </a:pPr>
            <a:r>
              <a:rPr lang="tr-TR" altLang="tr-TR" sz="1200" b="1"/>
              <a:t>Bir pırıltı gördü mü / gözle hemen dalıyor.</a:t>
            </a:r>
          </a:p>
          <a:p>
            <a:pPr>
              <a:lnSpc>
                <a:spcPct val="80000"/>
              </a:lnSpc>
            </a:pPr>
            <a:endParaRPr lang="tr-TR" altLang="tr-TR" sz="1200" b="1"/>
          </a:p>
          <a:p>
            <a:pPr>
              <a:lnSpc>
                <a:spcPct val="80000"/>
              </a:lnSpc>
            </a:pPr>
            <a:r>
              <a:rPr lang="tr-TR" altLang="tr-TR" sz="1200" b="1"/>
              <a:t>Ben bu gurbet ele düştüm düşeli </a:t>
            </a:r>
          </a:p>
          <a:p>
            <a:pPr>
              <a:lnSpc>
                <a:spcPct val="80000"/>
              </a:lnSpc>
            </a:pPr>
            <a:r>
              <a:rPr lang="tr-TR" altLang="tr-TR" sz="1200" b="1"/>
              <a:t>Her gün biraz daha süzülmekteyim.</a:t>
            </a:r>
          </a:p>
          <a:p>
            <a:pPr>
              <a:lnSpc>
                <a:spcPct val="80000"/>
              </a:lnSpc>
            </a:pPr>
            <a:endParaRPr lang="tr-TR" altLang="tr-TR" sz="1200" b="1"/>
          </a:p>
          <a:p>
            <a:pPr>
              <a:lnSpc>
                <a:spcPct val="80000"/>
              </a:lnSpc>
            </a:pPr>
            <a:r>
              <a:rPr lang="tr-TR" altLang="tr-TR" sz="1200" b="1"/>
              <a:t>Çamlıca’nın bu asıl çevresine girer girmez, artık eniştemizin köşkünün tılsımlı duygularını tatmaya koyulurduk.</a:t>
            </a:r>
          </a:p>
          <a:p>
            <a:pPr>
              <a:lnSpc>
                <a:spcPct val="80000"/>
              </a:lnSpc>
            </a:pPr>
            <a:endParaRPr lang="tr-TR" altLang="tr-TR" sz="1400" b="1"/>
          </a:p>
          <a:p>
            <a:pPr>
              <a:lnSpc>
                <a:spcPct val="80000"/>
              </a:lnSpc>
            </a:pPr>
            <a:endParaRPr lang="tr-TR" altLang="tr-TR" sz="900" b="1"/>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a:spLocks noGrp="1" noChangeArrowheads="1"/>
          </p:cNvSpPr>
          <p:nvPr>
            <p:ph type="ftr" sz="quarter" idx="3"/>
          </p:nvPr>
        </p:nvSpPr>
        <p:spPr/>
        <p:txBody>
          <a:bodyPr/>
          <a:lstStyle/>
          <a:p>
            <a:r>
              <a:rPr lang="tr-TR" altLang="en-US" smtClean="0"/>
              <a:t>www.turkedebiyati.org</a:t>
            </a:r>
            <a:endParaRPr lang="tr-TR" altLang="en-US"/>
          </a:p>
        </p:txBody>
      </p:sp>
      <p:sp>
        <p:nvSpPr>
          <p:cNvPr id="4102" name="Rectangle 6"/>
          <p:cNvSpPr>
            <a:spLocks noGrp="1" noChangeArrowheads="1"/>
          </p:cNvSpPr>
          <p:nvPr>
            <p:ph type="ctrTitle"/>
          </p:nvPr>
        </p:nvSpPr>
        <p:spPr>
          <a:xfrm>
            <a:off x="611188" y="404813"/>
            <a:ext cx="6192837" cy="792162"/>
          </a:xfrm>
        </p:spPr>
        <p:txBody>
          <a:bodyPr/>
          <a:lstStyle/>
          <a:p>
            <a:r>
              <a:rPr lang="tr-TR" altLang="tr-TR" sz="4600" b="1">
                <a:solidFill>
                  <a:schemeClr val="accent2"/>
                </a:solidFill>
              </a:rPr>
              <a:t>KELİME GRUPLARI</a:t>
            </a:r>
          </a:p>
        </p:txBody>
      </p:sp>
      <p:sp>
        <p:nvSpPr>
          <p:cNvPr id="4103" name="Rectangle 7"/>
          <p:cNvSpPr>
            <a:spLocks noGrp="1" noChangeArrowheads="1"/>
          </p:cNvSpPr>
          <p:nvPr>
            <p:ph type="subTitle" idx="1"/>
          </p:nvPr>
        </p:nvSpPr>
        <p:spPr>
          <a:xfrm>
            <a:off x="684213" y="1484313"/>
            <a:ext cx="7885112" cy="4176712"/>
          </a:xfrm>
        </p:spPr>
        <p:txBody>
          <a:bodyPr/>
          <a:lstStyle/>
          <a:p>
            <a:pPr>
              <a:lnSpc>
                <a:spcPct val="80000"/>
              </a:lnSpc>
            </a:pPr>
            <a:r>
              <a:rPr kumimoji="1" lang="tr-TR" altLang="tr-TR" sz="4000" b="1">
                <a:solidFill>
                  <a:srgbClr val="FF3300"/>
                </a:solidFill>
                <a:effectLst>
                  <a:outerShdw blurRad="38100" dist="38100" dir="2700000" algn="tl">
                    <a:srgbClr val="C0C0C0"/>
                  </a:outerShdw>
                </a:effectLst>
                <a:latin typeface="Anasthesia" pitchFamily="2" charset="0"/>
              </a:rPr>
              <a:t>İsim tamlamaları</a:t>
            </a:r>
          </a:p>
          <a:p>
            <a:pPr>
              <a:lnSpc>
                <a:spcPct val="80000"/>
              </a:lnSpc>
            </a:pPr>
            <a:r>
              <a:rPr kumimoji="1" lang="tr-TR" altLang="tr-TR" b="1">
                <a:effectLst>
                  <a:outerShdw blurRad="38100" dist="38100" dir="2700000" algn="tl">
                    <a:srgbClr val="C0C0C0"/>
                  </a:outerShdw>
                </a:effectLst>
              </a:rPr>
              <a:t>Her isim anlamca eksiktir. Mesela “bahçe” kelimesi bir isimdir ve bu “bahçe”nin kime ait olduğu, ne bahçesi olduğu gibi bilgiler “bahçe” kelimesinin içinde yoktur. İşte bu eksiklikten dolayı bazen ismin anlamını bir başka isim tamamlar. Elma bahçesi, çiçek bahçesi, Orhan’ın bahçesi gibi gruplar oluşur. Bir ismin bir başka ismi böyle tamamlamasına “isim tamlaması” adı verilir.</a:t>
            </a:r>
          </a:p>
          <a:p>
            <a:pPr algn="ctr">
              <a:lnSpc>
                <a:spcPct val="80000"/>
              </a:lnSpc>
              <a:spcBef>
                <a:spcPct val="0"/>
              </a:spcBef>
              <a:buClrTx/>
              <a:buFontTx/>
              <a:buNone/>
            </a:pPr>
            <a:endParaRPr lang="tr-TR" altLang="tr-TR"/>
          </a:p>
        </p:txBody>
      </p:sp>
      <p:sp>
        <p:nvSpPr>
          <p:cNvPr id="4100" name="Rectangle 4"/>
          <p:cNvSpPr>
            <a:spLocks noChangeArrowheads="1"/>
          </p:cNvSpPr>
          <p:nvPr/>
        </p:nvSpPr>
        <p:spPr bwMode="auto">
          <a:xfrm>
            <a:off x="2057400" y="2895600"/>
            <a:ext cx="2057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92075" tIns="46038" rIns="92075" bIns="46038" anchor="ctr"/>
          <a:lstStyle/>
          <a:p>
            <a:pPr algn="ctr"/>
            <a:endParaRPr kumimoji="1" lang="tr-TR" altLang="tr-TR" b="1">
              <a:effectLst>
                <a:outerShdw blurRad="38100" dist="38100" dir="2700000" algn="tl">
                  <a:srgbClr val="C0C0C0"/>
                </a:outerShdw>
              </a:effectLst>
              <a:latin typeface="Times New Roman" pitchFamily="18" charset="0"/>
            </a:endParaRPr>
          </a:p>
        </p:txBody>
      </p:sp>
      <p:sp>
        <p:nvSpPr>
          <p:cNvPr id="4101" name="Rectangle 5"/>
          <p:cNvSpPr>
            <a:spLocks noChangeArrowheads="1"/>
          </p:cNvSpPr>
          <p:nvPr/>
        </p:nvSpPr>
        <p:spPr bwMode="auto">
          <a:xfrm>
            <a:off x="13068300" y="92075"/>
            <a:ext cx="220663" cy="6613525"/>
          </a:xfrm>
          <a:prstGeom prst="rect">
            <a:avLst/>
          </a:prstGeom>
          <a:solidFill>
            <a:srgbClr val="FFFFFF"/>
          </a:solidFill>
          <a:ln w="12700" cap="sq">
            <a:solidFill>
              <a:srgbClr val="B2B2B2"/>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lIns="136525" tIns="182562" rIns="136525" bIns="182562"/>
          <a:lstStyle>
            <a:lvl1pPr marL="238125" indent="-238125">
              <a:defRPr kumimoji="1" sz="2400">
                <a:solidFill>
                  <a:schemeClr val="tx1"/>
                </a:solidFill>
                <a:latin typeface="Times New Roman" pitchFamily="18" charset="0"/>
              </a:defRPr>
            </a:lvl1pPr>
            <a:lvl2pPr marL="404813">
              <a:defRPr kumimoji="1" sz="2400">
                <a:solidFill>
                  <a:schemeClr val="tx1"/>
                </a:solidFill>
                <a:latin typeface="Times New Roman" pitchFamily="18" charset="0"/>
              </a:defRPr>
            </a:lvl2pPr>
            <a:lvl3pPr marL="519113">
              <a:defRPr kumimoji="1" sz="2400">
                <a:solidFill>
                  <a:schemeClr val="tx1"/>
                </a:solidFill>
                <a:latin typeface="Times New Roman" pitchFamily="18" charset="0"/>
              </a:defRPr>
            </a:lvl3pPr>
            <a:lvl4pPr>
              <a:defRPr kumimoji="1" sz="2400">
                <a:solidFill>
                  <a:schemeClr val="tx1"/>
                </a:solidFill>
                <a:latin typeface="Times New Roman" pitchFamily="18" charset="0"/>
              </a:defRPr>
            </a:lvl4pPr>
            <a:lvl5pPr>
              <a:defRPr kumimoji="1" sz="2400">
                <a:solidFill>
                  <a:schemeClr val="tx1"/>
                </a:solidFill>
                <a:latin typeface="Times New Roman" pitchFamily="18" charset="0"/>
              </a:defRPr>
            </a:lvl5pPr>
            <a:lvl6pPr fontAlgn="base">
              <a:spcBef>
                <a:spcPct val="0"/>
              </a:spcBef>
              <a:spcAft>
                <a:spcPct val="0"/>
              </a:spcAft>
              <a:defRPr kumimoji="1" sz="2400">
                <a:solidFill>
                  <a:schemeClr val="tx1"/>
                </a:solidFill>
                <a:latin typeface="Times New Roman" pitchFamily="18" charset="0"/>
              </a:defRPr>
            </a:lvl6pPr>
            <a:lvl7pPr fontAlgn="base">
              <a:spcBef>
                <a:spcPct val="0"/>
              </a:spcBef>
              <a:spcAft>
                <a:spcPct val="0"/>
              </a:spcAft>
              <a:defRPr kumimoji="1" sz="2400">
                <a:solidFill>
                  <a:schemeClr val="tx1"/>
                </a:solidFill>
                <a:latin typeface="Times New Roman" pitchFamily="18" charset="0"/>
              </a:defRPr>
            </a:lvl7pPr>
            <a:lvl8pPr fontAlgn="base">
              <a:spcBef>
                <a:spcPct val="0"/>
              </a:spcBef>
              <a:spcAft>
                <a:spcPct val="0"/>
              </a:spcAft>
              <a:defRPr kumimoji="1" sz="2400">
                <a:solidFill>
                  <a:schemeClr val="tx1"/>
                </a:solidFill>
                <a:latin typeface="Times New Roman" pitchFamily="18" charset="0"/>
              </a:defRPr>
            </a:lvl8pPr>
            <a:lvl9pPr fontAlgn="base">
              <a:spcBef>
                <a:spcPct val="0"/>
              </a:spcBef>
              <a:spcAft>
                <a:spcPct val="0"/>
              </a:spcAft>
              <a:defRPr kumimoji="1" sz="2400">
                <a:solidFill>
                  <a:schemeClr val="tx1"/>
                </a:solidFill>
                <a:latin typeface="Times New Roman" pitchFamily="18" charset="0"/>
              </a:defRPr>
            </a:lvl9pPr>
          </a:lstStyle>
          <a:p>
            <a:pPr eaLnBrk="0" hangingPunct="0"/>
            <a:r>
              <a:rPr lang="tr-TR" altLang="tr-TR" sz="1800" b="1">
                <a:solidFill>
                  <a:srgbClr val="000000"/>
                </a:solidFill>
                <a:latin typeface="Arial" charset="0"/>
              </a:rPr>
              <a:t>Bu slayda şirket ambleminizi eklemek için</a:t>
            </a:r>
          </a:p>
          <a:p>
            <a:endParaRPr lang="tr-TR" altLang="tr-TR" sz="1800" b="1">
              <a:solidFill>
                <a:srgbClr val="000000"/>
              </a:solidFill>
              <a:latin typeface="Arial" charset="0"/>
            </a:endParaRPr>
          </a:p>
          <a:p>
            <a:pPr>
              <a:buFontTx/>
              <a:buChar char="•"/>
            </a:pPr>
            <a:r>
              <a:rPr lang="tr-TR" altLang="tr-TR" sz="1800" b="1">
                <a:solidFill>
                  <a:srgbClr val="000000"/>
                </a:solidFill>
                <a:latin typeface="Arial" charset="0"/>
              </a:rPr>
              <a:t>Ekle </a:t>
            </a:r>
            <a:r>
              <a:rPr lang="tr-TR" altLang="tr-TR" sz="1800" b="1" noProof="1">
                <a:solidFill>
                  <a:srgbClr val="000000"/>
                </a:solidFill>
                <a:latin typeface="Arial" charset="0"/>
              </a:rPr>
              <a:t>menüsünden</a:t>
            </a:r>
          </a:p>
          <a:p>
            <a:pPr>
              <a:buFontTx/>
              <a:buChar char="•"/>
            </a:pPr>
            <a:r>
              <a:rPr lang="tr-TR" altLang="tr-TR" sz="1800" b="1">
                <a:solidFill>
                  <a:srgbClr val="000000"/>
                </a:solidFill>
                <a:latin typeface="Arial" charset="0"/>
              </a:rPr>
              <a:t> "Resim”i seçin</a:t>
            </a:r>
          </a:p>
          <a:p>
            <a:pPr>
              <a:buFontTx/>
              <a:buChar char="•"/>
            </a:pPr>
            <a:r>
              <a:rPr lang="tr-TR" altLang="tr-TR" sz="1800" b="1">
                <a:solidFill>
                  <a:srgbClr val="000000"/>
                </a:solidFill>
                <a:latin typeface="Arial" charset="0"/>
              </a:rPr>
              <a:t>Amblem dosyanızı bulun</a:t>
            </a:r>
          </a:p>
          <a:p>
            <a:pPr>
              <a:buFontTx/>
              <a:buChar char="•"/>
            </a:pPr>
            <a:r>
              <a:rPr lang="tr-TR" altLang="tr-TR" sz="1800" b="1" noProof="1">
                <a:solidFill>
                  <a:srgbClr val="000000"/>
                </a:solidFill>
                <a:latin typeface="Arial" charset="0"/>
              </a:rPr>
              <a:t>Tamam'ı</a:t>
            </a:r>
            <a:r>
              <a:rPr lang="tr-TR" altLang="tr-TR" sz="1800" b="1">
                <a:solidFill>
                  <a:srgbClr val="000000"/>
                </a:solidFill>
                <a:latin typeface="Arial" charset="0"/>
              </a:rPr>
              <a:t> tıklatın.</a:t>
            </a:r>
          </a:p>
          <a:p>
            <a:endParaRPr lang="tr-TR" altLang="tr-TR" sz="1800" b="1">
              <a:solidFill>
                <a:srgbClr val="000000"/>
              </a:solidFill>
              <a:latin typeface="Arial" charset="0"/>
            </a:endParaRPr>
          </a:p>
          <a:p>
            <a:r>
              <a:rPr lang="tr-TR" altLang="tr-TR" sz="1800" b="1">
                <a:solidFill>
                  <a:srgbClr val="000000"/>
                </a:solidFill>
                <a:latin typeface="Arial" charset="0"/>
              </a:rPr>
              <a:t>Amblemi boyutlandırmak için</a:t>
            </a:r>
          </a:p>
          <a:p>
            <a:endParaRPr lang="tr-TR" altLang="tr-TR" sz="1800" b="1">
              <a:solidFill>
                <a:srgbClr val="000000"/>
              </a:solidFill>
              <a:latin typeface="Arial" charset="0"/>
            </a:endParaRPr>
          </a:p>
          <a:p>
            <a:pPr>
              <a:buFontTx/>
              <a:buChar char="•"/>
            </a:pPr>
            <a:r>
              <a:rPr lang="tr-TR" altLang="tr-TR" sz="1800" b="1">
                <a:solidFill>
                  <a:srgbClr val="000000"/>
                </a:solidFill>
                <a:latin typeface="Arial" charset="0"/>
              </a:rPr>
              <a:t>Amblem içinde bir yeri tıklatın. Amblem dışında görünen kutulara "boyutlandırma tutamaçları" denir.</a:t>
            </a:r>
          </a:p>
          <a:p>
            <a:pPr>
              <a:buFontTx/>
              <a:buChar char="•"/>
            </a:pPr>
            <a:r>
              <a:rPr lang="tr-TR" altLang="tr-TR" sz="1800" b="1">
                <a:solidFill>
                  <a:srgbClr val="000000"/>
                </a:solidFill>
                <a:latin typeface="Arial" charset="0"/>
              </a:rPr>
              <a:t>Nesneyi boyutlandırmak için bunları kullanın.</a:t>
            </a:r>
          </a:p>
          <a:p>
            <a:pPr>
              <a:buFontTx/>
              <a:buChar char="•"/>
            </a:pPr>
            <a:r>
              <a:rPr lang="tr-TR" altLang="tr-TR" sz="1800" b="1">
                <a:solidFill>
                  <a:srgbClr val="000000"/>
                </a:solidFill>
                <a:latin typeface="Arial" charset="0"/>
              </a:rPr>
              <a:t>Boyutlandırma tutamaçlarını kullanmadan önce üst karakter tuşunu  basılı tutarsanız, boyutlandırdığınız nesnedeki oranları korursunuz.</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7522" name="Rectangle 2"/>
          <p:cNvSpPr>
            <a:spLocks noGrp="1" noChangeArrowheads="1"/>
          </p:cNvSpPr>
          <p:nvPr>
            <p:ph type="title"/>
          </p:nvPr>
        </p:nvSpPr>
        <p:spPr>
          <a:xfrm>
            <a:off x="457200" y="277813"/>
            <a:ext cx="8229600" cy="558800"/>
          </a:xfrm>
        </p:spPr>
        <p:txBody>
          <a:bodyPr/>
          <a:lstStyle/>
          <a:p>
            <a:r>
              <a:rPr lang="tr-TR" altLang="tr-TR" sz="3800" b="1"/>
              <a:t>Kısaltma Grupları</a:t>
            </a:r>
            <a:br>
              <a:rPr lang="tr-TR" altLang="tr-TR" sz="3800" b="1"/>
            </a:br>
            <a:endParaRPr lang="tr-TR" altLang="tr-TR" sz="3800" b="1"/>
          </a:p>
        </p:txBody>
      </p:sp>
      <p:sp>
        <p:nvSpPr>
          <p:cNvPr id="107523" name="Rectangle 3"/>
          <p:cNvSpPr>
            <a:spLocks noGrp="1" noChangeArrowheads="1"/>
          </p:cNvSpPr>
          <p:nvPr>
            <p:ph type="body" idx="1"/>
          </p:nvPr>
        </p:nvSpPr>
        <p:spPr>
          <a:xfrm>
            <a:off x="395288" y="908050"/>
            <a:ext cx="8229600" cy="4530725"/>
          </a:xfrm>
        </p:spPr>
        <p:txBody>
          <a:bodyPr/>
          <a:lstStyle/>
          <a:p>
            <a:pPr>
              <a:lnSpc>
                <a:spcPct val="80000"/>
              </a:lnSpc>
            </a:pPr>
            <a:r>
              <a:rPr lang="tr-TR" altLang="tr-TR" sz="1200" b="1"/>
              <a:t>Bu gruplar genellikle isim-fiil, sıfat-fiil ve zarf-fiil gruplarının kısalması ve kalıplaşması sonucu oluşmuşlardır.</a:t>
            </a:r>
          </a:p>
          <a:p>
            <a:pPr>
              <a:lnSpc>
                <a:spcPct val="80000"/>
              </a:lnSpc>
            </a:pPr>
            <a:endParaRPr lang="tr-TR" altLang="tr-TR" sz="1200" b="1"/>
          </a:p>
          <a:p>
            <a:pPr>
              <a:lnSpc>
                <a:spcPct val="80000"/>
              </a:lnSpc>
            </a:pPr>
            <a:r>
              <a:rPr lang="tr-TR" altLang="tr-TR" sz="1200" b="1"/>
              <a:t>a. İsnat Grubu </a:t>
            </a:r>
          </a:p>
          <a:p>
            <a:pPr>
              <a:lnSpc>
                <a:spcPct val="80000"/>
              </a:lnSpc>
            </a:pPr>
            <a:r>
              <a:rPr lang="tr-TR" altLang="tr-TR" sz="1200" b="1"/>
              <a:t>Sıfat-fiil ve zarf-fiil grubundan kısalmıştır </a:t>
            </a:r>
          </a:p>
          <a:p>
            <a:pPr>
              <a:lnSpc>
                <a:spcPct val="80000"/>
              </a:lnSpc>
            </a:pPr>
            <a:endParaRPr lang="tr-TR" altLang="tr-TR" sz="1200" b="1"/>
          </a:p>
          <a:p>
            <a:pPr>
              <a:lnSpc>
                <a:spcPct val="80000"/>
              </a:lnSpc>
            </a:pPr>
            <a:r>
              <a:rPr lang="tr-TR" altLang="tr-TR" sz="1200" b="1"/>
              <a:t>Karnı tok olan adam  ›        karnı tok adam</a:t>
            </a:r>
          </a:p>
          <a:p>
            <a:pPr>
              <a:lnSpc>
                <a:spcPct val="80000"/>
              </a:lnSpc>
            </a:pPr>
            <a:r>
              <a:rPr lang="tr-TR" altLang="tr-TR" sz="1200" b="1"/>
              <a:t>Başı açık olarak         ›        başı açık</a:t>
            </a:r>
          </a:p>
          <a:p>
            <a:pPr>
              <a:lnSpc>
                <a:spcPct val="80000"/>
              </a:lnSpc>
            </a:pPr>
            <a:endParaRPr lang="tr-TR" altLang="tr-TR" sz="1200" b="1"/>
          </a:p>
          <a:p>
            <a:pPr>
              <a:lnSpc>
                <a:spcPct val="80000"/>
              </a:lnSpc>
            </a:pPr>
            <a:endParaRPr lang="tr-TR" altLang="tr-TR" sz="1200" b="1"/>
          </a:p>
          <a:p>
            <a:pPr>
              <a:lnSpc>
                <a:spcPct val="80000"/>
              </a:lnSpc>
            </a:pPr>
            <a:r>
              <a:rPr lang="tr-TR" altLang="tr-TR" sz="1200" b="1"/>
              <a:t>b. Yükleme Grubu </a:t>
            </a:r>
          </a:p>
          <a:p>
            <a:pPr>
              <a:lnSpc>
                <a:spcPct val="80000"/>
              </a:lnSpc>
            </a:pPr>
            <a:r>
              <a:rPr lang="tr-TR" altLang="tr-TR" sz="1200" b="1"/>
              <a:t>Sıfat-fiil ve isim-fiil grubundan kısalmıştır </a:t>
            </a:r>
          </a:p>
          <a:p>
            <a:pPr>
              <a:lnSpc>
                <a:spcPct val="80000"/>
              </a:lnSpc>
            </a:pPr>
            <a:endParaRPr lang="tr-TR" altLang="tr-TR" sz="1200" b="1"/>
          </a:p>
          <a:p>
            <a:pPr>
              <a:lnSpc>
                <a:spcPct val="80000"/>
              </a:lnSpc>
            </a:pPr>
            <a:r>
              <a:rPr lang="tr-TR" altLang="tr-TR" sz="1200" b="1"/>
              <a:t>Yüzü aşkın olan          ›        yüzü aşkın</a:t>
            </a:r>
          </a:p>
          <a:p>
            <a:pPr>
              <a:lnSpc>
                <a:spcPct val="80000"/>
              </a:lnSpc>
            </a:pPr>
            <a:r>
              <a:rPr lang="tr-TR" altLang="tr-TR" sz="1200" b="1"/>
              <a:t>Kitabı tetkik etmek    ›        kitabı tetkik</a:t>
            </a:r>
          </a:p>
          <a:p>
            <a:pPr>
              <a:lnSpc>
                <a:spcPct val="80000"/>
              </a:lnSpc>
            </a:pPr>
            <a:endParaRPr lang="tr-TR" altLang="tr-TR" sz="1200" b="1"/>
          </a:p>
          <a:p>
            <a:pPr>
              <a:lnSpc>
                <a:spcPct val="80000"/>
              </a:lnSpc>
            </a:pPr>
            <a:r>
              <a:rPr lang="tr-TR" altLang="tr-TR" sz="1200" b="1"/>
              <a:t>Birinci unsur belirtme hâl eki alır. </a:t>
            </a:r>
          </a:p>
          <a:p>
            <a:pPr>
              <a:lnSpc>
                <a:spcPct val="80000"/>
              </a:lnSpc>
            </a:pPr>
            <a:endParaRPr lang="tr-TR" altLang="tr-TR" sz="1200" b="1"/>
          </a:p>
          <a:p>
            <a:pPr>
              <a:lnSpc>
                <a:spcPct val="80000"/>
              </a:lnSpc>
            </a:pPr>
            <a:r>
              <a:rPr lang="tr-TR" altLang="tr-TR" sz="1200" b="1"/>
              <a:t>c. Yaklaşma Grubu </a:t>
            </a:r>
          </a:p>
          <a:p>
            <a:pPr>
              <a:lnSpc>
                <a:spcPct val="80000"/>
              </a:lnSpc>
            </a:pPr>
            <a:r>
              <a:rPr lang="tr-TR" altLang="tr-TR" sz="1200" b="1"/>
              <a:t>Yaklaşma eki almış bir ismin başka bir isimle oluşturduğu kelime grubudur. </a:t>
            </a:r>
          </a:p>
          <a:p>
            <a:pPr>
              <a:lnSpc>
                <a:spcPct val="80000"/>
              </a:lnSpc>
            </a:pPr>
            <a:r>
              <a:rPr lang="tr-TR" altLang="tr-TR" sz="1200" b="1"/>
              <a:t>Birinci unsur yaklaşma eki alır. </a:t>
            </a:r>
          </a:p>
          <a:p>
            <a:pPr>
              <a:lnSpc>
                <a:spcPct val="80000"/>
              </a:lnSpc>
            </a:pPr>
            <a:r>
              <a:rPr lang="tr-TR" altLang="tr-TR" sz="1200" b="1"/>
              <a:t>Birleşik sıfatlarda anlatıldı. </a:t>
            </a:r>
          </a:p>
          <a:p>
            <a:pPr>
              <a:lnSpc>
                <a:spcPct val="80000"/>
              </a:lnSpc>
            </a:pPr>
            <a:endParaRPr lang="tr-TR" altLang="tr-TR" sz="1200" b="1"/>
          </a:p>
          <a:p>
            <a:pPr>
              <a:lnSpc>
                <a:spcPct val="80000"/>
              </a:lnSpc>
            </a:pPr>
            <a:r>
              <a:rPr lang="tr-TR" altLang="tr-TR" sz="1200" b="1"/>
              <a:t>]Fiilimsilerden kısalmıştır </a:t>
            </a:r>
          </a:p>
          <a:p>
            <a:pPr>
              <a:lnSpc>
                <a:spcPct val="80000"/>
              </a:lnSpc>
            </a:pPr>
            <a:endParaRPr lang="tr-TR" altLang="tr-TR" sz="1200" b="1"/>
          </a:p>
          <a:p>
            <a:pPr>
              <a:lnSpc>
                <a:spcPct val="80000"/>
              </a:lnSpc>
            </a:pPr>
            <a:r>
              <a:rPr lang="tr-TR" altLang="tr-TR" sz="1200" b="1"/>
              <a:t>evine bağlı olan               ›        evine bağlı</a:t>
            </a:r>
          </a:p>
          <a:p>
            <a:pPr>
              <a:lnSpc>
                <a:spcPct val="80000"/>
              </a:lnSpc>
            </a:pPr>
            <a:r>
              <a:rPr lang="tr-TR" altLang="tr-TR" sz="1200" b="1"/>
              <a:t>fikrine müracaat etmek         ›        fikrine müracaat</a:t>
            </a:r>
          </a:p>
          <a:p>
            <a:pPr>
              <a:lnSpc>
                <a:spcPct val="80000"/>
              </a:lnSpc>
            </a:pPr>
            <a:r>
              <a:rPr lang="tr-TR" altLang="tr-TR" sz="1200" b="1"/>
              <a:t>başına buyruk olarak           ›        başına buyruk</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108546" name="Rectangle 2"/>
          <p:cNvSpPr>
            <a:spLocks noGrp="1" noChangeArrowheads="1"/>
          </p:cNvSpPr>
          <p:nvPr>
            <p:ph type="title"/>
          </p:nvPr>
        </p:nvSpPr>
        <p:spPr/>
        <p:txBody>
          <a:bodyPr/>
          <a:lstStyle/>
          <a:p>
            <a:r>
              <a:rPr lang="tr-TR" altLang="tr-TR" sz="3800" b="1"/>
              <a:t>Kısaltma Grupları</a:t>
            </a:r>
            <a:br>
              <a:rPr lang="tr-TR" altLang="tr-TR" sz="3800" b="1"/>
            </a:br>
            <a:endParaRPr lang="tr-TR" altLang="tr-TR" sz="3800" b="1"/>
          </a:p>
        </p:txBody>
      </p:sp>
      <p:sp>
        <p:nvSpPr>
          <p:cNvPr id="108547" name="Rectangle 3"/>
          <p:cNvSpPr>
            <a:spLocks noGrp="1" noChangeArrowheads="1"/>
          </p:cNvSpPr>
          <p:nvPr>
            <p:ph type="body" idx="1"/>
          </p:nvPr>
        </p:nvSpPr>
        <p:spPr>
          <a:xfrm>
            <a:off x="468313" y="1052513"/>
            <a:ext cx="8229600" cy="4530725"/>
          </a:xfrm>
        </p:spPr>
        <p:txBody>
          <a:bodyPr/>
          <a:lstStyle/>
          <a:p>
            <a:pPr>
              <a:lnSpc>
                <a:spcPct val="80000"/>
              </a:lnSpc>
            </a:pPr>
            <a:endParaRPr lang="tr-TR" altLang="tr-TR" sz="900"/>
          </a:p>
          <a:p>
            <a:pPr>
              <a:lnSpc>
                <a:spcPct val="80000"/>
              </a:lnSpc>
            </a:pPr>
            <a:endParaRPr lang="tr-TR" altLang="tr-TR" sz="1000" b="1"/>
          </a:p>
          <a:p>
            <a:pPr>
              <a:lnSpc>
                <a:spcPct val="80000"/>
              </a:lnSpc>
            </a:pPr>
            <a:r>
              <a:rPr lang="tr-TR" altLang="tr-TR" sz="1600" b="1">
                <a:solidFill>
                  <a:srgbClr val="FF3300"/>
                </a:solidFill>
              </a:rPr>
              <a:t>d. Bulunma Grubu </a:t>
            </a:r>
          </a:p>
          <a:p>
            <a:pPr>
              <a:lnSpc>
                <a:spcPct val="80000"/>
              </a:lnSpc>
            </a:pPr>
            <a:r>
              <a:rPr lang="tr-TR" altLang="tr-TR" sz="1600" b="1"/>
              <a:t>Bulunma eki almış bir ismin başka bir isimle oluşturduğu kelime grubudur. </a:t>
            </a:r>
          </a:p>
          <a:p>
            <a:pPr>
              <a:lnSpc>
                <a:spcPct val="80000"/>
              </a:lnSpc>
            </a:pPr>
            <a:r>
              <a:rPr lang="tr-TR" altLang="tr-TR" sz="1600" b="1"/>
              <a:t>Birinci unsur bulunma eki alır. </a:t>
            </a:r>
          </a:p>
          <a:p>
            <a:pPr>
              <a:lnSpc>
                <a:spcPct val="80000"/>
              </a:lnSpc>
            </a:pPr>
            <a:endParaRPr lang="tr-TR" altLang="tr-TR" sz="1600" b="1"/>
          </a:p>
          <a:p>
            <a:pPr>
              <a:lnSpc>
                <a:spcPct val="80000"/>
              </a:lnSpc>
            </a:pPr>
            <a:r>
              <a:rPr lang="tr-TR" altLang="tr-TR" sz="1600" b="1"/>
              <a:t>Haftada bir, dörtte üç, solda sıfır, yükte hafif, beş günde bir, </a:t>
            </a:r>
          </a:p>
          <a:p>
            <a:pPr>
              <a:lnSpc>
                <a:spcPct val="80000"/>
              </a:lnSpc>
            </a:pPr>
            <a:endParaRPr lang="tr-TR" altLang="tr-TR" sz="1600" b="1"/>
          </a:p>
          <a:p>
            <a:pPr>
              <a:lnSpc>
                <a:spcPct val="80000"/>
              </a:lnSpc>
            </a:pPr>
            <a:endParaRPr lang="tr-TR" altLang="tr-TR" sz="1600" b="1"/>
          </a:p>
          <a:p>
            <a:pPr>
              <a:lnSpc>
                <a:spcPct val="80000"/>
              </a:lnSpc>
            </a:pPr>
            <a:r>
              <a:rPr lang="tr-TR" altLang="tr-TR" sz="1600" b="1">
                <a:solidFill>
                  <a:srgbClr val="FF3300"/>
                </a:solidFill>
              </a:rPr>
              <a:t>e. Uzaklaşma Grubu </a:t>
            </a:r>
          </a:p>
          <a:p>
            <a:pPr>
              <a:lnSpc>
                <a:spcPct val="80000"/>
              </a:lnSpc>
            </a:pPr>
            <a:r>
              <a:rPr lang="tr-TR" altLang="tr-TR" sz="1600" b="1"/>
              <a:t>Uzaklaşma eki almış bir ismin başka bir isimle oluşturduğu kelime grubudur. </a:t>
            </a:r>
          </a:p>
          <a:p>
            <a:pPr>
              <a:lnSpc>
                <a:spcPct val="80000"/>
              </a:lnSpc>
            </a:pPr>
            <a:r>
              <a:rPr lang="tr-TR" altLang="tr-TR" sz="1600" b="1"/>
              <a:t>Birinci unsur uzaklaşma eki alır. </a:t>
            </a:r>
          </a:p>
          <a:p>
            <a:pPr>
              <a:lnSpc>
                <a:spcPct val="80000"/>
              </a:lnSpc>
            </a:pPr>
            <a:endParaRPr lang="tr-TR" altLang="tr-TR" sz="1600" b="1"/>
          </a:p>
          <a:p>
            <a:pPr>
              <a:lnSpc>
                <a:spcPct val="80000"/>
              </a:lnSpc>
            </a:pPr>
            <a:r>
              <a:rPr lang="tr-TR" altLang="tr-TR" sz="1600" b="1"/>
              <a:t>İçten pazarlıklı (adam), kendisinden emin (adımlarla), benden gizli (iş), gözden ırak (bir köşe), yandan çarklı (kahve), estetik endişeden uzak (eserler)...</a:t>
            </a:r>
          </a:p>
          <a:p>
            <a:pPr>
              <a:lnSpc>
                <a:spcPct val="80000"/>
              </a:lnSpc>
            </a:pPr>
            <a:endParaRPr lang="tr-TR" altLang="tr-TR" sz="1600" b="1"/>
          </a:p>
          <a:p>
            <a:pPr>
              <a:lnSpc>
                <a:spcPct val="80000"/>
              </a:lnSpc>
            </a:pPr>
            <a:r>
              <a:rPr lang="tr-TR" altLang="tr-TR" sz="1600" b="1">
                <a:solidFill>
                  <a:srgbClr val="FF3300"/>
                </a:solidFill>
              </a:rPr>
              <a:t>f. Vasıta Grubu </a:t>
            </a:r>
          </a:p>
          <a:p>
            <a:pPr>
              <a:lnSpc>
                <a:spcPct val="80000"/>
              </a:lnSpc>
            </a:pPr>
            <a:r>
              <a:rPr lang="tr-TR" altLang="tr-TR" sz="1600" b="1"/>
              <a:t>Vasıta eki almış bir ismin başka bir isimle oluşturduğu kelime grubudur. </a:t>
            </a:r>
          </a:p>
          <a:p>
            <a:pPr>
              <a:lnSpc>
                <a:spcPct val="80000"/>
              </a:lnSpc>
            </a:pPr>
            <a:r>
              <a:rPr lang="tr-TR" altLang="tr-TR" sz="1600" b="1"/>
              <a:t>Birinci unsur vasıta eki alır. </a:t>
            </a:r>
          </a:p>
          <a:p>
            <a:pPr>
              <a:lnSpc>
                <a:spcPct val="80000"/>
              </a:lnSpc>
            </a:pPr>
            <a:endParaRPr lang="tr-TR" altLang="tr-TR" sz="1600" b="1"/>
          </a:p>
          <a:p>
            <a:pPr>
              <a:lnSpc>
                <a:spcPct val="80000"/>
              </a:lnSpc>
            </a:pPr>
            <a:r>
              <a:rPr lang="tr-TR" altLang="tr-TR" sz="1600" b="1"/>
              <a:t>Seninle dost (insanlar), bayrakla süslü (sınıflar), sırmayla işli (cepken)...</a:t>
            </a:r>
          </a:p>
          <a:p>
            <a:pPr>
              <a:lnSpc>
                <a:spcPct val="80000"/>
              </a:lnSpc>
            </a:pPr>
            <a:endParaRPr lang="tr-TR" altLang="tr-TR" sz="16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24578" name="Rectangle 2"/>
          <p:cNvSpPr>
            <a:spLocks noGrp="1" noChangeArrowheads="1"/>
          </p:cNvSpPr>
          <p:nvPr>
            <p:ph type="title"/>
          </p:nvPr>
        </p:nvSpPr>
        <p:spPr>
          <a:noFill/>
          <a:ln/>
        </p:spPr>
        <p:txBody>
          <a:bodyPr lIns="92075" tIns="46038" rIns="92075" bIns="46038" anchor="ctr" anchorCtr="1"/>
          <a:lstStyle/>
          <a:p>
            <a:r>
              <a:rPr lang="tr-TR" altLang="tr-TR" sz="3300" b="1">
                <a:solidFill>
                  <a:srgbClr val="FF3300"/>
                </a:solidFill>
              </a:rPr>
              <a:t>Tamlayan nedir? Tamlanan nedir?</a:t>
            </a:r>
            <a:r>
              <a:rPr lang="tr-TR" altLang="tr-TR" sz="3300">
                <a:solidFill>
                  <a:srgbClr val="FF3300"/>
                </a:solidFill>
              </a:rPr>
              <a:t/>
            </a:r>
            <a:br>
              <a:rPr lang="tr-TR" altLang="tr-TR" sz="3300">
                <a:solidFill>
                  <a:srgbClr val="FF3300"/>
                </a:solidFill>
              </a:rPr>
            </a:br>
            <a:endParaRPr lang="tr-TR" altLang="tr-TR" sz="3300">
              <a:solidFill>
                <a:srgbClr val="FF3300"/>
              </a:solidFill>
            </a:endParaRPr>
          </a:p>
        </p:txBody>
      </p:sp>
      <p:sp>
        <p:nvSpPr>
          <p:cNvPr id="29700" name="Rectangle 3076"/>
          <p:cNvSpPr>
            <a:spLocks noChangeArrowheads="1"/>
          </p:cNvSpPr>
          <p:nvPr/>
        </p:nvSpPr>
        <p:spPr bwMode="auto">
          <a:xfrm>
            <a:off x="468313" y="836613"/>
            <a:ext cx="8135937" cy="5226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tr-TR" altLang="tr-TR" sz="1600" b="1">
                <a:latin typeface="Bookman Old Style" pitchFamily="18" charset="0"/>
              </a:rPr>
              <a:t>Tamlamanın ilk unsuruna tamlayan, ikincisine tamlanan denir.</a:t>
            </a:r>
          </a:p>
          <a:p>
            <a:r>
              <a:rPr lang="tr-TR" altLang="tr-TR" sz="1600" b="1">
                <a:latin typeface="Bookman Old Style" pitchFamily="18" charset="0"/>
              </a:rPr>
              <a:t>Telefonun     sesi</a:t>
            </a:r>
            <a:br>
              <a:rPr lang="tr-TR" altLang="tr-TR" sz="1600" b="1">
                <a:latin typeface="Bookman Old Style" pitchFamily="18" charset="0"/>
              </a:rPr>
            </a:br>
            <a:r>
              <a:rPr lang="tr-TR" altLang="tr-TR" sz="1600" b="1">
                <a:latin typeface="Bookman Old Style" pitchFamily="18" charset="0"/>
              </a:rPr>
              <a:t> 1                   2</a:t>
            </a:r>
          </a:p>
          <a:p>
            <a:r>
              <a:rPr lang="tr-TR" altLang="tr-TR" sz="1600" b="1">
                <a:solidFill>
                  <a:srgbClr val="FF3300"/>
                </a:solidFill>
                <a:latin typeface="Bookman Old Style" pitchFamily="18" charset="0"/>
              </a:rPr>
              <a:t>tamlayan</a:t>
            </a:r>
            <a:r>
              <a:rPr lang="tr-TR" altLang="tr-TR" sz="1600" b="1">
                <a:latin typeface="Bookman Old Style" pitchFamily="18" charset="0"/>
              </a:rPr>
              <a:t>      </a:t>
            </a:r>
            <a:r>
              <a:rPr lang="tr-TR" altLang="tr-TR" sz="1600" b="1">
                <a:solidFill>
                  <a:srgbClr val="FF3300"/>
                </a:solidFill>
                <a:latin typeface="Bookman Old Style" pitchFamily="18" charset="0"/>
              </a:rPr>
              <a:t>tamlanan</a:t>
            </a:r>
          </a:p>
          <a:p>
            <a:endParaRPr lang="tr-TR" altLang="tr-TR" sz="1600" b="1">
              <a:latin typeface="Bookman Old Style" pitchFamily="18" charset="0"/>
            </a:endParaRPr>
          </a:p>
          <a:p>
            <a:r>
              <a:rPr lang="tr-TR" altLang="tr-TR" sz="1600" b="1">
                <a:latin typeface="Bookman Old Style" pitchFamily="18" charset="0"/>
              </a:rPr>
              <a:t>İsim tamlamalarını anlayabilmek için iyelik eklerini bilmek gerekir. </a:t>
            </a:r>
          </a:p>
          <a:p>
            <a:endParaRPr lang="tr-TR" altLang="tr-TR" sz="1600" b="1">
              <a:latin typeface="Bookman Old Style" pitchFamily="18" charset="0"/>
            </a:endParaRPr>
          </a:p>
          <a:p>
            <a:r>
              <a:rPr lang="tr-TR" altLang="tr-TR" sz="1600" b="1">
                <a:solidFill>
                  <a:srgbClr val="FF3300"/>
                </a:solidFill>
                <a:latin typeface="Bookman Old Style" pitchFamily="18" charset="0"/>
              </a:rPr>
              <a:t>İlgi ve iyelik ekleri nedir?</a:t>
            </a:r>
          </a:p>
          <a:p>
            <a:r>
              <a:rPr lang="tr-TR" altLang="tr-TR" sz="1600" b="1">
                <a:latin typeface="Bookman Old Style" pitchFamily="18" charset="0"/>
              </a:rPr>
              <a:t>İlgi (Tamlayan) Ekleri: </a:t>
            </a:r>
          </a:p>
          <a:p>
            <a:r>
              <a:rPr lang="tr-TR" altLang="tr-TR" sz="1600" b="1">
                <a:latin typeface="Bookman Old Style" pitchFamily="18" charset="0"/>
              </a:rPr>
              <a:t>İsmi başka bir kelimeye bağlayan eklerdir. İsim tamlamasının tamlayanında bulunur.</a:t>
            </a:r>
          </a:p>
          <a:p>
            <a:r>
              <a:rPr lang="tr-TR" altLang="tr-TR" sz="1600" b="1">
                <a:latin typeface="Bookman Old Style" pitchFamily="18" charset="0"/>
              </a:rPr>
              <a:t>Çayın rengi</a:t>
            </a:r>
          </a:p>
          <a:p>
            <a:r>
              <a:rPr lang="tr-TR" altLang="tr-TR" sz="1600" b="1">
                <a:latin typeface="Bookman Old Style" pitchFamily="18" charset="0"/>
              </a:rPr>
              <a:t>Çocuğun hastalığı</a:t>
            </a:r>
          </a:p>
          <a:p>
            <a:r>
              <a:rPr lang="tr-TR" altLang="tr-TR" sz="1600" b="1">
                <a:latin typeface="Bookman Old Style" pitchFamily="18" charset="0"/>
              </a:rPr>
              <a:t>Arabaların tekerlekleri </a:t>
            </a:r>
          </a:p>
          <a:p>
            <a:endParaRPr lang="tr-TR" altLang="tr-TR" sz="1600" b="1">
              <a:latin typeface="Bookman Old Style" pitchFamily="18" charset="0"/>
            </a:endParaRPr>
          </a:p>
          <a:p>
            <a:r>
              <a:rPr lang="tr-TR" altLang="tr-TR" sz="1600" b="1">
                <a:latin typeface="Bookman Old Style" pitchFamily="18" charset="0"/>
              </a:rPr>
              <a:t>İyelik (Tamlanan) Ekleri: </a:t>
            </a:r>
          </a:p>
          <a:p>
            <a:r>
              <a:rPr lang="tr-TR" altLang="tr-TR" sz="1600" b="1">
                <a:latin typeface="Bookman Old Style" pitchFamily="18" charset="0"/>
              </a:rPr>
              <a:t>İsmin sonuna gelerek varlığın sahibini bildiren eklerdir. İsim tamlamasının tamlananında bulunur.</a:t>
            </a:r>
          </a:p>
          <a:p>
            <a:r>
              <a:rPr lang="tr-TR" altLang="tr-TR" sz="1600" b="1">
                <a:latin typeface="Bookman Old Style" pitchFamily="18" charset="0"/>
              </a:rPr>
              <a:t>Çayın rengi</a:t>
            </a:r>
          </a:p>
          <a:p>
            <a:r>
              <a:rPr lang="tr-TR" altLang="tr-TR" sz="1600" b="1">
                <a:latin typeface="Bookman Old Style" pitchFamily="18" charset="0"/>
              </a:rPr>
              <a:t>Çocuğun hastalığı</a:t>
            </a:r>
          </a:p>
          <a:p>
            <a:r>
              <a:rPr lang="tr-TR" altLang="tr-TR" sz="1600" b="1">
                <a:latin typeface="Bookman Old Style" pitchFamily="18" charset="0"/>
              </a:rPr>
              <a:t>Arabaların tekerlekleri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28674" name="Rectangle 2"/>
          <p:cNvSpPr>
            <a:spLocks noGrp="1" noChangeArrowheads="1"/>
          </p:cNvSpPr>
          <p:nvPr>
            <p:ph type="title"/>
          </p:nvPr>
        </p:nvSpPr>
        <p:spPr>
          <a:xfrm>
            <a:off x="1116013" y="476250"/>
            <a:ext cx="7772400" cy="1143000"/>
          </a:xfrm>
          <a:noFill/>
          <a:ln/>
        </p:spPr>
        <p:txBody>
          <a:bodyPr lIns="92075" tIns="46038" rIns="92075" bIns="46038" anchor="ctr" anchorCtr="1"/>
          <a:lstStyle/>
          <a:p>
            <a:r>
              <a:rPr lang="tr-TR" altLang="tr-TR" sz="4600">
                <a:solidFill>
                  <a:srgbClr val="FF3300"/>
                </a:solidFill>
                <a:latin typeface="Clarendon Condensed" pitchFamily="18" charset="0"/>
              </a:rPr>
              <a:t>İsim Tamlaması</a:t>
            </a:r>
            <a:r>
              <a:rPr lang="tr-TR" altLang="tr-TR" sz="4600" b="1">
                <a:solidFill>
                  <a:srgbClr val="FF3300"/>
                </a:solidFill>
                <a:latin typeface="Clarendon Condensed" pitchFamily="18" charset="0"/>
              </a:rPr>
              <a:t/>
            </a:r>
            <a:br>
              <a:rPr lang="tr-TR" altLang="tr-TR" sz="4600" b="1">
                <a:solidFill>
                  <a:srgbClr val="FF3300"/>
                </a:solidFill>
                <a:latin typeface="Clarendon Condensed" pitchFamily="18" charset="0"/>
              </a:rPr>
            </a:br>
            <a:endParaRPr lang="tr-TR" altLang="tr-TR" sz="4600" b="1">
              <a:solidFill>
                <a:srgbClr val="FF3300"/>
              </a:solidFill>
              <a:latin typeface="Clarendon Condensed" pitchFamily="18" charset="0"/>
            </a:endParaRPr>
          </a:p>
        </p:txBody>
      </p:sp>
      <p:sp>
        <p:nvSpPr>
          <p:cNvPr id="28675" name="Rectangle 3"/>
          <p:cNvSpPr>
            <a:spLocks noGrp="1" noChangeArrowheads="1"/>
          </p:cNvSpPr>
          <p:nvPr>
            <p:ph type="body" idx="1"/>
          </p:nvPr>
        </p:nvSpPr>
        <p:spPr>
          <a:noFill/>
          <a:ln/>
        </p:spPr>
        <p:txBody>
          <a:bodyPr lIns="92075" tIns="46038" rIns="92075" bIns="46038"/>
          <a:lstStyle/>
          <a:p>
            <a:r>
              <a:rPr lang="tr-TR" altLang="tr-TR" b="1">
                <a:solidFill>
                  <a:srgbClr val="FF3300"/>
                </a:solidFill>
              </a:rPr>
              <a:t>Belirtisiz isim tamlaması</a:t>
            </a:r>
            <a:endParaRPr lang="tr-TR" altLang="tr-TR">
              <a:solidFill>
                <a:srgbClr val="FF3300"/>
              </a:solidFill>
            </a:endParaRPr>
          </a:p>
          <a:p>
            <a:r>
              <a:rPr lang="tr-TR" altLang="tr-TR"/>
              <a:t>Birinci unsurun eksiz olduğu, ikincinin ek aldığı tamlamalardır.</a:t>
            </a:r>
          </a:p>
          <a:p>
            <a:r>
              <a:rPr lang="tr-TR" altLang="tr-TR"/>
              <a:t>Kitap kapağ</a:t>
            </a:r>
            <a:r>
              <a:rPr lang="tr-TR" altLang="tr-TR" b="1">
                <a:solidFill>
                  <a:srgbClr val="FF3300"/>
                </a:solidFill>
              </a:rPr>
              <a:t>ı</a:t>
            </a:r>
            <a:endParaRPr lang="tr-TR" altLang="tr-TR">
              <a:solidFill>
                <a:srgbClr val="FF3300"/>
              </a:solidFill>
            </a:endParaRPr>
          </a:p>
          <a:p>
            <a:r>
              <a:rPr lang="tr-TR" altLang="tr-TR"/>
              <a:t>Yol kenar</a:t>
            </a:r>
            <a:r>
              <a:rPr lang="tr-TR" altLang="tr-TR" b="1">
                <a:solidFill>
                  <a:srgbClr val="FF3300"/>
                </a:solidFill>
              </a:rPr>
              <a:t>ı</a:t>
            </a:r>
            <a:endParaRPr lang="tr-TR" altLang="tr-TR">
              <a:solidFill>
                <a:srgbClr val="FF3300"/>
              </a:solidFill>
            </a:endParaRPr>
          </a:p>
          <a:p>
            <a:r>
              <a:rPr lang="tr-TR" altLang="tr-TR"/>
              <a:t>Ayakkabı burn</a:t>
            </a:r>
            <a:r>
              <a:rPr lang="tr-TR" altLang="tr-TR" b="1">
                <a:solidFill>
                  <a:srgbClr val="FF3300"/>
                </a:solidFill>
              </a:rPr>
              <a:t>u</a:t>
            </a:r>
            <a:endParaRPr lang="tr-TR" altLang="tr-TR">
              <a:solidFill>
                <a:srgbClr val="FF3300"/>
              </a:solidFill>
            </a:endParaRPr>
          </a:p>
          <a:p>
            <a:r>
              <a:rPr lang="tr-TR" altLang="tr-TR"/>
              <a:t>Konuk giysiler</a:t>
            </a:r>
            <a:r>
              <a:rPr lang="tr-TR" altLang="tr-TR" b="1">
                <a:solidFill>
                  <a:srgbClr val="FF3300"/>
                </a:solidFill>
              </a:rPr>
              <a:t>i</a:t>
            </a:r>
            <a:r>
              <a:rPr lang="tr-TR" altLang="tr-TR"/>
              <a:t>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26626" name="Rectangle 2"/>
          <p:cNvSpPr>
            <a:spLocks noGrp="1" noChangeArrowheads="1"/>
          </p:cNvSpPr>
          <p:nvPr>
            <p:ph type="title"/>
          </p:nvPr>
        </p:nvSpPr>
        <p:spPr>
          <a:noFill/>
          <a:ln/>
        </p:spPr>
        <p:txBody>
          <a:bodyPr lIns="92075" tIns="46038" rIns="92075" bIns="46038" anchor="ctr" anchorCtr="1"/>
          <a:lstStyle/>
          <a:p>
            <a:r>
              <a:rPr lang="tr-TR" altLang="tr-TR" b="1">
                <a:solidFill>
                  <a:srgbClr val="FF3300"/>
                </a:solidFill>
                <a:latin typeface="Amazon" pitchFamily="2" charset="0"/>
              </a:rPr>
              <a:t>Belirtili isim tamlaması</a:t>
            </a:r>
          </a:p>
        </p:txBody>
      </p:sp>
      <p:sp>
        <p:nvSpPr>
          <p:cNvPr id="26627" name="Rectangle 3"/>
          <p:cNvSpPr>
            <a:spLocks noGrp="1" noChangeArrowheads="1"/>
          </p:cNvSpPr>
          <p:nvPr>
            <p:ph type="body" idx="1"/>
          </p:nvPr>
        </p:nvSpPr>
        <p:spPr>
          <a:noFill/>
          <a:ln/>
        </p:spPr>
        <p:txBody>
          <a:bodyPr lIns="92075" tIns="46038" rIns="92075" bIns="46038"/>
          <a:lstStyle/>
          <a:p>
            <a:pPr lvl="1"/>
            <a:endParaRPr lang="tr-TR" altLang="tr-TR"/>
          </a:p>
          <a:p>
            <a:pPr lvl="1"/>
            <a:r>
              <a:rPr lang="tr-TR" altLang="tr-TR"/>
              <a:t>İki unsurun da ek aldığı tamlamalardır.</a:t>
            </a:r>
          </a:p>
          <a:p>
            <a:pPr lvl="1"/>
            <a:r>
              <a:rPr lang="tr-TR" altLang="tr-TR"/>
              <a:t>kitab</a:t>
            </a:r>
            <a:r>
              <a:rPr lang="tr-TR" altLang="tr-TR">
                <a:solidFill>
                  <a:srgbClr val="FF3300"/>
                </a:solidFill>
              </a:rPr>
              <a:t>ın</a:t>
            </a:r>
            <a:r>
              <a:rPr lang="tr-TR" altLang="tr-TR"/>
              <a:t> kapağ</a:t>
            </a:r>
            <a:r>
              <a:rPr lang="tr-TR" altLang="tr-TR">
                <a:solidFill>
                  <a:srgbClr val="FF3300"/>
                </a:solidFill>
              </a:rPr>
              <a:t>ı</a:t>
            </a:r>
          </a:p>
          <a:p>
            <a:pPr lvl="1"/>
            <a:r>
              <a:rPr lang="tr-TR" altLang="tr-TR"/>
              <a:t>yol</a:t>
            </a:r>
            <a:r>
              <a:rPr lang="tr-TR" altLang="tr-TR">
                <a:solidFill>
                  <a:srgbClr val="FF3300"/>
                </a:solidFill>
              </a:rPr>
              <a:t>un</a:t>
            </a:r>
            <a:r>
              <a:rPr lang="tr-TR" altLang="tr-TR"/>
              <a:t> kenar</a:t>
            </a:r>
            <a:r>
              <a:rPr lang="tr-TR" altLang="tr-TR">
                <a:solidFill>
                  <a:srgbClr val="FF3300"/>
                </a:solidFill>
              </a:rPr>
              <a:t>ı</a:t>
            </a:r>
          </a:p>
          <a:p>
            <a:pPr lvl="1"/>
            <a:r>
              <a:rPr lang="tr-TR" altLang="tr-TR"/>
              <a:t>ayakkabın</a:t>
            </a:r>
            <a:r>
              <a:rPr lang="tr-TR" altLang="tr-TR">
                <a:solidFill>
                  <a:srgbClr val="FF3300"/>
                </a:solidFill>
              </a:rPr>
              <a:t>ın</a:t>
            </a:r>
            <a:r>
              <a:rPr lang="tr-TR" altLang="tr-TR"/>
              <a:t> bur</a:t>
            </a:r>
            <a:r>
              <a:rPr lang="tr-TR" altLang="tr-TR">
                <a:solidFill>
                  <a:srgbClr val="FF3300"/>
                </a:solidFill>
              </a:rPr>
              <a:t>nu</a:t>
            </a:r>
          </a:p>
          <a:p>
            <a:pPr lvl="1"/>
            <a:r>
              <a:rPr lang="tr-TR" altLang="tr-TR"/>
              <a:t>konuklar</a:t>
            </a:r>
            <a:r>
              <a:rPr lang="tr-TR" altLang="tr-TR">
                <a:solidFill>
                  <a:srgbClr val="FF3300"/>
                </a:solidFill>
              </a:rPr>
              <a:t>ın</a:t>
            </a:r>
            <a:r>
              <a:rPr lang="tr-TR" altLang="tr-TR"/>
              <a:t> giysi</a:t>
            </a:r>
            <a:r>
              <a:rPr lang="tr-TR" altLang="tr-TR">
                <a:solidFill>
                  <a:srgbClr val="FF3300"/>
                </a:solidFill>
              </a:rPr>
              <a:t>leri</a:t>
            </a:r>
            <a:r>
              <a:rPr lang="tr-TR" altLang="tr-TR"/>
              <a:t>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29698" name="Rectangle 2"/>
          <p:cNvSpPr>
            <a:spLocks noGrp="1" noChangeArrowheads="1"/>
          </p:cNvSpPr>
          <p:nvPr>
            <p:ph type="title"/>
          </p:nvPr>
        </p:nvSpPr>
        <p:spPr>
          <a:noFill/>
          <a:ln/>
        </p:spPr>
        <p:txBody>
          <a:bodyPr lIns="92075" tIns="46038" rIns="92075" bIns="46038" anchor="ctr" anchorCtr="1"/>
          <a:lstStyle/>
          <a:p>
            <a:r>
              <a:rPr lang="tr-TR" altLang="tr-TR" sz="3400" b="1">
                <a:solidFill>
                  <a:srgbClr val="FF3300"/>
                </a:solidFill>
                <a:latin typeface="Broadway BT" pitchFamily="82" charset="0"/>
              </a:rPr>
              <a:t>Takısız isim tamlaması</a:t>
            </a:r>
            <a:r>
              <a:rPr lang="tr-TR" altLang="tr-TR" sz="3400">
                <a:solidFill>
                  <a:srgbClr val="FF3300"/>
                </a:solidFill>
                <a:latin typeface="Broadway BT" pitchFamily="82" charset="0"/>
              </a:rPr>
              <a:t/>
            </a:r>
            <a:br>
              <a:rPr lang="tr-TR" altLang="tr-TR" sz="3400">
                <a:solidFill>
                  <a:srgbClr val="FF3300"/>
                </a:solidFill>
                <a:latin typeface="Broadway BT" pitchFamily="82" charset="0"/>
              </a:rPr>
            </a:br>
            <a:endParaRPr lang="tr-TR" altLang="tr-TR" sz="3400">
              <a:solidFill>
                <a:srgbClr val="FF3300"/>
              </a:solidFill>
              <a:latin typeface="Broadway BT" pitchFamily="82" charset="0"/>
            </a:endParaRPr>
          </a:p>
        </p:txBody>
      </p:sp>
      <p:sp>
        <p:nvSpPr>
          <p:cNvPr id="29699" name="Rectangle 3"/>
          <p:cNvSpPr>
            <a:spLocks noGrp="1" noChangeArrowheads="1"/>
          </p:cNvSpPr>
          <p:nvPr>
            <p:ph type="body" idx="1"/>
          </p:nvPr>
        </p:nvSpPr>
        <p:spPr>
          <a:xfrm>
            <a:off x="1295400" y="1676400"/>
            <a:ext cx="7772400" cy="4572000"/>
          </a:xfrm>
          <a:noFill/>
          <a:ln/>
        </p:spPr>
        <p:txBody>
          <a:bodyPr lIns="92075" tIns="46038" rIns="92075" bIns="46038"/>
          <a:lstStyle/>
          <a:p>
            <a:pPr lvl="1"/>
            <a:r>
              <a:rPr lang="tr-TR" altLang="tr-TR" sz="2000"/>
              <a:t>İki unsurun da ek almadığı isim tamlamalarıdır. Birincisi ikincinin </a:t>
            </a:r>
            <a:r>
              <a:rPr lang="tr-TR" altLang="tr-TR" sz="2000" b="1"/>
              <a:t>hammadde</a:t>
            </a:r>
            <a:r>
              <a:rPr lang="tr-TR" altLang="tr-TR" sz="2000"/>
              <a:t>sini ya da </a:t>
            </a:r>
            <a:r>
              <a:rPr lang="tr-TR" altLang="tr-TR" sz="2000" b="1"/>
              <a:t>neye benzediği</a:t>
            </a:r>
            <a:r>
              <a:rPr lang="tr-TR" altLang="tr-TR" sz="2000"/>
              <a:t>ni bildirir.</a:t>
            </a:r>
          </a:p>
          <a:p>
            <a:pPr lvl="1"/>
            <a:r>
              <a:rPr lang="tr-TR" altLang="tr-TR" sz="2000"/>
              <a:t>kağıt tabak</a:t>
            </a:r>
          </a:p>
          <a:p>
            <a:pPr lvl="1"/>
            <a:r>
              <a:rPr lang="tr-TR" altLang="tr-TR" sz="2000"/>
              <a:t>cam kavanoz</a:t>
            </a:r>
          </a:p>
          <a:p>
            <a:pPr lvl="1"/>
            <a:r>
              <a:rPr lang="tr-TR" altLang="tr-TR" sz="2000"/>
              <a:t>demir parmaklık</a:t>
            </a:r>
          </a:p>
          <a:p>
            <a:pPr lvl="1"/>
            <a:r>
              <a:rPr lang="tr-TR" altLang="tr-TR" sz="2000"/>
              <a:t>yün kazak </a:t>
            </a:r>
          </a:p>
          <a:p>
            <a:pPr lvl="1"/>
            <a:r>
              <a:rPr lang="tr-TR" altLang="tr-TR" sz="2000"/>
              <a:t>ölü deniz</a:t>
            </a:r>
          </a:p>
          <a:p>
            <a:pPr lvl="1"/>
            <a:r>
              <a:rPr lang="tr-TR" altLang="tr-TR" sz="2000"/>
              <a:t>yılan yol</a:t>
            </a:r>
          </a:p>
          <a:p>
            <a:pPr lvl="1"/>
            <a:r>
              <a:rPr lang="tr-TR" altLang="tr-TR" sz="2000"/>
              <a:t>aslan asker</a:t>
            </a:r>
          </a:p>
          <a:p>
            <a:pPr lvl="1"/>
            <a:r>
              <a:rPr lang="tr-TR" altLang="tr-TR" sz="2000"/>
              <a:t>kraliçe arı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30722" name="Rectangle 2"/>
          <p:cNvSpPr>
            <a:spLocks noGrp="1" noChangeArrowheads="1"/>
          </p:cNvSpPr>
          <p:nvPr>
            <p:ph type="title"/>
          </p:nvPr>
        </p:nvSpPr>
        <p:spPr>
          <a:xfrm>
            <a:off x="1116013" y="476250"/>
            <a:ext cx="7772400" cy="1143000"/>
          </a:xfrm>
          <a:noFill/>
          <a:ln/>
        </p:spPr>
        <p:txBody>
          <a:bodyPr lIns="92075" tIns="46038" rIns="92075" bIns="46038" anchor="ctr" anchorCtr="1"/>
          <a:lstStyle/>
          <a:p>
            <a:r>
              <a:rPr lang="tr-TR" altLang="tr-TR" sz="3800" b="1">
                <a:solidFill>
                  <a:srgbClr val="FF3300"/>
                </a:solidFill>
                <a:latin typeface="Broadway BT" pitchFamily="82" charset="0"/>
              </a:rPr>
              <a:t>Zincirleme isim tamlaması</a:t>
            </a:r>
            <a:r>
              <a:rPr lang="tr-TR" altLang="tr-TR" sz="3800">
                <a:solidFill>
                  <a:srgbClr val="FF3300"/>
                </a:solidFill>
                <a:latin typeface="Broadway BT" pitchFamily="82" charset="0"/>
              </a:rPr>
              <a:t/>
            </a:r>
            <a:br>
              <a:rPr lang="tr-TR" altLang="tr-TR" sz="3800">
                <a:solidFill>
                  <a:srgbClr val="FF3300"/>
                </a:solidFill>
                <a:latin typeface="Broadway BT" pitchFamily="82" charset="0"/>
              </a:rPr>
            </a:br>
            <a:endParaRPr lang="tr-TR" altLang="tr-TR" sz="3800">
              <a:solidFill>
                <a:srgbClr val="FF3300"/>
              </a:solidFill>
              <a:latin typeface="Broadway BT" pitchFamily="82" charset="0"/>
            </a:endParaRPr>
          </a:p>
        </p:txBody>
      </p:sp>
      <p:sp>
        <p:nvSpPr>
          <p:cNvPr id="30723" name="Rectangle 3"/>
          <p:cNvSpPr>
            <a:spLocks noGrp="1" noChangeArrowheads="1"/>
          </p:cNvSpPr>
          <p:nvPr>
            <p:ph type="body" idx="1"/>
          </p:nvPr>
        </p:nvSpPr>
        <p:spPr>
          <a:noFill/>
          <a:ln/>
        </p:spPr>
        <p:txBody>
          <a:bodyPr lIns="92075" tIns="46038" rIns="92075" bIns="46038"/>
          <a:lstStyle/>
          <a:p>
            <a:pPr lvl="1"/>
            <a:r>
              <a:rPr lang="tr-TR" altLang="tr-TR"/>
              <a:t>Ya tamlayanın ya tamlananın ya da her ikisinin bir isim tamlaması olduğu durumlara denir.</a:t>
            </a:r>
          </a:p>
          <a:p>
            <a:pPr lvl="1"/>
            <a:r>
              <a:rPr lang="tr-TR" altLang="tr-TR"/>
              <a:t>Bilgisayar satıcıları</a:t>
            </a:r>
            <a:r>
              <a:rPr lang="tr-TR" altLang="tr-TR">
                <a:solidFill>
                  <a:srgbClr val="FF3300"/>
                </a:solidFill>
              </a:rPr>
              <a:t>nın</a:t>
            </a:r>
            <a:r>
              <a:rPr lang="tr-TR" altLang="tr-TR"/>
              <a:t> çantalar</a:t>
            </a:r>
            <a:r>
              <a:rPr lang="tr-TR" altLang="tr-TR">
                <a:solidFill>
                  <a:srgbClr val="FF3300"/>
                </a:solidFill>
              </a:rPr>
              <a:t>ı</a:t>
            </a:r>
          </a:p>
          <a:p>
            <a:pPr lvl="1"/>
            <a:r>
              <a:rPr lang="tr-TR" altLang="tr-TR"/>
              <a:t>Gömleğim</a:t>
            </a:r>
            <a:r>
              <a:rPr lang="tr-TR" altLang="tr-TR">
                <a:solidFill>
                  <a:srgbClr val="FF3300"/>
                </a:solidFill>
              </a:rPr>
              <a:t>in</a:t>
            </a:r>
            <a:r>
              <a:rPr lang="tr-TR" altLang="tr-TR"/>
              <a:t> kol düğme</a:t>
            </a:r>
            <a:r>
              <a:rPr lang="tr-TR" altLang="tr-TR">
                <a:solidFill>
                  <a:srgbClr val="FF3300"/>
                </a:solidFill>
              </a:rPr>
              <a:t>leri</a:t>
            </a:r>
          </a:p>
          <a:p>
            <a:pPr lvl="1"/>
            <a:r>
              <a:rPr lang="tr-TR" altLang="tr-TR"/>
              <a:t>Türkiye’</a:t>
            </a:r>
            <a:r>
              <a:rPr lang="tr-TR" altLang="tr-TR">
                <a:solidFill>
                  <a:srgbClr val="FF3300"/>
                </a:solidFill>
              </a:rPr>
              <a:t>nin</a:t>
            </a:r>
            <a:r>
              <a:rPr lang="tr-TR" altLang="tr-TR"/>
              <a:t> turizm gelirleri</a:t>
            </a:r>
            <a:r>
              <a:rPr lang="tr-TR" altLang="tr-TR">
                <a:solidFill>
                  <a:srgbClr val="FF3300"/>
                </a:solidFill>
              </a:rPr>
              <a:t>nin</a:t>
            </a:r>
            <a:r>
              <a:rPr lang="tr-TR" altLang="tr-TR"/>
              <a:t> toplamı</a:t>
            </a:r>
            <a:r>
              <a:rPr lang="tr-TR" altLang="tr-TR">
                <a:solidFill>
                  <a:srgbClr val="FF3300"/>
                </a:solidFill>
              </a:rPr>
              <a:t>nın</a:t>
            </a:r>
            <a:r>
              <a:rPr lang="tr-TR" altLang="tr-TR"/>
              <a:t> faiz</a:t>
            </a:r>
            <a:r>
              <a:rPr lang="tr-TR" altLang="tr-TR">
                <a:solidFill>
                  <a:srgbClr val="FF3300"/>
                </a:solidFill>
              </a:rPr>
              <a:t>i</a:t>
            </a:r>
            <a:r>
              <a:rPr lang="tr-TR" altLang="tr-TR"/>
              <a: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Altbilgi Yer Tutucusu 4"/>
          <p:cNvSpPr>
            <a:spLocks noGrp="1"/>
          </p:cNvSpPr>
          <p:nvPr>
            <p:ph type="ftr" sz="quarter" idx="11"/>
          </p:nvPr>
        </p:nvSpPr>
        <p:spPr/>
        <p:txBody>
          <a:bodyPr/>
          <a:lstStyle/>
          <a:p>
            <a:r>
              <a:rPr lang="tr-TR" altLang="en-US" smtClean="0"/>
              <a:t>www.turkedebiyati.org</a:t>
            </a:r>
            <a:endParaRPr lang="tr-TR" altLang="en-US"/>
          </a:p>
        </p:txBody>
      </p:sp>
      <p:sp>
        <p:nvSpPr>
          <p:cNvPr id="31746" name="Rectangle 2"/>
          <p:cNvSpPr>
            <a:spLocks noGrp="1" noChangeArrowheads="1"/>
          </p:cNvSpPr>
          <p:nvPr>
            <p:ph type="title"/>
          </p:nvPr>
        </p:nvSpPr>
        <p:spPr>
          <a:noFill/>
          <a:ln/>
        </p:spPr>
        <p:txBody>
          <a:bodyPr lIns="92075" tIns="46038" rIns="92075" bIns="46038" anchor="ctr" anchorCtr="1"/>
          <a:lstStyle/>
          <a:p>
            <a:r>
              <a:rPr lang="tr-TR" altLang="tr-TR" sz="3800">
                <a:solidFill>
                  <a:srgbClr val="FF3300"/>
                </a:solidFill>
                <a:latin typeface="Anasthesia" pitchFamily="2" charset="0"/>
              </a:rPr>
              <a:t>İsim Tamlamalarının Özellikleri</a:t>
            </a:r>
            <a:br>
              <a:rPr lang="tr-TR" altLang="tr-TR" sz="3800">
                <a:solidFill>
                  <a:srgbClr val="FF3300"/>
                </a:solidFill>
                <a:latin typeface="Anasthesia" pitchFamily="2" charset="0"/>
              </a:rPr>
            </a:br>
            <a:endParaRPr lang="tr-TR" altLang="tr-TR" sz="3800">
              <a:solidFill>
                <a:srgbClr val="FF3300"/>
              </a:solidFill>
              <a:latin typeface="Anasthesia" pitchFamily="2" charset="0"/>
            </a:endParaRPr>
          </a:p>
        </p:txBody>
      </p:sp>
      <p:sp>
        <p:nvSpPr>
          <p:cNvPr id="31747" name="Rectangle 3"/>
          <p:cNvSpPr>
            <a:spLocks noGrp="1" noChangeArrowheads="1"/>
          </p:cNvSpPr>
          <p:nvPr>
            <p:ph type="body" idx="1"/>
          </p:nvPr>
        </p:nvSpPr>
        <p:spPr>
          <a:noFill/>
          <a:ln/>
        </p:spPr>
        <p:txBody>
          <a:bodyPr lIns="92075" tIns="46038" rIns="92075" bIns="46038"/>
          <a:lstStyle/>
          <a:p>
            <a:pPr lvl="1">
              <a:lnSpc>
                <a:spcPct val="80000"/>
              </a:lnSpc>
              <a:buFont typeface="Wingdings" pitchFamily="2" charset="2"/>
              <a:buNone/>
            </a:pPr>
            <a:r>
              <a:rPr lang="tr-TR" altLang="tr-TR" sz="3000">
                <a:latin typeface="Cataneo BT" pitchFamily="66" charset="0"/>
              </a:rPr>
              <a:t>Tamlayanla tamlanan arasına başka kelimeler girebilir.</a:t>
            </a:r>
            <a:endParaRPr lang="tr-TR" altLang="tr-TR" sz="3000" b="1">
              <a:latin typeface="Cataneo BT" pitchFamily="66" charset="0"/>
            </a:endParaRPr>
          </a:p>
          <a:p>
            <a:pPr lvl="1">
              <a:lnSpc>
                <a:spcPct val="80000"/>
              </a:lnSpc>
            </a:pPr>
            <a:r>
              <a:rPr lang="tr-TR" altLang="tr-TR" sz="2200" b="1"/>
              <a:t>Yemeğin</a:t>
            </a:r>
            <a:r>
              <a:rPr lang="tr-TR" altLang="tr-TR" sz="2200"/>
              <a:t> </a:t>
            </a:r>
            <a:r>
              <a:rPr lang="tr-TR" altLang="tr-TR" sz="2200">
                <a:solidFill>
                  <a:srgbClr val="FF3300"/>
                </a:solidFill>
              </a:rPr>
              <a:t>nefis</a:t>
            </a:r>
            <a:r>
              <a:rPr lang="tr-TR" altLang="tr-TR" sz="2200"/>
              <a:t> </a:t>
            </a:r>
            <a:r>
              <a:rPr lang="tr-TR" altLang="tr-TR" sz="2200" b="1"/>
              <a:t>kokusu</a:t>
            </a:r>
          </a:p>
          <a:p>
            <a:pPr lvl="1">
              <a:lnSpc>
                <a:spcPct val="80000"/>
              </a:lnSpc>
            </a:pPr>
            <a:r>
              <a:rPr lang="tr-TR" altLang="tr-TR" sz="2200" b="1"/>
              <a:t>Ülkemizin </a:t>
            </a:r>
            <a:r>
              <a:rPr lang="tr-TR" altLang="tr-TR" sz="2200">
                <a:solidFill>
                  <a:srgbClr val="FF3300"/>
                </a:solidFill>
              </a:rPr>
              <a:t>değişik sebeplerle bir türlü toplanamayan, toplandığında gayri safi milli hâsılayı yükseltecek olan</a:t>
            </a:r>
            <a:r>
              <a:rPr lang="tr-TR" altLang="tr-TR" sz="2200"/>
              <a:t> </a:t>
            </a:r>
            <a:r>
              <a:rPr lang="tr-TR" altLang="tr-TR" sz="2200" b="1"/>
              <a:t>vergileri</a:t>
            </a:r>
            <a:r>
              <a:rPr lang="tr-TR" altLang="tr-TR" sz="2200"/>
              <a:t>…</a:t>
            </a:r>
          </a:p>
          <a:p>
            <a:pPr lvl="1">
              <a:lnSpc>
                <a:spcPct val="80000"/>
              </a:lnSpc>
            </a:pPr>
            <a:endParaRPr lang="tr-TR" altLang="tr-TR" sz="2200"/>
          </a:p>
          <a:p>
            <a:pPr lvl="1">
              <a:lnSpc>
                <a:spcPct val="80000"/>
              </a:lnSpc>
              <a:buFont typeface="Wingdings" pitchFamily="2" charset="2"/>
              <a:buNone/>
            </a:pPr>
            <a:r>
              <a:rPr lang="tr-TR" altLang="tr-TR" sz="3000">
                <a:latin typeface="Cataneo BT" pitchFamily="66" charset="0"/>
              </a:rPr>
              <a:t>Tamlayan da tamlanan da sıfat alabilir.</a:t>
            </a:r>
          </a:p>
          <a:p>
            <a:pPr lvl="1">
              <a:lnSpc>
                <a:spcPct val="80000"/>
              </a:lnSpc>
            </a:pPr>
            <a:r>
              <a:rPr lang="tr-TR" altLang="tr-TR" sz="2200">
                <a:solidFill>
                  <a:srgbClr val="FF3300"/>
                </a:solidFill>
              </a:rPr>
              <a:t>Yüksek</a:t>
            </a:r>
            <a:r>
              <a:rPr lang="tr-TR" altLang="tr-TR" sz="2200"/>
              <a:t> </a:t>
            </a:r>
            <a:r>
              <a:rPr lang="tr-TR" altLang="tr-TR" sz="2200" b="1"/>
              <a:t>dağların</a:t>
            </a:r>
            <a:r>
              <a:rPr lang="tr-TR" altLang="tr-TR" sz="2200"/>
              <a:t> </a:t>
            </a:r>
            <a:r>
              <a:rPr lang="tr-TR" altLang="tr-TR" sz="2200">
                <a:solidFill>
                  <a:srgbClr val="FF3300"/>
                </a:solidFill>
              </a:rPr>
              <a:t>kokulu</a:t>
            </a:r>
            <a:r>
              <a:rPr lang="tr-TR" altLang="tr-TR" sz="2200"/>
              <a:t> </a:t>
            </a:r>
            <a:r>
              <a:rPr lang="tr-TR" altLang="tr-TR" sz="2200" b="1"/>
              <a:t>çiçekleri…</a:t>
            </a:r>
            <a:endParaRPr lang="tr-TR" altLang="tr-TR" sz="2200"/>
          </a:p>
          <a:p>
            <a:pPr lvl="1">
              <a:lnSpc>
                <a:spcPct val="80000"/>
              </a:lnSpc>
            </a:pPr>
            <a:r>
              <a:rPr lang="tr-TR" altLang="tr-TR" sz="2200">
                <a:solidFill>
                  <a:srgbClr val="FF3300"/>
                </a:solidFill>
              </a:rPr>
              <a:t>Zirvelerden kopup gelen</a:t>
            </a:r>
            <a:r>
              <a:rPr lang="tr-TR" altLang="tr-TR" sz="2200" b="1"/>
              <a:t> rüzgârın </a:t>
            </a:r>
            <a:r>
              <a:rPr lang="tr-TR" altLang="tr-TR" sz="2200">
                <a:solidFill>
                  <a:srgbClr val="FF3300"/>
                </a:solidFill>
              </a:rPr>
              <a:t>bedenimi buz gibi yapan</a:t>
            </a:r>
            <a:r>
              <a:rPr lang="tr-TR" altLang="tr-TR" sz="2200"/>
              <a:t> </a:t>
            </a:r>
            <a:r>
              <a:rPr lang="tr-TR" altLang="tr-TR" sz="2200" b="1"/>
              <a:t>soğuğu…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Kenar Çizgili">
  <a:themeElements>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Kenar Çizgili">
      <a:majorFont>
        <a:latin typeface="Garamond"/>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Kenar Çizgili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Kenar Çizgili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Kenar Çizgili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Kenar Çizgili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Kenar Çizgili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Kenar Çizgili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Kenar Çizgili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Crayons</Template>
  <TotalTime>196</TotalTime>
  <Words>2249</Words>
  <Application>Microsoft Office PowerPoint</Application>
  <PresentationFormat>Ekran Gösterisi (4:3)</PresentationFormat>
  <Paragraphs>402</Paragraphs>
  <Slides>31</Slides>
  <Notes>10</Notes>
  <HiddenSlides>0</HiddenSlides>
  <MMClips>0</MMClips>
  <ScaleCrop>false</ScaleCrop>
  <HeadingPairs>
    <vt:vector size="4" baseType="variant">
      <vt:variant>
        <vt:lpstr>Tema</vt:lpstr>
      </vt:variant>
      <vt:variant>
        <vt:i4>1</vt:i4>
      </vt:variant>
      <vt:variant>
        <vt:lpstr>Slayt Başlıkları</vt:lpstr>
      </vt:variant>
      <vt:variant>
        <vt:i4>31</vt:i4>
      </vt:variant>
    </vt:vector>
  </HeadingPairs>
  <TitlesOfParts>
    <vt:vector size="32" baseType="lpstr">
      <vt:lpstr>Kenar Çizgili</vt:lpstr>
      <vt:lpstr>KELİME GRUPLARI</vt:lpstr>
      <vt:lpstr>KELİME GRUPLARI  </vt:lpstr>
      <vt:lpstr>KELİME GRUPLARI</vt:lpstr>
      <vt:lpstr>Tamlayan nedir? Tamlanan nedir? </vt:lpstr>
      <vt:lpstr>İsim Tamlaması </vt:lpstr>
      <vt:lpstr>Belirtili isim tamlaması</vt:lpstr>
      <vt:lpstr>Takısız isim tamlaması </vt:lpstr>
      <vt:lpstr>Zincirleme isim tamlaması </vt:lpstr>
      <vt:lpstr>İsim Tamlamalarının Özellikleri </vt:lpstr>
      <vt:lpstr>İsim Tamlamalarının Özellikleri</vt:lpstr>
      <vt:lpstr>İsim Tamlamalarının Özellikleri</vt:lpstr>
      <vt:lpstr>PowerPoint Sunusu</vt:lpstr>
      <vt:lpstr>Sıfat Tamlaması</vt:lpstr>
      <vt:lpstr>Sıfat Tamlamalarının Özellikleri </vt:lpstr>
      <vt:lpstr>Ünvan Grubu</vt:lpstr>
      <vt:lpstr>Aitlik Grubu</vt:lpstr>
      <vt:lpstr>Edat (ilgeç) Grubu</vt:lpstr>
      <vt:lpstr>Edat (ilgeç) Grubu</vt:lpstr>
      <vt:lpstr>Dikkat!</vt:lpstr>
      <vt:lpstr>Bağlaçlı Grup(Bağlama Grubu)</vt:lpstr>
      <vt:lpstr> </vt:lpstr>
      <vt:lpstr>Dikkat!</vt:lpstr>
      <vt:lpstr>Ünlem Grubu </vt:lpstr>
      <vt:lpstr>İkileme Grubu</vt:lpstr>
      <vt:lpstr>İkilemeler aşağıdaki gibi değişik şekilde yapılabilir</vt:lpstr>
      <vt:lpstr>UYARI</vt:lpstr>
      <vt:lpstr>İsim-Fiil Grubu  </vt:lpstr>
      <vt:lpstr>Sıfat-Fiil Grubu  </vt:lpstr>
      <vt:lpstr>Zarf-Fiil Grubu  </vt:lpstr>
      <vt:lpstr>Kısaltma Grupları </vt:lpstr>
      <vt:lpstr>Kısaltma Grupları </vt:lpstr>
    </vt:vector>
  </TitlesOfParts>
  <Manager>www.turkedebiyati.org</Manager>
  <Company>www.turkedebiyati.org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www.turkedebiyati.org</dc:title>
  <dc:subject>www.turkedebiyati.org</dc:subject>
  <dc:creator>www.turkedebiyati.org_x000d_
Türk Dili ve Edebiyatı Kaynak Eğitim Sitesi</dc:creator>
  <cp:keywords>www.turkedebiyati.org</cp:keywords>
  <dc:description>www.turkedebiyati.org_x000d_
Türk Dili ve Edebiyatı Kaynak Eğitim Sitesi</dc:description>
  <cp:lastModifiedBy>ASuSSD</cp:lastModifiedBy>
  <cp:revision>1</cp:revision>
  <cp:lastPrinted>1601-01-01T00:00:00Z</cp:lastPrinted>
  <dcterms:created xsi:type="dcterms:W3CDTF">2005-01-24T09:59:09Z</dcterms:created>
  <dcterms:modified xsi:type="dcterms:W3CDTF">2023-04-23T19:09:43Z</dcterms:modified>
  <cp:category>www.turkedebiyati.org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Version">
    <vt:i4>3</vt:i4>
  </property>
  <property fmtid="{D5CDD505-2E9C-101B-9397-08002B2CF9AE}" pid="3" name="LCID">
    <vt:i4>1055</vt:i4>
  </property>
</Properties>
</file>