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 id="378" r:id="rId130"/>
    <p:sldId id="379" r:id="rId131"/>
    <p:sldId id="380" r:id="rId132"/>
    <p:sldId id="381" r:id="rId133"/>
    <p:sldId id="382" r:id="rId134"/>
    <p:sldId id="383" r:id="rId135"/>
    <p:sldId id="384" r:id="rId136"/>
  </p:sldIdLst>
  <p:sldSz cy="5143500" cx="9144000"/>
  <p:notesSz cx="6858000" cy="9144000"/>
  <p:embeddedFontLst>
    <p:embeddedFont>
      <p:font typeface="Century Gothic"/>
      <p:regular r:id="rId137"/>
      <p:bold r:id="rId138"/>
      <p:italic r:id="rId139"/>
      <p:boldItalic r:id="rId1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076BAE1-DBEC-4E73-9028-F008C17D866E}">
  <a:tblStyle styleId="{6076BAE1-DBEC-4E73-9028-F008C17D866E}" styleName="Table_0">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FE6EC"/>
          </a:solidFill>
        </a:fill>
      </a:tcStyle>
    </a:wholeTbl>
    <a:band1H>
      <a:tcTxStyle/>
      <a:tcStyle>
        <a:fill>
          <a:solidFill>
            <a:srgbClr val="DECAD7"/>
          </a:solidFill>
        </a:fill>
      </a:tcStyle>
    </a:band1H>
    <a:band2H>
      <a:tcTxStyle/>
    </a:band2H>
    <a:band1V>
      <a:tcTxStyle/>
      <a:tcStyle>
        <a:fill>
          <a:solidFill>
            <a:srgbClr val="DECAD7"/>
          </a:solidFill>
        </a:fill>
      </a:tcStyle>
    </a:band1V>
    <a:band2V>
      <a:tcTxStyle/>
    </a:band2V>
    <a:lastCol>
      <a:tcTxStyle b="on" i="off">
        <a:font>
          <a:latin typeface="Century Gothic"/>
          <a:ea typeface="Century Gothic"/>
          <a:cs typeface="Century Gothic"/>
        </a:font>
        <a:schemeClr val="lt1"/>
      </a:tcTxStyle>
      <a:tcStyle>
        <a:fill>
          <a:solidFill>
            <a:schemeClr val="accent3"/>
          </a:solidFill>
        </a:fill>
      </a:tcStyle>
    </a:lastCol>
    <a:firstCol>
      <a:tcTxStyle b="on" i="off">
        <a:font>
          <a:latin typeface="Century Gothic"/>
          <a:ea typeface="Century Gothic"/>
          <a:cs typeface="Century Gothic"/>
        </a:font>
        <a:schemeClr val="lt1"/>
      </a:tcTxStyle>
      <a:tcStyle>
        <a:fill>
          <a:solidFill>
            <a:schemeClr val="accent3"/>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a:seCell>
    <a:swCell>
      <a:tcTxStyle/>
    </a:swCell>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a:neCell>
    <a:nwCell>
      <a:tcTxStyle/>
    </a:nwCell>
  </a:tblStyle>
  <a:tblStyle styleId="{EAE68F9D-D601-4633-A5D7-5729C1567CCC}" styleName="Table_1">
    <a:wholeTbl>
      <a:tcTxStyle b="off" i="off">
        <a:font>
          <a:latin typeface="Century Gothic"/>
          <a:ea typeface="Century Gothic"/>
          <a:cs typeface="Century Gothic"/>
        </a:font>
        <a:schemeClr val="lt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43211C46-BB34-4991-A635-1904E2587BE2}" styleName="Table_2">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AE6EC"/>
          </a:solidFill>
        </a:fill>
      </a:tcStyle>
    </a:wholeTbl>
    <a:band1H>
      <a:tcTxStyle/>
      <a:tcStyle>
        <a:fill>
          <a:solidFill>
            <a:srgbClr val="D2CAD7"/>
          </a:solidFill>
        </a:fill>
      </a:tcStyle>
    </a:band1H>
    <a:band2H>
      <a:tcTxStyle/>
    </a:band2H>
    <a:band1V>
      <a:tcTxStyle/>
      <a:tcStyle>
        <a:fill>
          <a:solidFill>
            <a:srgbClr val="D2CAD7"/>
          </a:solidFill>
        </a:fill>
      </a:tcStyle>
    </a:band1V>
    <a:band2V>
      <a:tcTxStyle/>
    </a:band2V>
    <a:lastCol>
      <a:tcTxStyle b="on" i="off">
        <a:font>
          <a:latin typeface="Century Gothic"/>
          <a:ea typeface="Century Gothic"/>
          <a:cs typeface="Century Gothic"/>
        </a:font>
        <a:schemeClr val="lt1"/>
      </a:tcTxStyle>
      <a:tcStyle>
        <a:fill>
          <a:solidFill>
            <a:schemeClr val="accent4"/>
          </a:solidFill>
        </a:fill>
      </a:tcStyle>
    </a:lastCol>
    <a:firstCol>
      <a:tcTxStyle b="on" i="off">
        <a:font>
          <a:latin typeface="Century Gothic"/>
          <a:ea typeface="Century Gothic"/>
          <a:cs typeface="Century Gothic"/>
        </a:font>
        <a:schemeClr val="lt1"/>
      </a:tcTxStyle>
      <a:tcStyle>
        <a:fill>
          <a:solidFill>
            <a:schemeClr val="accent4"/>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sm" w="sm" type="none"/>
              <a:tailEnd len="sm" w="sm" type="none"/>
            </a:ln>
          </a:top>
        </a:tcBdr>
        <a:fill>
          <a:solidFill>
            <a:schemeClr val="accent4"/>
          </a:solidFill>
        </a:fill>
      </a:tcStyle>
    </a:lastRow>
    <a:seCell>
      <a:tcTxStyle/>
    </a:seCell>
    <a:swCell>
      <a:tcTxStyle/>
    </a:swCell>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sm" w="sm" type="none"/>
              <a:tailEnd len="sm" w="sm" type="none"/>
            </a:ln>
          </a:bottom>
        </a:tcBdr>
        <a:fill>
          <a:solidFill>
            <a:schemeClr val="accent4"/>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07" Type="http://schemas.openxmlformats.org/officeDocument/2006/relationships/slide" Target="slides/slide100.xml"/><Relationship Id="rId106" Type="http://schemas.openxmlformats.org/officeDocument/2006/relationships/slide" Target="slides/slide99.xml"/><Relationship Id="rId105" Type="http://schemas.openxmlformats.org/officeDocument/2006/relationships/slide" Target="slides/slide98.xml"/><Relationship Id="rId104" Type="http://schemas.openxmlformats.org/officeDocument/2006/relationships/slide" Target="slides/slide97.xml"/><Relationship Id="rId109" Type="http://schemas.openxmlformats.org/officeDocument/2006/relationships/slide" Target="slides/slide102.xml"/><Relationship Id="rId108" Type="http://schemas.openxmlformats.org/officeDocument/2006/relationships/slide" Target="slides/slide101.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103" Type="http://schemas.openxmlformats.org/officeDocument/2006/relationships/slide" Target="slides/slide96.xml"/><Relationship Id="rId102" Type="http://schemas.openxmlformats.org/officeDocument/2006/relationships/slide" Target="slides/slide95.xml"/><Relationship Id="rId101" Type="http://schemas.openxmlformats.org/officeDocument/2006/relationships/slide" Target="slides/slide94.xml"/><Relationship Id="rId100" Type="http://schemas.openxmlformats.org/officeDocument/2006/relationships/slide" Target="slides/slide93.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29" Type="http://schemas.openxmlformats.org/officeDocument/2006/relationships/slide" Target="slides/slide122.xml"/><Relationship Id="rId128" Type="http://schemas.openxmlformats.org/officeDocument/2006/relationships/slide" Target="slides/slide121.xml"/><Relationship Id="rId127" Type="http://schemas.openxmlformats.org/officeDocument/2006/relationships/slide" Target="slides/slide120.xml"/><Relationship Id="rId126" Type="http://schemas.openxmlformats.org/officeDocument/2006/relationships/slide" Target="slides/slide119.xml"/><Relationship Id="rId26" Type="http://schemas.openxmlformats.org/officeDocument/2006/relationships/slide" Target="slides/slide19.xml"/><Relationship Id="rId121" Type="http://schemas.openxmlformats.org/officeDocument/2006/relationships/slide" Target="slides/slide114.xml"/><Relationship Id="rId25" Type="http://schemas.openxmlformats.org/officeDocument/2006/relationships/slide" Target="slides/slide18.xml"/><Relationship Id="rId120" Type="http://schemas.openxmlformats.org/officeDocument/2006/relationships/slide" Target="slides/slide113.xml"/><Relationship Id="rId28" Type="http://schemas.openxmlformats.org/officeDocument/2006/relationships/slide" Target="slides/slide21.xml"/><Relationship Id="rId27" Type="http://schemas.openxmlformats.org/officeDocument/2006/relationships/slide" Target="slides/slide20.xml"/><Relationship Id="rId125" Type="http://schemas.openxmlformats.org/officeDocument/2006/relationships/slide" Target="slides/slide118.xml"/><Relationship Id="rId29" Type="http://schemas.openxmlformats.org/officeDocument/2006/relationships/slide" Target="slides/slide22.xml"/><Relationship Id="rId124" Type="http://schemas.openxmlformats.org/officeDocument/2006/relationships/slide" Target="slides/slide117.xml"/><Relationship Id="rId123" Type="http://schemas.openxmlformats.org/officeDocument/2006/relationships/slide" Target="slides/slide116.xml"/><Relationship Id="rId122" Type="http://schemas.openxmlformats.org/officeDocument/2006/relationships/slide" Target="slides/slide115.xml"/><Relationship Id="rId95" Type="http://schemas.openxmlformats.org/officeDocument/2006/relationships/slide" Target="slides/slide88.xml"/><Relationship Id="rId94" Type="http://schemas.openxmlformats.org/officeDocument/2006/relationships/slide" Target="slides/slide87.xml"/><Relationship Id="rId97" Type="http://schemas.openxmlformats.org/officeDocument/2006/relationships/slide" Target="slides/slide90.xml"/><Relationship Id="rId96" Type="http://schemas.openxmlformats.org/officeDocument/2006/relationships/slide" Target="slides/slide89.xml"/><Relationship Id="rId11" Type="http://schemas.openxmlformats.org/officeDocument/2006/relationships/slide" Target="slides/slide4.xml"/><Relationship Id="rId99" Type="http://schemas.openxmlformats.org/officeDocument/2006/relationships/slide" Target="slides/slide92.xml"/><Relationship Id="rId10" Type="http://schemas.openxmlformats.org/officeDocument/2006/relationships/slide" Target="slides/slide3.xml"/><Relationship Id="rId98" Type="http://schemas.openxmlformats.org/officeDocument/2006/relationships/slide" Target="slides/slide91.xml"/><Relationship Id="rId13" Type="http://schemas.openxmlformats.org/officeDocument/2006/relationships/slide" Target="slides/slide6.xml"/><Relationship Id="rId12" Type="http://schemas.openxmlformats.org/officeDocument/2006/relationships/slide" Target="slides/slide5.xml"/><Relationship Id="rId91" Type="http://schemas.openxmlformats.org/officeDocument/2006/relationships/slide" Target="slides/slide84.xml"/><Relationship Id="rId90" Type="http://schemas.openxmlformats.org/officeDocument/2006/relationships/slide" Target="slides/slide83.xml"/><Relationship Id="rId93" Type="http://schemas.openxmlformats.org/officeDocument/2006/relationships/slide" Target="slides/slide86.xml"/><Relationship Id="rId92" Type="http://schemas.openxmlformats.org/officeDocument/2006/relationships/slide" Target="slides/slide85.xml"/><Relationship Id="rId118" Type="http://schemas.openxmlformats.org/officeDocument/2006/relationships/slide" Target="slides/slide111.xml"/><Relationship Id="rId117" Type="http://schemas.openxmlformats.org/officeDocument/2006/relationships/slide" Target="slides/slide110.xml"/><Relationship Id="rId116" Type="http://schemas.openxmlformats.org/officeDocument/2006/relationships/slide" Target="slides/slide109.xml"/><Relationship Id="rId115" Type="http://schemas.openxmlformats.org/officeDocument/2006/relationships/slide" Target="slides/slide108.xml"/><Relationship Id="rId119" Type="http://schemas.openxmlformats.org/officeDocument/2006/relationships/slide" Target="slides/slide112.xml"/><Relationship Id="rId15" Type="http://schemas.openxmlformats.org/officeDocument/2006/relationships/slide" Target="slides/slide8.xml"/><Relationship Id="rId110" Type="http://schemas.openxmlformats.org/officeDocument/2006/relationships/slide" Target="slides/slide103.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14" Type="http://schemas.openxmlformats.org/officeDocument/2006/relationships/slide" Target="slides/slide107.xml"/><Relationship Id="rId18" Type="http://schemas.openxmlformats.org/officeDocument/2006/relationships/slide" Target="slides/slide11.xml"/><Relationship Id="rId113" Type="http://schemas.openxmlformats.org/officeDocument/2006/relationships/slide" Target="slides/slide106.xml"/><Relationship Id="rId112" Type="http://schemas.openxmlformats.org/officeDocument/2006/relationships/slide" Target="slides/slide105.xml"/><Relationship Id="rId111" Type="http://schemas.openxmlformats.org/officeDocument/2006/relationships/slide" Target="slides/slide104.xml"/><Relationship Id="rId84" Type="http://schemas.openxmlformats.org/officeDocument/2006/relationships/slide" Target="slides/slide77.xml"/><Relationship Id="rId83" Type="http://schemas.openxmlformats.org/officeDocument/2006/relationships/slide" Target="slides/slide76.xml"/><Relationship Id="rId86" Type="http://schemas.openxmlformats.org/officeDocument/2006/relationships/slide" Target="slides/slide79.xml"/><Relationship Id="rId85" Type="http://schemas.openxmlformats.org/officeDocument/2006/relationships/slide" Target="slides/slide78.xml"/><Relationship Id="rId88" Type="http://schemas.openxmlformats.org/officeDocument/2006/relationships/slide" Target="slides/slide81.xml"/><Relationship Id="rId87" Type="http://schemas.openxmlformats.org/officeDocument/2006/relationships/slide" Target="slides/slide80.xml"/><Relationship Id="rId89" Type="http://schemas.openxmlformats.org/officeDocument/2006/relationships/slide" Target="slides/slide82.xml"/><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40" Type="http://schemas.openxmlformats.org/officeDocument/2006/relationships/font" Target="fonts/CenturyGothic-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75" Type="http://schemas.openxmlformats.org/officeDocument/2006/relationships/slide" Target="slides/slide68.xml"/><Relationship Id="rId74" Type="http://schemas.openxmlformats.org/officeDocument/2006/relationships/slide" Target="slides/slide67.xml"/><Relationship Id="rId77" Type="http://schemas.openxmlformats.org/officeDocument/2006/relationships/slide" Target="slides/slide70.xml"/><Relationship Id="rId76" Type="http://schemas.openxmlformats.org/officeDocument/2006/relationships/slide" Target="slides/slide69.xml"/><Relationship Id="rId79" Type="http://schemas.openxmlformats.org/officeDocument/2006/relationships/slide" Target="slides/slide72.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139" Type="http://schemas.openxmlformats.org/officeDocument/2006/relationships/font" Target="fonts/CenturyGothic-italic.fntdata"/><Relationship Id="rId138" Type="http://schemas.openxmlformats.org/officeDocument/2006/relationships/font" Target="fonts/CenturyGothic-bold.fntdata"/><Relationship Id="rId137" Type="http://schemas.openxmlformats.org/officeDocument/2006/relationships/font" Target="fonts/CenturyGothic-regular.fntdata"/><Relationship Id="rId132" Type="http://schemas.openxmlformats.org/officeDocument/2006/relationships/slide" Target="slides/slide125.xml"/><Relationship Id="rId131" Type="http://schemas.openxmlformats.org/officeDocument/2006/relationships/slide" Target="slides/slide124.xml"/><Relationship Id="rId130" Type="http://schemas.openxmlformats.org/officeDocument/2006/relationships/slide" Target="slides/slide123.xml"/><Relationship Id="rId136" Type="http://schemas.openxmlformats.org/officeDocument/2006/relationships/slide" Target="slides/slide129.xml"/><Relationship Id="rId135" Type="http://schemas.openxmlformats.org/officeDocument/2006/relationships/slide" Target="slides/slide128.xml"/><Relationship Id="rId134" Type="http://schemas.openxmlformats.org/officeDocument/2006/relationships/slide" Target="slides/slide127.xml"/><Relationship Id="rId133" Type="http://schemas.openxmlformats.org/officeDocument/2006/relationships/slide" Target="slides/slide126.xml"/><Relationship Id="rId62" Type="http://schemas.openxmlformats.org/officeDocument/2006/relationships/slide" Target="slides/slide55.xml"/><Relationship Id="rId61" Type="http://schemas.openxmlformats.org/officeDocument/2006/relationships/slide" Target="slides/slide54.xml"/><Relationship Id="rId64" Type="http://schemas.openxmlformats.org/officeDocument/2006/relationships/slide" Target="slides/slide57.xml"/><Relationship Id="rId63" Type="http://schemas.openxmlformats.org/officeDocument/2006/relationships/slide" Target="slides/slide56.xml"/><Relationship Id="rId66" Type="http://schemas.openxmlformats.org/officeDocument/2006/relationships/slide" Target="slides/slide59.xml"/><Relationship Id="rId65" Type="http://schemas.openxmlformats.org/officeDocument/2006/relationships/slide" Target="slides/slide58.xml"/><Relationship Id="rId68" Type="http://schemas.openxmlformats.org/officeDocument/2006/relationships/slide" Target="slides/slide61.xml"/><Relationship Id="rId67" Type="http://schemas.openxmlformats.org/officeDocument/2006/relationships/slide" Target="slides/slide60.xml"/><Relationship Id="rId60" Type="http://schemas.openxmlformats.org/officeDocument/2006/relationships/slide" Target="slides/slide53.xml"/><Relationship Id="rId69" Type="http://schemas.openxmlformats.org/officeDocument/2006/relationships/slide" Target="slides/slide6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55" Type="http://schemas.openxmlformats.org/officeDocument/2006/relationships/slide" Target="slides/slide48.xml"/><Relationship Id="rId54" Type="http://schemas.openxmlformats.org/officeDocument/2006/relationships/slide" Target="slides/slide47.xml"/><Relationship Id="rId57" Type="http://schemas.openxmlformats.org/officeDocument/2006/relationships/slide" Target="slides/slide50.xml"/><Relationship Id="rId56" Type="http://schemas.openxmlformats.org/officeDocument/2006/relationships/slide" Target="slides/slide49.xml"/><Relationship Id="rId59" Type="http://schemas.openxmlformats.org/officeDocument/2006/relationships/slide" Target="slides/slide52.xml"/><Relationship Id="rId58"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dad58bc79c_3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gdad58bc79c_3_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dad58bc79c_3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gdad58bc79c_3_1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gdad58bc79c_3_5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gdad58bc79c_3_5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gdad58bc79c_3_5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gdad58bc79c_3_5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dad58bc79c_3_5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gdad58bc79c_3_5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dad58bc79c_3_6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gdad58bc79c_3_6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gdad58bc79c_3_6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gdad58bc79c_3_6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gdad58bc79c_3_6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gdad58bc79c_3_6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dad58bc79c_3_6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gdad58bc79c_3_6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dad58bc79c_3_6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gdad58bc79c_3_6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gdad58bc79c_3_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gdad58bc79c_3_6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gdad58bc79c_3_6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gdad58bc79c_3_6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dad58bc79c_3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dad58bc79c_3_1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gdad58bc79c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6" name="Google Shape;806;gdad58bc79c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gdad58bc79c_3_6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gdad58bc79c_3_6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gdad58bc79c_3_6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gdad58bc79c_3_6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gdad58bc79c_3_6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gdad58bc79c_3_6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gdad58bc79c_3_6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gdad58bc79c_3_6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dad58bc79c_3_6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gdad58bc79c_3_6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gdad58bc79c_3_6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gdad58bc79c_3_6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dad58bc79c_3_6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gdad58bc79c_3_6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gdad58bc79c_3_6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gdad58bc79c_3_6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gdad58bc79c_3_6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gdad58bc79c_3_6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dad58bc79c_3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gdad58bc79c_3_1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dad58bc79c_3_6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gdad58bc79c_3_6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gdad58bc79c_3_6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gdad58bc79c_3_6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gdad58bc79c_3_7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gdad58bc79c_3_7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gdad58bc79c_3_7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gdad58bc79c_3_7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gdad58bc79c_3_7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gdad58bc79c_3_7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dad58bc79c_3_7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gdad58bc79c_3_7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dad58bc79c_3_7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gdad58bc79c_3_7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gdad58bc79c_3_7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gdad58bc79c_3_7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gdad58bc79c_3_7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gdad58bc79c_3_7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gdad58bc79c_3_7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gdad58bc79c_3_7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dad58bc79c_3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dad58bc79c_3_1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dad58bc79c_3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gdad58bc79c_3_1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dad58bc79c_3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gdad58bc79c_3_1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dad58bc79c_3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dad58bc79c_3_1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dad58bc79c_3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dad58bc79c_3_1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dad58bc79c_3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gdad58bc79c_3_1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dad58bc79c_3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dad58bc79c_3_1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dad58bc79c_3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dad58bc79c_3_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dad58bc79c_3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dad58bc79c_3_1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dad58bc79c_3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dad58bc79c_3_1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dad58bc79c_3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gdad58bc79c_3_1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dad58bc79c_3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dad58bc79c_3_1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dad58bc79c_3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dad58bc79c_3_2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dad58bc79c_3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gdad58bc79c_3_2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dad58bc79c_3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dad58bc79c_3_2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dad58bc79c_3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dad58bc79c_3_2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dad58bc79c_3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gdad58bc79c_3_2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dad58bc79c_3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gdad58bc79c_3_2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dad58bc79c_3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dad58bc79c_3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dad58bc79c_3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dad58bc79c_3_2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dad58bc79c_3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gdad58bc79c_3_2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dad58bc79c_3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gdad58bc79c_3_2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dad58bc79c_3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gdad58bc79c_3_2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dad58bc79c_3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gdad58bc79c_3_2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dad58bc79c_3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gdad58bc79c_3_2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dad58bc79c_3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gdad58bc79c_3_2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dad58bc79c_3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gdad58bc79c_3_2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dad58bc79c_3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gdad58bc79c_3_2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dad58bc79c_3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gdad58bc79c_3_2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dad58bc79c_3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dad58bc79c_3_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dad58bc79c_3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gdad58bc79c_3_2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dad58bc79c_3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gdad58bc79c_3_2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dad58bc79c_3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gdad58bc79c_3_2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dad58bc79c_3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gdad58bc79c_3_3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dad58bc79c_3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gdad58bc79c_3_3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dad58bc79c_3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gdad58bc79c_3_3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dad58bc79c_3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gdad58bc79c_3_3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dad58bc79c_3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gdad58bc79c_3_3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dad58bc79c_3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gdad58bc79c_3_3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dad58bc79c_3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gdad58bc79c_3_3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dad58bc79c_3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dad58bc79c_3_1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dad58bc79c_3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gdad58bc79c_3_3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dad58bc79c_3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gdad58bc79c_3_3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dad58bc79c_3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gdad58bc79c_3_3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dad58bc79c_3_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gdad58bc79c_3_3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dad58bc79c_3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gdad58bc79c_3_3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dad58bc79c_3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gdad58bc79c_3_3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dad58bc79c_3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gdad58bc79c_3_3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dad58bc79c_3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gdad58bc79c_3_3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dad58bc79c_3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gdad58bc79c_3_3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dad58bc79c_3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gdad58bc79c_3_3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dad58bc79c_3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dad58bc79c_3_1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dad58bc79c_3_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gdad58bc79c_3_3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dad58bc79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dad58bc79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dad58bc79c_3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gdad58bc79c_3_3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dad58bc79c_3_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gdad58bc79c_3_4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dad58bc79c_3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gdad58bc79c_3_4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dad58bc79c_3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gdad58bc79c_3_4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dad58bc79c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dad58bc79c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dad58bc79c_3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gdad58bc79c_3_4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dad58bc79c_3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gdad58bc79c_3_4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dad58bc79c_3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gdad58bc79c_3_4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dad58bc79c_3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dad58bc79c_3_1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dad58bc79c_3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gdad58bc79c_3_4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dad58bc79c_3_4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gdad58bc79c_3_4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dad58bc79c_3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gdad58bc79c_3_4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dad58bc79c_3_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gdad58bc79c_3_4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dad58bc79c_3_4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gdad58bc79c_3_4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dad58bc79c_3_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gdad58bc79c_3_4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dad58bc79c_3_4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gdad58bc79c_3_4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dad58bc79c_3_4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gdad58bc79c_3_4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dad58bc79c_3_4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gdad58bc79c_3_4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dad58bc79c_3_4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gdad58bc79c_3_4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dad58bc79c_3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dad58bc79c_3_1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dad58bc79c_3_4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gdad58bc79c_3_4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dad58bc79c_3_4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gdad58bc79c_3_4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dad58bc79c_3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gdad58bc79c_3_4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dad58bc79c_3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gdad58bc79c_3_5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dad58bc79c_3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gdad58bc79c_3_5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dad58bc79c_3_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gdad58bc79c_3_5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dad58bc79c_3_5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gdad58bc79c_3_5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dad58bc79c_3_5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gdad58bc79c_3_5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dad58bc79c_3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gdad58bc79c_3_5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dad58bc79c_3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gdad58bc79c_3_5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dad58bc79c_3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dad58bc79c_3_1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dad58bc79c_3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gdad58bc79c_3_5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dad58bc79c_3_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gdad58bc79c_3_5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dad58bc79c_3_5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gdad58bc79c_3_5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dad58bc79c_3_5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gdad58bc79c_3_5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dad58bc79c_3_5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gdad58bc79c_3_5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dad58bc79c_3_5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gdad58bc79c_3_5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dad58bc79c_3_5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gdad58bc79c_3_5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dad58bc79c_3_5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gdad58bc79c_3_5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dad58bc79c_3_5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gdad58bc79c_3_5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dad58bc79c_3_5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gdad58bc79c_3_5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59" name="Shape 59"/>
        <p:cNvGrpSpPr/>
        <p:nvPr/>
      </p:nvGrpSpPr>
      <p:grpSpPr>
        <a:xfrm>
          <a:off x="0" y="0"/>
          <a:ext cx="0" cy="0"/>
          <a:chOff x="0" y="0"/>
          <a:chExt cx="0" cy="0"/>
        </a:xfrm>
      </p:grpSpPr>
      <p:sp>
        <p:nvSpPr>
          <p:cNvPr id="60" name="Google Shape;60;p14"/>
          <p:cNvSpPr txBox="1"/>
          <p:nvPr>
            <p:ph idx="10" type="dt"/>
          </p:nvPr>
        </p:nvSpPr>
        <p:spPr>
          <a:xfrm>
            <a:off x="4791456" y="4860727"/>
            <a:ext cx="2133600" cy="22631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4"/>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4"/>
          <p:cNvSpPr txBox="1"/>
          <p:nvPr>
            <p:ph idx="12" type="sldNum"/>
          </p:nvPr>
        </p:nvSpPr>
        <p:spPr>
          <a:xfrm>
            <a:off x="7589520" y="4860727"/>
            <a:ext cx="502920" cy="226314"/>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63" name="Shape 63"/>
        <p:cNvGrpSpPr/>
        <p:nvPr/>
      </p:nvGrpSpPr>
      <p:grpSpPr>
        <a:xfrm>
          <a:off x="0" y="0"/>
          <a:ext cx="0" cy="0"/>
          <a:chOff x="0" y="0"/>
          <a:chExt cx="0" cy="0"/>
        </a:xfrm>
      </p:grpSpPr>
      <p:sp>
        <p:nvSpPr>
          <p:cNvPr id="64" name="Google Shape;64;p15"/>
          <p:cNvSpPr/>
          <p:nvPr/>
        </p:nvSpPr>
        <p:spPr>
          <a:xfrm rot="-5400000">
            <a:off x="7790971" y="3778934"/>
            <a:ext cx="1419712" cy="1294228"/>
          </a:xfrm>
          <a:prstGeom prst="triangle">
            <a:avLst>
              <a:gd fmla="val 51323" name="adj"/>
            </a:avLst>
          </a:prstGeom>
          <a:gradFill>
            <a:gsLst>
              <a:gs pos="0">
                <a:srgbClr val="B2004A"/>
              </a:gs>
              <a:gs pos="60000">
                <a:srgbClr val="FF0082"/>
              </a:gs>
              <a:gs pos="100000">
                <a:srgbClr val="FF66A4"/>
              </a:gs>
            </a:gsLst>
            <a:lin ang="15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5" name="Google Shape;65;p15"/>
          <p:cNvSpPr txBox="1"/>
          <p:nvPr>
            <p:ph type="ctrTitle"/>
          </p:nvPr>
        </p:nvSpPr>
        <p:spPr>
          <a:xfrm>
            <a:off x="540544" y="582216"/>
            <a:ext cx="8062912" cy="1102519"/>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rgbClr val="FF599C"/>
              </a:buClr>
              <a:buSzPts val="4400"/>
              <a:buFont typeface="Century Gothic"/>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15"/>
          <p:cNvSpPr txBox="1"/>
          <p:nvPr>
            <p:ph idx="1" type="subTitle"/>
          </p:nvPr>
        </p:nvSpPr>
        <p:spPr>
          <a:xfrm>
            <a:off x="540544" y="1687710"/>
            <a:ext cx="8062912" cy="1314450"/>
          </a:xfrm>
          <a:prstGeom prst="rect">
            <a:avLst/>
          </a:prstGeom>
          <a:noFill/>
          <a:ln>
            <a:noFill/>
          </a:ln>
        </p:spPr>
        <p:txBody>
          <a:bodyPr anchorCtr="0" anchor="t" bIns="45700" lIns="91425" spcFirstLastPara="1" rIns="91425" wrap="square" tIns="45700">
            <a:normAutofit/>
          </a:bodyPr>
          <a:lstStyle>
            <a:lvl1pPr lvl="0" marR="36576" algn="r">
              <a:spcBef>
                <a:spcPts val="0"/>
              </a:spcBef>
              <a:spcAft>
                <a:spcPts val="0"/>
              </a:spcAft>
              <a:buSzPts val="2400"/>
              <a:buNone/>
              <a:defRPr>
                <a:solidFill>
                  <a:schemeClr val="lt1"/>
                </a:solidFill>
              </a:defRPr>
            </a:lvl1pPr>
            <a:lvl2pPr lvl="1" algn="ctr">
              <a:spcBef>
                <a:spcPts val="360"/>
              </a:spcBef>
              <a:spcAft>
                <a:spcPts val="0"/>
              </a:spcAft>
              <a:buSzPts val="1710"/>
              <a:buNone/>
              <a:defRPr/>
            </a:lvl2pPr>
            <a:lvl3pPr lvl="2" algn="ctr">
              <a:spcBef>
                <a:spcPts val="360"/>
              </a:spcBef>
              <a:spcAft>
                <a:spcPts val="0"/>
              </a:spcAft>
              <a:buSzPts val="1800"/>
              <a:buNone/>
              <a:defRPr/>
            </a:lvl3pPr>
            <a:lvl4pPr lvl="3" algn="ctr">
              <a:spcBef>
                <a:spcPts val="360"/>
              </a:spcBef>
              <a:spcAft>
                <a:spcPts val="0"/>
              </a:spcAft>
              <a:buSzPts val="1800"/>
              <a:buNone/>
              <a:defRPr/>
            </a:lvl4pPr>
            <a:lvl5pPr lvl="4" algn="ctr">
              <a:spcBef>
                <a:spcPts val="360"/>
              </a:spcBef>
              <a:spcAft>
                <a:spcPts val="0"/>
              </a:spcAft>
              <a:buSzPts val="180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67" name="Google Shape;67;p15"/>
          <p:cNvSpPr txBox="1"/>
          <p:nvPr>
            <p:ph idx="10" type="dt"/>
          </p:nvPr>
        </p:nvSpPr>
        <p:spPr>
          <a:xfrm>
            <a:off x="1371600" y="4509492"/>
            <a:ext cx="5791200" cy="273844"/>
          </a:xfrm>
          <a:prstGeom prst="rect">
            <a:avLst/>
          </a:prstGeom>
          <a:noFill/>
          <a:ln>
            <a:noFill/>
          </a:ln>
        </p:spPr>
        <p:txBody>
          <a:bodyPr anchorCtr="0" anchor="t" bIns="0" lIns="91425" spcFirstLastPara="1" rIns="91425" wrap="square" tIns="0">
            <a:noAutofit/>
          </a:bodyPr>
          <a:lstStyle>
            <a:lvl1pPr lvl="0" algn="r">
              <a:spcBef>
                <a:spcPts val="0"/>
              </a:spcBef>
              <a:spcAft>
                <a:spcPts val="0"/>
              </a:spcAft>
              <a:buSzPts val="1400"/>
              <a:buNone/>
              <a:defRPr sz="1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5"/>
          <p:cNvSpPr txBox="1"/>
          <p:nvPr>
            <p:ph idx="11" type="ftr"/>
          </p:nvPr>
        </p:nvSpPr>
        <p:spPr>
          <a:xfrm>
            <a:off x="1371600" y="4238028"/>
            <a:ext cx="5791200" cy="273844"/>
          </a:xfrm>
          <a:prstGeom prst="rect">
            <a:avLst/>
          </a:prstGeom>
          <a:noFill/>
          <a:ln>
            <a:noFill/>
          </a:ln>
        </p:spPr>
        <p:txBody>
          <a:bodyPr anchorCtr="0" anchor="b" bIns="0" lIns="91425" spcFirstLastPara="1" rIns="91425" wrap="square" tIns="0">
            <a:noAutofit/>
          </a:bodyPr>
          <a:lstStyle>
            <a:lvl1pPr lvl="0" algn="r">
              <a:spcBef>
                <a:spcPts val="0"/>
              </a:spcBef>
              <a:spcAft>
                <a:spcPts val="0"/>
              </a:spcAft>
              <a:buSzPts val="1400"/>
              <a:buNone/>
              <a:defRPr sz="1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5"/>
          <p:cNvSpPr txBox="1"/>
          <p:nvPr>
            <p:ph idx="12" type="sldNum"/>
          </p:nvPr>
        </p:nvSpPr>
        <p:spPr>
          <a:xfrm>
            <a:off x="8392247" y="4314230"/>
            <a:ext cx="502920" cy="273844"/>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sz="1300">
                <a:solidFill>
                  <a:srgbClr val="FFFFFF"/>
                </a:solidFill>
                <a:latin typeface="Arial"/>
                <a:ea typeface="Arial"/>
                <a:cs typeface="Arial"/>
                <a:sym typeface="Arial"/>
              </a:defRPr>
            </a:lvl1pPr>
            <a:lvl2pPr indent="0" lvl="1" marL="0" algn="ctr">
              <a:spcBef>
                <a:spcPts val="0"/>
              </a:spcBef>
              <a:spcAft>
                <a:spcPts val="0"/>
              </a:spcAft>
              <a:buNone/>
              <a:defRPr sz="1300">
                <a:solidFill>
                  <a:srgbClr val="FFFFFF"/>
                </a:solidFill>
                <a:latin typeface="Arial"/>
                <a:ea typeface="Arial"/>
                <a:cs typeface="Arial"/>
                <a:sym typeface="Arial"/>
              </a:defRPr>
            </a:lvl2pPr>
            <a:lvl3pPr indent="0" lvl="2" marL="0" algn="ctr">
              <a:spcBef>
                <a:spcPts val="0"/>
              </a:spcBef>
              <a:spcAft>
                <a:spcPts val="0"/>
              </a:spcAft>
              <a:buNone/>
              <a:defRPr sz="1300">
                <a:solidFill>
                  <a:srgbClr val="FFFFFF"/>
                </a:solidFill>
                <a:latin typeface="Arial"/>
                <a:ea typeface="Arial"/>
                <a:cs typeface="Arial"/>
                <a:sym typeface="Arial"/>
              </a:defRPr>
            </a:lvl3pPr>
            <a:lvl4pPr indent="0" lvl="3" marL="0" algn="ctr">
              <a:spcBef>
                <a:spcPts val="0"/>
              </a:spcBef>
              <a:spcAft>
                <a:spcPts val="0"/>
              </a:spcAft>
              <a:buNone/>
              <a:defRPr sz="1300">
                <a:solidFill>
                  <a:srgbClr val="FFFFFF"/>
                </a:solidFill>
                <a:latin typeface="Arial"/>
                <a:ea typeface="Arial"/>
                <a:cs typeface="Arial"/>
                <a:sym typeface="Arial"/>
              </a:defRPr>
            </a:lvl4pPr>
            <a:lvl5pPr indent="0" lvl="4" marL="0" algn="ctr">
              <a:spcBef>
                <a:spcPts val="0"/>
              </a:spcBef>
              <a:spcAft>
                <a:spcPts val="0"/>
              </a:spcAft>
              <a:buNone/>
              <a:defRPr sz="1300">
                <a:solidFill>
                  <a:srgbClr val="FFFFFF"/>
                </a:solidFill>
                <a:latin typeface="Arial"/>
                <a:ea typeface="Arial"/>
                <a:cs typeface="Arial"/>
                <a:sym typeface="Arial"/>
              </a:defRPr>
            </a:lvl5pPr>
            <a:lvl6pPr indent="0" lvl="5" marL="0" algn="ctr">
              <a:spcBef>
                <a:spcPts val="0"/>
              </a:spcBef>
              <a:spcAft>
                <a:spcPts val="0"/>
              </a:spcAft>
              <a:buNone/>
              <a:defRPr sz="1300">
                <a:solidFill>
                  <a:srgbClr val="FFFFFF"/>
                </a:solidFill>
                <a:latin typeface="Arial"/>
                <a:ea typeface="Arial"/>
                <a:cs typeface="Arial"/>
                <a:sym typeface="Arial"/>
              </a:defRPr>
            </a:lvl6pPr>
            <a:lvl7pPr indent="0" lvl="6" marL="0" algn="ctr">
              <a:spcBef>
                <a:spcPts val="0"/>
              </a:spcBef>
              <a:spcAft>
                <a:spcPts val="0"/>
              </a:spcAft>
              <a:buNone/>
              <a:defRPr sz="1300">
                <a:solidFill>
                  <a:srgbClr val="FFFFFF"/>
                </a:solidFill>
                <a:latin typeface="Arial"/>
                <a:ea typeface="Arial"/>
                <a:cs typeface="Arial"/>
                <a:sym typeface="Arial"/>
              </a:defRPr>
            </a:lvl7pPr>
            <a:lvl8pPr indent="0" lvl="7" marL="0" algn="ctr">
              <a:spcBef>
                <a:spcPts val="0"/>
              </a:spcBef>
              <a:spcAft>
                <a:spcPts val="0"/>
              </a:spcAft>
              <a:buNone/>
              <a:defRPr sz="1300">
                <a:solidFill>
                  <a:srgbClr val="FFFFFF"/>
                </a:solidFill>
                <a:latin typeface="Arial"/>
                <a:ea typeface="Arial"/>
                <a:cs typeface="Arial"/>
                <a:sym typeface="Arial"/>
              </a:defRPr>
            </a:lvl8pPr>
            <a:lvl9pPr indent="0" lvl="8" marL="0" algn="ctr">
              <a:spcBef>
                <a:spcPts val="0"/>
              </a:spcBef>
              <a:spcAft>
                <a:spcPts val="0"/>
              </a:spcAft>
              <a:buNone/>
              <a:defRPr sz="1300">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70" name="Shape 70"/>
        <p:cNvGrpSpPr/>
        <p:nvPr/>
      </p:nvGrpSpPr>
      <p:grpSpPr>
        <a:xfrm>
          <a:off x="0" y="0"/>
          <a:ext cx="0" cy="0"/>
          <a:chOff x="0" y="0"/>
          <a:chExt cx="0" cy="0"/>
        </a:xfrm>
      </p:grpSpPr>
      <p:sp>
        <p:nvSpPr>
          <p:cNvPr id="71" name="Google Shape;71;p16"/>
          <p:cNvSpPr txBox="1"/>
          <p:nvPr>
            <p:ph type="title"/>
          </p:nvPr>
        </p:nvSpPr>
        <p:spPr>
          <a:xfrm>
            <a:off x="457200" y="200620"/>
            <a:ext cx="8229600" cy="104927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FF59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6"/>
          <p:cNvSpPr txBox="1"/>
          <p:nvPr>
            <p:ph idx="1" type="body"/>
          </p:nvPr>
        </p:nvSpPr>
        <p:spPr>
          <a:xfrm>
            <a:off x="457200" y="1412106"/>
            <a:ext cx="8229600" cy="3429000"/>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37185" lvl="1" marL="914400" algn="l">
              <a:spcBef>
                <a:spcPts val="360"/>
              </a:spcBef>
              <a:spcAft>
                <a:spcPts val="0"/>
              </a:spcAft>
              <a:buSzPts val="171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3" name="Google Shape;73;p16"/>
          <p:cNvSpPr txBox="1"/>
          <p:nvPr>
            <p:ph idx="10" type="dt"/>
          </p:nvPr>
        </p:nvSpPr>
        <p:spPr>
          <a:xfrm>
            <a:off x="4791456" y="4860036"/>
            <a:ext cx="2133600" cy="22631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6"/>
          <p:cNvSpPr txBox="1"/>
          <p:nvPr>
            <p:ph idx="11" type="ftr"/>
          </p:nvPr>
        </p:nvSpPr>
        <p:spPr>
          <a:xfrm>
            <a:off x="457200" y="4860727"/>
            <a:ext cx="4260056" cy="225623"/>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6"/>
          <p:cNvSpPr txBox="1"/>
          <p:nvPr>
            <p:ph idx="12" type="sldNum"/>
          </p:nvPr>
        </p:nvSpPr>
        <p:spPr>
          <a:xfrm>
            <a:off x="7589520" y="4860727"/>
            <a:ext cx="502920" cy="226314"/>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bilgisi" showMasterSp="0" type="secHead">
  <p:cSld name="SECTION_HEADER">
    <p:bg>
      <p:bgPr>
        <a:gradFill>
          <a:gsLst>
            <a:gs pos="0">
              <a:schemeClr val="dk1"/>
            </a:gs>
            <a:gs pos="60000">
              <a:schemeClr val="dk1"/>
            </a:gs>
            <a:gs pos="100000">
              <a:srgbClr val="6C6C6C"/>
            </a:gs>
          </a:gsLst>
          <a:lin ang="5400000" scaled="0"/>
        </a:gradFill>
      </p:bgPr>
    </p:bg>
    <p:spTree>
      <p:nvGrpSpPr>
        <p:cNvPr id="76" name="Shape 76"/>
        <p:cNvGrpSpPr/>
        <p:nvPr/>
      </p:nvGrpSpPr>
      <p:grpSpPr>
        <a:xfrm>
          <a:off x="0" y="0"/>
          <a:ext cx="0" cy="0"/>
          <a:chOff x="0" y="0"/>
          <a:chExt cx="0" cy="0"/>
        </a:xfrm>
      </p:grpSpPr>
      <p:sp>
        <p:nvSpPr>
          <p:cNvPr id="77" name="Google Shape;77;p17"/>
          <p:cNvSpPr/>
          <p:nvPr/>
        </p:nvSpPr>
        <p:spPr>
          <a:xfrm flipH="1" rot="10800000">
            <a:off x="7034" y="5275"/>
            <a:ext cx="9129932" cy="5127674"/>
          </a:xfrm>
          <a:prstGeom prst="rtTriangle">
            <a:avLst/>
          </a:prstGeom>
          <a:gradFill>
            <a:gsLst>
              <a:gs pos="0">
                <a:srgbClr val="D2D2D2">
                  <a:alpha val="9803"/>
                </a:srgbClr>
              </a:gs>
              <a:gs pos="70000">
                <a:srgbClr val="D2D2D2">
                  <a:alpha val="7843"/>
                </a:srgbClr>
              </a:gs>
              <a:gs pos="100000">
                <a:srgbClr val="D2D2D2">
                  <a:alpha val="784"/>
                </a:srgbClr>
              </a:gs>
            </a:gsLst>
            <a:lin ang="8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8" name="Google Shape;78;p17"/>
          <p:cNvSpPr/>
          <p:nvPr/>
        </p:nvSpPr>
        <p:spPr>
          <a:xfrm flipH="1" rot="-5400000">
            <a:off x="7790971" y="70339"/>
            <a:ext cx="1419712" cy="1294228"/>
          </a:xfrm>
          <a:prstGeom prst="triangle">
            <a:avLst>
              <a:gd fmla="val 51323" name="adj"/>
            </a:avLst>
          </a:prstGeom>
          <a:gradFill>
            <a:gsLst>
              <a:gs pos="0">
                <a:srgbClr val="B2004A"/>
              </a:gs>
              <a:gs pos="60000">
                <a:srgbClr val="FF0082"/>
              </a:gs>
              <a:gs pos="100000">
                <a:srgbClr val="FF66A4"/>
              </a:gs>
            </a:gsLst>
            <a:lin ang="15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9" name="Google Shape;79;p17"/>
          <p:cNvSpPr txBox="1"/>
          <p:nvPr>
            <p:ph idx="10" type="dt"/>
          </p:nvPr>
        </p:nvSpPr>
        <p:spPr>
          <a:xfrm>
            <a:off x="6955632" y="4857750"/>
            <a:ext cx="2133600"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7"/>
          <p:cNvSpPr txBox="1"/>
          <p:nvPr>
            <p:ph idx="11" type="ftr"/>
          </p:nvPr>
        </p:nvSpPr>
        <p:spPr>
          <a:xfrm>
            <a:off x="2619376" y="4860727"/>
            <a:ext cx="4260056" cy="225623"/>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7"/>
          <p:cNvSpPr txBox="1"/>
          <p:nvPr>
            <p:ph idx="12" type="sldNum"/>
          </p:nvPr>
        </p:nvSpPr>
        <p:spPr>
          <a:xfrm>
            <a:off x="8451056" y="607218"/>
            <a:ext cx="502920" cy="225623"/>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tr"/>
              <a:t>‹#›</a:t>
            </a:fld>
            <a:endParaRPr/>
          </a:p>
        </p:txBody>
      </p:sp>
      <p:cxnSp>
        <p:nvCxnSpPr>
          <p:cNvPr id="82" name="Google Shape;82;p17"/>
          <p:cNvCxnSpPr/>
          <p:nvPr/>
        </p:nvCxnSpPr>
        <p:spPr>
          <a:xfrm rot="10800000">
            <a:off x="6468794" y="7036"/>
            <a:ext cx="2672861" cy="1425158"/>
          </a:xfrm>
          <a:prstGeom prst="straightConnector1">
            <a:avLst/>
          </a:prstGeom>
          <a:noFill/>
          <a:ln cap="rnd" cmpd="sng" w="9525">
            <a:solidFill>
              <a:srgbClr val="C5C5C5">
                <a:alpha val="44705"/>
              </a:srgbClr>
            </a:solidFill>
            <a:prstDash val="solid"/>
            <a:round/>
            <a:headEnd len="sm" w="sm" type="none"/>
            <a:tailEnd len="sm" w="sm" type="none"/>
          </a:ln>
        </p:spPr>
      </p:cxnSp>
      <p:cxnSp>
        <p:nvCxnSpPr>
          <p:cNvPr id="83" name="Google Shape;83;p17"/>
          <p:cNvCxnSpPr/>
          <p:nvPr/>
        </p:nvCxnSpPr>
        <p:spPr>
          <a:xfrm flipH="1" rot="10800000">
            <a:off x="0" y="5276"/>
            <a:ext cx="9136966" cy="5132950"/>
          </a:xfrm>
          <a:prstGeom prst="straightConnector1">
            <a:avLst/>
          </a:prstGeom>
          <a:noFill/>
          <a:ln cap="rnd" cmpd="sng" w="9525">
            <a:solidFill>
              <a:srgbClr val="BEBEBE">
                <a:alpha val="34901"/>
              </a:srgbClr>
            </a:solidFill>
            <a:prstDash val="solid"/>
            <a:round/>
            <a:headEnd len="sm" w="sm" type="none"/>
            <a:tailEnd len="sm" w="sm" type="none"/>
          </a:ln>
        </p:spPr>
      </p:cxnSp>
      <p:sp>
        <p:nvSpPr>
          <p:cNvPr id="84" name="Google Shape;84;p17"/>
          <p:cNvSpPr txBox="1"/>
          <p:nvPr>
            <p:ph type="title"/>
          </p:nvPr>
        </p:nvSpPr>
        <p:spPr>
          <a:xfrm>
            <a:off x="381000" y="203598"/>
            <a:ext cx="7239000" cy="1021556"/>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FF599C"/>
              </a:buClr>
              <a:buSzPts val="3600"/>
              <a:buFont typeface="Century Gothic"/>
              <a:buNone/>
              <a:defRPr b="1" sz="3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7"/>
          <p:cNvSpPr txBox="1"/>
          <p:nvPr>
            <p:ph idx="1" type="body"/>
          </p:nvPr>
        </p:nvSpPr>
        <p:spPr>
          <a:xfrm>
            <a:off x="381000" y="1225152"/>
            <a:ext cx="3886200" cy="1714500"/>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SzPts val="1600"/>
              <a:buNone/>
              <a:defRPr sz="2000">
                <a:solidFill>
                  <a:schemeClr val="lt1"/>
                </a:solidFill>
              </a:defRPr>
            </a:lvl1pPr>
            <a:lvl2pPr indent="-228600" lvl="1" marL="914400" algn="l">
              <a:spcBef>
                <a:spcPts val="360"/>
              </a:spcBef>
              <a:spcAft>
                <a:spcPts val="0"/>
              </a:spcAft>
              <a:buSzPts val="1710"/>
              <a:buNone/>
              <a:defRPr sz="1800">
                <a:solidFill>
                  <a:schemeClr val="lt1"/>
                </a:solidFill>
              </a:defRPr>
            </a:lvl2pPr>
            <a:lvl3pPr indent="-228600" lvl="2" marL="1371600" algn="l">
              <a:spcBef>
                <a:spcPts val="320"/>
              </a:spcBef>
              <a:spcAft>
                <a:spcPts val="0"/>
              </a:spcAft>
              <a:buSzPts val="1600"/>
              <a:buNone/>
              <a:defRPr sz="1600">
                <a:solidFill>
                  <a:schemeClr val="lt1"/>
                </a:solidFill>
              </a:defRPr>
            </a:lvl3pPr>
            <a:lvl4pPr indent="-228600" lvl="3" marL="1828800" algn="l">
              <a:spcBef>
                <a:spcPts val="280"/>
              </a:spcBef>
              <a:spcAft>
                <a:spcPts val="0"/>
              </a:spcAft>
              <a:buSzPts val="1400"/>
              <a:buNone/>
              <a:defRPr sz="1400">
                <a:solidFill>
                  <a:schemeClr val="lt1"/>
                </a:solidFill>
              </a:defRPr>
            </a:lvl4pPr>
            <a:lvl5pPr indent="-228600" lvl="4" marL="2286000" algn="l">
              <a:spcBef>
                <a:spcPts val="280"/>
              </a:spcBef>
              <a:spcAft>
                <a:spcPts val="0"/>
              </a:spcAft>
              <a:buSzPts val="1400"/>
              <a:buNone/>
              <a:defRPr sz="1400">
                <a:solidFill>
                  <a:schemeClr val="lt1"/>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86" name="Shape 86"/>
        <p:cNvGrpSpPr/>
        <p:nvPr/>
      </p:nvGrpSpPr>
      <p:grpSpPr>
        <a:xfrm>
          <a:off x="0" y="0"/>
          <a:ext cx="0" cy="0"/>
          <a:chOff x="0" y="0"/>
          <a:chExt cx="0" cy="0"/>
        </a:xfrm>
      </p:grpSpPr>
      <p:sp>
        <p:nvSpPr>
          <p:cNvPr id="87" name="Google Shape;87;p18"/>
          <p:cNvSpPr txBox="1"/>
          <p:nvPr>
            <p:ph type="title"/>
          </p:nvPr>
        </p:nvSpPr>
        <p:spPr>
          <a:xfrm>
            <a:off x="457200" y="200620"/>
            <a:ext cx="8229600" cy="104927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FF599C"/>
              </a:buClr>
              <a:buSzPts val="42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8"/>
          <p:cNvSpPr txBox="1"/>
          <p:nvPr>
            <p:ph idx="1" type="body"/>
          </p:nvPr>
        </p:nvSpPr>
        <p:spPr>
          <a:xfrm>
            <a:off x="457200" y="1291828"/>
            <a:ext cx="4038600" cy="3394472"/>
          </a:xfrm>
          <a:prstGeom prst="rect">
            <a:avLst/>
          </a:prstGeom>
          <a:noFill/>
          <a:ln>
            <a:noFill/>
          </a:ln>
        </p:spPr>
        <p:txBody>
          <a:bodyPr anchorCtr="0" anchor="t" bIns="45700" lIns="91425" spcFirstLastPara="1" rIns="91425" wrap="square" tIns="45700">
            <a:normAutofit/>
          </a:bodyPr>
          <a:lstStyle>
            <a:lvl1pPr indent="-360680" lvl="0" marL="457200" algn="l">
              <a:spcBef>
                <a:spcPts val="520"/>
              </a:spcBef>
              <a:spcAft>
                <a:spcPts val="0"/>
              </a:spcAft>
              <a:buSzPts val="2080"/>
              <a:buChar char="⦿"/>
              <a:defRPr sz="2600"/>
            </a:lvl1pPr>
            <a:lvl2pPr indent="-373380" lvl="1" marL="914400" algn="l">
              <a:spcBef>
                <a:spcPts val="480"/>
              </a:spcBef>
              <a:spcAft>
                <a:spcPts val="0"/>
              </a:spcAft>
              <a:buSzPts val="228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9" name="Google Shape;89;p18"/>
          <p:cNvSpPr txBox="1"/>
          <p:nvPr>
            <p:ph idx="2" type="body"/>
          </p:nvPr>
        </p:nvSpPr>
        <p:spPr>
          <a:xfrm>
            <a:off x="4648200" y="1291828"/>
            <a:ext cx="4038600" cy="3394472"/>
          </a:xfrm>
          <a:prstGeom prst="rect">
            <a:avLst/>
          </a:prstGeom>
          <a:noFill/>
          <a:ln>
            <a:noFill/>
          </a:ln>
        </p:spPr>
        <p:txBody>
          <a:bodyPr anchorCtr="0" anchor="t" bIns="45700" lIns="91425" spcFirstLastPara="1" rIns="91425" wrap="square" tIns="45700">
            <a:normAutofit/>
          </a:bodyPr>
          <a:lstStyle>
            <a:lvl1pPr indent="-360680" lvl="0" marL="457200" algn="l">
              <a:spcBef>
                <a:spcPts val="520"/>
              </a:spcBef>
              <a:spcAft>
                <a:spcPts val="0"/>
              </a:spcAft>
              <a:buSzPts val="2080"/>
              <a:buChar char="⦿"/>
              <a:defRPr sz="2600"/>
            </a:lvl1pPr>
            <a:lvl2pPr indent="-373380" lvl="1" marL="914400" algn="l">
              <a:spcBef>
                <a:spcPts val="480"/>
              </a:spcBef>
              <a:spcAft>
                <a:spcPts val="0"/>
              </a:spcAft>
              <a:buSzPts val="228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0" name="Google Shape;90;p18"/>
          <p:cNvSpPr txBox="1"/>
          <p:nvPr>
            <p:ph idx="10" type="dt"/>
          </p:nvPr>
        </p:nvSpPr>
        <p:spPr>
          <a:xfrm>
            <a:off x="4791456" y="4860727"/>
            <a:ext cx="2133600" cy="22631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8"/>
          <p:cNvSpPr txBox="1"/>
          <p:nvPr>
            <p:ph idx="11" type="ftr"/>
          </p:nvPr>
        </p:nvSpPr>
        <p:spPr>
          <a:xfrm>
            <a:off x="457200" y="4860727"/>
            <a:ext cx="4260056" cy="226314"/>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8"/>
          <p:cNvSpPr txBox="1"/>
          <p:nvPr>
            <p:ph idx="12" type="sldNum"/>
          </p:nvPr>
        </p:nvSpPr>
        <p:spPr>
          <a:xfrm>
            <a:off x="7589520" y="4860727"/>
            <a:ext cx="502920" cy="226314"/>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showMasterSp="0" type="twoTxTwoObj">
  <p:cSld name="TWO_OBJECTS_WITH_TEXT">
    <p:bg>
      <p:bgPr>
        <a:gradFill>
          <a:gsLst>
            <a:gs pos="0">
              <a:srgbClr val="494949"/>
            </a:gs>
            <a:gs pos="60000">
              <a:srgbClr val="626262"/>
            </a:gs>
            <a:gs pos="100000">
              <a:srgbClr val="8B8B8B"/>
            </a:gs>
          </a:gsLst>
          <a:lin ang="5400000" scaled="0"/>
        </a:gradFill>
      </p:bgPr>
    </p:bg>
    <p:spTree>
      <p:nvGrpSpPr>
        <p:cNvPr id="93" name="Shape 93"/>
        <p:cNvGrpSpPr/>
        <p:nvPr/>
      </p:nvGrpSpPr>
      <p:grpSpPr>
        <a:xfrm>
          <a:off x="0" y="0"/>
          <a:ext cx="0" cy="0"/>
          <a:chOff x="0" y="0"/>
          <a:chExt cx="0" cy="0"/>
        </a:xfrm>
      </p:grpSpPr>
      <p:sp>
        <p:nvSpPr>
          <p:cNvPr id="94" name="Google Shape;94;p19"/>
          <p:cNvSpPr txBox="1"/>
          <p:nvPr>
            <p:ph type="title"/>
          </p:nvPr>
        </p:nvSpPr>
        <p:spPr>
          <a:xfrm rot="-5400000">
            <a:off x="-1526119" y="1992366"/>
            <a:ext cx="4615434" cy="10668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lt1"/>
              </a:buClr>
              <a:buSzPts val="3300"/>
              <a:buFont typeface="Century Gothic"/>
              <a:buNone/>
              <a:defRPr b="1" sz="33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19"/>
          <p:cNvSpPr txBox="1"/>
          <p:nvPr>
            <p:ph idx="1" type="body"/>
          </p:nvPr>
        </p:nvSpPr>
        <p:spPr>
          <a:xfrm rot="-5400000">
            <a:off x="523948" y="1059107"/>
            <a:ext cx="2263140" cy="581024"/>
          </a:xfrm>
          <a:prstGeom prst="rect">
            <a:avLst/>
          </a:prstGeom>
          <a:solidFill>
            <a:schemeClr val="dk1"/>
          </a:solidFill>
          <a:ln>
            <a:noFill/>
          </a:ln>
        </p:spPr>
        <p:txBody>
          <a:bodyPr anchorCtr="0" anchor="ctr" bIns="45700" lIns="91425" spcFirstLastPara="1" rIns="91425" wrap="square" tIns="45700">
            <a:normAutofit/>
          </a:bodyPr>
          <a:lstStyle>
            <a:lvl1pPr indent="-228600" lvl="0" marL="457200" algn="ctr">
              <a:spcBef>
                <a:spcPts val="320"/>
              </a:spcBef>
              <a:spcAft>
                <a:spcPts val="0"/>
              </a:spcAft>
              <a:buSzPts val="1280"/>
              <a:buNone/>
              <a:defRPr b="0" sz="1600">
                <a:solidFill>
                  <a:schemeClr val="lt1"/>
                </a:solidFill>
              </a:defRPr>
            </a:lvl1pPr>
            <a:lvl2pPr indent="-228600" lvl="1" marL="914400" algn="l">
              <a:spcBef>
                <a:spcPts val="400"/>
              </a:spcBef>
              <a:spcAft>
                <a:spcPts val="0"/>
              </a:spcAft>
              <a:buSzPts val="19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6" name="Google Shape;96;p19"/>
          <p:cNvSpPr txBox="1"/>
          <p:nvPr>
            <p:ph idx="2" type="body"/>
          </p:nvPr>
        </p:nvSpPr>
        <p:spPr>
          <a:xfrm rot="-5400000">
            <a:off x="523948" y="3411401"/>
            <a:ext cx="2263140" cy="581024"/>
          </a:xfrm>
          <a:prstGeom prst="rect">
            <a:avLst/>
          </a:prstGeom>
          <a:solidFill>
            <a:schemeClr val="dk1"/>
          </a:solidFill>
          <a:ln>
            <a:noFill/>
          </a:ln>
        </p:spPr>
        <p:txBody>
          <a:bodyPr anchorCtr="0" anchor="ctr" bIns="45700" lIns="91425" spcFirstLastPara="1" rIns="91425" wrap="square" tIns="45700">
            <a:normAutofit/>
          </a:bodyPr>
          <a:lstStyle>
            <a:lvl1pPr indent="-228600" lvl="0" marL="457200" algn="ctr">
              <a:spcBef>
                <a:spcPts val="320"/>
              </a:spcBef>
              <a:spcAft>
                <a:spcPts val="0"/>
              </a:spcAft>
              <a:buSzPts val="1280"/>
              <a:buNone/>
              <a:defRPr b="0" sz="1600">
                <a:solidFill>
                  <a:schemeClr val="lt1"/>
                </a:solidFill>
              </a:defRPr>
            </a:lvl1pPr>
            <a:lvl2pPr indent="-228600" lvl="1" marL="914400" algn="l">
              <a:spcBef>
                <a:spcPts val="400"/>
              </a:spcBef>
              <a:spcAft>
                <a:spcPts val="0"/>
              </a:spcAft>
              <a:buSzPts val="19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7" name="Google Shape;97;p19"/>
          <p:cNvSpPr txBox="1"/>
          <p:nvPr>
            <p:ph idx="3" type="body"/>
          </p:nvPr>
        </p:nvSpPr>
        <p:spPr>
          <a:xfrm>
            <a:off x="2022230" y="218049"/>
            <a:ext cx="6858000" cy="2263140"/>
          </a:xfrm>
          <a:prstGeom prst="rect">
            <a:avLst/>
          </a:prstGeom>
          <a:noFill/>
          <a:ln>
            <a:noFill/>
          </a:ln>
        </p:spPr>
        <p:txBody>
          <a:bodyPr anchorCtr="0" anchor="t" bIns="45700" lIns="91425" spcFirstLastPara="1" rIns="91425" wrap="square" tIns="45700">
            <a:normAutofit/>
          </a:bodyPr>
          <a:lstStyle>
            <a:lvl1pPr indent="-350520" lvl="0" marL="457200" algn="l">
              <a:spcBef>
                <a:spcPts val="480"/>
              </a:spcBef>
              <a:spcAft>
                <a:spcPts val="0"/>
              </a:spcAft>
              <a:buSzPts val="1920"/>
              <a:buChar char="⦿"/>
              <a:defRPr sz="2400"/>
            </a:lvl1pPr>
            <a:lvl2pPr indent="-349250" lvl="1" marL="914400" algn="l">
              <a:spcBef>
                <a:spcPts val="400"/>
              </a:spcBef>
              <a:spcAft>
                <a:spcPts val="0"/>
              </a:spcAft>
              <a:buSzPts val="19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8" name="Google Shape;98;p19"/>
          <p:cNvSpPr txBox="1"/>
          <p:nvPr>
            <p:ph idx="4" type="body"/>
          </p:nvPr>
        </p:nvSpPr>
        <p:spPr>
          <a:xfrm>
            <a:off x="2022230" y="2570343"/>
            <a:ext cx="6858000" cy="2263140"/>
          </a:xfrm>
          <a:prstGeom prst="rect">
            <a:avLst/>
          </a:prstGeom>
          <a:noFill/>
          <a:ln>
            <a:noFill/>
          </a:ln>
        </p:spPr>
        <p:txBody>
          <a:bodyPr anchorCtr="0" anchor="t" bIns="45700" lIns="91425" spcFirstLastPara="1" rIns="91425" wrap="square" tIns="45700">
            <a:normAutofit/>
          </a:bodyPr>
          <a:lstStyle>
            <a:lvl1pPr indent="-350520" lvl="0" marL="457200" algn="l">
              <a:spcBef>
                <a:spcPts val="480"/>
              </a:spcBef>
              <a:spcAft>
                <a:spcPts val="0"/>
              </a:spcAft>
              <a:buSzPts val="1920"/>
              <a:buChar char="⦿"/>
              <a:defRPr sz="2400"/>
            </a:lvl1pPr>
            <a:lvl2pPr indent="-349250" lvl="1" marL="914400" algn="l">
              <a:spcBef>
                <a:spcPts val="400"/>
              </a:spcBef>
              <a:spcAft>
                <a:spcPts val="0"/>
              </a:spcAft>
              <a:buSzPts val="19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9" name="Google Shape;99;p19"/>
          <p:cNvSpPr txBox="1"/>
          <p:nvPr>
            <p:ph idx="10" type="dt"/>
          </p:nvPr>
        </p:nvSpPr>
        <p:spPr>
          <a:xfrm>
            <a:off x="4791456" y="4860727"/>
            <a:ext cx="2130552" cy="22631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9"/>
          <p:cNvSpPr txBox="1"/>
          <p:nvPr>
            <p:ph idx="11" type="ftr"/>
          </p:nvPr>
        </p:nvSpPr>
        <p:spPr>
          <a:xfrm>
            <a:off x="457200" y="4860727"/>
            <a:ext cx="4261104" cy="226314"/>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9"/>
          <p:cNvSpPr txBox="1"/>
          <p:nvPr>
            <p:ph idx="12" type="sldNum"/>
          </p:nvPr>
        </p:nvSpPr>
        <p:spPr>
          <a:xfrm>
            <a:off x="7589520" y="4862322"/>
            <a:ext cx="502920" cy="226314"/>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None/>
              <a:defRPr sz="1200">
                <a:solidFill>
                  <a:schemeClr val="lt1"/>
                </a:solidFill>
                <a:latin typeface="Arial"/>
                <a:ea typeface="Arial"/>
                <a:cs typeface="Arial"/>
                <a:sym typeface="Arial"/>
              </a:defRPr>
            </a:lvl1pPr>
            <a:lvl2pPr indent="0" lvl="1" marL="0" algn="ctr">
              <a:spcBef>
                <a:spcPts val="0"/>
              </a:spcBef>
              <a:spcAft>
                <a:spcPts val="0"/>
              </a:spcAft>
              <a:buNone/>
              <a:defRPr sz="1200">
                <a:solidFill>
                  <a:schemeClr val="lt1"/>
                </a:solidFill>
                <a:latin typeface="Arial"/>
                <a:ea typeface="Arial"/>
                <a:cs typeface="Arial"/>
                <a:sym typeface="Arial"/>
              </a:defRPr>
            </a:lvl2pPr>
            <a:lvl3pPr indent="0" lvl="2" marL="0" algn="ctr">
              <a:spcBef>
                <a:spcPts val="0"/>
              </a:spcBef>
              <a:spcAft>
                <a:spcPts val="0"/>
              </a:spcAft>
              <a:buNone/>
              <a:defRPr sz="1200">
                <a:solidFill>
                  <a:schemeClr val="lt1"/>
                </a:solidFill>
                <a:latin typeface="Arial"/>
                <a:ea typeface="Arial"/>
                <a:cs typeface="Arial"/>
                <a:sym typeface="Arial"/>
              </a:defRPr>
            </a:lvl3pPr>
            <a:lvl4pPr indent="0" lvl="3" marL="0" algn="ctr">
              <a:spcBef>
                <a:spcPts val="0"/>
              </a:spcBef>
              <a:spcAft>
                <a:spcPts val="0"/>
              </a:spcAft>
              <a:buNone/>
              <a:defRPr sz="1200">
                <a:solidFill>
                  <a:schemeClr val="lt1"/>
                </a:solidFill>
                <a:latin typeface="Arial"/>
                <a:ea typeface="Arial"/>
                <a:cs typeface="Arial"/>
                <a:sym typeface="Arial"/>
              </a:defRPr>
            </a:lvl4pPr>
            <a:lvl5pPr indent="0" lvl="4" marL="0" algn="ctr">
              <a:spcBef>
                <a:spcPts val="0"/>
              </a:spcBef>
              <a:spcAft>
                <a:spcPts val="0"/>
              </a:spcAft>
              <a:buNone/>
              <a:defRPr sz="1200">
                <a:solidFill>
                  <a:schemeClr val="lt1"/>
                </a:solidFill>
                <a:latin typeface="Arial"/>
                <a:ea typeface="Arial"/>
                <a:cs typeface="Arial"/>
                <a:sym typeface="Arial"/>
              </a:defRPr>
            </a:lvl5pPr>
            <a:lvl6pPr indent="0" lvl="5" marL="0" algn="ctr">
              <a:spcBef>
                <a:spcPts val="0"/>
              </a:spcBef>
              <a:spcAft>
                <a:spcPts val="0"/>
              </a:spcAft>
              <a:buNone/>
              <a:defRPr sz="1200">
                <a:solidFill>
                  <a:schemeClr val="lt1"/>
                </a:solidFill>
                <a:latin typeface="Arial"/>
                <a:ea typeface="Arial"/>
                <a:cs typeface="Arial"/>
                <a:sym typeface="Arial"/>
              </a:defRPr>
            </a:lvl6pPr>
            <a:lvl7pPr indent="0" lvl="6" marL="0" algn="ctr">
              <a:spcBef>
                <a:spcPts val="0"/>
              </a:spcBef>
              <a:spcAft>
                <a:spcPts val="0"/>
              </a:spcAft>
              <a:buNone/>
              <a:defRPr sz="1200">
                <a:solidFill>
                  <a:schemeClr val="lt1"/>
                </a:solidFill>
                <a:latin typeface="Arial"/>
                <a:ea typeface="Arial"/>
                <a:cs typeface="Arial"/>
                <a:sym typeface="Arial"/>
              </a:defRPr>
            </a:lvl7pPr>
            <a:lvl8pPr indent="0" lvl="7" marL="0" algn="ctr">
              <a:spcBef>
                <a:spcPts val="0"/>
              </a:spcBef>
              <a:spcAft>
                <a:spcPts val="0"/>
              </a:spcAft>
              <a:buNone/>
              <a:defRPr sz="1200">
                <a:solidFill>
                  <a:schemeClr val="lt1"/>
                </a:solidFill>
                <a:latin typeface="Arial"/>
                <a:ea typeface="Arial"/>
                <a:cs typeface="Arial"/>
                <a:sym typeface="Arial"/>
              </a:defRPr>
            </a:lvl8pPr>
            <a:lvl9pPr indent="0" lvl="8" marL="0" algn="ctr">
              <a:spcBef>
                <a:spcPts val="0"/>
              </a:spcBef>
              <a:spcAft>
                <a:spcPts val="0"/>
              </a:spcAft>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102" name="Shape 102"/>
        <p:cNvGrpSpPr/>
        <p:nvPr/>
      </p:nvGrpSpPr>
      <p:grpSpPr>
        <a:xfrm>
          <a:off x="0" y="0"/>
          <a:ext cx="0" cy="0"/>
          <a:chOff x="0" y="0"/>
          <a:chExt cx="0" cy="0"/>
        </a:xfrm>
      </p:grpSpPr>
      <p:sp>
        <p:nvSpPr>
          <p:cNvPr id="103" name="Google Shape;103;p20"/>
          <p:cNvSpPr txBox="1"/>
          <p:nvPr>
            <p:ph type="title"/>
          </p:nvPr>
        </p:nvSpPr>
        <p:spPr>
          <a:xfrm>
            <a:off x="457200" y="200620"/>
            <a:ext cx="8229600" cy="104927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FF599C"/>
              </a:buClr>
              <a:buSzPts val="4200"/>
              <a:buFont typeface="Century Gothic"/>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20"/>
          <p:cNvSpPr txBox="1"/>
          <p:nvPr>
            <p:ph idx="10" type="dt"/>
          </p:nvPr>
        </p:nvSpPr>
        <p:spPr>
          <a:xfrm>
            <a:off x="4791456" y="4860727"/>
            <a:ext cx="2133600" cy="22631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0"/>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0"/>
          <p:cNvSpPr txBox="1"/>
          <p:nvPr>
            <p:ph idx="12" type="sldNum"/>
          </p:nvPr>
        </p:nvSpPr>
        <p:spPr>
          <a:xfrm>
            <a:off x="7589520" y="4860727"/>
            <a:ext cx="502920" cy="226314"/>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showMasterSp="0" type="objTx">
  <p:cSld name="OBJECT_WITH_CAPTION_TEXT">
    <p:bg>
      <p:bgPr>
        <a:gradFill>
          <a:gsLst>
            <a:gs pos="0">
              <a:srgbClr val="494949"/>
            </a:gs>
            <a:gs pos="60000">
              <a:srgbClr val="626262"/>
            </a:gs>
            <a:gs pos="100000">
              <a:srgbClr val="8B8B8B"/>
            </a:gs>
          </a:gsLst>
          <a:lin ang="5400000" scaled="0"/>
        </a:gradFill>
      </p:bgPr>
    </p:bg>
    <p:spTree>
      <p:nvGrpSpPr>
        <p:cNvPr id="107" name="Shape 107"/>
        <p:cNvGrpSpPr/>
        <p:nvPr/>
      </p:nvGrpSpPr>
      <p:grpSpPr>
        <a:xfrm>
          <a:off x="0" y="0"/>
          <a:ext cx="0" cy="0"/>
          <a:chOff x="0" y="0"/>
          <a:chExt cx="0" cy="0"/>
        </a:xfrm>
      </p:grpSpPr>
      <p:sp>
        <p:nvSpPr>
          <p:cNvPr id="108" name="Google Shape;108;p21"/>
          <p:cNvSpPr txBox="1"/>
          <p:nvPr>
            <p:ph type="title"/>
          </p:nvPr>
        </p:nvSpPr>
        <p:spPr>
          <a:xfrm rot="-5400000">
            <a:off x="-1552194" y="2047398"/>
            <a:ext cx="4457700" cy="914400"/>
          </a:xfrm>
          <a:prstGeom prst="rect">
            <a:avLst/>
          </a:prstGeom>
          <a:noFill/>
          <a:ln>
            <a:noFill/>
          </a:ln>
        </p:spPr>
        <p:txBody>
          <a:bodyPr anchorCtr="0" anchor="b" bIns="45700" lIns="91425" spcFirstLastPara="1" rIns="91425" wrap="square" tIns="45700">
            <a:normAutofit/>
          </a:bodyPr>
          <a:lstStyle>
            <a:lvl1pPr lvl="0" marR="18288" algn="r">
              <a:spcBef>
                <a:spcPts val="0"/>
              </a:spcBef>
              <a:spcAft>
                <a:spcPts val="0"/>
              </a:spcAft>
              <a:buClr>
                <a:srgbClr val="FF599C"/>
              </a:buClr>
              <a:buSzPts val="2900"/>
              <a:buFont typeface="Century Gothic"/>
              <a:buNone/>
              <a:defRPr b="0" sz="29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21"/>
          <p:cNvSpPr txBox="1"/>
          <p:nvPr>
            <p:ph idx="1" type="body"/>
          </p:nvPr>
        </p:nvSpPr>
        <p:spPr>
          <a:xfrm>
            <a:off x="1135856" y="275748"/>
            <a:ext cx="2438400" cy="445770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120"/>
              <a:buNone/>
              <a:defRPr sz="1400"/>
            </a:lvl1pPr>
            <a:lvl2pPr indent="-228600" lvl="1" marL="914400" algn="l">
              <a:spcBef>
                <a:spcPts val="240"/>
              </a:spcBef>
              <a:spcAft>
                <a:spcPts val="0"/>
              </a:spcAft>
              <a:buSzPts val="114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10" name="Google Shape;110;p21"/>
          <p:cNvSpPr txBox="1"/>
          <p:nvPr>
            <p:ph idx="2" type="body"/>
          </p:nvPr>
        </p:nvSpPr>
        <p:spPr>
          <a:xfrm>
            <a:off x="3651250" y="240030"/>
            <a:ext cx="5276088" cy="4491990"/>
          </a:xfrm>
          <a:prstGeom prst="rect">
            <a:avLst/>
          </a:prstGeom>
          <a:noFill/>
          <a:ln>
            <a:noFill/>
          </a:ln>
        </p:spPr>
        <p:txBody>
          <a:bodyPr anchorCtr="0" anchor="t" bIns="45700" lIns="91425" spcFirstLastPara="1" rIns="91425" wrap="square" tIns="45700">
            <a:normAutofit/>
          </a:bodyPr>
          <a:lstStyle>
            <a:lvl1pPr indent="-381000" lvl="0" marL="457200" algn="l">
              <a:spcBef>
                <a:spcPts val="0"/>
              </a:spcBef>
              <a:spcAft>
                <a:spcPts val="0"/>
              </a:spcAft>
              <a:buSzPts val="2400"/>
              <a:buChar char="⦿"/>
              <a:defRPr sz="3000"/>
            </a:lvl1pPr>
            <a:lvl2pPr indent="-385444" lvl="1" marL="914400" algn="l">
              <a:spcBef>
                <a:spcPts val="520"/>
              </a:spcBef>
              <a:spcAft>
                <a:spcPts val="0"/>
              </a:spcAft>
              <a:buSzPts val="2470"/>
              <a:buChar char="›"/>
              <a:defRPr sz="2600"/>
            </a:lvl2pPr>
            <a:lvl3pPr indent="-381000" lvl="2" marL="1371600" algn="l">
              <a:spcBef>
                <a:spcPts val="480"/>
              </a:spcBef>
              <a:spcAft>
                <a:spcPts val="0"/>
              </a:spcAft>
              <a:buSzPts val="2400"/>
              <a:buChar char="●"/>
              <a:defRPr sz="2400"/>
            </a:lvl3pPr>
            <a:lvl4pPr indent="-355600" lvl="3" marL="1828800" algn="l">
              <a:spcBef>
                <a:spcPts val="400"/>
              </a:spcBef>
              <a:spcAft>
                <a:spcPts val="0"/>
              </a:spcAft>
              <a:buSzPts val="2000"/>
              <a:buChar char="●"/>
              <a:defRPr sz="2000"/>
            </a:lvl4pPr>
            <a:lvl5pPr indent="-355600" lvl="4" marL="2286000" algn="l">
              <a:spcBef>
                <a:spcPts val="400"/>
              </a:spcBef>
              <a:spcAft>
                <a:spcPts val="0"/>
              </a:spcAft>
              <a:buSzPts val="2000"/>
              <a:buChar char="●"/>
              <a:defRPr sz="20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11" name="Google Shape;111;p21"/>
          <p:cNvSpPr txBox="1"/>
          <p:nvPr>
            <p:ph idx="10" type="dt"/>
          </p:nvPr>
        </p:nvSpPr>
        <p:spPr>
          <a:xfrm>
            <a:off x="6278976" y="4917186"/>
            <a:ext cx="2133600" cy="22631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1"/>
          <p:cNvSpPr txBox="1"/>
          <p:nvPr>
            <p:ph idx="11" type="ftr"/>
          </p:nvPr>
        </p:nvSpPr>
        <p:spPr>
          <a:xfrm>
            <a:off x="1135856" y="4917186"/>
            <a:ext cx="5143120" cy="226314"/>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1"/>
          <p:cNvSpPr txBox="1"/>
          <p:nvPr>
            <p:ph idx="12" type="sldNum"/>
          </p:nvPr>
        </p:nvSpPr>
        <p:spPr>
          <a:xfrm>
            <a:off x="8410576" y="4917186"/>
            <a:ext cx="502920" cy="226314"/>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None/>
              <a:defRPr sz="900">
                <a:solidFill>
                  <a:schemeClr val="lt1"/>
                </a:solidFill>
                <a:latin typeface="Arial"/>
                <a:ea typeface="Arial"/>
                <a:cs typeface="Arial"/>
                <a:sym typeface="Arial"/>
              </a:defRPr>
            </a:lvl1pPr>
            <a:lvl2pPr indent="0" lvl="1" marL="0" algn="ctr">
              <a:spcBef>
                <a:spcPts val="0"/>
              </a:spcBef>
              <a:spcAft>
                <a:spcPts val="0"/>
              </a:spcAft>
              <a:buNone/>
              <a:defRPr sz="900">
                <a:solidFill>
                  <a:schemeClr val="lt1"/>
                </a:solidFill>
                <a:latin typeface="Arial"/>
                <a:ea typeface="Arial"/>
                <a:cs typeface="Arial"/>
                <a:sym typeface="Arial"/>
              </a:defRPr>
            </a:lvl2pPr>
            <a:lvl3pPr indent="0" lvl="2" marL="0" algn="ctr">
              <a:spcBef>
                <a:spcPts val="0"/>
              </a:spcBef>
              <a:spcAft>
                <a:spcPts val="0"/>
              </a:spcAft>
              <a:buNone/>
              <a:defRPr sz="900">
                <a:solidFill>
                  <a:schemeClr val="lt1"/>
                </a:solidFill>
                <a:latin typeface="Arial"/>
                <a:ea typeface="Arial"/>
                <a:cs typeface="Arial"/>
                <a:sym typeface="Arial"/>
              </a:defRPr>
            </a:lvl3pPr>
            <a:lvl4pPr indent="0" lvl="3" marL="0" algn="ctr">
              <a:spcBef>
                <a:spcPts val="0"/>
              </a:spcBef>
              <a:spcAft>
                <a:spcPts val="0"/>
              </a:spcAft>
              <a:buNone/>
              <a:defRPr sz="900">
                <a:solidFill>
                  <a:schemeClr val="lt1"/>
                </a:solidFill>
                <a:latin typeface="Arial"/>
                <a:ea typeface="Arial"/>
                <a:cs typeface="Arial"/>
                <a:sym typeface="Arial"/>
              </a:defRPr>
            </a:lvl4pPr>
            <a:lvl5pPr indent="0" lvl="4" marL="0" algn="ctr">
              <a:spcBef>
                <a:spcPts val="0"/>
              </a:spcBef>
              <a:spcAft>
                <a:spcPts val="0"/>
              </a:spcAft>
              <a:buNone/>
              <a:defRPr sz="900">
                <a:solidFill>
                  <a:schemeClr val="lt1"/>
                </a:solidFill>
                <a:latin typeface="Arial"/>
                <a:ea typeface="Arial"/>
                <a:cs typeface="Arial"/>
                <a:sym typeface="Arial"/>
              </a:defRPr>
            </a:lvl5pPr>
            <a:lvl6pPr indent="0" lvl="5" marL="0" algn="ctr">
              <a:spcBef>
                <a:spcPts val="0"/>
              </a:spcBef>
              <a:spcAft>
                <a:spcPts val="0"/>
              </a:spcAft>
              <a:buNone/>
              <a:defRPr sz="900">
                <a:solidFill>
                  <a:schemeClr val="lt1"/>
                </a:solidFill>
                <a:latin typeface="Arial"/>
                <a:ea typeface="Arial"/>
                <a:cs typeface="Arial"/>
                <a:sym typeface="Arial"/>
              </a:defRPr>
            </a:lvl6pPr>
            <a:lvl7pPr indent="0" lvl="6" marL="0" algn="ctr">
              <a:spcBef>
                <a:spcPts val="0"/>
              </a:spcBef>
              <a:spcAft>
                <a:spcPts val="0"/>
              </a:spcAft>
              <a:buNone/>
              <a:defRPr sz="900">
                <a:solidFill>
                  <a:schemeClr val="lt1"/>
                </a:solidFill>
                <a:latin typeface="Arial"/>
                <a:ea typeface="Arial"/>
                <a:cs typeface="Arial"/>
                <a:sym typeface="Arial"/>
              </a:defRPr>
            </a:lvl7pPr>
            <a:lvl8pPr indent="0" lvl="7" marL="0" algn="ctr">
              <a:spcBef>
                <a:spcPts val="0"/>
              </a:spcBef>
              <a:spcAft>
                <a:spcPts val="0"/>
              </a:spcAft>
              <a:buNone/>
              <a:defRPr sz="900">
                <a:solidFill>
                  <a:schemeClr val="lt1"/>
                </a:solidFill>
                <a:latin typeface="Arial"/>
                <a:ea typeface="Arial"/>
                <a:cs typeface="Arial"/>
                <a:sym typeface="Arial"/>
              </a:defRPr>
            </a:lvl8pPr>
            <a:lvl9pPr indent="0" lvl="8" marL="0" algn="ctr">
              <a:spcBef>
                <a:spcPts val="0"/>
              </a:spcBef>
              <a:spcAft>
                <a:spcPts val="0"/>
              </a:spcAft>
              <a:buNone/>
              <a:defRPr sz="9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showMasterSp="0" type="picTx">
  <p:cSld name="PICTURE_WITH_CAPTION_TEXT">
    <p:bg>
      <p:bgPr>
        <a:gradFill>
          <a:gsLst>
            <a:gs pos="0">
              <a:schemeClr val="dk1"/>
            </a:gs>
            <a:gs pos="60000">
              <a:schemeClr val="dk1"/>
            </a:gs>
            <a:gs pos="100000">
              <a:srgbClr val="6C6C6C"/>
            </a:gs>
          </a:gsLst>
          <a:lin ang="5400000" scaled="0"/>
        </a:gradFill>
      </p:bgPr>
    </p:bg>
    <p:spTree>
      <p:nvGrpSpPr>
        <p:cNvPr id="114" name="Shape 114"/>
        <p:cNvGrpSpPr/>
        <p:nvPr/>
      </p:nvGrpSpPr>
      <p:grpSpPr>
        <a:xfrm>
          <a:off x="0" y="0"/>
          <a:ext cx="0" cy="0"/>
          <a:chOff x="0" y="0"/>
          <a:chExt cx="0" cy="0"/>
        </a:xfrm>
      </p:grpSpPr>
      <p:sp>
        <p:nvSpPr>
          <p:cNvPr id="115" name="Google Shape;115;p22"/>
          <p:cNvSpPr txBox="1"/>
          <p:nvPr>
            <p:ph type="title"/>
          </p:nvPr>
        </p:nvSpPr>
        <p:spPr>
          <a:xfrm rot="-5400000">
            <a:off x="-1723644" y="2056272"/>
            <a:ext cx="4800600" cy="914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F599C"/>
              </a:buClr>
              <a:buSzPts val="3000"/>
              <a:buFont typeface="Century Gothic"/>
              <a:buNone/>
              <a:defRPr b="0" sz="3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22"/>
          <p:cNvSpPr/>
          <p:nvPr>
            <p:ph idx="2" type="pic"/>
          </p:nvPr>
        </p:nvSpPr>
        <p:spPr>
          <a:xfrm>
            <a:off x="1138237" y="280474"/>
            <a:ext cx="7333488" cy="4114800"/>
          </a:xfrm>
          <a:prstGeom prst="rect">
            <a:avLst/>
          </a:prstGeom>
          <a:solidFill>
            <a:srgbClr val="4A4A4A"/>
          </a:solidFill>
          <a:ln>
            <a:noFill/>
          </a:ln>
        </p:spPr>
        <p:txBody>
          <a:bodyPr anchorCtr="0" anchor="t" bIns="45700" lIns="91425" spcFirstLastPara="1" rIns="91425" wrap="square" tIns="45700">
            <a:noAutofit/>
          </a:bodyPr>
          <a:lstStyle>
            <a:lvl1pPr lvl="0" marR="0" rtl="0" algn="l">
              <a:spcBef>
                <a:spcPts val="640"/>
              </a:spcBef>
              <a:spcAft>
                <a:spcPts val="0"/>
              </a:spcAft>
              <a:buClr>
                <a:schemeClr val="accent1"/>
              </a:buClr>
              <a:buSzPts val="2560"/>
              <a:buFont typeface="Noto Sans Symbols"/>
              <a:buNone/>
              <a:defRPr b="0" i="0" sz="3200" u="none" cap="none" strike="noStrike">
                <a:solidFill>
                  <a:schemeClr val="lt1"/>
                </a:solidFill>
                <a:latin typeface="Century Gothic"/>
                <a:ea typeface="Century Gothic"/>
                <a:cs typeface="Century Gothic"/>
                <a:sym typeface="Century Gothic"/>
              </a:defRPr>
            </a:lvl1pPr>
            <a:lvl2pPr lvl="1" marR="0" rtl="0" algn="l">
              <a:spcBef>
                <a:spcPts val="520"/>
              </a:spcBef>
              <a:spcAft>
                <a:spcPts val="0"/>
              </a:spcAft>
              <a:buClr>
                <a:schemeClr val="accent1"/>
              </a:buClr>
              <a:buSzPts val="2470"/>
              <a:buFont typeface="Verdana"/>
              <a:buChar char="›"/>
              <a:defRPr b="0" i="0" sz="2600" u="none" cap="none" strike="noStrike">
                <a:solidFill>
                  <a:schemeClr val="lt1"/>
                </a:solidFill>
                <a:latin typeface="Century Gothic"/>
                <a:ea typeface="Century Gothic"/>
                <a:cs typeface="Century Gothic"/>
                <a:sym typeface="Century Gothic"/>
              </a:defRPr>
            </a:lvl2pPr>
            <a:lvl3pPr lvl="2" marR="0" rtl="0" algn="l">
              <a:spcBef>
                <a:spcPts val="480"/>
              </a:spcBef>
              <a:spcAft>
                <a:spcPts val="0"/>
              </a:spcAft>
              <a:buClr>
                <a:schemeClr val="accent1"/>
              </a:buClr>
              <a:buSzPts val="2400"/>
              <a:buFont typeface="Noto Sans Symbols"/>
              <a:buChar char="●"/>
              <a:defRPr b="0" i="0" sz="2400" u="none" cap="none" strike="noStrike">
                <a:solidFill>
                  <a:schemeClr val="lt1"/>
                </a:solidFill>
                <a:latin typeface="Century Gothic"/>
                <a:ea typeface="Century Gothic"/>
                <a:cs typeface="Century Gothic"/>
                <a:sym typeface="Century Gothic"/>
              </a:defRPr>
            </a:lvl3pPr>
            <a:lvl4pPr lvl="3" marR="0" rtl="0" algn="l">
              <a:spcBef>
                <a:spcPts val="400"/>
              </a:spcBef>
              <a:spcAft>
                <a:spcPts val="0"/>
              </a:spcAft>
              <a:buClr>
                <a:schemeClr val="accent1"/>
              </a:buClr>
              <a:buSzPts val="2000"/>
              <a:buFont typeface="Noto Sans Symbols"/>
              <a:buChar char="●"/>
              <a:defRPr b="0" i="0" sz="2000" u="none" cap="none" strike="noStrike">
                <a:solidFill>
                  <a:schemeClr val="lt1"/>
                </a:solidFill>
                <a:latin typeface="Century Gothic"/>
                <a:ea typeface="Century Gothic"/>
                <a:cs typeface="Century Gothic"/>
                <a:sym typeface="Century Gothic"/>
              </a:defRPr>
            </a:lvl4pPr>
            <a:lvl5pPr lvl="4" marR="0" rtl="0" algn="l">
              <a:spcBef>
                <a:spcPts val="380"/>
              </a:spcBef>
              <a:spcAft>
                <a:spcPts val="0"/>
              </a:spcAft>
              <a:buClr>
                <a:srgbClr val="FF8EB1"/>
              </a:buClr>
              <a:buSzPts val="1900"/>
              <a:buFont typeface="Noto Sans Symbols"/>
              <a:buChar char="●"/>
              <a:defRPr b="0" i="0" sz="1900" u="none" cap="none" strike="noStrike">
                <a:solidFill>
                  <a:schemeClr val="lt1"/>
                </a:solidFill>
                <a:latin typeface="Century Gothic"/>
                <a:ea typeface="Century Gothic"/>
                <a:cs typeface="Century Gothic"/>
                <a:sym typeface="Century Gothic"/>
              </a:defRPr>
            </a:lvl5pPr>
            <a:lvl6pPr lvl="5" marR="0" rtl="0" algn="l">
              <a:spcBef>
                <a:spcPts val="360"/>
              </a:spcBef>
              <a:spcAft>
                <a:spcPts val="0"/>
              </a:spcAft>
              <a:buClr>
                <a:srgbClr val="FF8EB1"/>
              </a:buClr>
              <a:buSzPts val="1800"/>
              <a:buFont typeface="Noto Sans Symbols"/>
              <a:buChar char="●"/>
              <a:defRPr b="0" i="0" sz="1800" u="none" cap="none" strike="noStrike">
                <a:solidFill>
                  <a:schemeClr val="lt1"/>
                </a:solidFill>
                <a:latin typeface="Century Gothic"/>
                <a:ea typeface="Century Gothic"/>
                <a:cs typeface="Century Gothic"/>
                <a:sym typeface="Century Gothic"/>
              </a:defRPr>
            </a:lvl6pPr>
            <a:lvl7pPr lvl="6" marR="0" rtl="0" algn="l">
              <a:spcBef>
                <a:spcPts val="320"/>
              </a:spcBef>
              <a:spcAft>
                <a:spcPts val="0"/>
              </a:spcAft>
              <a:buClr>
                <a:srgbClr val="FF8EB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7pPr>
            <a:lvl8pPr lvl="7" marR="0" rtl="0" algn="l">
              <a:spcBef>
                <a:spcPts val="320"/>
              </a:spcBef>
              <a:spcAft>
                <a:spcPts val="0"/>
              </a:spcAft>
              <a:buClr>
                <a:srgbClr val="FF8EB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8pPr>
            <a:lvl9pPr lvl="8" marR="0" rtl="0" algn="l">
              <a:spcBef>
                <a:spcPts val="320"/>
              </a:spcBef>
              <a:spcAft>
                <a:spcPts val="0"/>
              </a:spcAft>
              <a:buClr>
                <a:srgbClr val="FF8EB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9pPr>
          </a:lstStyle>
          <a:p/>
        </p:txBody>
      </p:sp>
      <p:sp>
        <p:nvSpPr>
          <p:cNvPr id="117" name="Google Shape;117;p22"/>
          <p:cNvSpPr txBox="1"/>
          <p:nvPr>
            <p:ph idx="1" type="body"/>
          </p:nvPr>
        </p:nvSpPr>
        <p:spPr>
          <a:xfrm>
            <a:off x="1143000" y="4400550"/>
            <a:ext cx="7333488" cy="514350"/>
          </a:xfrm>
          <a:prstGeom prst="rect">
            <a:avLst/>
          </a:prstGeom>
          <a:solidFill>
            <a:schemeClr val="accent1">
              <a:alpha val="14901"/>
            </a:schemeClr>
          </a:soli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normAutofit/>
          </a:bodyPr>
          <a:lstStyle>
            <a:lvl1pPr indent="-228600" lvl="0" marL="457200" algn="l">
              <a:spcBef>
                <a:spcPts val="0"/>
              </a:spcBef>
              <a:spcAft>
                <a:spcPts val="0"/>
              </a:spcAft>
              <a:buSzPts val="1120"/>
              <a:buNone/>
              <a:defRPr sz="1400"/>
            </a:lvl1pPr>
            <a:lvl2pPr indent="-300990" lvl="1" marL="914400" algn="l">
              <a:spcBef>
                <a:spcPts val="240"/>
              </a:spcBef>
              <a:spcAft>
                <a:spcPts val="0"/>
              </a:spcAft>
              <a:buSzPts val="1140"/>
              <a:buChar char="›"/>
              <a:defRPr sz="1200"/>
            </a:lvl2pPr>
            <a:lvl3pPr indent="-292100" lvl="2" marL="1371600" algn="l">
              <a:spcBef>
                <a:spcPts val="200"/>
              </a:spcBef>
              <a:spcAft>
                <a:spcPts val="0"/>
              </a:spcAft>
              <a:buSzPts val="1000"/>
              <a:buChar char="●"/>
              <a:defRPr sz="1000"/>
            </a:lvl3pPr>
            <a:lvl4pPr indent="-285750" lvl="3" marL="1828800" algn="l">
              <a:spcBef>
                <a:spcPts val="180"/>
              </a:spcBef>
              <a:spcAft>
                <a:spcPts val="0"/>
              </a:spcAft>
              <a:buSzPts val="900"/>
              <a:buChar char="●"/>
              <a:defRPr sz="900"/>
            </a:lvl4pPr>
            <a:lvl5pPr indent="-285750" lvl="4" marL="2286000" algn="l">
              <a:spcBef>
                <a:spcPts val="180"/>
              </a:spcBef>
              <a:spcAft>
                <a:spcPts val="0"/>
              </a:spcAft>
              <a:buSzPts val="900"/>
              <a:buChar char="●"/>
              <a:defRPr sz="9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18" name="Google Shape;118;p22"/>
          <p:cNvSpPr txBox="1"/>
          <p:nvPr>
            <p:ph idx="10" type="dt"/>
          </p:nvPr>
        </p:nvSpPr>
        <p:spPr>
          <a:xfrm>
            <a:off x="6108192" y="4917186"/>
            <a:ext cx="2103120" cy="22631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22"/>
          <p:cNvSpPr txBox="1"/>
          <p:nvPr>
            <p:ph idx="11" type="ftr"/>
          </p:nvPr>
        </p:nvSpPr>
        <p:spPr>
          <a:xfrm>
            <a:off x="1170432" y="4917877"/>
            <a:ext cx="4948072" cy="226314"/>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22"/>
          <p:cNvSpPr txBox="1"/>
          <p:nvPr>
            <p:ph idx="12" type="sldNum"/>
          </p:nvPr>
        </p:nvSpPr>
        <p:spPr>
          <a:xfrm>
            <a:off x="8217192" y="4917186"/>
            <a:ext cx="365760" cy="226314"/>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None/>
              <a:defRPr sz="900">
                <a:solidFill>
                  <a:schemeClr val="lt1"/>
                </a:solidFill>
                <a:latin typeface="Arial"/>
                <a:ea typeface="Arial"/>
                <a:cs typeface="Arial"/>
                <a:sym typeface="Arial"/>
              </a:defRPr>
            </a:lvl1pPr>
            <a:lvl2pPr indent="0" lvl="1" marL="0" algn="ctr">
              <a:spcBef>
                <a:spcPts val="0"/>
              </a:spcBef>
              <a:spcAft>
                <a:spcPts val="0"/>
              </a:spcAft>
              <a:buNone/>
              <a:defRPr sz="900">
                <a:solidFill>
                  <a:schemeClr val="lt1"/>
                </a:solidFill>
                <a:latin typeface="Arial"/>
                <a:ea typeface="Arial"/>
                <a:cs typeface="Arial"/>
                <a:sym typeface="Arial"/>
              </a:defRPr>
            </a:lvl2pPr>
            <a:lvl3pPr indent="0" lvl="2" marL="0" algn="ctr">
              <a:spcBef>
                <a:spcPts val="0"/>
              </a:spcBef>
              <a:spcAft>
                <a:spcPts val="0"/>
              </a:spcAft>
              <a:buNone/>
              <a:defRPr sz="900">
                <a:solidFill>
                  <a:schemeClr val="lt1"/>
                </a:solidFill>
                <a:latin typeface="Arial"/>
                <a:ea typeface="Arial"/>
                <a:cs typeface="Arial"/>
                <a:sym typeface="Arial"/>
              </a:defRPr>
            </a:lvl3pPr>
            <a:lvl4pPr indent="0" lvl="3" marL="0" algn="ctr">
              <a:spcBef>
                <a:spcPts val="0"/>
              </a:spcBef>
              <a:spcAft>
                <a:spcPts val="0"/>
              </a:spcAft>
              <a:buNone/>
              <a:defRPr sz="900">
                <a:solidFill>
                  <a:schemeClr val="lt1"/>
                </a:solidFill>
                <a:latin typeface="Arial"/>
                <a:ea typeface="Arial"/>
                <a:cs typeface="Arial"/>
                <a:sym typeface="Arial"/>
              </a:defRPr>
            </a:lvl4pPr>
            <a:lvl5pPr indent="0" lvl="4" marL="0" algn="ctr">
              <a:spcBef>
                <a:spcPts val="0"/>
              </a:spcBef>
              <a:spcAft>
                <a:spcPts val="0"/>
              </a:spcAft>
              <a:buNone/>
              <a:defRPr sz="900">
                <a:solidFill>
                  <a:schemeClr val="lt1"/>
                </a:solidFill>
                <a:latin typeface="Arial"/>
                <a:ea typeface="Arial"/>
                <a:cs typeface="Arial"/>
                <a:sym typeface="Arial"/>
              </a:defRPr>
            </a:lvl5pPr>
            <a:lvl6pPr indent="0" lvl="5" marL="0" algn="ctr">
              <a:spcBef>
                <a:spcPts val="0"/>
              </a:spcBef>
              <a:spcAft>
                <a:spcPts val="0"/>
              </a:spcAft>
              <a:buNone/>
              <a:defRPr sz="900">
                <a:solidFill>
                  <a:schemeClr val="lt1"/>
                </a:solidFill>
                <a:latin typeface="Arial"/>
                <a:ea typeface="Arial"/>
                <a:cs typeface="Arial"/>
                <a:sym typeface="Arial"/>
              </a:defRPr>
            </a:lvl6pPr>
            <a:lvl7pPr indent="0" lvl="6" marL="0" algn="ctr">
              <a:spcBef>
                <a:spcPts val="0"/>
              </a:spcBef>
              <a:spcAft>
                <a:spcPts val="0"/>
              </a:spcAft>
              <a:buNone/>
              <a:defRPr sz="900">
                <a:solidFill>
                  <a:schemeClr val="lt1"/>
                </a:solidFill>
                <a:latin typeface="Arial"/>
                <a:ea typeface="Arial"/>
                <a:cs typeface="Arial"/>
                <a:sym typeface="Arial"/>
              </a:defRPr>
            </a:lvl7pPr>
            <a:lvl8pPr indent="0" lvl="7" marL="0" algn="ctr">
              <a:spcBef>
                <a:spcPts val="0"/>
              </a:spcBef>
              <a:spcAft>
                <a:spcPts val="0"/>
              </a:spcAft>
              <a:buNone/>
              <a:defRPr sz="900">
                <a:solidFill>
                  <a:schemeClr val="lt1"/>
                </a:solidFill>
                <a:latin typeface="Arial"/>
                <a:ea typeface="Arial"/>
                <a:cs typeface="Arial"/>
                <a:sym typeface="Arial"/>
              </a:defRPr>
            </a:lvl8pPr>
            <a:lvl9pPr indent="0" lvl="8" marL="0" algn="ctr">
              <a:spcBef>
                <a:spcPts val="0"/>
              </a:spcBef>
              <a:spcAft>
                <a:spcPts val="0"/>
              </a:spcAft>
              <a:buNone/>
              <a:defRPr sz="9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Dikey Metin" type="vertTx">
  <p:cSld name="VERTICAL_TEXT">
    <p:spTree>
      <p:nvGrpSpPr>
        <p:cNvPr id="121" name="Shape 121"/>
        <p:cNvGrpSpPr/>
        <p:nvPr/>
      </p:nvGrpSpPr>
      <p:grpSpPr>
        <a:xfrm>
          <a:off x="0" y="0"/>
          <a:ext cx="0" cy="0"/>
          <a:chOff x="0" y="0"/>
          <a:chExt cx="0" cy="0"/>
        </a:xfrm>
      </p:grpSpPr>
      <p:sp>
        <p:nvSpPr>
          <p:cNvPr id="122" name="Google Shape;122;p23"/>
          <p:cNvSpPr txBox="1"/>
          <p:nvPr>
            <p:ph type="title"/>
          </p:nvPr>
        </p:nvSpPr>
        <p:spPr>
          <a:xfrm>
            <a:off x="457200" y="200620"/>
            <a:ext cx="8229600" cy="104927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FF59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23"/>
          <p:cNvSpPr txBox="1"/>
          <p:nvPr>
            <p:ph idx="1" type="body"/>
          </p:nvPr>
        </p:nvSpPr>
        <p:spPr>
          <a:xfrm rot="5400000">
            <a:off x="2857500" y="-988194"/>
            <a:ext cx="3429000" cy="8229600"/>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37185" lvl="1" marL="914400" algn="l">
              <a:spcBef>
                <a:spcPts val="360"/>
              </a:spcBef>
              <a:spcAft>
                <a:spcPts val="0"/>
              </a:spcAft>
              <a:buSzPts val="171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24" name="Google Shape;124;p23"/>
          <p:cNvSpPr txBox="1"/>
          <p:nvPr>
            <p:ph idx="10" type="dt"/>
          </p:nvPr>
        </p:nvSpPr>
        <p:spPr>
          <a:xfrm>
            <a:off x="4791456" y="4860727"/>
            <a:ext cx="2133600" cy="22631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23"/>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23"/>
          <p:cNvSpPr txBox="1"/>
          <p:nvPr>
            <p:ph idx="12" type="sldNum"/>
          </p:nvPr>
        </p:nvSpPr>
        <p:spPr>
          <a:xfrm>
            <a:off x="7589520" y="4860727"/>
            <a:ext cx="502920" cy="226314"/>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127" name="Shape 127"/>
        <p:cNvGrpSpPr/>
        <p:nvPr/>
      </p:nvGrpSpPr>
      <p:grpSpPr>
        <a:xfrm>
          <a:off x="0" y="0"/>
          <a:ext cx="0" cy="0"/>
          <a:chOff x="0" y="0"/>
          <a:chExt cx="0" cy="0"/>
        </a:xfrm>
      </p:grpSpPr>
      <p:sp>
        <p:nvSpPr>
          <p:cNvPr id="128" name="Google Shape;128;p24"/>
          <p:cNvSpPr txBox="1"/>
          <p:nvPr>
            <p:ph type="title"/>
          </p:nvPr>
        </p:nvSpPr>
        <p:spPr>
          <a:xfrm rot="5400000">
            <a:off x="5676900" y="1390650"/>
            <a:ext cx="4114800" cy="1905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FF59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24"/>
          <p:cNvSpPr txBox="1"/>
          <p:nvPr>
            <p:ph idx="1" type="body"/>
          </p:nvPr>
        </p:nvSpPr>
        <p:spPr>
          <a:xfrm rot="5400000">
            <a:off x="1524000" y="-781050"/>
            <a:ext cx="4114800" cy="6248400"/>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37185" lvl="1" marL="914400" algn="l">
              <a:spcBef>
                <a:spcPts val="360"/>
              </a:spcBef>
              <a:spcAft>
                <a:spcPts val="0"/>
              </a:spcAft>
              <a:buSzPts val="171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30" name="Google Shape;130;p24"/>
          <p:cNvSpPr txBox="1"/>
          <p:nvPr>
            <p:ph idx="10" type="dt"/>
          </p:nvPr>
        </p:nvSpPr>
        <p:spPr>
          <a:xfrm>
            <a:off x="4791456" y="4860727"/>
            <a:ext cx="2133600" cy="22631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4"/>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24"/>
          <p:cNvSpPr txBox="1"/>
          <p:nvPr>
            <p:ph idx="12" type="sldNum"/>
          </p:nvPr>
        </p:nvSpPr>
        <p:spPr>
          <a:xfrm>
            <a:off x="7589520" y="4860727"/>
            <a:ext cx="502920" cy="226314"/>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t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94949"/>
            </a:gs>
            <a:gs pos="60000">
              <a:srgbClr val="626262"/>
            </a:gs>
            <a:gs pos="100000">
              <a:srgbClr val="8B8B8B"/>
            </a:gs>
          </a:gsLst>
          <a:lin ang="5400000" scaled="0"/>
        </a:gradFill>
      </p:bgPr>
    </p:bg>
    <p:spTree>
      <p:nvGrpSpPr>
        <p:cNvPr id="50" name="Shape 50"/>
        <p:cNvGrpSpPr/>
        <p:nvPr/>
      </p:nvGrpSpPr>
      <p:grpSpPr>
        <a:xfrm>
          <a:off x="0" y="0"/>
          <a:ext cx="0" cy="0"/>
          <a:chOff x="0" y="0"/>
          <a:chExt cx="0" cy="0"/>
        </a:xfrm>
      </p:grpSpPr>
      <p:sp>
        <p:nvSpPr>
          <p:cNvPr id="51" name="Google Shape;51;p13"/>
          <p:cNvSpPr/>
          <p:nvPr/>
        </p:nvSpPr>
        <p:spPr>
          <a:xfrm>
            <a:off x="7034" y="10551"/>
            <a:ext cx="9129932" cy="5127674"/>
          </a:xfrm>
          <a:prstGeom prst="rtTriangle">
            <a:avLst/>
          </a:prstGeom>
          <a:gradFill>
            <a:gsLst>
              <a:gs pos="0">
                <a:srgbClr val="D2D2D2">
                  <a:alpha val="9803"/>
                </a:srgbClr>
              </a:gs>
              <a:gs pos="70000">
                <a:srgbClr val="D2D2D2">
                  <a:alpha val="7843"/>
                </a:srgbClr>
              </a:gs>
              <a:gs pos="100000">
                <a:srgbClr val="D2D2D2">
                  <a:alpha val="784"/>
                </a:srgbClr>
              </a:gs>
            </a:gsLst>
            <a:lin ang="8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52" name="Google Shape;52;p13"/>
          <p:cNvCxnSpPr/>
          <p:nvPr/>
        </p:nvCxnSpPr>
        <p:spPr>
          <a:xfrm>
            <a:off x="0" y="5275"/>
            <a:ext cx="9136966" cy="5132950"/>
          </a:xfrm>
          <a:prstGeom prst="straightConnector1">
            <a:avLst/>
          </a:prstGeom>
          <a:noFill/>
          <a:ln cap="rnd" cmpd="sng" w="9525">
            <a:solidFill>
              <a:srgbClr val="BEBEBE">
                <a:alpha val="34901"/>
              </a:srgbClr>
            </a:solidFill>
            <a:prstDash val="solid"/>
            <a:round/>
            <a:headEnd len="sm" w="sm" type="none"/>
            <a:tailEnd len="sm" w="sm" type="none"/>
          </a:ln>
        </p:spPr>
      </p:cxnSp>
      <p:cxnSp>
        <p:nvCxnSpPr>
          <p:cNvPr id="53" name="Google Shape;53;p13"/>
          <p:cNvCxnSpPr/>
          <p:nvPr/>
        </p:nvCxnSpPr>
        <p:spPr>
          <a:xfrm flipH="1">
            <a:off x="6468794" y="3711308"/>
            <a:ext cx="2672861" cy="1425158"/>
          </a:xfrm>
          <a:prstGeom prst="straightConnector1">
            <a:avLst/>
          </a:prstGeom>
          <a:noFill/>
          <a:ln cap="rnd" cmpd="sng" w="9525">
            <a:solidFill>
              <a:srgbClr val="C5C5C5">
                <a:alpha val="44705"/>
              </a:srgbClr>
            </a:solidFill>
            <a:prstDash val="solid"/>
            <a:round/>
            <a:headEnd len="sm" w="sm" type="none"/>
            <a:tailEnd len="sm" w="sm" type="none"/>
          </a:ln>
        </p:spPr>
      </p:cxnSp>
      <p:sp>
        <p:nvSpPr>
          <p:cNvPr id="54" name="Google Shape;54;p13"/>
          <p:cNvSpPr txBox="1"/>
          <p:nvPr>
            <p:ph type="title"/>
          </p:nvPr>
        </p:nvSpPr>
        <p:spPr>
          <a:xfrm>
            <a:off x="457200" y="200620"/>
            <a:ext cx="8229600" cy="1049274"/>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rgbClr val="FF599C"/>
              </a:buClr>
              <a:buSzPts val="4200"/>
              <a:buFont typeface="Century Gothic"/>
              <a:buNone/>
              <a:defRPr b="0" i="0" sz="4200" u="none" cap="none" strike="noStrike">
                <a:solidFill>
                  <a:srgbClr val="FF599C"/>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5" name="Google Shape;55;p13"/>
          <p:cNvSpPr txBox="1"/>
          <p:nvPr>
            <p:ph idx="1" type="body"/>
          </p:nvPr>
        </p:nvSpPr>
        <p:spPr>
          <a:xfrm>
            <a:off x="457200" y="1412106"/>
            <a:ext cx="8229600" cy="3429000"/>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600"/>
              </a:spcBef>
              <a:spcAft>
                <a:spcPts val="0"/>
              </a:spcAft>
              <a:buClr>
                <a:schemeClr val="accent1"/>
              </a:buClr>
              <a:buSzPts val="2400"/>
              <a:buFont typeface="Noto Sans Symbols"/>
              <a:buChar char="⦿"/>
              <a:defRPr b="0" i="0" sz="3000" u="none" cap="none" strike="noStrike">
                <a:solidFill>
                  <a:schemeClr val="lt1"/>
                </a:solidFill>
                <a:latin typeface="Century Gothic"/>
                <a:ea typeface="Century Gothic"/>
                <a:cs typeface="Century Gothic"/>
                <a:sym typeface="Century Gothic"/>
              </a:defRPr>
            </a:lvl1pPr>
            <a:lvl2pPr indent="-385444" lvl="1" marL="914400" marR="0" rtl="0" algn="l">
              <a:spcBef>
                <a:spcPts val="520"/>
              </a:spcBef>
              <a:spcAft>
                <a:spcPts val="0"/>
              </a:spcAft>
              <a:buClr>
                <a:schemeClr val="accent1"/>
              </a:buClr>
              <a:buSzPts val="2470"/>
              <a:buFont typeface="Verdana"/>
              <a:buChar char="›"/>
              <a:defRPr b="0" i="0" sz="2600" u="none" cap="none" strike="noStrike">
                <a:solidFill>
                  <a:schemeClr val="lt1"/>
                </a:solidFill>
                <a:latin typeface="Century Gothic"/>
                <a:ea typeface="Century Gothic"/>
                <a:cs typeface="Century Gothic"/>
                <a:sym typeface="Century Gothic"/>
              </a:defRPr>
            </a:lvl2pPr>
            <a:lvl3pPr indent="-381000" lvl="2" marL="1371600" marR="0" rtl="0" algn="l">
              <a:spcBef>
                <a:spcPts val="480"/>
              </a:spcBef>
              <a:spcAft>
                <a:spcPts val="0"/>
              </a:spcAft>
              <a:buClr>
                <a:schemeClr val="accent1"/>
              </a:buClr>
              <a:buSzPts val="2400"/>
              <a:buFont typeface="Noto Sans Symbols"/>
              <a:buChar char="●"/>
              <a:defRPr b="0" i="0" sz="2400" u="none" cap="none" strike="noStrike">
                <a:solidFill>
                  <a:schemeClr val="lt1"/>
                </a:solidFill>
                <a:latin typeface="Century Gothic"/>
                <a:ea typeface="Century Gothic"/>
                <a:cs typeface="Century Gothic"/>
                <a:sym typeface="Century Gothic"/>
              </a:defRPr>
            </a:lvl3pPr>
            <a:lvl4pPr indent="-355600" lvl="3" marL="1828800" marR="0" rtl="0" algn="l">
              <a:spcBef>
                <a:spcPts val="400"/>
              </a:spcBef>
              <a:spcAft>
                <a:spcPts val="0"/>
              </a:spcAft>
              <a:buClr>
                <a:schemeClr val="accent1"/>
              </a:buClr>
              <a:buSzPts val="2000"/>
              <a:buFont typeface="Noto Sans Symbols"/>
              <a:buChar char="●"/>
              <a:defRPr b="0" i="0" sz="2000" u="none" cap="none" strike="noStrike">
                <a:solidFill>
                  <a:schemeClr val="lt1"/>
                </a:solidFill>
                <a:latin typeface="Century Gothic"/>
                <a:ea typeface="Century Gothic"/>
                <a:cs typeface="Century Gothic"/>
                <a:sym typeface="Century Gothic"/>
              </a:defRPr>
            </a:lvl4pPr>
            <a:lvl5pPr indent="-349250" lvl="4" marL="2286000" marR="0" rtl="0" algn="l">
              <a:spcBef>
                <a:spcPts val="380"/>
              </a:spcBef>
              <a:spcAft>
                <a:spcPts val="0"/>
              </a:spcAft>
              <a:buClr>
                <a:srgbClr val="FF8EB1"/>
              </a:buClr>
              <a:buSzPts val="1900"/>
              <a:buFont typeface="Noto Sans Symbols"/>
              <a:buChar char="●"/>
              <a:defRPr b="0" i="0" sz="1900" u="none" cap="none" strike="noStrike">
                <a:solidFill>
                  <a:schemeClr val="lt1"/>
                </a:solidFill>
                <a:latin typeface="Century Gothic"/>
                <a:ea typeface="Century Gothic"/>
                <a:cs typeface="Century Gothic"/>
                <a:sym typeface="Century Gothic"/>
              </a:defRPr>
            </a:lvl5pPr>
            <a:lvl6pPr indent="-342900" lvl="5" marL="2743200" marR="0" rtl="0" algn="l">
              <a:spcBef>
                <a:spcPts val="360"/>
              </a:spcBef>
              <a:spcAft>
                <a:spcPts val="0"/>
              </a:spcAft>
              <a:buClr>
                <a:srgbClr val="FF8EB1"/>
              </a:buClr>
              <a:buSzPts val="1800"/>
              <a:buFont typeface="Noto Sans Symbols"/>
              <a:buChar char="●"/>
              <a:defRPr b="0" i="0" sz="1800" u="none" cap="none" strike="noStrike">
                <a:solidFill>
                  <a:schemeClr val="lt1"/>
                </a:solidFill>
                <a:latin typeface="Century Gothic"/>
                <a:ea typeface="Century Gothic"/>
                <a:cs typeface="Century Gothic"/>
                <a:sym typeface="Century Gothic"/>
              </a:defRPr>
            </a:lvl6pPr>
            <a:lvl7pPr indent="-330200" lvl="6" marL="3200400" marR="0" rtl="0" algn="l">
              <a:spcBef>
                <a:spcPts val="320"/>
              </a:spcBef>
              <a:spcAft>
                <a:spcPts val="0"/>
              </a:spcAft>
              <a:buClr>
                <a:srgbClr val="FF8EB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7pPr>
            <a:lvl8pPr indent="-330200" lvl="7" marL="3657600" marR="0" rtl="0" algn="l">
              <a:spcBef>
                <a:spcPts val="320"/>
              </a:spcBef>
              <a:spcAft>
                <a:spcPts val="0"/>
              </a:spcAft>
              <a:buClr>
                <a:srgbClr val="FF8EB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8pPr>
            <a:lvl9pPr indent="-330200" lvl="8" marL="4114800" marR="0" rtl="0" algn="l">
              <a:spcBef>
                <a:spcPts val="320"/>
              </a:spcBef>
              <a:spcAft>
                <a:spcPts val="0"/>
              </a:spcAft>
              <a:buClr>
                <a:srgbClr val="FF8EB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9pPr>
          </a:lstStyle>
          <a:p/>
        </p:txBody>
      </p:sp>
      <p:sp>
        <p:nvSpPr>
          <p:cNvPr id="56" name="Google Shape;56;p13"/>
          <p:cNvSpPr txBox="1"/>
          <p:nvPr>
            <p:ph idx="10" type="dt"/>
          </p:nvPr>
        </p:nvSpPr>
        <p:spPr>
          <a:xfrm>
            <a:off x="4791456" y="4860727"/>
            <a:ext cx="2133600" cy="226314"/>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57" name="Google Shape;57;p13"/>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58" name="Google Shape;58;p13"/>
          <p:cNvSpPr txBox="1"/>
          <p:nvPr>
            <p:ph idx="12" type="sldNum"/>
          </p:nvPr>
        </p:nvSpPr>
        <p:spPr>
          <a:xfrm>
            <a:off x="7589520" y="4860727"/>
            <a:ext cx="502920" cy="226314"/>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spcAft>
                <a:spcPts val="0"/>
              </a:spcAft>
              <a:buNone/>
              <a:defRPr b="0" i="0" sz="1200" u="none" cap="none" strike="noStrike">
                <a:solidFill>
                  <a:schemeClr val="lt1"/>
                </a:solidFill>
                <a:latin typeface="Arial"/>
                <a:ea typeface="Arial"/>
                <a:cs typeface="Arial"/>
                <a:sym typeface="Arial"/>
              </a:defRPr>
            </a:lvl1pPr>
            <a:lvl2pPr indent="0" lvl="1" marL="0" marR="0" rtl="0" algn="ctr">
              <a:spcBef>
                <a:spcPts val="0"/>
              </a:spcBef>
              <a:spcAft>
                <a:spcPts val="0"/>
              </a:spcAft>
              <a:buNone/>
              <a:defRPr b="0" i="0" sz="1200" u="none" cap="none" strike="noStrike">
                <a:solidFill>
                  <a:schemeClr val="lt1"/>
                </a:solidFill>
                <a:latin typeface="Arial"/>
                <a:ea typeface="Arial"/>
                <a:cs typeface="Arial"/>
                <a:sym typeface="Arial"/>
              </a:defRPr>
            </a:lvl2pPr>
            <a:lvl3pPr indent="0" lvl="2" marL="0" marR="0" rtl="0" algn="ctr">
              <a:spcBef>
                <a:spcPts val="0"/>
              </a:spcBef>
              <a:spcAft>
                <a:spcPts val="0"/>
              </a:spcAft>
              <a:buNone/>
              <a:defRPr b="0" i="0" sz="1200" u="none" cap="none" strike="noStrike">
                <a:solidFill>
                  <a:schemeClr val="lt1"/>
                </a:solidFill>
                <a:latin typeface="Arial"/>
                <a:ea typeface="Arial"/>
                <a:cs typeface="Arial"/>
                <a:sym typeface="Arial"/>
              </a:defRPr>
            </a:lvl3pPr>
            <a:lvl4pPr indent="0" lvl="3" marL="0" marR="0" rtl="0" algn="ctr">
              <a:spcBef>
                <a:spcPts val="0"/>
              </a:spcBef>
              <a:spcAft>
                <a:spcPts val="0"/>
              </a:spcAft>
              <a:buNone/>
              <a:defRPr b="0" i="0" sz="1200" u="none" cap="none" strike="noStrike">
                <a:solidFill>
                  <a:schemeClr val="lt1"/>
                </a:solidFill>
                <a:latin typeface="Arial"/>
                <a:ea typeface="Arial"/>
                <a:cs typeface="Arial"/>
                <a:sym typeface="Arial"/>
              </a:defRPr>
            </a:lvl4pPr>
            <a:lvl5pPr indent="0" lvl="4" marL="0" marR="0" rtl="0" algn="ctr">
              <a:spcBef>
                <a:spcPts val="0"/>
              </a:spcBef>
              <a:spcAft>
                <a:spcPts val="0"/>
              </a:spcAft>
              <a:buNone/>
              <a:defRPr b="0" i="0" sz="1200" u="none" cap="none" strike="noStrike">
                <a:solidFill>
                  <a:schemeClr val="lt1"/>
                </a:solidFill>
                <a:latin typeface="Arial"/>
                <a:ea typeface="Arial"/>
                <a:cs typeface="Arial"/>
                <a:sym typeface="Arial"/>
              </a:defRPr>
            </a:lvl5pPr>
            <a:lvl6pPr indent="0" lvl="5" marL="0" marR="0" rtl="0" algn="ctr">
              <a:spcBef>
                <a:spcPts val="0"/>
              </a:spcBef>
              <a:spcAft>
                <a:spcPts val="0"/>
              </a:spcAft>
              <a:buNone/>
              <a:defRPr b="0" i="0" sz="1200" u="none" cap="none" strike="noStrike">
                <a:solidFill>
                  <a:schemeClr val="lt1"/>
                </a:solidFill>
                <a:latin typeface="Arial"/>
                <a:ea typeface="Arial"/>
                <a:cs typeface="Arial"/>
                <a:sym typeface="Arial"/>
              </a:defRPr>
            </a:lvl6pPr>
            <a:lvl7pPr indent="0" lvl="6" marL="0" marR="0" rtl="0" algn="ctr">
              <a:spcBef>
                <a:spcPts val="0"/>
              </a:spcBef>
              <a:spcAft>
                <a:spcPts val="0"/>
              </a:spcAft>
              <a:buNone/>
              <a:defRPr b="0" i="0" sz="1200" u="none" cap="none" strike="noStrike">
                <a:solidFill>
                  <a:schemeClr val="lt1"/>
                </a:solidFill>
                <a:latin typeface="Arial"/>
                <a:ea typeface="Arial"/>
                <a:cs typeface="Arial"/>
                <a:sym typeface="Arial"/>
              </a:defRPr>
            </a:lvl7pPr>
            <a:lvl8pPr indent="0" lvl="7" marL="0" marR="0" rtl="0" algn="ctr">
              <a:spcBef>
                <a:spcPts val="0"/>
              </a:spcBef>
              <a:spcAft>
                <a:spcPts val="0"/>
              </a:spcAft>
              <a:buNone/>
              <a:defRPr b="0" i="0" sz="1200" u="none" cap="none" strike="noStrike">
                <a:solidFill>
                  <a:schemeClr val="lt1"/>
                </a:solidFill>
                <a:latin typeface="Arial"/>
                <a:ea typeface="Arial"/>
                <a:cs typeface="Arial"/>
                <a:sym typeface="Arial"/>
              </a:defRPr>
            </a:lvl8pPr>
            <a:lvl9pPr indent="0" lvl="8" marL="0" marR="0" rtl="0" algn="ctr">
              <a:spcBef>
                <a:spcPts val="0"/>
              </a:spcBef>
              <a:spcAft>
                <a:spcPts val="0"/>
              </a:spcAft>
              <a:buNone/>
              <a:defRPr b="0" i="0" sz="12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tr"/>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https://www.turkedebiyati.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0.xml"/><Relationship Id="rId3" Type="http://schemas.openxmlformats.org/officeDocument/2006/relationships/image" Target="../media/image37.jp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2.xml"/><Relationship Id="rId3" Type="http://schemas.openxmlformats.org/officeDocument/2006/relationships/image" Target="../media/image38.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4.xml"/><Relationship Id="rId3" Type="http://schemas.openxmlformats.org/officeDocument/2006/relationships/image" Target="../media/image40.jp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6.xml"/><Relationship Id="rId3" Type="http://schemas.openxmlformats.org/officeDocument/2006/relationships/image" Target="../media/image41.jp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8.xml"/><Relationship Id="rId3" Type="http://schemas.openxmlformats.org/officeDocument/2006/relationships/image" Target="../media/image42.jp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0.xml"/><Relationship Id="rId3" Type="http://schemas.openxmlformats.org/officeDocument/2006/relationships/image" Target="../media/image43.jp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hyperlink" Target="https://www.turkedebiyati.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18.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19.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image" Target="../media/image8.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 Id="rId3"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 Id="rId3" Type="http://schemas.openxmlformats.org/officeDocument/2006/relationships/image" Target="../media/image17.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 Id="rId3" Type="http://schemas.openxmlformats.org/officeDocument/2006/relationships/hyperlink" Target="https://www.turkedebiyati.org/garip_akimi.html" TargetMode="External"/><Relationship Id="rId4" Type="http://schemas.openxmlformats.org/officeDocument/2006/relationships/hyperlink" Target="https://www.turkedebiyati.org/garip-onsozu.html"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 Id="rId3" Type="http://schemas.openxmlformats.org/officeDocument/2006/relationships/hyperlink" Target="https://www.turkedebiyati.org/manzum-hikaye.html"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 Id="rId3" Type="http://schemas.openxmlformats.org/officeDocument/2006/relationships/image" Target="../media/image23.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 Id="rId3" Type="http://schemas.openxmlformats.org/officeDocument/2006/relationships/image" Target="../media/image21.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9.xml"/><Relationship Id="rId3" Type="http://schemas.openxmlformats.org/officeDocument/2006/relationships/image" Target="../media/image3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2.xml"/><Relationship Id="rId3" Type="http://schemas.openxmlformats.org/officeDocument/2006/relationships/image" Target="../media/image27.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4.xml"/><Relationship Id="rId3" Type="http://schemas.openxmlformats.org/officeDocument/2006/relationships/image" Target="../media/image24.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6.xml"/><Relationship Id="rId3" Type="http://schemas.openxmlformats.org/officeDocument/2006/relationships/hyperlink" Target="https://www.turkedebiyati.org/yazi_turleri/roman.html" TargetMode="External"/><Relationship Id="rId4" Type="http://schemas.openxmlformats.org/officeDocument/2006/relationships/hyperlink" Target="https://www.turkedebiyati.org/yazi_turleri/tiyatro.html" TargetMode="External"/><Relationship Id="rId5" Type="http://schemas.openxmlformats.org/officeDocument/2006/relationships/hyperlink" Target="https://www.turkedebiyati.org/yazi_turleri/hatira.html" TargetMode="External"/><Relationship Id="rId6" Type="http://schemas.openxmlformats.org/officeDocument/2006/relationships/hyperlink" Target="https://www.turkedebiyati.org/yazi_turleri/roportaj.html" TargetMode="External"/><Relationship Id="rId7" Type="http://schemas.openxmlformats.org/officeDocument/2006/relationships/hyperlink" Target="https://www.turkedebiyati.org/yazi_turleri/roman.html"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7.xml"/><Relationship Id="rId3" Type="http://schemas.openxmlformats.org/officeDocument/2006/relationships/image" Target="../media/image32.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0.xml"/><Relationship Id="rId3" Type="http://schemas.openxmlformats.org/officeDocument/2006/relationships/image" Target="../media/image3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3.xml"/><Relationship Id="rId3" Type="http://schemas.openxmlformats.org/officeDocument/2006/relationships/image" Target="../media/image31.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6.xml"/><Relationship Id="rId3" Type="http://schemas.openxmlformats.org/officeDocument/2006/relationships/image" Target="../media/image28.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9.xml"/><Relationship Id="rId3" Type="http://schemas.openxmlformats.org/officeDocument/2006/relationships/image" Target="../media/image2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1.xml"/><Relationship Id="rId3" Type="http://schemas.openxmlformats.org/officeDocument/2006/relationships/image" Target="../media/image22.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3.xml"/><Relationship Id="rId3" Type="http://schemas.openxmlformats.org/officeDocument/2006/relationships/image" Target="../media/image26.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6.xml"/><Relationship Id="rId3" Type="http://schemas.openxmlformats.org/officeDocument/2006/relationships/image" Target="../media/image25.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8.xml"/><Relationship Id="rId3" Type="http://schemas.openxmlformats.org/officeDocument/2006/relationships/image" Target="../media/image30.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0.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1.xml"/><Relationship Id="rId3" Type="http://schemas.openxmlformats.org/officeDocument/2006/relationships/image" Target="../media/image34.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4.xml"/><Relationship Id="rId3" Type="http://schemas.openxmlformats.org/officeDocument/2006/relationships/image" Target="../media/image36.jp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6.xml"/><Relationship Id="rId3" Type="http://schemas.openxmlformats.org/officeDocument/2006/relationships/image" Target="../media/image39.jp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8.xml"/><Relationship Id="rId3" Type="http://schemas.openxmlformats.org/officeDocument/2006/relationships/image" Target="../media/image44.jp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idx="11" type="ftr"/>
          </p:nvPr>
        </p:nvSpPr>
        <p:spPr>
          <a:xfrm>
            <a:off x="3767549" y="4937625"/>
            <a:ext cx="1459800" cy="2256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138" name="Google Shape;138;p25"/>
          <p:cNvSpPr txBox="1"/>
          <p:nvPr>
            <p:ph idx="4294967295" type="subTitle"/>
          </p:nvPr>
        </p:nvSpPr>
        <p:spPr>
          <a:xfrm>
            <a:off x="395536" y="87474"/>
            <a:ext cx="8352900" cy="4806600"/>
          </a:xfrm>
          <a:prstGeom prst="rect">
            <a:avLst/>
          </a:prstGeom>
          <a:solidFill>
            <a:schemeClr val="dk1">
              <a:alpha val="49803"/>
            </a:schemeClr>
          </a:solidFill>
          <a:ln cap="flat" cmpd="sng" w="76200">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spcBef>
                <a:spcPts val="0"/>
              </a:spcBef>
              <a:spcAft>
                <a:spcPts val="0"/>
              </a:spcAft>
              <a:buClr>
                <a:schemeClr val="accent1"/>
              </a:buClr>
              <a:buSzPts val="4800"/>
              <a:buFont typeface="Noto Sans Symbols"/>
              <a:buNone/>
            </a:pPr>
            <a:r>
              <a:rPr b="1" i="0" lang="tr" sz="6000" u="none" cap="none" strike="noStrike">
                <a:solidFill>
                  <a:srgbClr val="FFFF00"/>
                </a:solidFill>
                <a:latin typeface="Century Gothic"/>
                <a:ea typeface="Century Gothic"/>
                <a:cs typeface="Century Gothic"/>
                <a:sym typeface="Century Gothic"/>
              </a:rPr>
              <a:t>CUMHURİYET DÖNEMİ</a:t>
            </a:r>
            <a:endParaRPr b="1" i="0" sz="6000" u="none" cap="none" strike="noStrike">
              <a:solidFill>
                <a:srgbClr val="FFFF00"/>
              </a:solidFill>
              <a:latin typeface="Century Gothic"/>
              <a:ea typeface="Century Gothic"/>
              <a:cs typeface="Century Gothic"/>
              <a:sym typeface="Century Gothic"/>
            </a:endParaRPr>
          </a:p>
          <a:p>
            <a:pPr indent="0" lvl="0" marL="0" marR="0" rtl="0" algn="ctr">
              <a:spcBef>
                <a:spcPts val="1200"/>
              </a:spcBef>
              <a:spcAft>
                <a:spcPts val="0"/>
              </a:spcAft>
              <a:buClr>
                <a:schemeClr val="accent1"/>
              </a:buClr>
              <a:buSzPts val="4800"/>
              <a:buFont typeface="Noto Sans Symbols"/>
              <a:buNone/>
            </a:pPr>
            <a:r>
              <a:rPr b="1" i="0" lang="tr" sz="6000" u="none" cap="none" strike="noStrike">
                <a:solidFill>
                  <a:srgbClr val="FFFF00"/>
                </a:solidFill>
                <a:latin typeface="Century Gothic"/>
                <a:ea typeface="Century Gothic"/>
                <a:cs typeface="Century Gothic"/>
                <a:sym typeface="Century Gothic"/>
              </a:rPr>
              <a:t>TÜRK EDEBİYATI</a:t>
            </a:r>
            <a:endParaRPr b="1" i="0" sz="6000" u="none" cap="none" strike="noStrike">
              <a:solidFill>
                <a:srgbClr val="FFFF00"/>
              </a:solidFill>
              <a:latin typeface="Century Gothic"/>
              <a:ea typeface="Century Gothic"/>
              <a:cs typeface="Century Gothic"/>
              <a:sym typeface="Century Gothic"/>
            </a:endParaRPr>
          </a:p>
          <a:p>
            <a:pPr indent="0" lvl="0" marL="0" marR="0" rtl="0" algn="ctr">
              <a:spcBef>
                <a:spcPts val="480"/>
              </a:spcBef>
              <a:spcAft>
                <a:spcPts val="0"/>
              </a:spcAft>
              <a:buClr>
                <a:schemeClr val="accent1"/>
              </a:buClr>
              <a:buSzPts val="1920"/>
              <a:buFont typeface="Noto Sans Symbols"/>
              <a:buNone/>
            </a:pPr>
            <a:r>
              <a:rPr b="1" i="0" lang="tr" sz="2400" u="sng" cap="none" strike="noStrike">
                <a:solidFill>
                  <a:schemeClr val="hlink"/>
                </a:solidFill>
                <a:latin typeface="Times New Roman"/>
                <a:ea typeface="Times New Roman"/>
                <a:cs typeface="Times New Roman"/>
                <a:sym typeface="Times New Roman"/>
                <a:hlinkClick r:id="rId3"/>
              </a:rPr>
              <a:t>Turkedebiyati.org</a:t>
            </a:r>
            <a:endParaRPr b="0" i="0" sz="2400" u="none" cap="none" strike="noStrike">
              <a:solidFill>
                <a:schemeClr val="lt1"/>
              </a:solidFill>
              <a:latin typeface="Times New Roman"/>
              <a:ea typeface="Times New Roman"/>
              <a:cs typeface="Times New Roman"/>
              <a:sym typeface="Times New Roman"/>
            </a:endParaRPr>
          </a:p>
          <a:p>
            <a:pPr indent="0" lvl="0" marL="0" marR="0" rtl="0" algn="ctr">
              <a:spcBef>
                <a:spcPts val="400"/>
              </a:spcBef>
              <a:spcAft>
                <a:spcPts val="0"/>
              </a:spcAft>
              <a:buClr>
                <a:schemeClr val="accent1"/>
              </a:buClr>
              <a:buSzPts val="1600"/>
              <a:buFont typeface="Noto Sans Symbols"/>
              <a:buNone/>
            </a:pPr>
            <a:r>
              <a:rPr b="1" i="0" lang="tr" sz="2000" u="none" cap="none" strike="noStrike">
                <a:solidFill>
                  <a:schemeClr val="lt1"/>
                </a:solidFill>
                <a:highlight>
                  <a:srgbClr val="006400"/>
                </a:highlight>
                <a:latin typeface="Calibri"/>
                <a:ea typeface="Calibri"/>
                <a:cs typeface="Calibri"/>
                <a:sym typeface="Calibri"/>
              </a:rPr>
              <a:t>Türk Dili ve Edebiyatı Dersi Kaynak Eğitim Sitesi</a:t>
            </a:r>
            <a:endParaRPr b="0" i="0" sz="24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4"/>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194" name="Google Shape;194;p34"/>
          <p:cNvSpPr txBox="1"/>
          <p:nvPr>
            <p:ph idx="4294967295" type="body"/>
          </p:nvPr>
        </p:nvSpPr>
        <p:spPr>
          <a:xfrm>
            <a:off x="274528" y="382584"/>
            <a:ext cx="8424900" cy="4192200"/>
          </a:xfrm>
          <a:prstGeom prst="rect">
            <a:avLst/>
          </a:prstGeom>
          <a:noFill/>
          <a:ln>
            <a:noFill/>
          </a:ln>
        </p:spPr>
        <p:txBody>
          <a:bodyPr anchorCtr="0" anchor="t" bIns="45700" lIns="91425" spcFirstLastPara="1" rIns="91425" wrap="square" tIns="45700">
            <a:normAutofit fontScale="77500" lnSpcReduction="10000"/>
          </a:bodyPr>
          <a:lstStyle/>
          <a:p>
            <a:pPr indent="-362712" lvl="0" marL="448056" rtl="0" algn="l">
              <a:lnSpc>
                <a:spcPct val="100000"/>
              </a:lnSpc>
              <a:spcBef>
                <a:spcPts val="0"/>
              </a:spcBef>
              <a:spcAft>
                <a:spcPts val="0"/>
              </a:spcAft>
              <a:buSzPct val="80000"/>
              <a:buChar char="⦿"/>
            </a:pPr>
            <a:r>
              <a:rPr lang="tr" sz="2800"/>
              <a:t>Süslü ve sanatlı şiire, şairaneliğe tepki göstermişlerdir.</a:t>
            </a:r>
            <a:endParaRPr/>
          </a:p>
          <a:p>
            <a:pPr indent="-362712" lvl="0" marL="448056" rtl="0" algn="l">
              <a:lnSpc>
                <a:spcPct val="100000"/>
              </a:lnSpc>
              <a:spcBef>
                <a:spcPts val="518"/>
              </a:spcBef>
              <a:spcAft>
                <a:spcPts val="0"/>
              </a:spcAft>
              <a:buSzPct val="80000"/>
              <a:buChar char="⦿"/>
            </a:pPr>
            <a:r>
              <a:rPr lang="tr" sz="2800"/>
              <a:t>Sokaktaki insanın, halkın konuştuğu dille şiirler yazdılar.</a:t>
            </a:r>
            <a:endParaRPr/>
          </a:p>
          <a:p>
            <a:pPr indent="-362712" lvl="0" marL="448056" rtl="0" algn="l">
              <a:lnSpc>
                <a:spcPct val="100000"/>
              </a:lnSpc>
              <a:spcBef>
                <a:spcPts val="518"/>
              </a:spcBef>
              <a:spcAft>
                <a:spcPts val="0"/>
              </a:spcAft>
              <a:buSzPct val="80000"/>
              <a:buChar char="⦿"/>
            </a:pPr>
            <a:r>
              <a:rPr lang="tr" sz="2800"/>
              <a:t>Şiirde espriyi, nükteyi kullandılar ve şaşırtmaya dayalı şiirler yazdılar.</a:t>
            </a:r>
            <a:endParaRPr/>
          </a:p>
          <a:p>
            <a:pPr indent="-362712" lvl="0" marL="448056" rtl="0" algn="l">
              <a:lnSpc>
                <a:spcPct val="100000"/>
              </a:lnSpc>
              <a:spcBef>
                <a:spcPts val="518"/>
              </a:spcBef>
              <a:spcAft>
                <a:spcPts val="0"/>
              </a:spcAft>
              <a:buSzPct val="80000"/>
              <a:buChar char="⦿"/>
            </a:pPr>
            <a:r>
              <a:rPr lang="tr" sz="2800"/>
              <a:t>Günlük hayattaki her konunun şiirde yer alması gerektiğini savundular.</a:t>
            </a:r>
            <a:endParaRPr/>
          </a:p>
          <a:p>
            <a:pPr indent="-362712" lvl="0" marL="448056" rtl="0" algn="l">
              <a:lnSpc>
                <a:spcPct val="100000"/>
              </a:lnSpc>
              <a:spcBef>
                <a:spcPts val="518"/>
              </a:spcBef>
              <a:spcAft>
                <a:spcPts val="0"/>
              </a:spcAft>
              <a:buSzPct val="80000"/>
              <a:buChar char="⦿"/>
            </a:pPr>
            <a:r>
              <a:rPr lang="tr" sz="2800"/>
              <a:t>Şiiri duygudan çok akla yakın bir sanat olarak gördüler.</a:t>
            </a:r>
            <a:endParaRPr/>
          </a:p>
          <a:p>
            <a:pPr indent="-362712" lvl="0" marL="448056" rtl="0" algn="l">
              <a:lnSpc>
                <a:spcPct val="100000"/>
              </a:lnSpc>
              <a:spcBef>
                <a:spcPts val="518"/>
              </a:spcBef>
              <a:spcAft>
                <a:spcPts val="0"/>
              </a:spcAft>
              <a:buSzPct val="80000"/>
              <a:buChar char="⦿"/>
            </a:pPr>
            <a:r>
              <a:rPr lang="tr" sz="2800"/>
              <a:t>Toplumsal aksaklıkları şiirin doğal akışını bozmadan ve bir mesaj iletme kaygısı duymadan yansıttılar.</a:t>
            </a:r>
            <a:endParaRPr/>
          </a:p>
          <a:p>
            <a:pPr indent="-362712" lvl="0" marL="448056" rtl="0" algn="l">
              <a:lnSpc>
                <a:spcPct val="100000"/>
              </a:lnSpc>
              <a:spcBef>
                <a:spcPts val="518"/>
              </a:spcBef>
              <a:spcAft>
                <a:spcPts val="0"/>
              </a:spcAft>
              <a:buSzPct val="80000"/>
              <a:buChar char="⦿"/>
            </a:pPr>
            <a:r>
              <a:rPr lang="tr" sz="2800"/>
              <a:t>1950’de Orhan Veli’nin ölümüyle akımın diğer sanatçıları Oktay Rıfat ve Melih Cevdet zamanla farklı şiirlere yöneldiler.</a:t>
            </a:r>
            <a:endParaRPr sz="2800"/>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124"/>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pic>
        <p:nvPicPr>
          <p:cNvPr descr="D:\Desktop\Ekran-görüntüsü-2021-05-24-214426.jpg" id="743" name="Google Shape;743;p124"/>
          <p:cNvPicPr preferRelativeResize="0"/>
          <p:nvPr/>
        </p:nvPicPr>
        <p:blipFill rotWithShape="1">
          <a:blip r:embed="rId3">
            <a:alphaModFix/>
          </a:blip>
          <a:srcRect b="0" l="0" r="0" t="0"/>
          <a:stretch/>
        </p:blipFill>
        <p:spPr>
          <a:xfrm>
            <a:off x="2167648" y="821827"/>
            <a:ext cx="4371975" cy="3307556"/>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90000">
              <a:srgbClr val="000000">
                <a:alpha val="40000"/>
              </a:srgbClr>
            </a:outerShdw>
          </a:effectLst>
        </p:spPr>
      </p:pic>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125"/>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749" name="Google Shape;749;p125"/>
          <p:cNvSpPr txBox="1"/>
          <p:nvPr>
            <p:ph idx="4294967295" type="body"/>
          </p:nvPr>
        </p:nvSpPr>
        <p:spPr>
          <a:xfrm>
            <a:off x="179500" y="141475"/>
            <a:ext cx="8712900" cy="4629600"/>
          </a:xfrm>
          <a:prstGeom prst="rect">
            <a:avLst/>
          </a:prstGeom>
          <a:noFill/>
          <a:ln>
            <a:noFill/>
          </a:ln>
        </p:spPr>
        <p:txBody>
          <a:bodyPr anchorCtr="0" anchor="t" bIns="45700" lIns="91425" spcFirstLastPara="1" rIns="91425" wrap="square" tIns="45700">
            <a:normAutofit fontScale="77500" lnSpcReduction="20000"/>
          </a:bodyPr>
          <a:lstStyle/>
          <a:p>
            <a:pPr indent="-384047" lvl="0" marL="448056" rtl="0" algn="ctr">
              <a:lnSpc>
                <a:spcPct val="100000"/>
              </a:lnSpc>
              <a:spcBef>
                <a:spcPts val="0"/>
              </a:spcBef>
              <a:spcAft>
                <a:spcPts val="0"/>
              </a:spcAft>
              <a:buSzPct val="62337"/>
              <a:buFont typeface="Noto Sans Symbols"/>
              <a:buNone/>
            </a:pPr>
            <a:r>
              <a:rPr b="1" lang="tr" sz="3850">
                <a:solidFill>
                  <a:srgbClr val="FFFF00"/>
                </a:solidFill>
              </a:rPr>
              <a:t>NURULLAH ATAÇ (1898 — 1957)</a:t>
            </a:r>
            <a:endParaRPr sz="3850"/>
          </a:p>
          <a:p>
            <a:pPr indent="-349757" lvl="0" marL="448056" rtl="0" algn="l">
              <a:lnSpc>
                <a:spcPct val="90000"/>
              </a:lnSpc>
              <a:spcBef>
                <a:spcPts val="600"/>
              </a:spcBef>
              <a:spcAft>
                <a:spcPts val="0"/>
              </a:spcAft>
              <a:buSzPct val="80000"/>
              <a:buChar char="⦿"/>
            </a:pPr>
            <a:r>
              <a:rPr lang="tr"/>
              <a:t> Deneme ve eleştiri türünde usta bir isimdir.</a:t>
            </a:r>
            <a:endParaRPr/>
          </a:p>
          <a:p>
            <a:pPr indent="-349757" lvl="0" marL="448056" rtl="0" algn="l">
              <a:lnSpc>
                <a:spcPct val="90000"/>
              </a:lnSpc>
              <a:spcBef>
                <a:spcPts val="600"/>
              </a:spcBef>
              <a:spcAft>
                <a:spcPts val="0"/>
              </a:spcAft>
              <a:buSzPct val="80000"/>
              <a:buChar char="⦿"/>
            </a:pPr>
            <a:r>
              <a:rPr lang="tr"/>
              <a:t> Batılı anlamda ilk deneme ve eleştiri yazılarının yazarıdır.</a:t>
            </a:r>
            <a:endParaRPr/>
          </a:p>
          <a:p>
            <a:pPr indent="-349757" lvl="0" marL="448056" rtl="0" algn="l">
              <a:lnSpc>
                <a:spcPct val="90000"/>
              </a:lnSpc>
              <a:spcBef>
                <a:spcPts val="600"/>
              </a:spcBef>
              <a:spcAft>
                <a:spcPts val="0"/>
              </a:spcAft>
              <a:buSzPct val="80000"/>
              <a:buChar char="⦿"/>
            </a:pPr>
            <a:r>
              <a:rPr lang="tr"/>
              <a:t> 1940’tan sonraki yazılarında Türkçeyi özleştirme çabası öne çıkar.</a:t>
            </a:r>
            <a:endParaRPr/>
          </a:p>
          <a:p>
            <a:pPr indent="0" lvl="0" marL="448056" rtl="0" algn="l">
              <a:lnSpc>
                <a:spcPct val="90000"/>
              </a:lnSpc>
              <a:spcBef>
                <a:spcPts val="600"/>
              </a:spcBef>
              <a:spcAft>
                <a:spcPts val="0"/>
              </a:spcAft>
              <a:buNone/>
            </a:pPr>
            <a:r>
              <a:t/>
            </a:r>
            <a:endParaRPr/>
          </a:p>
          <a:p>
            <a:pPr indent="-384047" lvl="0" marL="448056" rtl="0" algn="l">
              <a:lnSpc>
                <a:spcPct val="90000"/>
              </a:lnSpc>
              <a:spcBef>
                <a:spcPts val="600"/>
              </a:spcBef>
              <a:spcAft>
                <a:spcPts val="0"/>
              </a:spcAft>
              <a:buSzPct val="80000"/>
              <a:buFont typeface="Noto Sans Symbols"/>
              <a:buNone/>
            </a:pPr>
            <a:r>
              <a:rPr b="1" lang="tr">
                <a:solidFill>
                  <a:srgbClr val="FFFF00"/>
                </a:solidFill>
              </a:rPr>
              <a:t>Bazı Eserleri:</a:t>
            </a:r>
            <a:endParaRPr b="1">
              <a:solidFill>
                <a:srgbClr val="FFFF00"/>
              </a:solidFill>
            </a:endParaRPr>
          </a:p>
          <a:p>
            <a:pPr indent="-349757" lvl="0" marL="448056" rtl="0" algn="l">
              <a:lnSpc>
                <a:spcPct val="90000"/>
              </a:lnSpc>
              <a:spcBef>
                <a:spcPts val="600"/>
              </a:spcBef>
              <a:spcAft>
                <a:spcPts val="0"/>
              </a:spcAft>
              <a:buSzPct val="80000"/>
              <a:buChar char="⦿"/>
            </a:pPr>
            <a:r>
              <a:rPr b="1" lang="tr"/>
              <a:t>Deneme /</a:t>
            </a:r>
            <a:r>
              <a:rPr lang="tr"/>
              <a:t> </a:t>
            </a:r>
            <a:r>
              <a:rPr b="1" lang="tr"/>
              <a:t>Eleştiri:</a:t>
            </a:r>
            <a:r>
              <a:rPr lang="tr"/>
              <a:t> </a:t>
            </a:r>
            <a:endParaRPr/>
          </a:p>
          <a:p>
            <a:pPr indent="-250459" lvl="1" marL="822960" rtl="0" algn="l">
              <a:lnSpc>
                <a:spcPct val="90000"/>
              </a:lnSpc>
              <a:spcBef>
                <a:spcPts val="520"/>
              </a:spcBef>
              <a:spcAft>
                <a:spcPts val="0"/>
              </a:spcAft>
              <a:buSzPct val="95000"/>
              <a:buFont typeface="Arial"/>
              <a:buChar char="•"/>
            </a:pPr>
            <a:r>
              <a:rPr lang="tr"/>
              <a:t>Günlerin Getirdiği, </a:t>
            </a:r>
            <a:endParaRPr/>
          </a:p>
          <a:p>
            <a:pPr indent="-250459" lvl="1" marL="822960" rtl="0" algn="l">
              <a:lnSpc>
                <a:spcPct val="90000"/>
              </a:lnSpc>
              <a:spcBef>
                <a:spcPts val="520"/>
              </a:spcBef>
              <a:spcAft>
                <a:spcPts val="0"/>
              </a:spcAft>
              <a:buSzPct val="95000"/>
              <a:buFont typeface="Arial"/>
              <a:buChar char="•"/>
            </a:pPr>
            <a:r>
              <a:rPr lang="tr"/>
              <a:t>Karalama Defteri,</a:t>
            </a:r>
            <a:endParaRPr/>
          </a:p>
          <a:p>
            <a:pPr indent="-250459" lvl="1" marL="822960" rtl="0" algn="l">
              <a:lnSpc>
                <a:spcPct val="90000"/>
              </a:lnSpc>
              <a:spcBef>
                <a:spcPts val="520"/>
              </a:spcBef>
              <a:spcAft>
                <a:spcPts val="0"/>
              </a:spcAft>
              <a:buSzPct val="95000"/>
              <a:buFont typeface="Arial"/>
              <a:buChar char="•"/>
            </a:pPr>
            <a:r>
              <a:rPr lang="tr"/>
              <a:t>Sözden Söze, </a:t>
            </a:r>
            <a:endParaRPr/>
          </a:p>
          <a:p>
            <a:pPr indent="-250459" lvl="1" marL="822960" rtl="0" algn="l">
              <a:lnSpc>
                <a:spcPct val="90000"/>
              </a:lnSpc>
              <a:spcBef>
                <a:spcPts val="520"/>
              </a:spcBef>
              <a:spcAft>
                <a:spcPts val="0"/>
              </a:spcAft>
              <a:buSzPct val="95000"/>
              <a:buFont typeface="Arial"/>
              <a:buChar char="•"/>
            </a:pPr>
            <a:r>
              <a:rPr lang="tr"/>
              <a:t>Ararken, </a:t>
            </a:r>
            <a:endParaRPr/>
          </a:p>
          <a:p>
            <a:pPr indent="-250459" lvl="1" marL="822960" rtl="0" algn="l">
              <a:lnSpc>
                <a:spcPct val="90000"/>
              </a:lnSpc>
              <a:spcBef>
                <a:spcPts val="520"/>
              </a:spcBef>
              <a:spcAft>
                <a:spcPts val="0"/>
              </a:spcAft>
              <a:buSzPct val="95000"/>
              <a:buFont typeface="Arial"/>
              <a:buChar char="•"/>
            </a:pPr>
            <a:r>
              <a:rPr lang="tr"/>
              <a:t>Diyelim Söz Arasında, </a:t>
            </a:r>
            <a:endParaRPr/>
          </a:p>
          <a:p>
            <a:pPr indent="-250459" lvl="1" marL="822960" rtl="0" algn="l">
              <a:lnSpc>
                <a:spcPct val="90000"/>
              </a:lnSpc>
              <a:spcBef>
                <a:spcPts val="520"/>
              </a:spcBef>
              <a:spcAft>
                <a:spcPts val="0"/>
              </a:spcAft>
              <a:buSzPct val="95000"/>
              <a:buFont typeface="Arial"/>
              <a:buChar char="•"/>
            </a:pPr>
            <a:r>
              <a:rPr lang="tr"/>
              <a:t>Günce</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126"/>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pic>
        <p:nvPicPr>
          <p:cNvPr id="755" name="Google Shape;755;p126"/>
          <p:cNvPicPr preferRelativeResize="0"/>
          <p:nvPr/>
        </p:nvPicPr>
        <p:blipFill rotWithShape="1">
          <a:blip r:embed="rId3">
            <a:alphaModFix/>
          </a:blip>
          <a:srcRect b="0" l="0" r="0" t="0"/>
          <a:stretch/>
        </p:blipFill>
        <p:spPr>
          <a:xfrm>
            <a:off x="2474563" y="995922"/>
            <a:ext cx="3307556" cy="2850356"/>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90000">
              <a:srgbClr val="000000">
                <a:alpha val="40000"/>
              </a:srgbClr>
            </a:outerShdw>
          </a:effectLst>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127"/>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761" name="Google Shape;761;p127"/>
          <p:cNvSpPr txBox="1"/>
          <p:nvPr>
            <p:ph idx="4294967295" type="body"/>
          </p:nvPr>
        </p:nvSpPr>
        <p:spPr>
          <a:xfrm>
            <a:off x="395525" y="195475"/>
            <a:ext cx="8568900" cy="4665900"/>
          </a:xfrm>
          <a:prstGeom prst="rect">
            <a:avLst/>
          </a:prstGeom>
          <a:noFill/>
          <a:ln>
            <a:noFill/>
          </a:ln>
        </p:spPr>
        <p:txBody>
          <a:bodyPr anchorCtr="0" anchor="t" bIns="45700" lIns="91425" spcFirstLastPara="1" rIns="91425" wrap="square" tIns="45700">
            <a:normAutofit fontScale="77500" lnSpcReduction="10000"/>
          </a:bodyPr>
          <a:lstStyle/>
          <a:p>
            <a:pPr indent="-384047" lvl="0" marL="448056" rtl="0" algn="ctr">
              <a:lnSpc>
                <a:spcPct val="100000"/>
              </a:lnSpc>
              <a:spcBef>
                <a:spcPts val="0"/>
              </a:spcBef>
              <a:spcAft>
                <a:spcPts val="0"/>
              </a:spcAft>
              <a:buSzPct val="58181"/>
              <a:buFont typeface="Noto Sans Symbols"/>
              <a:buNone/>
            </a:pPr>
            <a:r>
              <a:rPr b="1" lang="tr" sz="3850">
                <a:solidFill>
                  <a:srgbClr val="FFFF00"/>
                </a:solidFill>
              </a:rPr>
              <a:t>SUUT KEMAL YETKİN (1903 — 1980)</a:t>
            </a:r>
            <a:endParaRPr sz="3850"/>
          </a:p>
          <a:p>
            <a:pPr indent="-352044" lvl="0" marL="448056" rtl="0" algn="l">
              <a:lnSpc>
                <a:spcPct val="100000"/>
              </a:lnSpc>
              <a:spcBef>
                <a:spcPts val="560"/>
              </a:spcBef>
              <a:spcAft>
                <a:spcPts val="0"/>
              </a:spcAft>
              <a:buSzPct val="80000"/>
              <a:buChar char="⦿"/>
            </a:pPr>
            <a:r>
              <a:rPr lang="tr" sz="2800"/>
              <a:t>Deneme ve eleştiriyle tanınmıştır.</a:t>
            </a:r>
            <a:endParaRPr/>
          </a:p>
          <a:p>
            <a:pPr indent="-352044" lvl="0" marL="448056" rtl="0" algn="l">
              <a:lnSpc>
                <a:spcPct val="100000"/>
              </a:lnSpc>
              <a:spcBef>
                <a:spcPts val="560"/>
              </a:spcBef>
              <a:spcAft>
                <a:spcPts val="0"/>
              </a:spcAft>
              <a:buSzPct val="80000"/>
              <a:buChar char="⦿"/>
            </a:pPr>
            <a:r>
              <a:rPr lang="tr" sz="2800"/>
              <a:t>Sanat, estetik, resim ve felsefe alanlarında eserler vermiştir.</a:t>
            </a:r>
            <a:endParaRPr/>
          </a:p>
          <a:p>
            <a:pPr indent="-352044" lvl="0" marL="448056" rtl="0" algn="l">
              <a:lnSpc>
                <a:spcPct val="100000"/>
              </a:lnSpc>
              <a:spcBef>
                <a:spcPts val="560"/>
              </a:spcBef>
              <a:spcAft>
                <a:spcPts val="0"/>
              </a:spcAft>
              <a:buSzPct val="80000"/>
              <a:buChar char="⦿"/>
            </a:pPr>
            <a:r>
              <a:rPr lang="tr" sz="2800"/>
              <a:t>Düşüncelerini açık ve yalın bir anlatımla kaleme almıştır.</a:t>
            </a:r>
            <a:endParaRPr sz="2800"/>
          </a:p>
          <a:p>
            <a:pPr indent="0" lvl="0" marL="448056" rtl="0" algn="l">
              <a:lnSpc>
                <a:spcPct val="100000"/>
              </a:lnSpc>
              <a:spcBef>
                <a:spcPts val="560"/>
              </a:spcBef>
              <a:spcAft>
                <a:spcPts val="0"/>
              </a:spcAft>
              <a:buNone/>
            </a:pPr>
            <a:r>
              <a:t/>
            </a:r>
            <a:endParaRPr sz="2800"/>
          </a:p>
          <a:p>
            <a:pPr indent="-384047" lvl="0" marL="448056" rtl="0" algn="l">
              <a:lnSpc>
                <a:spcPct val="100000"/>
              </a:lnSpc>
              <a:spcBef>
                <a:spcPts val="600"/>
              </a:spcBef>
              <a:spcAft>
                <a:spcPts val="0"/>
              </a:spcAft>
              <a:buClr>
                <a:srgbClr val="FF388C"/>
              </a:buClr>
              <a:buSzPct val="80000"/>
              <a:buNone/>
            </a:pPr>
            <a:r>
              <a:rPr b="1" lang="tr">
                <a:solidFill>
                  <a:srgbClr val="FFFF00"/>
                </a:solidFill>
              </a:rPr>
              <a:t>Bazı Eserleri:</a:t>
            </a:r>
            <a:endParaRPr/>
          </a:p>
          <a:p>
            <a:pPr indent="-352044" lvl="0" marL="448056" rtl="0" algn="l">
              <a:lnSpc>
                <a:spcPct val="100000"/>
              </a:lnSpc>
              <a:spcBef>
                <a:spcPts val="560"/>
              </a:spcBef>
              <a:spcAft>
                <a:spcPts val="0"/>
              </a:spcAft>
              <a:buSzPct val="80000"/>
              <a:buChar char="⦿"/>
            </a:pPr>
            <a:r>
              <a:rPr b="1" lang="tr" sz="2800"/>
              <a:t>Deneme:</a:t>
            </a:r>
            <a:r>
              <a:rPr lang="tr" sz="2800"/>
              <a:t> Edebiyat Konuşmaları, Edebiyat Üzerine, Günlerin Götürdüğü, Düşün Payı, Yokuşa Doğru, Şiir Üzerine Düşünceler, Denemeler</a:t>
            </a:r>
            <a:endParaRPr/>
          </a:p>
          <a:p>
            <a:pPr indent="-352044" lvl="0" marL="448056" rtl="0" algn="l">
              <a:lnSpc>
                <a:spcPct val="100000"/>
              </a:lnSpc>
              <a:spcBef>
                <a:spcPts val="560"/>
              </a:spcBef>
              <a:spcAft>
                <a:spcPts val="0"/>
              </a:spcAft>
              <a:buSzPct val="80000"/>
              <a:buChar char="⦿"/>
            </a:pPr>
            <a:r>
              <a:rPr b="1" lang="tr" sz="2800"/>
              <a:t>İnceleme — Araştırma:</a:t>
            </a:r>
            <a:r>
              <a:rPr lang="tr" sz="2800"/>
              <a:t> Ahmet Haşim ve Sembolizm, Sanat Felsefesi, Edebiyatta Akımlar.</a:t>
            </a:r>
            <a:endParaRPr/>
          </a:p>
          <a:p>
            <a:pPr indent="-241807" lvl="0" marL="448056" rtl="0" algn="l">
              <a:lnSpc>
                <a:spcPct val="100000"/>
              </a:lnSpc>
              <a:spcBef>
                <a:spcPts val="560"/>
              </a:spcBef>
              <a:spcAft>
                <a:spcPts val="0"/>
              </a:spcAft>
              <a:buSzPct val="80000"/>
              <a:buNone/>
            </a:pPr>
            <a:r>
              <a:t/>
            </a:r>
            <a:endParaRPr sz="2800"/>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128"/>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pic>
        <p:nvPicPr>
          <p:cNvPr descr="D:\Desktop\c5285b80-0c43-11ea-bd26-3117c6b44760.jpg" id="767" name="Google Shape;767;p128"/>
          <p:cNvPicPr preferRelativeResize="0"/>
          <p:nvPr/>
        </p:nvPicPr>
        <p:blipFill rotWithShape="1">
          <a:blip r:embed="rId3">
            <a:alphaModFix/>
          </a:blip>
          <a:srcRect b="0" l="0" r="0" t="0"/>
          <a:stretch/>
        </p:blipFill>
        <p:spPr>
          <a:xfrm>
            <a:off x="991502" y="1486163"/>
            <a:ext cx="1749794" cy="2592288"/>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90000">
              <a:srgbClr val="000000">
                <a:alpha val="40000"/>
              </a:srgbClr>
            </a:outerShdw>
          </a:effectLst>
        </p:spPr>
      </p:pic>
      <p:sp>
        <p:nvSpPr>
          <p:cNvPr id="768" name="Google Shape;768;p128"/>
          <p:cNvSpPr/>
          <p:nvPr/>
        </p:nvSpPr>
        <p:spPr>
          <a:xfrm>
            <a:off x="3419872" y="843558"/>
            <a:ext cx="5616624" cy="25622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 sz="1800">
                <a:solidFill>
                  <a:schemeClr val="lt1"/>
                </a:solidFill>
                <a:latin typeface="Arial"/>
                <a:ea typeface="Arial"/>
                <a:cs typeface="Arial"/>
                <a:sym typeface="Arial"/>
              </a:rPr>
              <a:t>Hüseyin Cemil Meriç</a:t>
            </a:r>
            <a:r>
              <a:rPr lang="tr" sz="1800">
                <a:solidFill>
                  <a:schemeClr val="lt1"/>
                </a:solidFill>
                <a:latin typeface="Arial"/>
                <a:ea typeface="Arial"/>
                <a:cs typeface="Arial"/>
                <a:sym typeface="Arial"/>
              </a:rPr>
              <a:t>: Yazar, çevirmen ve düşünür. Başta dil, tarih, edebiyat, felsefe ve sosyoloji olmak üzere sosyal bilimlerin birçok alanında araştırma yapmış ve yazılar kaleme almış bir düşünce adamıdır. Telif ettiği 12 eseri ve tercümeleriyle Türk edebiyatında önemli bir yeri olduğu kabul edilir.</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a:p>
            <a:pPr indent="0" lvl="0" marL="0" marR="0" rtl="0" algn="l">
              <a:spcBef>
                <a:spcPts val="0"/>
              </a:spcBef>
              <a:spcAft>
                <a:spcPts val="0"/>
              </a:spcAft>
              <a:buNone/>
            </a:pPr>
            <a:r>
              <a:rPr b="1" lang="tr" sz="1800">
                <a:solidFill>
                  <a:srgbClr val="FFFF00"/>
                </a:solidFill>
                <a:latin typeface="Arial"/>
                <a:ea typeface="Arial"/>
                <a:cs typeface="Arial"/>
                <a:sym typeface="Arial"/>
              </a:rPr>
              <a:t>Doğum tarihi:</a:t>
            </a:r>
            <a:r>
              <a:rPr b="1" lang="tr" sz="1800">
                <a:solidFill>
                  <a:schemeClr val="lt1"/>
                </a:solidFill>
                <a:latin typeface="Arial"/>
                <a:ea typeface="Arial"/>
                <a:cs typeface="Arial"/>
                <a:sym typeface="Arial"/>
              </a:rPr>
              <a:t> </a:t>
            </a:r>
            <a:r>
              <a:rPr lang="tr" sz="1800">
                <a:solidFill>
                  <a:schemeClr val="lt1"/>
                </a:solidFill>
                <a:latin typeface="Arial"/>
                <a:ea typeface="Arial"/>
                <a:cs typeface="Arial"/>
                <a:sym typeface="Arial"/>
              </a:rPr>
              <a:t>12 Aralık 1916, Reyhanlı/Hatay</a:t>
            </a:r>
            <a:endParaRPr sz="1800">
              <a:solidFill>
                <a:schemeClr val="lt1"/>
              </a:solidFill>
              <a:latin typeface="Arial"/>
              <a:ea typeface="Arial"/>
              <a:cs typeface="Arial"/>
              <a:sym typeface="Arial"/>
            </a:endParaRPr>
          </a:p>
          <a:p>
            <a:pPr indent="0" lvl="0" marL="0" marR="0" rtl="0" algn="l">
              <a:spcBef>
                <a:spcPts val="0"/>
              </a:spcBef>
              <a:spcAft>
                <a:spcPts val="0"/>
              </a:spcAft>
              <a:buNone/>
            </a:pPr>
            <a:r>
              <a:rPr b="1" lang="tr" sz="1800">
                <a:solidFill>
                  <a:srgbClr val="FFFF00"/>
                </a:solidFill>
                <a:latin typeface="Arial"/>
                <a:ea typeface="Arial"/>
                <a:cs typeface="Arial"/>
                <a:sym typeface="Arial"/>
              </a:rPr>
              <a:t>Ölüm tarihi ve yeri: </a:t>
            </a:r>
            <a:r>
              <a:rPr lang="tr" sz="1800">
                <a:solidFill>
                  <a:schemeClr val="lt1"/>
                </a:solidFill>
                <a:latin typeface="Arial"/>
                <a:ea typeface="Arial"/>
                <a:cs typeface="Arial"/>
                <a:sym typeface="Arial"/>
              </a:rPr>
              <a:t>13 Haziran 1987, İstanbul</a:t>
            </a:r>
            <a:endParaRPr/>
          </a:p>
          <a:p>
            <a:pPr indent="0" lvl="0" marL="0" marR="0" rtl="0" algn="l">
              <a:spcBef>
                <a:spcPts val="0"/>
              </a:spcBef>
              <a:spcAft>
                <a:spcPts val="0"/>
              </a:spcAft>
              <a:buNone/>
            </a:pPr>
            <a:r>
              <a:rPr b="1" lang="tr" sz="1800">
                <a:solidFill>
                  <a:schemeClr val="lt1"/>
                </a:solidFill>
                <a:latin typeface="Arial"/>
                <a:ea typeface="Arial"/>
                <a:cs typeface="Arial"/>
                <a:sym typeface="Arial"/>
              </a:rPr>
              <a:t>Eşi: </a:t>
            </a:r>
            <a:r>
              <a:rPr lang="tr" sz="1800">
                <a:solidFill>
                  <a:schemeClr val="lt1"/>
                </a:solidFill>
                <a:latin typeface="Arial"/>
                <a:ea typeface="Arial"/>
                <a:cs typeface="Arial"/>
                <a:sym typeface="Arial"/>
              </a:rPr>
              <a:t>Fevziye Menteşoğlu (e. 1942–1983)</a:t>
            </a:r>
            <a:endParaRPr/>
          </a:p>
          <a:p>
            <a:pPr indent="0" lvl="0" marL="0" marR="0" rtl="0" algn="l">
              <a:spcBef>
                <a:spcPts val="0"/>
              </a:spcBef>
              <a:spcAft>
                <a:spcPts val="0"/>
              </a:spcAft>
              <a:buNone/>
            </a:pPr>
            <a:r>
              <a:rPr b="1" lang="tr" sz="1800">
                <a:solidFill>
                  <a:schemeClr val="lt1"/>
                </a:solidFill>
                <a:latin typeface="Arial"/>
                <a:ea typeface="Arial"/>
                <a:cs typeface="Arial"/>
                <a:sym typeface="Arial"/>
              </a:rPr>
              <a:t>Defnedildiği yer: </a:t>
            </a:r>
            <a:r>
              <a:rPr lang="tr" sz="1800">
                <a:solidFill>
                  <a:schemeClr val="lt1"/>
                </a:solidFill>
                <a:latin typeface="Arial"/>
                <a:ea typeface="Arial"/>
                <a:cs typeface="Arial"/>
                <a:sym typeface="Arial"/>
              </a:rPr>
              <a:t>Karacaahmet Mezarlığı, İstanbul</a:t>
            </a:r>
            <a:endParaRPr/>
          </a:p>
          <a:p>
            <a:pPr indent="0" lvl="0" marL="0" marR="0" rtl="0" algn="l">
              <a:spcBef>
                <a:spcPts val="0"/>
              </a:spcBef>
              <a:spcAft>
                <a:spcPts val="0"/>
              </a:spcAft>
              <a:buNone/>
            </a:pPr>
            <a:r>
              <a:rPr b="1" lang="tr" sz="1800">
                <a:solidFill>
                  <a:schemeClr val="lt1"/>
                </a:solidFill>
                <a:latin typeface="Arial"/>
                <a:ea typeface="Arial"/>
                <a:cs typeface="Arial"/>
                <a:sym typeface="Arial"/>
              </a:rPr>
              <a:t>Çocukları: </a:t>
            </a:r>
            <a:r>
              <a:rPr lang="tr" sz="1800">
                <a:solidFill>
                  <a:schemeClr val="lt1"/>
                </a:solidFill>
                <a:latin typeface="Arial"/>
                <a:ea typeface="Arial"/>
                <a:cs typeface="Arial"/>
                <a:sym typeface="Arial"/>
              </a:rPr>
              <a:t>Ümit Meriç Yazan</a:t>
            </a:r>
            <a:endParaRPr/>
          </a:p>
        </p:txBody>
      </p:sp>
      <p:sp>
        <p:nvSpPr>
          <p:cNvPr id="769" name="Google Shape;769;p128"/>
          <p:cNvSpPr/>
          <p:nvPr/>
        </p:nvSpPr>
        <p:spPr>
          <a:xfrm>
            <a:off x="2483768" y="310797"/>
            <a:ext cx="4823264" cy="3924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 sz="2800">
                <a:solidFill>
                  <a:srgbClr val="FFFF00"/>
                </a:solidFill>
                <a:latin typeface="Arial"/>
                <a:ea typeface="Arial"/>
                <a:cs typeface="Arial"/>
                <a:sym typeface="Arial"/>
              </a:rPr>
              <a:t>CEMİL MERİÇ (1916-1987)</a:t>
            </a:r>
            <a:endParaRPr b="1" sz="2800">
              <a:solidFill>
                <a:srgbClr val="FFFF00"/>
              </a:solidFill>
              <a:latin typeface="Arial"/>
              <a:ea typeface="Arial"/>
              <a:cs typeface="Arial"/>
              <a:sym typeface="Arial"/>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129"/>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775" name="Google Shape;775;p129"/>
          <p:cNvSpPr txBox="1"/>
          <p:nvPr>
            <p:ph idx="4294967295" type="body"/>
          </p:nvPr>
        </p:nvSpPr>
        <p:spPr>
          <a:xfrm>
            <a:off x="323525" y="195476"/>
            <a:ext cx="8640900" cy="4506900"/>
          </a:xfrm>
          <a:prstGeom prst="rect">
            <a:avLst/>
          </a:prstGeom>
          <a:noFill/>
          <a:ln>
            <a:noFill/>
          </a:ln>
        </p:spPr>
        <p:txBody>
          <a:bodyPr anchorCtr="0" anchor="t" bIns="45700" lIns="91425" spcFirstLastPara="1" rIns="91425" wrap="square" tIns="45700">
            <a:normAutofit lnSpcReduction="10000"/>
          </a:bodyPr>
          <a:lstStyle/>
          <a:p>
            <a:pPr indent="-384047" lvl="0" marL="448056" rtl="0" algn="ctr">
              <a:spcBef>
                <a:spcPts val="0"/>
              </a:spcBef>
              <a:spcAft>
                <a:spcPts val="0"/>
              </a:spcAft>
              <a:buSzPts val="2400"/>
              <a:buFont typeface="Noto Sans Symbols"/>
              <a:buNone/>
            </a:pPr>
            <a:r>
              <a:rPr b="1" lang="tr" sz="3200">
                <a:solidFill>
                  <a:srgbClr val="FFFF00"/>
                </a:solidFill>
              </a:rPr>
              <a:t>CEMİL MERİÇ (1916—1987)</a:t>
            </a:r>
            <a:endParaRPr sz="3200"/>
          </a:p>
          <a:p>
            <a:pPr indent="-384047" lvl="0" marL="448056" rtl="0" algn="l">
              <a:spcBef>
                <a:spcPts val="600"/>
              </a:spcBef>
              <a:spcAft>
                <a:spcPts val="0"/>
              </a:spcAft>
              <a:buSzPts val="2400"/>
              <a:buChar char="⦿"/>
            </a:pPr>
            <a:r>
              <a:rPr lang="tr"/>
              <a:t>Deneme türünün usta isimlerindendir.</a:t>
            </a:r>
            <a:endParaRPr/>
          </a:p>
          <a:p>
            <a:pPr indent="-384047" lvl="0" marL="448056" rtl="0" algn="l">
              <a:spcBef>
                <a:spcPts val="600"/>
              </a:spcBef>
              <a:spcAft>
                <a:spcPts val="0"/>
              </a:spcAft>
              <a:buSzPts val="2400"/>
              <a:buChar char="⦿"/>
            </a:pPr>
            <a:r>
              <a:rPr lang="tr"/>
              <a:t>Denemeleri dışında, edebiyat tarihi, felsefe, tarih çalışmaları ve çevirileri de vardır.</a:t>
            </a:r>
            <a:endParaRPr/>
          </a:p>
          <a:p>
            <a:pPr indent="0" lvl="0" marL="64008" rtl="0" algn="l">
              <a:spcBef>
                <a:spcPts val="600"/>
              </a:spcBef>
              <a:spcAft>
                <a:spcPts val="0"/>
              </a:spcAft>
              <a:buSzPts val="2400"/>
              <a:buNone/>
            </a:pPr>
            <a:r>
              <a:t/>
            </a:r>
            <a:endParaRPr/>
          </a:p>
          <a:p>
            <a:pPr indent="-384047" lvl="0" marL="448056" rtl="0" algn="l">
              <a:lnSpc>
                <a:spcPct val="90000"/>
              </a:lnSpc>
              <a:spcBef>
                <a:spcPts val="600"/>
              </a:spcBef>
              <a:spcAft>
                <a:spcPts val="0"/>
              </a:spcAft>
              <a:buClr>
                <a:srgbClr val="FF388C"/>
              </a:buClr>
              <a:buSzPts val="2400"/>
              <a:buNone/>
            </a:pPr>
            <a:r>
              <a:rPr b="1" lang="tr">
                <a:solidFill>
                  <a:srgbClr val="FFFF00"/>
                </a:solidFill>
              </a:rPr>
              <a:t>Bazı Eserleri:</a:t>
            </a:r>
            <a:endParaRPr/>
          </a:p>
          <a:p>
            <a:pPr indent="-384047" lvl="0" marL="448056" rtl="0" algn="l">
              <a:spcBef>
                <a:spcPts val="600"/>
              </a:spcBef>
              <a:spcAft>
                <a:spcPts val="0"/>
              </a:spcAft>
              <a:buSzPts val="2400"/>
              <a:buChar char="⦿"/>
            </a:pPr>
            <a:r>
              <a:rPr b="1" lang="tr"/>
              <a:t>Deneme:</a:t>
            </a:r>
            <a:r>
              <a:rPr lang="tr"/>
              <a:t> Bu Ülke, Mağaradakiler </a:t>
            </a:r>
            <a:r>
              <a:rPr b="1" lang="tr"/>
              <a:t>Araştırma</a:t>
            </a:r>
            <a:r>
              <a:rPr b="1" lang="tr"/>
              <a:t>/İnceleme:</a:t>
            </a:r>
            <a:r>
              <a:rPr lang="tr"/>
              <a:t> Umrandan Uygarlığa, Kırk Ambar, Bir Dünyanın Eşiğinde...</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130"/>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pic>
        <p:nvPicPr>
          <p:cNvPr descr="D:\Desktop\34355208_1837946326510083_7175720883560906752_n.jpg" id="781" name="Google Shape;781;p130"/>
          <p:cNvPicPr preferRelativeResize="0"/>
          <p:nvPr/>
        </p:nvPicPr>
        <p:blipFill rotWithShape="1">
          <a:blip r:embed="rId3">
            <a:alphaModFix/>
          </a:blip>
          <a:srcRect b="0" l="0" r="0" t="0"/>
          <a:stretch/>
        </p:blipFill>
        <p:spPr>
          <a:xfrm>
            <a:off x="1205175" y="1033850"/>
            <a:ext cx="2367300" cy="3227450"/>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90000">
              <a:srgbClr val="000000">
                <a:alpha val="40000"/>
              </a:srgbClr>
            </a:outerShdw>
          </a:effectLst>
        </p:spPr>
      </p:pic>
      <p:sp>
        <p:nvSpPr>
          <p:cNvPr id="782" name="Google Shape;782;p130"/>
          <p:cNvSpPr/>
          <p:nvPr/>
        </p:nvSpPr>
        <p:spPr>
          <a:xfrm>
            <a:off x="4314575" y="837508"/>
            <a:ext cx="4204500" cy="214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 sz="1800">
                <a:solidFill>
                  <a:schemeClr val="lt1"/>
                </a:solidFill>
                <a:latin typeface="Arial"/>
                <a:ea typeface="Arial"/>
                <a:cs typeface="Arial"/>
                <a:sym typeface="Arial"/>
              </a:rPr>
              <a:t>Recep Bilginer:</a:t>
            </a:r>
            <a:endParaRPr/>
          </a:p>
          <a:p>
            <a:pPr indent="0" lvl="0" marL="0" marR="0" rtl="0" algn="l">
              <a:spcBef>
                <a:spcPts val="0"/>
              </a:spcBef>
              <a:spcAft>
                <a:spcPts val="0"/>
              </a:spcAft>
              <a:buNone/>
            </a:pPr>
            <a:r>
              <a:rPr lang="tr" sz="1800">
                <a:solidFill>
                  <a:schemeClr val="lt1"/>
                </a:solidFill>
                <a:latin typeface="Arial"/>
                <a:ea typeface="Arial"/>
                <a:cs typeface="Arial"/>
                <a:sym typeface="Arial"/>
              </a:rPr>
              <a:t>Gazeteci ve oyun yazarı.</a:t>
            </a:r>
            <a:endParaRPr/>
          </a:p>
          <a:p>
            <a:pPr indent="0" lvl="0" marL="0" marR="0" rtl="0" algn="l">
              <a:spcBef>
                <a:spcPts val="0"/>
              </a:spcBef>
              <a:spcAft>
                <a:spcPts val="0"/>
              </a:spcAft>
              <a:buNone/>
            </a:pPr>
            <a:r>
              <a:rPr lang="tr" sz="1800">
                <a:solidFill>
                  <a:schemeClr val="lt1"/>
                </a:solidFill>
                <a:latin typeface="Arial"/>
                <a:ea typeface="Arial"/>
                <a:cs typeface="Arial"/>
                <a:sym typeface="Arial"/>
              </a:rPr>
              <a:t> </a:t>
            </a:r>
            <a:endParaRPr sz="1800">
              <a:solidFill>
                <a:schemeClr val="lt1"/>
              </a:solidFill>
              <a:latin typeface="Arial"/>
              <a:ea typeface="Arial"/>
              <a:cs typeface="Arial"/>
              <a:sym typeface="Arial"/>
            </a:endParaRPr>
          </a:p>
          <a:p>
            <a:pPr indent="0" lvl="0" marL="0" marR="0" rtl="0" algn="l">
              <a:spcBef>
                <a:spcPts val="0"/>
              </a:spcBef>
              <a:spcAft>
                <a:spcPts val="0"/>
              </a:spcAft>
              <a:buNone/>
            </a:pPr>
            <a:r>
              <a:rPr b="1" lang="tr" sz="1800">
                <a:solidFill>
                  <a:srgbClr val="FFFF00"/>
                </a:solidFill>
                <a:latin typeface="Arial"/>
                <a:ea typeface="Arial"/>
                <a:cs typeface="Arial"/>
                <a:sym typeface="Arial"/>
              </a:rPr>
              <a:t>Doğum</a:t>
            </a:r>
            <a:r>
              <a:rPr b="1" lang="tr" sz="1800">
                <a:solidFill>
                  <a:schemeClr val="lt1"/>
                </a:solidFill>
                <a:latin typeface="Arial"/>
                <a:ea typeface="Arial"/>
                <a:cs typeface="Arial"/>
                <a:sym typeface="Arial"/>
              </a:rPr>
              <a:t>: </a:t>
            </a:r>
            <a:r>
              <a:rPr lang="tr" sz="1800">
                <a:solidFill>
                  <a:schemeClr val="lt1"/>
                </a:solidFill>
                <a:latin typeface="Arial"/>
                <a:ea typeface="Arial"/>
                <a:cs typeface="Arial"/>
                <a:sym typeface="Arial"/>
              </a:rPr>
              <a:t>1922, Adana</a:t>
            </a:r>
            <a:endParaRPr/>
          </a:p>
          <a:p>
            <a:pPr indent="0" lvl="0" marL="0" marR="0" rtl="0" algn="l">
              <a:spcBef>
                <a:spcPts val="0"/>
              </a:spcBef>
              <a:spcAft>
                <a:spcPts val="0"/>
              </a:spcAft>
              <a:buNone/>
            </a:pPr>
            <a:r>
              <a:rPr b="1" lang="tr" sz="1800">
                <a:solidFill>
                  <a:srgbClr val="FFFF00"/>
                </a:solidFill>
                <a:latin typeface="Arial"/>
                <a:ea typeface="Arial"/>
                <a:cs typeface="Arial"/>
                <a:sym typeface="Arial"/>
              </a:rPr>
              <a:t>Ölüm</a:t>
            </a:r>
            <a:r>
              <a:rPr b="1" lang="tr" sz="1800">
                <a:solidFill>
                  <a:schemeClr val="lt1"/>
                </a:solidFill>
                <a:latin typeface="Arial"/>
                <a:ea typeface="Arial"/>
                <a:cs typeface="Arial"/>
                <a:sym typeface="Arial"/>
              </a:rPr>
              <a:t>: </a:t>
            </a:r>
            <a:r>
              <a:rPr lang="tr" sz="1800">
                <a:solidFill>
                  <a:schemeClr val="lt1"/>
                </a:solidFill>
                <a:latin typeface="Arial"/>
                <a:ea typeface="Arial"/>
                <a:cs typeface="Arial"/>
                <a:sym typeface="Arial"/>
              </a:rPr>
              <a:t>17 Haziran 2005, Ankara</a:t>
            </a:r>
            <a:endParaRPr sz="1800">
              <a:solidFill>
                <a:schemeClr val="lt1"/>
              </a:solidFill>
              <a:latin typeface="Arial"/>
              <a:ea typeface="Arial"/>
              <a:cs typeface="Arial"/>
              <a:sym typeface="Arial"/>
            </a:endParaRPr>
          </a:p>
        </p:txBody>
      </p:sp>
      <p:sp>
        <p:nvSpPr>
          <p:cNvPr id="783" name="Google Shape;783;p130"/>
          <p:cNvSpPr/>
          <p:nvPr/>
        </p:nvSpPr>
        <p:spPr>
          <a:xfrm>
            <a:off x="2145113" y="87474"/>
            <a:ext cx="4765279" cy="34624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SzPts val="2400"/>
              <a:buFont typeface="Noto Sans Symbols"/>
              <a:buNone/>
            </a:pPr>
            <a:r>
              <a:rPr b="1" lang="tr" sz="2400">
                <a:solidFill>
                  <a:srgbClr val="FFFF00"/>
                </a:solidFill>
                <a:latin typeface="Arial"/>
                <a:ea typeface="Arial"/>
                <a:cs typeface="Arial"/>
                <a:sym typeface="Arial"/>
              </a:rPr>
              <a:t>RECEP BİLGİNER (1922—2005)</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131"/>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789" name="Google Shape;789;p131"/>
          <p:cNvSpPr txBox="1"/>
          <p:nvPr>
            <p:ph idx="4294967295" type="body"/>
          </p:nvPr>
        </p:nvSpPr>
        <p:spPr>
          <a:xfrm>
            <a:off x="179500" y="141676"/>
            <a:ext cx="8712900" cy="4646700"/>
          </a:xfrm>
          <a:prstGeom prst="rect">
            <a:avLst/>
          </a:prstGeom>
          <a:noFill/>
          <a:ln>
            <a:noFill/>
          </a:ln>
        </p:spPr>
        <p:txBody>
          <a:bodyPr anchorCtr="0" anchor="t" bIns="45700" lIns="91425" spcFirstLastPara="1" rIns="91425" wrap="square" tIns="45700">
            <a:normAutofit fontScale="62500" lnSpcReduction="20000"/>
          </a:bodyPr>
          <a:lstStyle/>
          <a:p>
            <a:pPr indent="-384047" lvl="0" marL="448056" rtl="0" algn="ctr">
              <a:lnSpc>
                <a:spcPct val="100000"/>
              </a:lnSpc>
              <a:spcBef>
                <a:spcPts val="0"/>
              </a:spcBef>
              <a:spcAft>
                <a:spcPts val="0"/>
              </a:spcAft>
              <a:buSzPct val="63333"/>
              <a:buFont typeface="Noto Sans Symbols"/>
              <a:buNone/>
            </a:pPr>
            <a:r>
              <a:rPr b="1" lang="tr" sz="4800">
                <a:solidFill>
                  <a:srgbClr val="FFFF00"/>
                </a:solidFill>
              </a:rPr>
              <a:t>RECEP BİLGİNER (1922—2005)</a:t>
            </a:r>
            <a:endParaRPr sz="4800"/>
          </a:p>
          <a:p>
            <a:pPr indent="-349758" lvl="0" marL="448056" rtl="0" algn="l">
              <a:lnSpc>
                <a:spcPct val="100000"/>
              </a:lnSpc>
              <a:spcBef>
                <a:spcPts val="510"/>
              </a:spcBef>
              <a:spcAft>
                <a:spcPts val="0"/>
              </a:spcAft>
              <a:buSzPct val="80000"/>
              <a:buChar char="⦿"/>
            </a:pPr>
            <a:r>
              <a:rPr lang="tr"/>
              <a:t>Edebiyata şiirle başlamış, sonra tiyatroya yönelmiş ve tiyatro yazarı olarak tanınmıştır.</a:t>
            </a:r>
            <a:endParaRPr/>
          </a:p>
          <a:p>
            <a:pPr indent="-254507" lvl="0" marL="448056" rtl="0" algn="l">
              <a:lnSpc>
                <a:spcPct val="100000"/>
              </a:lnSpc>
              <a:spcBef>
                <a:spcPts val="510"/>
              </a:spcBef>
              <a:spcAft>
                <a:spcPts val="0"/>
              </a:spcAft>
              <a:buSzPct val="80000"/>
              <a:buNone/>
            </a:pPr>
            <a:r>
              <a:t/>
            </a:r>
            <a:endParaRPr/>
          </a:p>
          <a:p>
            <a:pPr indent="-349758" lvl="0" marL="448056" rtl="0" algn="l">
              <a:lnSpc>
                <a:spcPct val="100000"/>
              </a:lnSpc>
              <a:spcBef>
                <a:spcPts val="510"/>
              </a:spcBef>
              <a:spcAft>
                <a:spcPts val="0"/>
              </a:spcAft>
              <a:buSzPct val="80000"/>
              <a:buChar char="⦿"/>
            </a:pPr>
            <a:r>
              <a:rPr lang="tr"/>
              <a:t>Gazetecilik yönü önemlidir, gücünü gazetecilikten alır. Roman ve şiir türünde de eserleri vardır.</a:t>
            </a:r>
            <a:endParaRPr/>
          </a:p>
          <a:p>
            <a:pPr indent="-254507" lvl="0" marL="448056" rtl="0" algn="l">
              <a:lnSpc>
                <a:spcPct val="100000"/>
              </a:lnSpc>
              <a:spcBef>
                <a:spcPts val="510"/>
              </a:spcBef>
              <a:spcAft>
                <a:spcPts val="0"/>
              </a:spcAft>
              <a:buSzPct val="80000"/>
              <a:buNone/>
            </a:pPr>
            <a:r>
              <a:t/>
            </a:r>
            <a:endParaRPr/>
          </a:p>
          <a:p>
            <a:pPr indent="-349758" lvl="0" marL="448056" rtl="0" algn="l">
              <a:lnSpc>
                <a:spcPct val="100000"/>
              </a:lnSpc>
              <a:spcBef>
                <a:spcPts val="510"/>
              </a:spcBef>
              <a:spcAft>
                <a:spcPts val="0"/>
              </a:spcAft>
              <a:buSzPct val="80000"/>
              <a:buChar char="⦿"/>
            </a:pPr>
            <a:r>
              <a:rPr lang="tr"/>
              <a:t>Tiyatrolarında toplumsal aksaklıkları, köy konusunu işlemiş, köylülerin sorunlarını yansıtmıştır. Çoğunlukla Güney Anadolu köylerinde yaşananları anlatır.</a:t>
            </a:r>
            <a:endParaRPr b="1">
              <a:solidFill>
                <a:srgbClr val="FFFF00"/>
              </a:solidFill>
            </a:endParaRPr>
          </a:p>
          <a:p>
            <a:pPr indent="-384047" lvl="0" marL="448056" rtl="0" algn="l">
              <a:lnSpc>
                <a:spcPct val="100000"/>
              </a:lnSpc>
              <a:spcBef>
                <a:spcPts val="510"/>
              </a:spcBef>
              <a:spcAft>
                <a:spcPts val="0"/>
              </a:spcAft>
              <a:buClr>
                <a:srgbClr val="FF388C"/>
              </a:buClr>
              <a:buSzPct val="80000"/>
              <a:buNone/>
            </a:pPr>
            <a:r>
              <a:t/>
            </a:r>
            <a:endParaRPr b="1">
              <a:solidFill>
                <a:srgbClr val="FFFF00"/>
              </a:solidFill>
            </a:endParaRPr>
          </a:p>
          <a:p>
            <a:pPr indent="-384047" lvl="0" marL="448056" rtl="0" algn="l">
              <a:lnSpc>
                <a:spcPct val="100000"/>
              </a:lnSpc>
              <a:spcBef>
                <a:spcPts val="510"/>
              </a:spcBef>
              <a:spcAft>
                <a:spcPts val="0"/>
              </a:spcAft>
              <a:buClr>
                <a:srgbClr val="FF388C"/>
              </a:buClr>
              <a:buSzPct val="80000"/>
              <a:buNone/>
            </a:pPr>
            <a:r>
              <a:rPr b="1" lang="tr">
                <a:solidFill>
                  <a:srgbClr val="FFFF00"/>
                </a:solidFill>
              </a:rPr>
              <a:t>Bazı Eserleri:</a:t>
            </a:r>
            <a:endParaRPr/>
          </a:p>
          <a:p>
            <a:pPr indent="-349758" lvl="0" marL="448056" rtl="0" algn="l">
              <a:lnSpc>
                <a:spcPct val="100000"/>
              </a:lnSpc>
              <a:spcBef>
                <a:spcPts val="510"/>
              </a:spcBef>
              <a:spcAft>
                <a:spcPts val="0"/>
              </a:spcAft>
              <a:buSzPct val="80000"/>
              <a:buChar char="⦿"/>
            </a:pPr>
            <a:r>
              <a:rPr b="1" lang="tr"/>
              <a:t>Tiyatro: </a:t>
            </a:r>
            <a:r>
              <a:rPr lang="tr"/>
              <a:t>Yunus Emre, Mevlânâ, Parkta Bir Sonbahar Günüydü, Gazeteciden Dost, İsyancılar, Ben Devletim, Sarı Naciye, Utanç Dünyası, Sevdiğim Adam, Karım ve Kızım, Son Misafir</a:t>
            </a:r>
            <a:endParaRPr/>
          </a:p>
          <a:p>
            <a:pPr indent="-349758" lvl="0" marL="448056" rtl="0" algn="l">
              <a:lnSpc>
                <a:spcPct val="100000"/>
              </a:lnSpc>
              <a:spcBef>
                <a:spcPts val="510"/>
              </a:spcBef>
              <a:spcAft>
                <a:spcPts val="0"/>
              </a:spcAft>
              <a:buSzPct val="80000"/>
              <a:buChar char="⦿"/>
            </a:pPr>
            <a:r>
              <a:rPr b="1" lang="tr"/>
              <a:t>Roman: </a:t>
            </a:r>
            <a:r>
              <a:rPr lang="tr"/>
              <a:t>Politikada Bir Sarı Çizmeli.</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132"/>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pic>
        <p:nvPicPr>
          <p:cNvPr descr="D:\Desktop\artist__149193.jpg" id="795" name="Google Shape;795;p132"/>
          <p:cNvPicPr preferRelativeResize="0"/>
          <p:nvPr/>
        </p:nvPicPr>
        <p:blipFill rotWithShape="1">
          <a:blip r:embed="rId3">
            <a:alphaModFix/>
          </a:blip>
          <a:srcRect b="0" l="0" r="0" t="0"/>
          <a:stretch/>
        </p:blipFill>
        <p:spPr>
          <a:xfrm>
            <a:off x="1283700" y="1214360"/>
            <a:ext cx="2192825" cy="3098649"/>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90000">
              <a:srgbClr val="000000">
                <a:alpha val="40000"/>
              </a:srgbClr>
            </a:outerShdw>
          </a:effectLst>
        </p:spPr>
      </p:pic>
      <p:sp>
        <p:nvSpPr>
          <p:cNvPr id="796" name="Google Shape;796;p132"/>
          <p:cNvSpPr/>
          <p:nvPr/>
        </p:nvSpPr>
        <p:spPr>
          <a:xfrm>
            <a:off x="4012450" y="825300"/>
            <a:ext cx="4908000" cy="309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 sz="1800">
                <a:solidFill>
                  <a:schemeClr val="lt1"/>
                </a:solidFill>
                <a:latin typeface="Arial"/>
                <a:ea typeface="Arial"/>
                <a:cs typeface="Arial"/>
                <a:sym typeface="Arial"/>
              </a:rPr>
              <a:t>Oyun yazarı, şair ve eleştirmen. İstanbul Üniversitesi, İngiliz Dili ve Edebiyatı Bölümü'nde ve Felsefe Bölümü'nde eğitim gören Oflazoğlu, ABD'ye giderek burada tiyatro üzerine çalışma ve araştırmalar yaptı. Oyun yazarlığı konusunda eğitim aldı.</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a:p>
            <a:pPr indent="0" lvl="0" marL="0" marR="0" rtl="0" algn="l">
              <a:spcBef>
                <a:spcPts val="0"/>
              </a:spcBef>
              <a:spcAft>
                <a:spcPts val="0"/>
              </a:spcAft>
              <a:buNone/>
            </a:pPr>
            <a:r>
              <a:rPr lang="tr" sz="1800">
                <a:solidFill>
                  <a:schemeClr val="lt1"/>
                </a:solidFill>
                <a:latin typeface="Arial"/>
                <a:ea typeface="Arial"/>
                <a:cs typeface="Arial"/>
                <a:sym typeface="Arial"/>
              </a:rPr>
              <a:t> </a:t>
            </a:r>
            <a:r>
              <a:rPr b="1" lang="tr" sz="1800">
                <a:solidFill>
                  <a:schemeClr val="lt1"/>
                </a:solidFill>
                <a:latin typeface="Arial"/>
                <a:ea typeface="Arial"/>
                <a:cs typeface="Arial"/>
                <a:sym typeface="Arial"/>
              </a:rPr>
              <a:t>Doğum: </a:t>
            </a:r>
            <a:r>
              <a:rPr lang="tr" sz="1800">
                <a:solidFill>
                  <a:schemeClr val="lt1"/>
                </a:solidFill>
                <a:latin typeface="Arial"/>
                <a:ea typeface="Arial"/>
                <a:cs typeface="Arial"/>
                <a:sym typeface="Arial"/>
              </a:rPr>
              <a:t>1932, Adana</a:t>
            </a:r>
            <a:endParaRPr/>
          </a:p>
        </p:txBody>
      </p:sp>
      <p:sp>
        <p:nvSpPr>
          <p:cNvPr id="797" name="Google Shape;797;p132"/>
          <p:cNvSpPr/>
          <p:nvPr/>
        </p:nvSpPr>
        <p:spPr>
          <a:xfrm>
            <a:off x="2399575" y="281350"/>
            <a:ext cx="5337300" cy="384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SzPts val="1800"/>
              <a:buFont typeface="Noto Sans Symbols"/>
              <a:buNone/>
            </a:pPr>
            <a:r>
              <a:rPr b="1" lang="tr" sz="2100">
                <a:solidFill>
                  <a:srgbClr val="FFFF00"/>
                </a:solidFill>
                <a:latin typeface="Arial"/>
                <a:ea typeface="Arial"/>
                <a:cs typeface="Arial"/>
                <a:sym typeface="Arial"/>
              </a:rPr>
              <a:t>TURAN OFLAZOĞLU (1932—)</a:t>
            </a:r>
            <a:endParaRPr sz="2100"/>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sp>
        <p:nvSpPr>
          <p:cNvPr id="802" name="Google Shape;802;p133"/>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803" name="Google Shape;803;p133"/>
          <p:cNvSpPr txBox="1"/>
          <p:nvPr>
            <p:ph idx="4294967295" type="body"/>
          </p:nvPr>
        </p:nvSpPr>
        <p:spPr>
          <a:xfrm>
            <a:off x="179500" y="195476"/>
            <a:ext cx="8784900" cy="4665900"/>
          </a:xfrm>
          <a:prstGeom prst="rect">
            <a:avLst/>
          </a:prstGeom>
          <a:noFill/>
          <a:ln>
            <a:noFill/>
          </a:ln>
        </p:spPr>
        <p:txBody>
          <a:bodyPr anchorCtr="0" anchor="t" bIns="45700" lIns="91425" spcFirstLastPara="1" rIns="91425" wrap="square" tIns="45700">
            <a:normAutofit fontScale="62500" lnSpcReduction="20000"/>
          </a:bodyPr>
          <a:lstStyle/>
          <a:p>
            <a:pPr indent="-384047" lvl="0" marL="448056" rtl="0" algn="ctr">
              <a:lnSpc>
                <a:spcPct val="100000"/>
              </a:lnSpc>
              <a:spcBef>
                <a:spcPts val="0"/>
              </a:spcBef>
              <a:spcAft>
                <a:spcPts val="0"/>
              </a:spcAft>
              <a:buSzPct val="67522"/>
              <a:buFont typeface="Noto Sans Symbols"/>
              <a:buNone/>
            </a:pPr>
            <a:r>
              <a:rPr b="1" lang="tr" sz="5450">
                <a:solidFill>
                  <a:srgbClr val="FFFF00"/>
                </a:solidFill>
              </a:rPr>
              <a:t>TURAN OFLAZOĞLU (1932—)</a:t>
            </a:r>
            <a:endParaRPr sz="5450"/>
          </a:p>
          <a:p>
            <a:pPr indent="-361187" lvl="0" marL="448056" rtl="0" algn="l">
              <a:lnSpc>
                <a:spcPct val="100000"/>
              </a:lnSpc>
              <a:spcBef>
                <a:spcPts val="465"/>
              </a:spcBef>
              <a:spcAft>
                <a:spcPts val="0"/>
              </a:spcAft>
              <a:buSzPct val="80000"/>
              <a:buChar char="⦿"/>
            </a:pPr>
            <a:r>
              <a:rPr lang="tr"/>
              <a:t>Edebiyatımızda “tiyatro yazarı” olarak tanınan sanatçı, daha çok “tarihî” konuları işlemiştir.</a:t>
            </a:r>
            <a:endParaRPr/>
          </a:p>
          <a:p>
            <a:pPr indent="-265937" lvl="0" marL="448056" rtl="0" algn="l">
              <a:lnSpc>
                <a:spcPct val="100000"/>
              </a:lnSpc>
              <a:spcBef>
                <a:spcPts val="465"/>
              </a:spcBef>
              <a:spcAft>
                <a:spcPts val="0"/>
              </a:spcAft>
              <a:buSzPct val="80000"/>
              <a:buNone/>
            </a:pPr>
            <a:r>
              <a:t/>
            </a:r>
            <a:endParaRPr/>
          </a:p>
          <a:p>
            <a:pPr indent="-361187" lvl="0" marL="448056" rtl="0" algn="l">
              <a:lnSpc>
                <a:spcPct val="100000"/>
              </a:lnSpc>
              <a:spcBef>
                <a:spcPts val="465"/>
              </a:spcBef>
              <a:spcAft>
                <a:spcPts val="0"/>
              </a:spcAft>
              <a:buSzPct val="80000"/>
              <a:buChar char="⦿"/>
            </a:pPr>
            <a:r>
              <a:rPr lang="tr"/>
              <a:t>Tarihî olayları işlediği oyunlarında tragedyanın özelliklerinden yararlanmıştır.</a:t>
            </a:r>
            <a:endParaRPr/>
          </a:p>
          <a:p>
            <a:pPr indent="-265937" lvl="0" marL="448056" rtl="0" algn="l">
              <a:lnSpc>
                <a:spcPct val="100000"/>
              </a:lnSpc>
              <a:spcBef>
                <a:spcPts val="465"/>
              </a:spcBef>
              <a:spcAft>
                <a:spcPts val="0"/>
              </a:spcAft>
              <a:buSzPct val="80000"/>
              <a:buNone/>
            </a:pPr>
            <a:r>
              <a:t/>
            </a:r>
            <a:endParaRPr/>
          </a:p>
          <a:p>
            <a:pPr indent="-361187" lvl="0" marL="448056" rtl="0" algn="l">
              <a:lnSpc>
                <a:spcPct val="100000"/>
              </a:lnSpc>
              <a:spcBef>
                <a:spcPts val="465"/>
              </a:spcBef>
              <a:spcAft>
                <a:spcPts val="0"/>
              </a:spcAft>
              <a:buSzPct val="80000"/>
              <a:buChar char="⦿"/>
            </a:pPr>
            <a:r>
              <a:rPr lang="tr"/>
              <a:t>Tragedyanın unsurlarından biri olan “koro” unsuruna yer vermiştir.</a:t>
            </a:r>
            <a:endParaRPr/>
          </a:p>
          <a:p>
            <a:pPr indent="-265937" lvl="0" marL="448056" rtl="0" algn="l">
              <a:lnSpc>
                <a:spcPct val="100000"/>
              </a:lnSpc>
              <a:spcBef>
                <a:spcPts val="465"/>
              </a:spcBef>
              <a:spcAft>
                <a:spcPts val="0"/>
              </a:spcAft>
              <a:buSzPct val="80000"/>
              <a:buNone/>
            </a:pPr>
            <a:r>
              <a:t/>
            </a:r>
            <a:endParaRPr/>
          </a:p>
          <a:p>
            <a:pPr indent="-361187" lvl="0" marL="448056" rtl="0" algn="l">
              <a:lnSpc>
                <a:spcPct val="100000"/>
              </a:lnSpc>
              <a:spcBef>
                <a:spcPts val="465"/>
              </a:spcBef>
              <a:spcAft>
                <a:spcPts val="0"/>
              </a:spcAft>
              <a:buSzPct val="80000"/>
              <a:buChar char="⦿"/>
            </a:pPr>
            <a:r>
              <a:rPr lang="tr"/>
              <a:t>Yazar, köy konulu oyunlar da yazmıştır.</a:t>
            </a:r>
            <a:endParaRPr/>
          </a:p>
          <a:p>
            <a:pPr indent="-265937" lvl="0" marL="448056" rtl="0" algn="l">
              <a:lnSpc>
                <a:spcPct val="100000"/>
              </a:lnSpc>
              <a:spcBef>
                <a:spcPts val="465"/>
              </a:spcBef>
              <a:spcAft>
                <a:spcPts val="0"/>
              </a:spcAft>
              <a:buSzPct val="80000"/>
              <a:buNone/>
            </a:pPr>
            <a:r>
              <a:t/>
            </a:r>
            <a:endParaRPr/>
          </a:p>
          <a:p>
            <a:pPr indent="0" lvl="0" marL="64008" rtl="0" algn="l">
              <a:lnSpc>
                <a:spcPct val="100000"/>
              </a:lnSpc>
              <a:spcBef>
                <a:spcPts val="465"/>
              </a:spcBef>
              <a:spcAft>
                <a:spcPts val="0"/>
              </a:spcAft>
              <a:buSzPct val="80000"/>
              <a:buNone/>
            </a:pPr>
            <a:r>
              <a:rPr b="1" lang="tr">
                <a:solidFill>
                  <a:srgbClr val="FFFF00"/>
                </a:solidFill>
              </a:rPr>
              <a:t>Bazı Eserleri:</a:t>
            </a:r>
            <a:endParaRPr/>
          </a:p>
          <a:p>
            <a:pPr indent="-361187" lvl="0" marL="448056" rtl="0" algn="l">
              <a:lnSpc>
                <a:spcPct val="100000"/>
              </a:lnSpc>
              <a:spcBef>
                <a:spcPts val="465"/>
              </a:spcBef>
              <a:spcAft>
                <a:spcPts val="0"/>
              </a:spcAft>
              <a:buSzPct val="80000"/>
              <a:buChar char="⦿"/>
            </a:pPr>
            <a:r>
              <a:rPr b="1" lang="tr"/>
              <a:t>Tiyatro: </a:t>
            </a:r>
            <a:r>
              <a:rPr lang="tr"/>
              <a:t>Kösem Sultan, Cem Sultan, Deli İbrahim, IV. Murat, Genç Osman, III. Selim: Kılıç ve Ney, Sinan, Fatih, Bizans Düştü, Keziban, Sokrates Savunuyor, Allah’ın Dediği Olur, Elif Ana, Yine Bir Gül nihai, Gardiyan, 7. </a:t>
            </a:r>
            <a:r>
              <a:rPr lang="tr"/>
              <a:t>Mühür</a:t>
            </a:r>
            <a:r>
              <a:rPr lang="tr"/>
              <a:t>, Atatürk, Korkut Ata...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5"/>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pic>
        <p:nvPicPr>
          <p:cNvPr descr="D:\Desktop\ikinci_yeni_sairleri.jpg" id="200" name="Google Shape;200;p35"/>
          <p:cNvPicPr preferRelativeResize="0"/>
          <p:nvPr/>
        </p:nvPicPr>
        <p:blipFill rotWithShape="1">
          <a:blip r:embed="rId3">
            <a:alphaModFix/>
          </a:blip>
          <a:srcRect b="0" l="0" r="0" t="0"/>
          <a:stretch/>
        </p:blipFill>
        <p:spPr>
          <a:xfrm>
            <a:off x="1407574" y="2076925"/>
            <a:ext cx="6072188" cy="1785938"/>
          </a:xfrm>
          <a:prstGeom prst="rect">
            <a:avLst/>
          </a:prstGeom>
          <a:noFill/>
          <a:ln>
            <a:noFill/>
          </a:ln>
        </p:spPr>
      </p:pic>
      <p:sp>
        <p:nvSpPr>
          <p:cNvPr id="201" name="Google Shape;201;p35"/>
          <p:cNvSpPr/>
          <p:nvPr/>
        </p:nvSpPr>
        <p:spPr>
          <a:xfrm>
            <a:off x="863600" y="465527"/>
            <a:ext cx="7160100" cy="1503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tr" sz="3200" u="none" cap="none" strike="noStrike">
                <a:solidFill>
                  <a:srgbClr val="FFFF00"/>
                </a:solidFill>
                <a:latin typeface="Arial"/>
                <a:ea typeface="Arial"/>
                <a:cs typeface="Arial"/>
                <a:sym typeface="Arial"/>
              </a:rPr>
              <a:t>İKİNCİ YENİ ŞİİRİ VE </a:t>
            </a:r>
            <a:endParaRPr/>
          </a:p>
          <a:p>
            <a:pPr indent="0" lvl="0" marL="0" marR="0" rtl="0" algn="ctr">
              <a:spcBef>
                <a:spcPts val="0"/>
              </a:spcBef>
              <a:spcAft>
                <a:spcPts val="0"/>
              </a:spcAft>
              <a:buNone/>
            </a:pPr>
            <a:r>
              <a:rPr b="1" i="0" lang="tr" sz="3200" u="none" cap="none" strike="noStrike">
                <a:solidFill>
                  <a:srgbClr val="FFFF00"/>
                </a:solidFill>
                <a:latin typeface="Arial"/>
                <a:ea typeface="Arial"/>
                <a:cs typeface="Arial"/>
                <a:sym typeface="Arial"/>
              </a:rPr>
              <a:t>İKİNCİ YENİCİLER </a:t>
            </a:r>
            <a:endParaRPr/>
          </a:p>
          <a:p>
            <a:pPr indent="0" lvl="0" marL="0" marR="0" rtl="0" algn="ctr">
              <a:spcBef>
                <a:spcPts val="0"/>
              </a:spcBef>
              <a:spcAft>
                <a:spcPts val="0"/>
              </a:spcAft>
              <a:buNone/>
            </a:pPr>
            <a:r>
              <a:rPr b="1" i="0" lang="tr" sz="3200" u="none" cap="none" strike="noStrike">
                <a:solidFill>
                  <a:srgbClr val="FFFF00"/>
                </a:solidFill>
                <a:latin typeface="Arial"/>
                <a:ea typeface="Arial"/>
                <a:cs typeface="Arial"/>
                <a:sym typeface="Arial"/>
              </a:rPr>
              <a:t>(1954 - 1964)</a:t>
            </a:r>
            <a:endParaRPr b="1" i="0" sz="3200" u="none" cap="none" strike="noStrike">
              <a:solidFill>
                <a:srgbClr val="FFFF00"/>
              </a:solidFill>
              <a:latin typeface="Arial"/>
              <a:ea typeface="Arial"/>
              <a:cs typeface="Arial"/>
              <a:sym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134"/>
          <p:cNvSpPr txBox="1"/>
          <p:nvPr/>
        </p:nvSpPr>
        <p:spPr>
          <a:xfrm>
            <a:off x="1646350" y="193700"/>
            <a:ext cx="6316500" cy="646500"/>
          </a:xfrm>
          <a:prstGeom prst="rect">
            <a:avLst/>
          </a:prstGeom>
          <a:noFill/>
          <a:ln>
            <a:noFill/>
          </a:ln>
        </p:spPr>
        <p:txBody>
          <a:bodyPr anchorCtr="0" anchor="t" bIns="91425" lIns="91425" spcFirstLastPara="1" rIns="91425" wrap="square" tIns="91425">
            <a:spAutoFit/>
          </a:bodyPr>
          <a:lstStyle/>
          <a:p>
            <a:pPr indent="-384047" lvl="0" marL="448056" rtl="0" algn="ctr">
              <a:spcBef>
                <a:spcPts val="0"/>
              </a:spcBef>
              <a:spcAft>
                <a:spcPts val="0"/>
              </a:spcAft>
              <a:buNone/>
            </a:pPr>
            <a:r>
              <a:rPr b="1" lang="tr" sz="3000">
                <a:solidFill>
                  <a:srgbClr val="FFFF00"/>
                </a:solidFill>
                <a:latin typeface="Century Gothic"/>
                <a:ea typeface="Century Gothic"/>
                <a:cs typeface="Century Gothic"/>
                <a:sym typeface="Century Gothic"/>
              </a:rPr>
              <a:t>ORHAN ASENA (1922—2001)</a:t>
            </a:r>
            <a:endParaRPr sz="3000">
              <a:solidFill>
                <a:srgbClr val="FFFF00"/>
              </a:solidFill>
              <a:latin typeface="Century Gothic"/>
              <a:ea typeface="Century Gothic"/>
              <a:cs typeface="Century Gothic"/>
              <a:sym typeface="Century Gothic"/>
            </a:endParaRPr>
          </a:p>
        </p:txBody>
      </p:sp>
      <p:pic>
        <p:nvPicPr>
          <p:cNvPr id="809" name="Google Shape;809;p134"/>
          <p:cNvPicPr preferRelativeResize="0"/>
          <p:nvPr/>
        </p:nvPicPr>
        <p:blipFill>
          <a:blip r:embed="rId3">
            <a:alphaModFix/>
          </a:blip>
          <a:stretch>
            <a:fillRect/>
          </a:stretch>
        </p:blipFill>
        <p:spPr>
          <a:xfrm>
            <a:off x="1926125" y="799775"/>
            <a:ext cx="5638800" cy="3876675"/>
          </a:xfrm>
          <a:prstGeom prst="rect">
            <a:avLst/>
          </a:prstGeom>
          <a:noFill/>
          <a:ln>
            <a:noFill/>
          </a:ln>
        </p:spPr>
      </p:pic>
      <p:sp>
        <p:nvSpPr>
          <p:cNvPr id="810" name="Google Shape;810;p134"/>
          <p:cNvSpPr txBox="1"/>
          <p:nvPr>
            <p:ph idx="11" type="ftr"/>
          </p:nvPr>
        </p:nvSpPr>
        <p:spPr>
          <a:xfrm>
            <a:off x="3838604" y="4775350"/>
            <a:ext cx="1607400" cy="2256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p135"/>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816" name="Google Shape;816;p135"/>
          <p:cNvSpPr txBox="1"/>
          <p:nvPr>
            <p:ph idx="4294967295" type="body"/>
          </p:nvPr>
        </p:nvSpPr>
        <p:spPr>
          <a:xfrm>
            <a:off x="396600" y="151800"/>
            <a:ext cx="8350800" cy="4529100"/>
          </a:xfrm>
          <a:prstGeom prst="rect">
            <a:avLst/>
          </a:prstGeom>
          <a:noFill/>
          <a:ln>
            <a:noFill/>
          </a:ln>
        </p:spPr>
        <p:txBody>
          <a:bodyPr anchorCtr="0" anchor="t" bIns="45700" lIns="91425" spcFirstLastPara="1" rIns="91425" wrap="square" tIns="45700">
            <a:normAutofit/>
          </a:bodyPr>
          <a:lstStyle/>
          <a:p>
            <a:pPr indent="-384047" lvl="0" marL="448056" rtl="0" algn="ctr">
              <a:spcBef>
                <a:spcPts val="0"/>
              </a:spcBef>
              <a:spcAft>
                <a:spcPts val="0"/>
              </a:spcAft>
              <a:buSzPts val="2400"/>
              <a:buFont typeface="Noto Sans Symbols"/>
              <a:buNone/>
            </a:pPr>
            <a:r>
              <a:rPr b="1" lang="tr">
                <a:solidFill>
                  <a:srgbClr val="FFFF00"/>
                </a:solidFill>
              </a:rPr>
              <a:t>ORHAN ASENA (1922—2001)</a:t>
            </a:r>
            <a:endParaRPr>
              <a:solidFill>
                <a:srgbClr val="FFFF00"/>
              </a:solidFill>
            </a:endParaRPr>
          </a:p>
          <a:p>
            <a:pPr indent="-384047" lvl="0" marL="448056" rtl="0" algn="l">
              <a:spcBef>
                <a:spcPts val="600"/>
              </a:spcBef>
              <a:spcAft>
                <a:spcPts val="0"/>
              </a:spcAft>
              <a:buSzPts val="2400"/>
              <a:buChar char="⦿"/>
            </a:pPr>
            <a:r>
              <a:rPr lang="tr"/>
              <a:t> Tiyatro yazarıdır.</a:t>
            </a:r>
            <a:endParaRPr/>
          </a:p>
          <a:p>
            <a:pPr indent="-384047" lvl="0" marL="448056" rtl="0" algn="l">
              <a:spcBef>
                <a:spcPts val="600"/>
              </a:spcBef>
              <a:spcAft>
                <a:spcPts val="0"/>
              </a:spcAft>
              <a:buSzPts val="2400"/>
              <a:buChar char="⦿"/>
            </a:pPr>
            <a:r>
              <a:rPr lang="tr"/>
              <a:t> Tarihten aldığı olayları ve topluma mal olmuş kişileri konu edinmiştir.</a:t>
            </a:r>
            <a:endParaRPr/>
          </a:p>
          <a:p>
            <a:pPr indent="0" lvl="0" marL="64008" rtl="0" algn="l">
              <a:spcBef>
                <a:spcPts val="465"/>
              </a:spcBef>
              <a:spcAft>
                <a:spcPts val="0"/>
              </a:spcAft>
              <a:buNone/>
            </a:pPr>
            <a:r>
              <a:rPr b="1" lang="tr">
                <a:solidFill>
                  <a:srgbClr val="FFFF00"/>
                </a:solidFill>
              </a:rPr>
              <a:t>Bazı Eserleri:</a:t>
            </a:r>
            <a:endParaRPr/>
          </a:p>
          <a:p>
            <a:pPr indent="-384047" lvl="0" marL="448056" rtl="0" algn="l">
              <a:spcBef>
                <a:spcPts val="600"/>
              </a:spcBef>
              <a:spcAft>
                <a:spcPts val="0"/>
              </a:spcAft>
              <a:buSzPts val="2400"/>
              <a:buChar char="⦿"/>
            </a:pPr>
            <a:r>
              <a:rPr b="1" lang="tr"/>
              <a:t>Tiyatro:</a:t>
            </a:r>
            <a:r>
              <a:rPr lang="tr"/>
              <a:t> Tohum ve Toprak, Hürrem Sultan, Tanrılar ve İnsanlar, Fadik Kız, Atçalı Kel Mehmet...</a:t>
            </a:r>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136"/>
          <p:cNvSpPr txBox="1"/>
          <p:nvPr>
            <p:ph idx="11" type="ftr"/>
          </p:nvPr>
        </p:nvSpPr>
        <p:spPr>
          <a:xfrm>
            <a:off x="3152804" y="4775350"/>
            <a:ext cx="1607400" cy="2256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822" name="Google Shape;822;p136"/>
          <p:cNvSpPr txBox="1"/>
          <p:nvPr>
            <p:ph idx="4294967295" type="body"/>
          </p:nvPr>
        </p:nvSpPr>
        <p:spPr>
          <a:xfrm>
            <a:off x="395536" y="2355726"/>
            <a:ext cx="8488424" cy="843625"/>
          </a:xfrm>
          <a:prstGeom prst="rect">
            <a:avLst/>
          </a:prstGeom>
          <a:noFill/>
          <a:ln>
            <a:noFill/>
          </a:ln>
        </p:spPr>
        <p:txBody>
          <a:bodyPr anchorCtr="0" anchor="t" bIns="45700" lIns="91425" spcFirstLastPara="1" rIns="91425" wrap="square" tIns="45700">
            <a:normAutofit/>
          </a:bodyPr>
          <a:lstStyle/>
          <a:p>
            <a:pPr indent="-384047" lvl="0" marL="448056" rtl="0" algn="l">
              <a:spcBef>
                <a:spcPts val="0"/>
              </a:spcBef>
              <a:spcAft>
                <a:spcPts val="0"/>
              </a:spcAft>
              <a:buSzPts val="3840"/>
              <a:buChar char="⦿"/>
            </a:pPr>
            <a:r>
              <a:rPr b="1" lang="tr" sz="4800"/>
              <a:t>KONUYLA İLGİLİ SORULAR</a:t>
            </a:r>
            <a:endParaRPr/>
          </a:p>
        </p:txBody>
      </p:sp>
      <p:sp>
        <p:nvSpPr>
          <p:cNvPr id="823" name="Google Shape;823;p136"/>
          <p:cNvSpPr/>
          <p:nvPr/>
        </p:nvSpPr>
        <p:spPr>
          <a:xfrm>
            <a:off x="550300" y="769452"/>
            <a:ext cx="7848900" cy="1533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SzPts val="4800"/>
              <a:buFont typeface="Arial"/>
              <a:buNone/>
            </a:pPr>
            <a:r>
              <a:rPr b="1" lang="tr" sz="4800">
                <a:solidFill>
                  <a:srgbClr val="FFFF00"/>
                </a:solidFill>
                <a:latin typeface="Arial"/>
                <a:ea typeface="Arial"/>
                <a:cs typeface="Arial"/>
                <a:sym typeface="Arial"/>
              </a:rPr>
              <a:t>CUMHURİYET DÖNEMİ TÜRK EDEBİYATI</a:t>
            </a:r>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p137"/>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829" name="Google Shape;829;p137"/>
          <p:cNvSpPr txBox="1"/>
          <p:nvPr>
            <p:ph idx="4294967295" type="body"/>
          </p:nvPr>
        </p:nvSpPr>
        <p:spPr>
          <a:xfrm>
            <a:off x="0" y="195486"/>
            <a:ext cx="8892480" cy="5143500"/>
          </a:xfrm>
          <a:prstGeom prst="rect">
            <a:avLst/>
          </a:prstGeom>
          <a:noFill/>
          <a:ln>
            <a:noFill/>
          </a:ln>
        </p:spPr>
        <p:txBody>
          <a:bodyPr anchorCtr="0" anchor="t" bIns="45700" lIns="91425" spcFirstLastPara="1" rIns="91425" wrap="square" tIns="45700">
            <a:normAutofit fontScale="85000" lnSpcReduction="20000"/>
          </a:bodyPr>
          <a:lstStyle/>
          <a:p>
            <a:pPr indent="-365760" lvl="0" marL="448056" rtl="0" algn="l">
              <a:lnSpc>
                <a:spcPct val="100000"/>
              </a:lnSpc>
              <a:spcBef>
                <a:spcPts val="0"/>
              </a:spcBef>
              <a:spcAft>
                <a:spcPts val="0"/>
              </a:spcAft>
              <a:buSzPct val="80000"/>
              <a:buChar char="⦿"/>
            </a:pPr>
            <a:r>
              <a:rPr b="1" lang="tr" sz="2400"/>
              <a:t>1.</a:t>
            </a:r>
            <a:r>
              <a:rPr lang="tr" sz="2400"/>
              <a:t> Öykülerinde konu ve olaydan çok, şiirselliğe ve etkiye önem veren, zaman parçaları üzerinde duran bir sanatçıdır. Bir İstanbul öykücüsüdür o. “Kadersiz” denilebilecek insanlarda çoğu kez kendi sıkıntı ve avareliklerinin dramını yaşamıştır. “Kötülükler” Ie karşılaştıkça kırlara, kıyılara, sakin adalara, balıkçılara sığındı. Öyküleriyle bizi de oralara götürdü tabi. “Dünyayı güzellik kurtaracak, bir insanı sevmekle başlayacak her şey.” diyen öykücü kalemini güzelliklerin hakkını vermek uğrunda kullandı</a:t>
            </a:r>
            <a:endParaRPr/>
          </a:p>
          <a:p>
            <a:pPr indent="-384047" lvl="0" marL="448056" rtl="0" algn="l">
              <a:lnSpc>
                <a:spcPct val="100000"/>
              </a:lnSpc>
              <a:spcBef>
                <a:spcPts val="480"/>
              </a:spcBef>
              <a:spcAft>
                <a:spcPts val="0"/>
              </a:spcAft>
              <a:buSzPct val="80000"/>
              <a:buFont typeface="Noto Sans Symbols"/>
              <a:buNone/>
            </a:pPr>
            <a:r>
              <a:t/>
            </a:r>
            <a:endParaRPr sz="2400"/>
          </a:p>
          <a:p>
            <a:pPr indent="0" lvl="0" marL="64008" rtl="0" algn="l">
              <a:lnSpc>
                <a:spcPct val="100000"/>
              </a:lnSpc>
              <a:spcBef>
                <a:spcPts val="480"/>
              </a:spcBef>
              <a:spcAft>
                <a:spcPts val="0"/>
              </a:spcAft>
              <a:buSzPct val="80000"/>
              <a:buNone/>
            </a:pPr>
            <a:r>
              <a:rPr b="1" lang="tr" sz="2400"/>
              <a:t>         Yukarıdaki parçada aşağıdaki sanatçılardan hangisi anlatılmaktadır?</a:t>
            </a:r>
            <a:endParaRPr/>
          </a:p>
          <a:p>
            <a:pPr indent="-285750" lvl="1" marL="822960" rtl="0" algn="l">
              <a:lnSpc>
                <a:spcPct val="100000"/>
              </a:lnSpc>
              <a:spcBef>
                <a:spcPts val="400"/>
              </a:spcBef>
              <a:spcAft>
                <a:spcPts val="0"/>
              </a:spcAft>
              <a:buSzPct val="95000"/>
              <a:buFont typeface="Noto Sans Symbols"/>
              <a:buNone/>
            </a:pPr>
            <a:r>
              <a:rPr lang="tr" sz="2000"/>
              <a:t>A) Haldun Taner</a:t>
            </a:r>
            <a:endParaRPr/>
          </a:p>
          <a:p>
            <a:pPr indent="-285750" lvl="1" marL="822960" rtl="0" algn="l">
              <a:lnSpc>
                <a:spcPct val="100000"/>
              </a:lnSpc>
              <a:spcBef>
                <a:spcPts val="400"/>
              </a:spcBef>
              <a:spcAft>
                <a:spcPts val="0"/>
              </a:spcAft>
              <a:buSzPct val="95000"/>
              <a:buFont typeface="Noto Sans Symbols"/>
              <a:buNone/>
            </a:pPr>
            <a:r>
              <a:rPr lang="tr" sz="2000"/>
              <a:t>B) Aziz Nesin</a:t>
            </a:r>
            <a:endParaRPr/>
          </a:p>
          <a:p>
            <a:pPr indent="-285750" lvl="1" marL="822960" rtl="0" algn="l">
              <a:lnSpc>
                <a:spcPct val="100000"/>
              </a:lnSpc>
              <a:spcBef>
                <a:spcPts val="400"/>
              </a:spcBef>
              <a:spcAft>
                <a:spcPts val="0"/>
              </a:spcAft>
              <a:buSzPct val="95000"/>
              <a:buFont typeface="Noto Sans Symbols"/>
              <a:buNone/>
            </a:pPr>
            <a:r>
              <a:rPr lang="tr" sz="2000"/>
              <a:t>C) Memduh Şevket Esendal</a:t>
            </a:r>
            <a:endParaRPr/>
          </a:p>
          <a:p>
            <a:pPr indent="-285750" lvl="1" marL="822960" rtl="0" algn="l">
              <a:lnSpc>
                <a:spcPct val="100000"/>
              </a:lnSpc>
              <a:spcBef>
                <a:spcPts val="400"/>
              </a:spcBef>
              <a:spcAft>
                <a:spcPts val="0"/>
              </a:spcAft>
              <a:buSzPct val="95000"/>
              <a:buFont typeface="Noto Sans Symbols"/>
              <a:buNone/>
            </a:pPr>
            <a:r>
              <a:rPr lang="tr" sz="2000"/>
              <a:t>D) Halikarnas Balıkçısı</a:t>
            </a:r>
            <a:endParaRPr/>
          </a:p>
          <a:p>
            <a:pPr indent="-285750" lvl="1" marL="822960" rtl="0" algn="l">
              <a:lnSpc>
                <a:spcPct val="100000"/>
              </a:lnSpc>
              <a:spcBef>
                <a:spcPts val="400"/>
              </a:spcBef>
              <a:spcAft>
                <a:spcPts val="0"/>
              </a:spcAft>
              <a:buSzPct val="95000"/>
              <a:buFont typeface="Noto Sans Symbols"/>
              <a:buNone/>
            </a:pPr>
            <a:r>
              <a:rPr lang="tr" sz="2000"/>
              <a:t>E) Sait Faik Abasıyanık</a:t>
            </a:r>
            <a:endParaRPr/>
          </a:p>
          <a:p>
            <a:pPr indent="-262128" lvl="0" marL="448056" rtl="0" algn="l">
              <a:lnSpc>
                <a:spcPct val="100000"/>
              </a:lnSpc>
              <a:spcBef>
                <a:spcPts val="480"/>
              </a:spcBef>
              <a:spcAft>
                <a:spcPts val="0"/>
              </a:spcAft>
              <a:buSzPct val="80000"/>
              <a:buNone/>
            </a:pPr>
            <a:r>
              <a:t/>
            </a:r>
            <a:endParaRPr sz="2400"/>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138"/>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835" name="Google Shape;835;p138"/>
          <p:cNvSpPr txBox="1"/>
          <p:nvPr>
            <p:ph idx="4294967295" type="body"/>
          </p:nvPr>
        </p:nvSpPr>
        <p:spPr>
          <a:xfrm>
            <a:off x="251525" y="122850"/>
            <a:ext cx="8568900" cy="4654800"/>
          </a:xfrm>
          <a:prstGeom prst="rect">
            <a:avLst/>
          </a:prstGeom>
          <a:noFill/>
          <a:ln>
            <a:noFill/>
          </a:ln>
        </p:spPr>
        <p:txBody>
          <a:bodyPr anchorCtr="0" anchor="t" bIns="45700" lIns="91425" spcFirstLastPara="1" rIns="91425" wrap="square" tIns="45700">
            <a:normAutofit/>
          </a:bodyPr>
          <a:lstStyle/>
          <a:p>
            <a:pPr indent="-384047" lvl="0" marL="448056" rtl="0" algn="l">
              <a:spcBef>
                <a:spcPts val="0"/>
              </a:spcBef>
              <a:spcAft>
                <a:spcPts val="0"/>
              </a:spcAft>
              <a:buSzPts val="2400"/>
              <a:buFont typeface="Noto Sans Symbols"/>
              <a:buNone/>
            </a:pPr>
            <a:r>
              <a:t/>
            </a:r>
            <a:endParaRPr b="1"/>
          </a:p>
          <a:p>
            <a:pPr indent="-384047" lvl="0" marL="448056" rtl="0" algn="l">
              <a:spcBef>
                <a:spcPts val="600"/>
              </a:spcBef>
              <a:spcAft>
                <a:spcPts val="0"/>
              </a:spcAft>
              <a:buSzPts val="2400"/>
              <a:buFont typeface="Noto Sans Symbols"/>
              <a:buNone/>
            </a:pPr>
            <a:r>
              <a:rPr b="1" lang="tr" sz="2300"/>
              <a:t>2. Aşağıdakilerden hangisi “deneme” türünde yazılmıştır?</a:t>
            </a:r>
            <a:endParaRPr sz="2300"/>
          </a:p>
          <a:p>
            <a:pPr indent="-384047" lvl="0" marL="448056" rtl="0" algn="l">
              <a:spcBef>
                <a:spcPts val="600"/>
              </a:spcBef>
              <a:spcAft>
                <a:spcPts val="0"/>
              </a:spcAft>
              <a:buSzPts val="2400"/>
              <a:buFont typeface="Noto Sans Symbols"/>
              <a:buNone/>
            </a:pPr>
            <a:r>
              <a:rPr lang="tr"/>
              <a:t>A) Tohum ve Toprak</a:t>
            </a:r>
            <a:endParaRPr/>
          </a:p>
          <a:p>
            <a:pPr indent="-384047" lvl="0" marL="448056" rtl="0" algn="l">
              <a:spcBef>
                <a:spcPts val="600"/>
              </a:spcBef>
              <a:spcAft>
                <a:spcPts val="0"/>
              </a:spcAft>
              <a:buSzPts val="2400"/>
              <a:buFont typeface="Noto Sans Symbols"/>
              <a:buNone/>
            </a:pPr>
            <a:r>
              <a:rPr lang="tr"/>
              <a:t>B) Otlakçı</a:t>
            </a:r>
            <a:endParaRPr/>
          </a:p>
          <a:p>
            <a:pPr indent="-384047" lvl="0" marL="448056" rtl="0" algn="l">
              <a:spcBef>
                <a:spcPts val="600"/>
              </a:spcBef>
              <a:spcAft>
                <a:spcPts val="0"/>
              </a:spcAft>
              <a:buSzPts val="2400"/>
              <a:buFont typeface="Noto Sans Symbols"/>
              <a:buNone/>
            </a:pPr>
            <a:r>
              <a:rPr lang="tr"/>
              <a:t>C) Havaya Çizilen Dünya</a:t>
            </a:r>
            <a:endParaRPr/>
          </a:p>
          <a:p>
            <a:pPr indent="-384047" lvl="0" marL="448056" rtl="0" algn="l">
              <a:spcBef>
                <a:spcPts val="600"/>
              </a:spcBef>
              <a:spcAft>
                <a:spcPts val="0"/>
              </a:spcAft>
              <a:buSzPts val="2400"/>
              <a:buFont typeface="Noto Sans Symbols"/>
              <a:buNone/>
            </a:pPr>
            <a:r>
              <a:rPr lang="tr"/>
              <a:t>D) Mavi ve Kara</a:t>
            </a:r>
            <a:endParaRPr/>
          </a:p>
          <a:p>
            <a:pPr indent="-384047" lvl="0" marL="448056" rtl="0" algn="l">
              <a:spcBef>
                <a:spcPts val="600"/>
              </a:spcBef>
              <a:spcAft>
                <a:spcPts val="0"/>
              </a:spcAft>
              <a:buSzPts val="2400"/>
              <a:buFont typeface="Noto Sans Symbols"/>
              <a:buNone/>
            </a:pPr>
            <a:r>
              <a:rPr lang="tr"/>
              <a:t>E) Duvar</a:t>
            </a:r>
            <a:endParaRPr/>
          </a:p>
          <a:p>
            <a:pPr indent="-231647" lvl="0" marL="448056" rtl="0" algn="l">
              <a:spcBef>
                <a:spcPts val="600"/>
              </a:spcBef>
              <a:spcAft>
                <a:spcPts val="0"/>
              </a:spcAft>
              <a:buSzPts val="2400"/>
              <a:buNone/>
            </a:pPr>
            <a:r>
              <a:t/>
            </a:r>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139"/>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841" name="Google Shape;841;p139"/>
          <p:cNvSpPr txBox="1"/>
          <p:nvPr>
            <p:ph idx="4294967295" type="body"/>
          </p:nvPr>
        </p:nvSpPr>
        <p:spPr>
          <a:xfrm>
            <a:off x="251520" y="158473"/>
            <a:ext cx="8712968" cy="5001815"/>
          </a:xfrm>
          <a:prstGeom prst="rect">
            <a:avLst/>
          </a:prstGeom>
          <a:noFill/>
          <a:ln>
            <a:noFill/>
          </a:ln>
        </p:spPr>
        <p:txBody>
          <a:bodyPr anchorCtr="0" anchor="t" bIns="45700" lIns="91425" spcFirstLastPara="1" rIns="91425" wrap="square" tIns="45700">
            <a:normAutofit fontScale="92500"/>
          </a:bodyPr>
          <a:lstStyle/>
          <a:p>
            <a:pPr indent="-384047" lvl="0" marL="448056" rtl="0" algn="l">
              <a:lnSpc>
                <a:spcPct val="115000"/>
              </a:lnSpc>
              <a:spcBef>
                <a:spcPts val="0"/>
              </a:spcBef>
              <a:spcAft>
                <a:spcPts val="0"/>
              </a:spcAft>
              <a:buSzPct val="80000"/>
              <a:buFont typeface="Noto Sans Symbols"/>
              <a:buNone/>
            </a:pPr>
            <a:r>
              <a:t/>
            </a:r>
            <a:endParaRPr b="1"/>
          </a:p>
          <a:p>
            <a:pPr indent="-384047" lvl="0" marL="448056" rtl="0" algn="l">
              <a:lnSpc>
                <a:spcPct val="115000"/>
              </a:lnSpc>
              <a:spcBef>
                <a:spcPts val="600"/>
              </a:spcBef>
              <a:spcAft>
                <a:spcPts val="0"/>
              </a:spcAft>
              <a:buSzPct val="80000"/>
              <a:buFont typeface="Noto Sans Symbols"/>
              <a:buNone/>
            </a:pPr>
            <a:r>
              <a:rPr b="1" lang="tr"/>
              <a:t>3. Aşağıdaki sanatçı/eser eşleştirmelerinin hangisi </a:t>
            </a:r>
            <a:r>
              <a:rPr b="1" lang="tr" u="sng"/>
              <a:t>yanlıştır</a:t>
            </a:r>
            <a:r>
              <a:rPr b="1" lang="tr"/>
              <a:t>?</a:t>
            </a:r>
            <a:endParaRPr/>
          </a:p>
          <a:p>
            <a:pPr indent="-384047" lvl="0" marL="448056" rtl="0" algn="l">
              <a:lnSpc>
                <a:spcPct val="115000"/>
              </a:lnSpc>
              <a:spcBef>
                <a:spcPts val="600"/>
              </a:spcBef>
              <a:spcAft>
                <a:spcPts val="0"/>
              </a:spcAft>
              <a:buSzPct val="80000"/>
              <a:buFont typeface="Noto Sans Symbols"/>
              <a:buNone/>
            </a:pPr>
            <a:r>
              <a:rPr lang="tr"/>
              <a:t>A) Necip Fazıl Kısakürek / Koçyiğit Köroğlu</a:t>
            </a:r>
            <a:endParaRPr/>
          </a:p>
          <a:p>
            <a:pPr indent="-384047" lvl="0" marL="448056" rtl="0" algn="l">
              <a:lnSpc>
                <a:spcPct val="115000"/>
              </a:lnSpc>
              <a:spcBef>
                <a:spcPts val="600"/>
              </a:spcBef>
              <a:spcAft>
                <a:spcPts val="0"/>
              </a:spcAft>
              <a:buSzPct val="80000"/>
              <a:buFont typeface="Noto Sans Symbols"/>
              <a:buNone/>
            </a:pPr>
            <a:r>
              <a:rPr lang="tr"/>
              <a:t>B) Cahit Külebi / Hikâye</a:t>
            </a:r>
            <a:endParaRPr/>
          </a:p>
          <a:p>
            <a:pPr indent="-384047" lvl="0" marL="448056" rtl="0" algn="l">
              <a:lnSpc>
                <a:spcPct val="115000"/>
              </a:lnSpc>
              <a:spcBef>
                <a:spcPts val="600"/>
              </a:spcBef>
              <a:spcAft>
                <a:spcPts val="0"/>
              </a:spcAft>
              <a:buSzPct val="80000"/>
              <a:buFont typeface="Noto Sans Symbols"/>
              <a:buNone/>
            </a:pPr>
            <a:r>
              <a:rPr lang="tr"/>
              <a:t>C) Memduh Şevket Esendal / Ayaşlı ve Kiracıları</a:t>
            </a:r>
            <a:endParaRPr/>
          </a:p>
          <a:p>
            <a:pPr indent="-384047" lvl="0" marL="448056" rtl="0" algn="l">
              <a:lnSpc>
                <a:spcPct val="115000"/>
              </a:lnSpc>
              <a:spcBef>
                <a:spcPts val="600"/>
              </a:spcBef>
              <a:spcAft>
                <a:spcPts val="0"/>
              </a:spcAft>
              <a:buSzPct val="80000"/>
              <a:buFont typeface="Noto Sans Symbols"/>
              <a:buNone/>
            </a:pPr>
            <a:r>
              <a:rPr lang="tr"/>
              <a:t>D) Sait Faik Abasıyanık / Havada Bulut</a:t>
            </a:r>
            <a:endParaRPr/>
          </a:p>
          <a:p>
            <a:pPr indent="-384047" lvl="0" marL="448056" rtl="0" algn="l">
              <a:lnSpc>
                <a:spcPct val="115000"/>
              </a:lnSpc>
              <a:spcBef>
                <a:spcPts val="600"/>
              </a:spcBef>
              <a:spcAft>
                <a:spcPts val="0"/>
              </a:spcAft>
              <a:buSzPct val="80000"/>
              <a:buFont typeface="Noto Sans Symbols"/>
              <a:buNone/>
            </a:pPr>
            <a:r>
              <a:rPr lang="tr"/>
              <a:t>E) Haldun Taner / Sancho’nun Sabah Yürüyüşü</a:t>
            </a:r>
            <a:endParaRPr/>
          </a:p>
          <a:p>
            <a:pPr indent="-231647" lvl="0" marL="448056" rtl="0" algn="l">
              <a:lnSpc>
                <a:spcPct val="115000"/>
              </a:lnSpc>
              <a:spcBef>
                <a:spcPts val="600"/>
              </a:spcBef>
              <a:spcAft>
                <a:spcPts val="0"/>
              </a:spcAft>
              <a:buSzPct val="80000"/>
              <a:buNone/>
            </a:pPr>
            <a:r>
              <a:t/>
            </a:r>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p140"/>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847" name="Google Shape;847;p140"/>
          <p:cNvSpPr txBox="1"/>
          <p:nvPr>
            <p:ph idx="4294967295" type="body"/>
          </p:nvPr>
        </p:nvSpPr>
        <p:spPr>
          <a:xfrm>
            <a:off x="467544" y="141480"/>
            <a:ext cx="8352928" cy="4698522"/>
          </a:xfrm>
          <a:prstGeom prst="rect">
            <a:avLst/>
          </a:prstGeom>
          <a:noFill/>
          <a:ln>
            <a:noFill/>
          </a:ln>
        </p:spPr>
        <p:txBody>
          <a:bodyPr anchorCtr="0" anchor="t" bIns="45700" lIns="91425" spcFirstLastPara="1" rIns="91425" wrap="square" tIns="45700">
            <a:normAutofit/>
          </a:bodyPr>
          <a:lstStyle/>
          <a:p>
            <a:pPr indent="-384047" lvl="0" marL="448056" rtl="0" algn="l">
              <a:spcBef>
                <a:spcPts val="0"/>
              </a:spcBef>
              <a:spcAft>
                <a:spcPts val="0"/>
              </a:spcAft>
              <a:buSzPts val="2400"/>
              <a:buFont typeface="Noto Sans Symbols"/>
              <a:buNone/>
            </a:pPr>
            <a:r>
              <a:t/>
            </a:r>
            <a:endParaRPr b="1"/>
          </a:p>
          <a:p>
            <a:pPr indent="-384047" lvl="0" marL="448056" rtl="0" algn="l">
              <a:spcBef>
                <a:spcPts val="600"/>
              </a:spcBef>
              <a:spcAft>
                <a:spcPts val="0"/>
              </a:spcAft>
              <a:buSzPts val="2400"/>
              <a:buFont typeface="Noto Sans Symbols"/>
              <a:buNone/>
            </a:pPr>
            <a:r>
              <a:rPr b="1" lang="tr"/>
              <a:t>4. Aşağıdakilerden hangisi “tiyatro” türünde yazılmış bir eserdir?</a:t>
            </a:r>
            <a:endParaRPr/>
          </a:p>
          <a:p>
            <a:pPr indent="-384047" lvl="0" marL="448056" rtl="0" algn="l">
              <a:spcBef>
                <a:spcPts val="600"/>
              </a:spcBef>
              <a:spcAft>
                <a:spcPts val="0"/>
              </a:spcAft>
              <a:buSzPts val="2400"/>
              <a:buFont typeface="Noto Sans Symbols"/>
              <a:buNone/>
            </a:pPr>
            <a:r>
              <a:rPr lang="tr"/>
              <a:t>A) Bingöl Çobanları</a:t>
            </a:r>
            <a:endParaRPr/>
          </a:p>
          <a:p>
            <a:pPr indent="-384047" lvl="0" marL="448056" rtl="0" algn="l">
              <a:spcBef>
                <a:spcPts val="600"/>
              </a:spcBef>
              <a:spcAft>
                <a:spcPts val="0"/>
              </a:spcAft>
              <a:buSzPts val="2400"/>
              <a:buFont typeface="Noto Sans Symbols"/>
              <a:buNone/>
            </a:pPr>
            <a:r>
              <a:rPr lang="tr"/>
              <a:t>B) Gözlerimi Kaparım Vazifemi Yaparım</a:t>
            </a:r>
            <a:endParaRPr/>
          </a:p>
          <a:p>
            <a:pPr indent="-384047" lvl="0" marL="448056" rtl="0" algn="l">
              <a:spcBef>
                <a:spcPts val="600"/>
              </a:spcBef>
              <a:spcAft>
                <a:spcPts val="0"/>
              </a:spcAft>
              <a:buSzPts val="2400"/>
              <a:buFont typeface="Noto Sans Symbols"/>
              <a:buNone/>
            </a:pPr>
            <a:r>
              <a:rPr lang="tr"/>
              <a:t>C) Çile</a:t>
            </a:r>
            <a:endParaRPr/>
          </a:p>
          <a:p>
            <a:pPr indent="-384047" lvl="0" marL="448056" rtl="0" algn="l">
              <a:spcBef>
                <a:spcPts val="600"/>
              </a:spcBef>
              <a:spcAft>
                <a:spcPts val="0"/>
              </a:spcAft>
              <a:buSzPts val="2400"/>
              <a:buFont typeface="Noto Sans Symbols"/>
              <a:buNone/>
            </a:pPr>
            <a:r>
              <a:rPr lang="tr"/>
              <a:t>D) Devlet Ana</a:t>
            </a:r>
            <a:endParaRPr/>
          </a:p>
          <a:p>
            <a:pPr indent="-384047" lvl="0" marL="448056" rtl="0" algn="l">
              <a:spcBef>
                <a:spcPts val="600"/>
              </a:spcBef>
              <a:spcAft>
                <a:spcPts val="0"/>
              </a:spcAft>
              <a:buSzPts val="2400"/>
              <a:buFont typeface="Noto Sans Symbols"/>
              <a:buNone/>
            </a:pPr>
            <a:r>
              <a:rPr lang="tr"/>
              <a:t>E) Kaldırımlar</a:t>
            </a:r>
            <a:endParaRPr/>
          </a:p>
          <a:p>
            <a:pPr indent="-231647" lvl="0" marL="448056" rtl="0" algn="l">
              <a:spcBef>
                <a:spcPts val="600"/>
              </a:spcBef>
              <a:spcAft>
                <a:spcPts val="0"/>
              </a:spcAft>
              <a:buSzPts val="2400"/>
              <a:buNone/>
            </a:pPr>
            <a:r>
              <a:t/>
            </a:r>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p141"/>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853" name="Google Shape;853;p141"/>
          <p:cNvSpPr txBox="1"/>
          <p:nvPr>
            <p:ph idx="4294967295" type="body"/>
          </p:nvPr>
        </p:nvSpPr>
        <p:spPr>
          <a:xfrm>
            <a:off x="179513" y="141480"/>
            <a:ext cx="8640959" cy="4806534"/>
          </a:xfrm>
          <a:prstGeom prst="rect">
            <a:avLst/>
          </a:prstGeom>
          <a:noFill/>
          <a:ln>
            <a:noFill/>
          </a:ln>
        </p:spPr>
        <p:txBody>
          <a:bodyPr anchorCtr="0" anchor="t" bIns="45700" lIns="91425" spcFirstLastPara="1" rIns="91425" wrap="square" tIns="45700">
            <a:normAutofit fontScale="85000" lnSpcReduction="20000"/>
          </a:bodyPr>
          <a:lstStyle/>
          <a:p>
            <a:pPr indent="-384047" lvl="0" marL="448056" rtl="0" algn="l">
              <a:lnSpc>
                <a:spcPct val="100000"/>
              </a:lnSpc>
              <a:spcBef>
                <a:spcPts val="0"/>
              </a:spcBef>
              <a:spcAft>
                <a:spcPts val="0"/>
              </a:spcAft>
              <a:buSzPct val="80000"/>
              <a:buFont typeface="Noto Sans Symbols"/>
              <a:buNone/>
            </a:pPr>
            <a:r>
              <a:t/>
            </a:r>
            <a:endParaRPr b="1" sz="2800"/>
          </a:p>
          <a:p>
            <a:pPr indent="-384047" lvl="0" marL="448056" rtl="0" algn="l">
              <a:lnSpc>
                <a:spcPct val="100000"/>
              </a:lnSpc>
              <a:spcBef>
                <a:spcPts val="0"/>
              </a:spcBef>
              <a:spcAft>
                <a:spcPts val="0"/>
              </a:spcAft>
              <a:buSzPct val="80000"/>
              <a:buFont typeface="Noto Sans Symbols"/>
              <a:buNone/>
            </a:pPr>
            <a:r>
              <a:rPr b="1" lang="tr" sz="2800"/>
              <a:t>5.</a:t>
            </a:r>
            <a:r>
              <a:rPr lang="tr" sz="2800"/>
              <a:t> Şiirde kırk yılını, doğumundan ölümüne, orta halli bir vatandaşın, birey olarak başından geçecek durumları hatırlatmaya; ev-aile —yakın çevre üçgeninde, gerçek ve hayal yaşantılarını iletmeye, duyurmaya harcadı. Kapalı Çarşı, Evler, Arada... belli başlı şiir kitaplarıdır.</a:t>
            </a:r>
            <a:endParaRPr/>
          </a:p>
          <a:p>
            <a:pPr indent="-362712" lvl="0" marL="448056" rtl="0" algn="l">
              <a:lnSpc>
                <a:spcPct val="100000"/>
              </a:lnSpc>
              <a:spcBef>
                <a:spcPts val="560"/>
              </a:spcBef>
              <a:spcAft>
                <a:spcPts val="0"/>
              </a:spcAft>
              <a:buSzPct val="80000"/>
              <a:buChar char="⦿"/>
            </a:pPr>
            <a:r>
              <a:rPr b="1" i="1" lang="tr" sz="2800"/>
              <a:t>Bu parçada aşağıdaki şairlerden hangisinden bahsedilmektedir?</a:t>
            </a:r>
            <a:endParaRPr/>
          </a:p>
          <a:p>
            <a:pPr indent="-384047" lvl="0" marL="448056" rtl="0" algn="l">
              <a:lnSpc>
                <a:spcPct val="100000"/>
              </a:lnSpc>
              <a:spcBef>
                <a:spcPts val="560"/>
              </a:spcBef>
              <a:spcAft>
                <a:spcPts val="0"/>
              </a:spcAft>
              <a:buSzPct val="80000"/>
              <a:buFont typeface="Noto Sans Symbols"/>
              <a:buNone/>
            </a:pPr>
            <a:r>
              <a:rPr lang="tr" sz="2800"/>
              <a:t>A) Sabahattin Kudret Aksal</a:t>
            </a:r>
            <a:endParaRPr/>
          </a:p>
          <a:p>
            <a:pPr indent="-384047" lvl="0" marL="448056" rtl="0" algn="l">
              <a:lnSpc>
                <a:spcPct val="100000"/>
              </a:lnSpc>
              <a:spcBef>
                <a:spcPts val="560"/>
              </a:spcBef>
              <a:spcAft>
                <a:spcPts val="0"/>
              </a:spcAft>
              <a:buSzPct val="80000"/>
              <a:buFont typeface="Noto Sans Symbols"/>
              <a:buNone/>
            </a:pPr>
            <a:r>
              <a:rPr lang="tr" sz="2800"/>
              <a:t>B) Fazıl Hüsnü Dağlarca</a:t>
            </a:r>
            <a:endParaRPr/>
          </a:p>
          <a:p>
            <a:pPr indent="-384047" lvl="0" marL="448056" rtl="0" algn="l">
              <a:lnSpc>
                <a:spcPct val="100000"/>
              </a:lnSpc>
              <a:spcBef>
                <a:spcPts val="560"/>
              </a:spcBef>
              <a:spcAft>
                <a:spcPts val="0"/>
              </a:spcAft>
              <a:buSzPct val="80000"/>
              <a:buFont typeface="Noto Sans Symbols"/>
              <a:buNone/>
            </a:pPr>
            <a:r>
              <a:rPr lang="tr" sz="2800"/>
              <a:t>C) Behçet Necatigil</a:t>
            </a:r>
            <a:endParaRPr sz="2800"/>
          </a:p>
          <a:p>
            <a:pPr indent="-384047" lvl="0" marL="448056" rtl="0" algn="l">
              <a:lnSpc>
                <a:spcPct val="100000"/>
              </a:lnSpc>
              <a:spcBef>
                <a:spcPts val="560"/>
              </a:spcBef>
              <a:spcAft>
                <a:spcPts val="0"/>
              </a:spcAft>
              <a:buSzPct val="80000"/>
              <a:buFont typeface="Noto Sans Symbols"/>
              <a:buNone/>
            </a:pPr>
            <a:r>
              <a:rPr lang="tr" sz="2800"/>
              <a:t>D) Necati Cumalı</a:t>
            </a:r>
            <a:endParaRPr/>
          </a:p>
          <a:p>
            <a:pPr indent="-384047" lvl="0" marL="448056" rtl="0" algn="l">
              <a:lnSpc>
                <a:spcPct val="100000"/>
              </a:lnSpc>
              <a:spcBef>
                <a:spcPts val="560"/>
              </a:spcBef>
              <a:spcAft>
                <a:spcPts val="0"/>
              </a:spcAft>
              <a:buSzPct val="80000"/>
              <a:buFont typeface="Noto Sans Symbols"/>
              <a:buNone/>
            </a:pPr>
            <a:r>
              <a:rPr lang="tr" sz="2800"/>
              <a:t>E) Orhan Veli Kanık</a:t>
            </a:r>
            <a:endParaRPr sz="2800"/>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p142"/>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859" name="Google Shape;859;p142"/>
          <p:cNvSpPr txBox="1"/>
          <p:nvPr>
            <p:ph idx="4294967295" type="body"/>
          </p:nvPr>
        </p:nvSpPr>
        <p:spPr>
          <a:xfrm>
            <a:off x="107504" y="87474"/>
            <a:ext cx="8820472" cy="4806534"/>
          </a:xfrm>
          <a:prstGeom prst="rect">
            <a:avLst/>
          </a:prstGeom>
          <a:noFill/>
          <a:ln>
            <a:noFill/>
          </a:ln>
        </p:spPr>
        <p:txBody>
          <a:bodyPr anchorCtr="0" anchor="t" bIns="45700" lIns="91425" spcFirstLastPara="1" rIns="91425" wrap="square" tIns="45700">
            <a:normAutofit fontScale="85000" lnSpcReduction="20000"/>
          </a:bodyPr>
          <a:lstStyle/>
          <a:p>
            <a:pPr indent="-384047" lvl="0" marL="448056" rtl="0" algn="l">
              <a:lnSpc>
                <a:spcPct val="100000"/>
              </a:lnSpc>
              <a:spcBef>
                <a:spcPts val="560"/>
              </a:spcBef>
              <a:spcAft>
                <a:spcPts val="0"/>
              </a:spcAft>
              <a:buSzPct val="80000"/>
              <a:buFont typeface="Noto Sans Symbols"/>
              <a:buNone/>
            </a:pPr>
            <a:r>
              <a:t/>
            </a:r>
            <a:endParaRPr b="1" sz="2800"/>
          </a:p>
          <a:p>
            <a:pPr indent="-384047" lvl="0" marL="448056" rtl="0" algn="l">
              <a:lnSpc>
                <a:spcPct val="100000"/>
              </a:lnSpc>
              <a:spcBef>
                <a:spcPts val="560"/>
              </a:spcBef>
              <a:spcAft>
                <a:spcPts val="0"/>
              </a:spcAft>
              <a:buSzPct val="80000"/>
              <a:buFont typeface="Noto Sans Symbols"/>
              <a:buNone/>
            </a:pPr>
            <a:r>
              <a:rPr b="1" lang="tr" sz="2800"/>
              <a:t>6. Aşağıdaki seçeneklerin hangisinde adı verilen sanatçıyla ilgili doğru bilgi </a:t>
            </a:r>
            <a:r>
              <a:rPr b="1" lang="tr" sz="2800" u="sng"/>
              <a:t>verilmemiştir</a:t>
            </a:r>
            <a:r>
              <a:rPr b="1" lang="tr" sz="2800"/>
              <a:t>?</a:t>
            </a:r>
            <a:endParaRPr/>
          </a:p>
          <a:p>
            <a:pPr indent="-384047" lvl="0" marL="448056" rtl="0" algn="l">
              <a:lnSpc>
                <a:spcPct val="100000"/>
              </a:lnSpc>
              <a:spcBef>
                <a:spcPts val="560"/>
              </a:spcBef>
              <a:spcAft>
                <a:spcPts val="0"/>
              </a:spcAft>
              <a:buSzPct val="80000"/>
              <a:buFont typeface="Noto Sans Symbols"/>
              <a:buNone/>
            </a:pPr>
            <a:r>
              <a:rPr lang="tr" sz="2800"/>
              <a:t>A) Faruk Nafiz Çamlıbel: Hece ölçüsüyle yazdığı şiirlerinde Anadolu’yu anlatmıştır.</a:t>
            </a:r>
            <a:endParaRPr/>
          </a:p>
          <a:p>
            <a:pPr indent="-384047" lvl="0" marL="448056" rtl="0" algn="l">
              <a:lnSpc>
                <a:spcPct val="100000"/>
              </a:lnSpc>
              <a:spcBef>
                <a:spcPts val="560"/>
              </a:spcBef>
              <a:spcAft>
                <a:spcPts val="0"/>
              </a:spcAft>
              <a:buSzPct val="80000"/>
              <a:buFont typeface="Noto Sans Symbols"/>
              <a:buNone/>
            </a:pPr>
            <a:r>
              <a:rPr lang="tr" sz="2800"/>
              <a:t>B) Memduh Şevket Esendal: Küçük olayları, sıradan insanları anlattığı öyküleriyle anılır.</a:t>
            </a:r>
            <a:endParaRPr/>
          </a:p>
          <a:p>
            <a:pPr indent="-384047" lvl="0" marL="448056" rtl="0" algn="l">
              <a:lnSpc>
                <a:spcPct val="100000"/>
              </a:lnSpc>
              <a:spcBef>
                <a:spcPts val="560"/>
              </a:spcBef>
              <a:spcAft>
                <a:spcPts val="0"/>
              </a:spcAft>
              <a:buSzPct val="80000"/>
              <a:buFont typeface="Noto Sans Symbols"/>
              <a:buNone/>
            </a:pPr>
            <a:r>
              <a:rPr lang="tr" sz="2800"/>
              <a:t>C) Peyami Safa: Romanlarında psikolojik çözümlemelere ağırlık vermiştir.</a:t>
            </a:r>
            <a:endParaRPr/>
          </a:p>
          <a:p>
            <a:pPr indent="-384047" lvl="0" marL="448056" rtl="0" algn="l">
              <a:lnSpc>
                <a:spcPct val="100000"/>
              </a:lnSpc>
              <a:spcBef>
                <a:spcPts val="560"/>
              </a:spcBef>
              <a:spcAft>
                <a:spcPts val="0"/>
              </a:spcAft>
              <a:buSzPct val="80000"/>
              <a:buFont typeface="Noto Sans Symbols"/>
              <a:buNone/>
            </a:pPr>
            <a:r>
              <a:rPr lang="tr" sz="2800"/>
              <a:t>D) Cahit Sıtkı Tarancı: Şiirlerinde iyimserlik ve umut konularını sıkça işlemiştir.</a:t>
            </a:r>
            <a:endParaRPr/>
          </a:p>
          <a:p>
            <a:pPr indent="-384047" lvl="0" marL="448056" rtl="0" algn="l">
              <a:lnSpc>
                <a:spcPct val="100000"/>
              </a:lnSpc>
              <a:spcBef>
                <a:spcPts val="560"/>
              </a:spcBef>
              <a:spcAft>
                <a:spcPts val="0"/>
              </a:spcAft>
              <a:buSzPct val="80000"/>
              <a:buFont typeface="Noto Sans Symbols"/>
              <a:buNone/>
            </a:pPr>
            <a:r>
              <a:rPr lang="tr" sz="2800"/>
              <a:t>E) Ahmet Hamdi Tanpınar: Eserlerinde zaman, aşk, doğu- batı çelişkisi gibi konuları ele almıştır.</a:t>
            </a:r>
            <a:endParaRPr/>
          </a:p>
          <a:p>
            <a:pPr indent="-241807" lvl="0" marL="448056" rtl="0" algn="l">
              <a:lnSpc>
                <a:spcPct val="100000"/>
              </a:lnSpc>
              <a:spcBef>
                <a:spcPts val="560"/>
              </a:spcBef>
              <a:spcAft>
                <a:spcPts val="0"/>
              </a:spcAft>
              <a:buSzPct val="80000"/>
              <a:buNone/>
            </a:pPr>
            <a:r>
              <a:t/>
            </a:r>
            <a:endParaRPr sz="2800"/>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143"/>
          <p:cNvSpPr txBox="1"/>
          <p:nvPr>
            <p:ph idx="11" type="ftr"/>
          </p:nvPr>
        </p:nvSpPr>
        <p:spPr>
          <a:xfrm>
            <a:off x="3195854" y="4861425"/>
            <a:ext cx="1521300" cy="2256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865" name="Google Shape;865;p143"/>
          <p:cNvSpPr txBox="1"/>
          <p:nvPr>
            <p:ph idx="4294967295" type="body"/>
          </p:nvPr>
        </p:nvSpPr>
        <p:spPr>
          <a:xfrm>
            <a:off x="214350" y="163000"/>
            <a:ext cx="8715300" cy="4582500"/>
          </a:xfrm>
          <a:prstGeom prst="rect">
            <a:avLst/>
          </a:prstGeom>
          <a:noFill/>
          <a:ln>
            <a:noFill/>
          </a:ln>
        </p:spPr>
        <p:txBody>
          <a:bodyPr anchorCtr="0" anchor="t" bIns="45700" lIns="91425" spcFirstLastPara="1" rIns="91425" wrap="square" tIns="45700">
            <a:normAutofit lnSpcReduction="10000"/>
          </a:bodyPr>
          <a:lstStyle/>
          <a:p>
            <a:pPr indent="-384047" lvl="0" marL="448056" rtl="0" algn="l">
              <a:spcBef>
                <a:spcPts val="0"/>
              </a:spcBef>
              <a:spcAft>
                <a:spcPts val="0"/>
              </a:spcAft>
              <a:buSzPts val="2400"/>
              <a:buFont typeface="Noto Sans Symbols"/>
              <a:buNone/>
            </a:pPr>
            <a:r>
              <a:t/>
            </a:r>
            <a:endParaRPr b="1"/>
          </a:p>
          <a:p>
            <a:pPr indent="-384047" lvl="0" marL="448056" rtl="0" algn="l">
              <a:spcBef>
                <a:spcPts val="600"/>
              </a:spcBef>
              <a:spcAft>
                <a:spcPts val="0"/>
              </a:spcAft>
              <a:buSzPts val="2400"/>
              <a:buFont typeface="Noto Sans Symbols"/>
              <a:buNone/>
            </a:pPr>
            <a:r>
              <a:rPr b="1" lang="tr"/>
              <a:t>7. Aşağıdakilerden hangisi Kurtuluş Savaşı’nı konu edinmektedir?</a:t>
            </a:r>
            <a:endParaRPr/>
          </a:p>
          <a:p>
            <a:pPr indent="-384047" lvl="0" marL="448056" rtl="0" algn="l">
              <a:spcBef>
                <a:spcPts val="600"/>
              </a:spcBef>
              <a:spcAft>
                <a:spcPts val="0"/>
              </a:spcAft>
              <a:buSzPts val="2400"/>
              <a:buFont typeface="Noto Sans Symbols"/>
              <a:buNone/>
            </a:pPr>
            <a:r>
              <a:rPr lang="tr"/>
              <a:t>A) Bereketli Topraklar Üzerinde</a:t>
            </a:r>
            <a:endParaRPr/>
          </a:p>
          <a:p>
            <a:pPr indent="-384047" lvl="0" marL="448056" rtl="0" algn="l">
              <a:spcBef>
                <a:spcPts val="600"/>
              </a:spcBef>
              <a:spcAft>
                <a:spcPts val="0"/>
              </a:spcAft>
              <a:buSzPts val="2400"/>
              <a:buFont typeface="Noto Sans Symbols"/>
              <a:buNone/>
            </a:pPr>
            <a:r>
              <a:rPr lang="tr"/>
              <a:t>B) Küçük Ağa</a:t>
            </a:r>
            <a:endParaRPr/>
          </a:p>
          <a:p>
            <a:pPr indent="-384047" lvl="0" marL="448056" rtl="0" algn="l">
              <a:spcBef>
                <a:spcPts val="600"/>
              </a:spcBef>
              <a:spcAft>
                <a:spcPts val="0"/>
              </a:spcAft>
              <a:buSzPts val="2400"/>
              <a:buFont typeface="Noto Sans Symbols"/>
              <a:buNone/>
            </a:pPr>
            <a:r>
              <a:rPr lang="tr"/>
              <a:t>C) Saatleri Ayarlama Enstitüsü</a:t>
            </a:r>
            <a:endParaRPr/>
          </a:p>
          <a:p>
            <a:pPr indent="-384047" lvl="0" marL="448056" rtl="0" algn="l">
              <a:spcBef>
                <a:spcPts val="600"/>
              </a:spcBef>
              <a:spcAft>
                <a:spcPts val="0"/>
              </a:spcAft>
              <a:buSzPts val="2400"/>
              <a:buFont typeface="Noto Sans Symbols"/>
              <a:buNone/>
            </a:pPr>
            <a:r>
              <a:rPr lang="tr"/>
              <a:t>D) İnce Memed</a:t>
            </a:r>
            <a:endParaRPr/>
          </a:p>
          <a:p>
            <a:pPr indent="-384047" lvl="0" marL="448056" rtl="0" algn="l">
              <a:spcBef>
                <a:spcPts val="600"/>
              </a:spcBef>
              <a:spcAft>
                <a:spcPts val="0"/>
              </a:spcAft>
              <a:buSzPts val="2400"/>
              <a:buFont typeface="Noto Sans Symbols"/>
              <a:buNone/>
            </a:pPr>
            <a:r>
              <a:rPr lang="tr"/>
              <a:t>E) Aganta </a:t>
            </a:r>
            <a:r>
              <a:rPr lang="tr"/>
              <a:t>Burina</a:t>
            </a:r>
            <a:r>
              <a:rPr lang="tr"/>
              <a:t> Burinata</a:t>
            </a:r>
            <a:endParaRPr/>
          </a:p>
          <a:p>
            <a:pPr indent="-231647" lvl="0" marL="448056" rtl="0" algn="l">
              <a:spcBef>
                <a:spcPts val="600"/>
              </a:spcBef>
              <a:spcAft>
                <a:spcPts val="0"/>
              </a:spcAft>
              <a:buSzPts val="24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6"/>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207" name="Google Shape;207;p36"/>
          <p:cNvSpPr txBox="1"/>
          <p:nvPr>
            <p:ph idx="4294967295" type="body"/>
          </p:nvPr>
        </p:nvSpPr>
        <p:spPr>
          <a:xfrm>
            <a:off x="346536" y="215797"/>
            <a:ext cx="8280900" cy="4461300"/>
          </a:xfrm>
          <a:prstGeom prst="rect">
            <a:avLst/>
          </a:prstGeom>
          <a:noFill/>
          <a:ln>
            <a:noFill/>
          </a:ln>
        </p:spPr>
        <p:txBody>
          <a:bodyPr anchorCtr="0" anchor="t" bIns="45700" lIns="91425" spcFirstLastPara="1" rIns="91425" wrap="square" tIns="45700">
            <a:normAutofit fontScale="85000" lnSpcReduction="20000"/>
          </a:bodyPr>
          <a:lstStyle/>
          <a:p>
            <a:pPr indent="-384047" lvl="0" marL="448056" rtl="0" algn="l">
              <a:lnSpc>
                <a:spcPct val="100000"/>
              </a:lnSpc>
              <a:spcBef>
                <a:spcPts val="0"/>
              </a:spcBef>
              <a:spcAft>
                <a:spcPts val="0"/>
              </a:spcAft>
              <a:buSzPct val="80000"/>
              <a:buFont typeface="Noto Sans Symbols"/>
              <a:buNone/>
            </a:pPr>
            <a:r>
              <a:rPr b="1" lang="tr" sz="3200">
                <a:solidFill>
                  <a:srgbClr val="FFFF00"/>
                </a:solidFill>
              </a:rPr>
              <a:t>İKİNCİ YENİ</a:t>
            </a:r>
            <a:endParaRPr b="1" sz="3200">
              <a:solidFill>
                <a:srgbClr val="FFFF00"/>
              </a:solidFill>
            </a:endParaRPr>
          </a:p>
          <a:p>
            <a:pPr indent="-384047" lvl="0" marL="448056" rtl="0" algn="l">
              <a:lnSpc>
                <a:spcPct val="100000"/>
              </a:lnSpc>
              <a:spcBef>
                <a:spcPts val="0"/>
              </a:spcBef>
              <a:spcAft>
                <a:spcPts val="0"/>
              </a:spcAft>
              <a:buSzPct val="80000"/>
              <a:buFont typeface="Noto Sans Symbols"/>
              <a:buNone/>
            </a:pPr>
            <a:r>
              <a:t/>
            </a:r>
            <a:endParaRPr b="1" sz="3200">
              <a:solidFill>
                <a:srgbClr val="FFFF00"/>
              </a:solidFill>
            </a:endParaRPr>
          </a:p>
          <a:p>
            <a:pPr indent="-365760" lvl="0" marL="448056" rtl="0" algn="l">
              <a:lnSpc>
                <a:spcPct val="100000"/>
              </a:lnSpc>
              <a:spcBef>
                <a:spcPts val="480"/>
              </a:spcBef>
              <a:spcAft>
                <a:spcPts val="0"/>
              </a:spcAft>
              <a:buSzPct val="80000"/>
              <a:buChar char="⦿"/>
            </a:pPr>
            <a:r>
              <a:rPr lang="tr" sz="2400"/>
              <a:t>Cemal Süreya, İlhan Berk, Edip Cansever, Ece Ayhan, Turgut Uyar, Sezai Karakoç..</a:t>
            </a:r>
            <a:endParaRPr/>
          </a:p>
          <a:p>
            <a:pPr indent="-365760" lvl="0" marL="448056" rtl="0" algn="l">
              <a:lnSpc>
                <a:spcPct val="100000"/>
              </a:lnSpc>
              <a:spcBef>
                <a:spcPts val="480"/>
              </a:spcBef>
              <a:spcAft>
                <a:spcPts val="0"/>
              </a:spcAft>
              <a:buSzPct val="80000"/>
              <a:buChar char="⦿"/>
            </a:pPr>
            <a:r>
              <a:rPr lang="tr" sz="2400"/>
              <a:t>1950’den sonra Garip akımını takip eden gençlerin özentili, kötü örneklerinin hakim olduğu bir ortamda, Garip’e karşı doğmuş bir harekettir.</a:t>
            </a:r>
            <a:endParaRPr/>
          </a:p>
          <a:p>
            <a:pPr indent="-365760" lvl="0" marL="448056" rtl="0" algn="l">
              <a:lnSpc>
                <a:spcPct val="100000"/>
              </a:lnSpc>
              <a:spcBef>
                <a:spcPts val="480"/>
              </a:spcBef>
              <a:spcAft>
                <a:spcPts val="0"/>
              </a:spcAft>
              <a:buSzPct val="80000"/>
              <a:buChar char="⦿"/>
            </a:pPr>
            <a:r>
              <a:rPr lang="tr" sz="2400"/>
              <a:t>1950’lerin başlarında “Yeditepe” ve “Pazar Postası” gibi dergilerde birbirinden habersizce şiir yayımlayan şairler arasında görülen ortaklık İkinci Yeni adını almıştır.</a:t>
            </a:r>
            <a:endParaRPr/>
          </a:p>
          <a:p>
            <a:pPr indent="-365760" lvl="0" marL="448056" rtl="0" algn="l">
              <a:lnSpc>
                <a:spcPct val="100000"/>
              </a:lnSpc>
              <a:spcBef>
                <a:spcPts val="480"/>
              </a:spcBef>
              <a:spcAft>
                <a:spcPts val="0"/>
              </a:spcAft>
              <a:buSzPct val="80000"/>
              <a:buChar char="⦿"/>
            </a:pPr>
            <a:r>
              <a:rPr lang="tr" sz="2400"/>
              <a:t>Oktay </a:t>
            </a:r>
            <a:r>
              <a:rPr lang="tr" sz="2400"/>
              <a:t>Rifat</a:t>
            </a:r>
            <a:r>
              <a:rPr lang="tr" sz="2400"/>
              <a:t>, Perçemli Sokak kitabıyla İkinci Yeni hareketine uygun şiirler yazmıştır.</a:t>
            </a:r>
            <a:endParaRPr/>
          </a:p>
          <a:p>
            <a:pPr indent="-365760" lvl="0" marL="448056" rtl="0" algn="l">
              <a:lnSpc>
                <a:spcPct val="100000"/>
              </a:lnSpc>
              <a:spcBef>
                <a:spcPts val="480"/>
              </a:spcBef>
              <a:spcAft>
                <a:spcPts val="0"/>
              </a:spcAft>
              <a:buSzPct val="80000"/>
              <a:buChar char="⦿"/>
            </a:pPr>
            <a:r>
              <a:rPr lang="tr" sz="2400"/>
              <a:t>İmgeli, sanatlı bir şiir dilinden yana olmuşlardır.</a:t>
            </a:r>
            <a:endParaRPr/>
          </a:p>
          <a:p>
            <a:pPr indent="-365760" lvl="0" marL="448056" rtl="0" algn="l">
              <a:lnSpc>
                <a:spcPct val="100000"/>
              </a:lnSpc>
              <a:spcBef>
                <a:spcPts val="480"/>
              </a:spcBef>
              <a:spcAft>
                <a:spcPts val="0"/>
              </a:spcAft>
              <a:buSzPct val="80000"/>
              <a:buChar char="⦿"/>
            </a:pPr>
            <a:r>
              <a:rPr lang="tr" sz="2400"/>
              <a:t>Anlamın kapalı olduğu soyut bir şiiri savunmuşlardır.</a:t>
            </a:r>
            <a:endParaRPr sz="2400"/>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144"/>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871" name="Google Shape;871;p144"/>
          <p:cNvSpPr txBox="1"/>
          <p:nvPr>
            <p:ph idx="4294967295" type="body"/>
          </p:nvPr>
        </p:nvSpPr>
        <p:spPr>
          <a:xfrm>
            <a:off x="179525" y="87475"/>
            <a:ext cx="8784900" cy="4657800"/>
          </a:xfrm>
          <a:prstGeom prst="rect">
            <a:avLst/>
          </a:prstGeom>
          <a:noFill/>
          <a:ln>
            <a:noFill/>
          </a:ln>
        </p:spPr>
        <p:txBody>
          <a:bodyPr anchorCtr="0" anchor="t" bIns="45700" lIns="91425" spcFirstLastPara="1" rIns="91425" wrap="square" tIns="45700">
            <a:normAutofit fontScale="85000" lnSpcReduction="20000"/>
          </a:bodyPr>
          <a:lstStyle/>
          <a:p>
            <a:pPr indent="-384047" lvl="0" marL="448056" rtl="0" algn="l">
              <a:lnSpc>
                <a:spcPct val="100000"/>
              </a:lnSpc>
              <a:spcBef>
                <a:spcPts val="0"/>
              </a:spcBef>
              <a:spcAft>
                <a:spcPts val="0"/>
              </a:spcAft>
              <a:buSzPct val="80000"/>
              <a:buFont typeface="Noto Sans Symbols"/>
              <a:buNone/>
            </a:pPr>
            <a:r>
              <a:t/>
            </a:r>
            <a:endParaRPr b="1" sz="2800"/>
          </a:p>
          <a:p>
            <a:pPr indent="-384047" lvl="0" marL="448056" rtl="0" algn="l">
              <a:lnSpc>
                <a:spcPct val="100000"/>
              </a:lnSpc>
              <a:spcBef>
                <a:spcPts val="560"/>
              </a:spcBef>
              <a:spcAft>
                <a:spcPts val="0"/>
              </a:spcAft>
              <a:buSzPct val="80000"/>
              <a:buFont typeface="Noto Sans Symbols"/>
              <a:buNone/>
            </a:pPr>
            <a:r>
              <a:rPr b="1" lang="tr" sz="2800"/>
              <a:t>8.</a:t>
            </a:r>
            <a:r>
              <a:rPr lang="tr" sz="2800"/>
              <a:t> Şiirlerinde bir imge ve müzik kaygısı taşıdığı, hikâye ve romanlarında da, başta ‘zaman” teması olmak üzere, psikolojik anları, bilinçaltını aradığı, yansıttığı görülür. Sahnenin Dışındakiler, Mahur Beste, 19. Asır Türk Edebiyatı Tarihi eserlerinden bazılarıdır.</a:t>
            </a:r>
            <a:endParaRPr/>
          </a:p>
          <a:p>
            <a:pPr indent="0" lvl="0" marL="0" rtl="0" algn="l">
              <a:lnSpc>
                <a:spcPct val="100000"/>
              </a:lnSpc>
              <a:spcBef>
                <a:spcPts val="560"/>
              </a:spcBef>
              <a:spcAft>
                <a:spcPts val="0"/>
              </a:spcAft>
              <a:buNone/>
            </a:pPr>
            <a:r>
              <a:rPr b="1" lang="tr" sz="2329"/>
              <a:t>Bu parçada aşağıdaki sanatçılardan hangisinden bahsedilmektedir?</a:t>
            </a:r>
            <a:endParaRPr sz="2529"/>
          </a:p>
          <a:p>
            <a:pPr indent="-384047" lvl="0" marL="448056" rtl="0" algn="l">
              <a:lnSpc>
                <a:spcPct val="100000"/>
              </a:lnSpc>
              <a:spcBef>
                <a:spcPts val="560"/>
              </a:spcBef>
              <a:spcAft>
                <a:spcPts val="0"/>
              </a:spcAft>
              <a:buSzPct val="80000"/>
              <a:buFont typeface="Noto Sans Symbols"/>
              <a:buNone/>
            </a:pPr>
            <a:r>
              <a:rPr lang="tr" sz="2800"/>
              <a:t>A) Ahmet Hamdi Tanpınar</a:t>
            </a:r>
            <a:endParaRPr/>
          </a:p>
          <a:p>
            <a:pPr indent="-384047" lvl="0" marL="448056" rtl="0" algn="l">
              <a:lnSpc>
                <a:spcPct val="100000"/>
              </a:lnSpc>
              <a:spcBef>
                <a:spcPts val="560"/>
              </a:spcBef>
              <a:spcAft>
                <a:spcPts val="0"/>
              </a:spcAft>
              <a:buSzPct val="80000"/>
              <a:buFont typeface="Noto Sans Symbols"/>
              <a:buNone/>
            </a:pPr>
            <a:r>
              <a:rPr lang="tr" sz="2800"/>
              <a:t>B) Kemal Tahir</a:t>
            </a:r>
            <a:endParaRPr/>
          </a:p>
          <a:p>
            <a:pPr indent="-384047" lvl="0" marL="448056" rtl="0" algn="l">
              <a:lnSpc>
                <a:spcPct val="100000"/>
              </a:lnSpc>
              <a:spcBef>
                <a:spcPts val="560"/>
              </a:spcBef>
              <a:spcAft>
                <a:spcPts val="0"/>
              </a:spcAft>
              <a:buSzPct val="80000"/>
              <a:buFont typeface="Noto Sans Symbols"/>
              <a:buNone/>
            </a:pPr>
            <a:r>
              <a:rPr lang="tr" sz="2800"/>
              <a:t>C) Sait Faik Abasıyanık</a:t>
            </a:r>
            <a:endParaRPr/>
          </a:p>
          <a:p>
            <a:pPr indent="-384047" lvl="0" marL="448056" rtl="0" algn="l">
              <a:lnSpc>
                <a:spcPct val="100000"/>
              </a:lnSpc>
              <a:spcBef>
                <a:spcPts val="560"/>
              </a:spcBef>
              <a:spcAft>
                <a:spcPts val="0"/>
              </a:spcAft>
              <a:buSzPct val="80000"/>
              <a:buFont typeface="Noto Sans Symbols"/>
              <a:buNone/>
            </a:pPr>
            <a:r>
              <a:rPr lang="tr" sz="2800"/>
              <a:t>D) Orhan Kemal</a:t>
            </a:r>
            <a:endParaRPr/>
          </a:p>
          <a:p>
            <a:pPr indent="-384047" lvl="0" marL="448056" rtl="0" algn="l">
              <a:lnSpc>
                <a:spcPct val="100000"/>
              </a:lnSpc>
              <a:spcBef>
                <a:spcPts val="560"/>
              </a:spcBef>
              <a:spcAft>
                <a:spcPts val="0"/>
              </a:spcAft>
              <a:buSzPct val="80000"/>
              <a:buFont typeface="Noto Sans Symbols"/>
              <a:buNone/>
            </a:pPr>
            <a:r>
              <a:rPr lang="tr" sz="2800"/>
              <a:t>E) Sabahattin Ali</a:t>
            </a:r>
            <a:endParaRPr/>
          </a:p>
          <a:p>
            <a:pPr indent="-241807" lvl="0" marL="448056" rtl="0" algn="l">
              <a:lnSpc>
                <a:spcPct val="100000"/>
              </a:lnSpc>
              <a:spcBef>
                <a:spcPts val="560"/>
              </a:spcBef>
              <a:spcAft>
                <a:spcPts val="0"/>
              </a:spcAft>
              <a:buSzPct val="80000"/>
              <a:buNone/>
            </a:pPr>
            <a:r>
              <a:t/>
            </a:r>
            <a:endParaRPr sz="2800"/>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sp>
        <p:nvSpPr>
          <p:cNvPr id="876" name="Google Shape;876;p145"/>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877" name="Google Shape;877;p145"/>
          <p:cNvSpPr txBox="1"/>
          <p:nvPr>
            <p:ph idx="4294967295" type="body"/>
          </p:nvPr>
        </p:nvSpPr>
        <p:spPr>
          <a:xfrm>
            <a:off x="395536" y="195486"/>
            <a:ext cx="8496944" cy="4536504"/>
          </a:xfrm>
          <a:prstGeom prst="rect">
            <a:avLst/>
          </a:prstGeom>
          <a:noFill/>
          <a:ln>
            <a:noFill/>
          </a:ln>
        </p:spPr>
        <p:txBody>
          <a:bodyPr anchorCtr="0" anchor="t" bIns="45700" lIns="91425" spcFirstLastPara="1" rIns="91425" wrap="square" tIns="45700">
            <a:normAutofit/>
          </a:bodyPr>
          <a:lstStyle/>
          <a:p>
            <a:pPr indent="-384047" lvl="0" marL="448056" rtl="0" algn="l">
              <a:spcBef>
                <a:spcPts val="0"/>
              </a:spcBef>
              <a:spcAft>
                <a:spcPts val="0"/>
              </a:spcAft>
              <a:buSzPts val="2400"/>
              <a:buFont typeface="Noto Sans Symbols"/>
              <a:buNone/>
            </a:pPr>
            <a:r>
              <a:t/>
            </a:r>
            <a:endParaRPr b="1"/>
          </a:p>
          <a:p>
            <a:pPr indent="-384047" lvl="0" marL="448056" rtl="0" algn="l">
              <a:spcBef>
                <a:spcPts val="600"/>
              </a:spcBef>
              <a:spcAft>
                <a:spcPts val="0"/>
              </a:spcAft>
              <a:buSzPts val="2400"/>
              <a:buFont typeface="Noto Sans Symbols"/>
              <a:buNone/>
            </a:pPr>
            <a:r>
              <a:rPr b="1" lang="tr"/>
              <a:t>9. Aşağıdakilerden hangisi türü bakımından diğer seçeneklerdekilerden farklıdır?</a:t>
            </a:r>
            <a:endParaRPr/>
          </a:p>
          <a:p>
            <a:pPr indent="-384047" lvl="0" marL="448056" rtl="0" algn="l">
              <a:spcBef>
                <a:spcPts val="600"/>
              </a:spcBef>
              <a:spcAft>
                <a:spcPts val="0"/>
              </a:spcAft>
              <a:buSzPts val="2400"/>
              <a:buFont typeface="Noto Sans Symbols"/>
              <a:buNone/>
            </a:pPr>
            <a:r>
              <a:rPr lang="tr"/>
              <a:t>A) Parkta Bir Sonbahar Günüydü</a:t>
            </a:r>
            <a:endParaRPr/>
          </a:p>
          <a:p>
            <a:pPr indent="-384047" lvl="0" marL="448056" rtl="0" algn="l">
              <a:spcBef>
                <a:spcPts val="600"/>
              </a:spcBef>
              <a:spcAft>
                <a:spcPts val="0"/>
              </a:spcAft>
              <a:buSzPts val="2400"/>
              <a:buFont typeface="Noto Sans Symbols"/>
              <a:buNone/>
            </a:pPr>
            <a:r>
              <a:rPr lang="tr"/>
              <a:t>B) IV. Murat</a:t>
            </a:r>
            <a:endParaRPr/>
          </a:p>
          <a:p>
            <a:pPr indent="-384047" lvl="0" marL="448056" rtl="0" algn="l">
              <a:spcBef>
                <a:spcPts val="600"/>
              </a:spcBef>
              <a:spcAft>
                <a:spcPts val="0"/>
              </a:spcAft>
              <a:buSzPts val="2400"/>
              <a:buFont typeface="Noto Sans Symbols"/>
              <a:buNone/>
            </a:pPr>
            <a:r>
              <a:rPr lang="tr"/>
              <a:t>C) Sarı Naciye</a:t>
            </a:r>
            <a:endParaRPr/>
          </a:p>
          <a:p>
            <a:pPr indent="-384047" lvl="0" marL="448056" rtl="0" algn="l">
              <a:spcBef>
                <a:spcPts val="600"/>
              </a:spcBef>
              <a:spcAft>
                <a:spcPts val="0"/>
              </a:spcAft>
              <a:buSzPts val="2400"/>
              <a:buFont typeface="Noto Sans Symbols"/>
              <a:buNone/>
            </a:pPr>
            <a:r>
              <a:rPr lang="tr"/>
              <a:t>D) Kayıp Aranıyor</a:t>
            </a:r>
            <a:endParaRPr/>
          </a:p>
          <a:p>
            <a:pPr indent="-384047" lvl="0" marL="448056" rtl="0" algn="l">
              <a:spcBef>
                <a:spcPts val="600"/>
              </a:spcBef>
              <a:spcAft>
                <a:spcPts val="0"/>
              </a:spcAft>
              <a:buSzPts val="2400"/>
              <a:buFont typeface="Noto Sans Symbols"/>
              <a:buNone/>
            </a:pPr>
            <a:r>
              <a:rPr lang="tr"/>
              <a:t>E) Genç Osman</a:t>
            </a:r>
            <a:endParaRPr/>
          </a:p>
          <a:p>
            <a:pPr indent="-231647" lvl="0" marL="448056" rtl="0" algn="l">
              <a:spcBef>
                <a:spcPts val="600"/>
              </a:spcBef>
              <a:spcAft>
                <a:spcPts val="0"/>
              </a:spcAft>
              <a:buSzPts val="2400"/>
              <a:buNone/>
            </a:pPr>
            <a:r>
              <a:t/>
            </a:r>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p146"/>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883" name="Google Shape;883;p146"/>
          <p:cNvSpPr txBox="1"/>
          <p:nvPr>
            <p:ph idx="4294967295" type="body"/>
          </p:nvPr>
        </p:nvSpPr>
        <p:spPr>
          <a:xfrm>
            <a:off x="251520" y="141480"/>
            <a:ext cx="8640960" cy="4731990"/>
          </a:xfrm>
          <a:prstGeom prst="rect">
            <a:avLst/>
          </a:prstGeom>
          <a:noFill/>
          <a:ln>
            <a:noFill/>
          </a:ln>
        </p:spPr>
        <p:txBody>
          <a:bodyPr anchorCtr="0" anchor="t" bIns="45700" lIns="91425" spcFirstLastPara="1" rIns="91425" wrap="square" tIns="45700">
            <a:normAutofit/>
          </a:bodyPr>
          <a:lstStyle/>
          <a:p>
            <a:pPr indent="-384047" lvl="0" marL="448056" rtl="0" algn="l">
              <a:spcBef>
                <a:spcPts val="0"/>
              </a:spcBef>
              <a:spcAft>
                <a:spcPts val="0"/>
              </a:spcAft>
              <a:buSzPts val="2400"/>
              <a:buFont typeface="Noto Sans Symbols"/>
              <a:buNone/>
            </a:pPr>
            <a:r>
              <a:t/>
            </a:r>
            <a:endParaRPr b="1"/>
          </a:p>
          <a:p>
            <a:pPr indent="-384047" lvl="0" marL="448056" rtl="0" algn="l">
              <a:spcBef>
                <a:spcPts val="600"/>
              </a:spcBef>
              <a:spcAft>
                <a:spcPts val="0"/>
              </a:spcAft>
              <a:buSzPts val="2400"/>
              <a:buFont typeface="Noto Sans Symbols"/>
              <a:buNone/>
            </a:pPr>
            <a:r>
              <a:rPr b="1" lang="tr"/>
              <a:t>10. Aşağıdaki eşleştirmelerin hangisinde ismi anılan edebiyatçıyla eser verdiği edebi tür arasında bir uygunluk </a:t>
            </a:r>
            <a:r>
              <a:rPr b="1" lang="tr" u="sng"/>
              <a:t>yoktur</a:t>
            </a:r>
            <a:r>
              <a:rPr b="1" lang="tr"/>
              <a:t>?</a:t>
            </a:r>
            <a:endParaRPr/>
          </a:p>
          <a:p>
            <a:pPr indent="-384047" lvl="0" marL="448056" rtl="0" algn="l">
              <a:spcBef>
                <a:spcPts val="600"/>
              </a:spcBef>
              <a:spcAft>
                <a:spcPts val="0"/>
              </a:spcAft>
              <a:buSzPts val="2400"/>
              <a:buFont typeface="Noto Sans Symbols"/>
              <a:buNone/>
            </a:pPr>
            <a:r>
              <a:rPr lang="tr"/>
              <a:t>A) Haldun Taner — Tiyatro</a:t>
            </a:r>
            <a:endParaRPr/>
          </a:p>
          <a:p>
            <a:pPr indent="-384047" lvl="0" marL="448056" rtl="0" algn="l">
              <a:spcBef>
                <a:spcPts val="600"/>
              </a:spcBef>
              <a:spcAft>
                <a:spcPts val="0"/>
              </a:spcAft>
              <a:buSzPts val="2400"/>
              <a:buFont typeface="Noto Sans Symbols"/>
              <a:buNone/>
            </a:pPr>
            <a:r>
              <a:rPr lang="tr"/>
              <a:t>B) Sait Faik Abasıyanık — Öykü</a:t>
            </a:r>
            <a:endParaRPr/>
          </a:p>
          <a:p>
            <a:pPr indent="-384047" lvl="0" marL="448056" rtl="0" algn="l">
              <a:spcBef>
                <a:spcPts val="600"/>
              </a:spcBef>
              <a:spcAft>
                <a:spcPts val="0"/>
              </a:spcAft>
              <a:buSzPts val="2400"/>
              <a:buFont typeface="Noto Sans Symbols"/>
              <a:buNone/>
            </a:pPr>
            <a:r>
              <a:rPr lang="tr"/>
              <a:t>C) Suut Kemal Yetkin — Deneme</a:t>
            </a:r>
            <a:endParaRPr/>
          </a:p>
          <a:p>
            <a:pPr indent="-384047" lvl="0" marL="448056" rtl="0" algn="l">
              <a:spcBef>
                <a:spcPts val="600"/>
              </a:spcBef>
              <a:spcAft>
                <a:spcPts val="0"/>
              </a:spcAft>
              <a:buSzPts val="2400"/>
              <a:buFont typeface="Noto Sans Symbols"/>
              <a:buNone/>
            </a:pPr>
            <a:r>
              <a:rPr lang="tr"/>
              <a:t>D) Necip Fazıl Kısakürek — Şiir</a:t>
            </a:r>
            <a:endParaRPr/>
          </a:p>
          <a:p>
            <a:pPr indent="-384047" lvl="0" marL="448056" rtl="0" algn="l">
              <a:spcBef>
                <a:spcPts val="600"/>
              </a:spcBef>
              <a:spcAft>
                <a:spcPts val="0"/>
              </a:spcAft>
              <a:buSzPts val="2400"/>
              <a:buFont typeface="Noto Sans Symbols"/>
              <a:buNone/>
            </a:pPr>
            <a:r>
              <a:rPr lang="tr"/>
              <a:t>E) Ahmet Muhip Dranas — Roman</a:t>
            </a:r>
            <a:endParaRPr/>
          </a:p>
          <a:p>
            <a:pPr indent="-231647" lvl="0" marL="448056" rtl="0" algn="l">
              <a:spcBef>
                <a:spcPts val="600"/>
              </a:spcBef>
              <a:spcAft>
                <a:spcPts val="0"/>
              </a:spcAft>
              <a:buSzPts val="2400"/>
              <a:buNone/>
            </a:pPr>
            <a:r>
              <a:t/>
            </a:r>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 name="Shape 887"/>
        <p:cNvGrpSpPr/>
        <p:nvPr/>
      </p:nvGrpSpPr>
      <p:grpSpPr>
        <a:xfrm>
          <a:off x="0" y="0"/>
          <a:ext cx="0" cy="0"/>
          <a:chOff x="0" y="0"/>
          <a:chExt cx="0" cy="0"/>
        </a:xfrm>
      </p:grpSpPr>
      <p:sp>
        <p:nvSpPr>
          <p:cNvPr id="888" name="Google Shape;888;p147"/>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889" name="Google Shape;889;p147"/>
          <p:cNvSpPr txBox="1"/>
          <p:nvPr>
            <p:ph idx="4294967295" type="body"/>
          </p:nvPr>
        </p:nvSpPr>
        <p:spPr>
          <a:xfrm>
            <a:off x="107505" y="0"/>
            <a:ext cx="9036496" cy="5143500"/>
          </a:xfrm>
          <a:prstGeom prst="rect">
            <a:avLst/>
          </a:prstGeom>
          <a:noFill/>
          <a:ln>
            <a:noFill/>
          </a:ln>
        </p:spPr>
        <p:txBody>
          <a:bodyPr anchorCtr="0" anchor="t" bIns="45700" lIns="91425" spcFirstLastPara="1" rIns="91425" wrap="square" tIns="45700">
            <a:normAutofit/>
          </a:bodyPr>
          <a:lstStyle/>
          <a:p>
            <a:pPr indent="-384047" lvl="0" marL="448056" rtl="0" algn="l">
              <a:lnSpc>
                <a:spcPct val="100000"/>
              </a:lnSpc>
              <a:spcBef>
                <a:spcPts val="0"/>
              </a:spcBef>
              <a:spcAft>
                <a:spcPts val="0"/>
              </a:spcAft>
              <a:buSzPts val="2240"/>
              <a:buFont typeface="Noto Sans Symbols"/>
              <a:buNone/>
            </a:pPr>
            <a:r>
              <a:t/>
            </a:r>
            <a:endParaRPr b="1" sz="2800"/>
          </a:p>
          <a:p>
            <a:pPr indent="-384047" lvl="0" marL="448056" rtl="0" algn="l">
              <a:lnSpc>
                <a:spcPct val="100000"/>
              </a:lnSpc>
              <a:spcBef>
                <a:spcPts val="560"/>
              </a:spcBef>
              <a:spcAft>
                <a:spcPts val="0"/>
              </a:spcAft>
              <a:buSzPts val="2240"/>
              <a:buFont typeface="Noto Sans Symbols"/>
              <a:buNone/>
            </a:pPr>
            <a:r>
              <a:rPr b="1" lang="tr" sz="2100"/>
              <a:t>11. Aşağıdakilerden hangisinde bir bilgi yanlışlığı yapılmıştır?</a:t>
            </a:r>
            <a:endParaRPr sz="2100"/>
          </a:p>
          <a:p>
            <a:pPr indent="-384047" lvl="0" marL="448056" rtl="0" algn="l">
              <a:lnSpc>
                <a:spcPct val="100000"/>
              </a:lnSpc>
              <a:spcBef>
                <a:spcPts val="560"/>
              </a:spcBef>
              <a:spcAft>
                <a:spcPts val="0"/>
              </a:spcAft>
              <a:buSzPts val="2240"/>
              <a:buFont typeface="Noto Sans Symbols"/>
              <a:buNone/>
            </a:pPr>
            <a:r>
              <a:rPr lang="tr" sz="2100"/>
              <a:t>A) Yedi Meşaleciler, memleketçi edebiyat anlayışına tepki olarak doğmuştur.</a:t>
            </a:r>
            <a:endParaRPr sz="2100"/>
          </a:p>
          <a:p>
            <a:pPr indent="-384047" lvl="0" marL="448056" rtl="0" algn="l">
              <a:lnSpc>
                <a:spcPct val="100000"/>
              </a:lnSpc>
              <a:spcBef>
                <a:spcPts val="560"/>
              </a:spcBef>
              <a:spcAft>
                <a:spcPts val="0"/>
              </a:spcAft>
              <a:buSzPts val="2240"/>
              <a:buFont typeface="Noto Sans Symbols"/>
              <a:buNone/>
            </a:pPr>
            <a:r>
              <a:rPr lang="tr" sz="2100"/>
              <a:t>B) Toplumsal gerçekçiler, edebiyatı toplumu politik olarak bilinçlendirme aracı olarak görmüşlerdir.</a:t>
            </a:r>
            <a:endParaRPr sz="2100"/>
          </a:p>
          <a:p>
            <a:pPr indent="-384047" lvl="0" marL="448056" rtl="0" algn="l">
              <a:lnSpc>
                <a:spcPct val="100000"/>
              </a:lnSpc>
              <a:spcBef>
                <a:spcPts val="560"/>
              </a:spcBef>
              <a:spcAft>
                <a:spcPts val="0"/>
              </a:spcAft>
              <a:buSzPts val="2240"/>
              <a:buFont typeface="Noto Sans Symbols"/>
              <a:buNone/>
            </a:pPr>
            <a:r>
              <a:rPr lang="tr" sz="2100"/>
              <a:t>C) Oktay Rıfat, Melih Cevdet Anday ve Orhan Veli, Garip akımının öncüleridir.</a:t>
            </a:r>
            <a:endParaRPr sz="2100"/>
          </a:p>
          <a:p>
            <a:pPr indent="-384047" lvl="0" marL="448056" rtl="0" algn="l">
              <a:lnSpc>
                <a:spcPct val="100000"/>
              </a:lnSpc>
              <a:spcBef>
                <a:spcPts val="560"/>
              </a:spcBef>
              <a:spcAft>
                <a:spcPts val="0"/>
              </a:spcAft>
              <a:buSzPts val="2240"/>
              <a:buFont typeface="Noto Sans Symbols"/>
              <a:buNone/>
            </a:pPr>
            <a:r>
              <a:rPr lang="tr" sz="2100"/>
              <a:t>D) İkinci Yenicilere tepki olarak doğan Garipçiler soyutlaşan bir şiirden yanadır.</a:t>
            </a:r>
            <a:endParaRPr sz="2100"/>
          </a:p>
          <a:p>
            <a:pPr indent="-384047" lvl="0" marL="448056" rtl="0" algn="l">
              <a:lnSpc>
                <a:spcPct val="100000"/>
              </a:lnSpc>
              <a:spcBef>
                <a:spcPts val="560"/>
              </a:spcBef>
              <a:spcAft>
                <a:spcPts val="0"/>
              </a:spcAft>
              <a:buSzPts val="2240"/>
              <a:buFont typeface="Noto Sans Symbols"/>
              <a:buNone/>
            </a:pPr>
            <a:r>
              <a:rPr lang="tr" sz="2100"/>
              <a:t>E) “Mavi” adlı dergi etrafında toplanan Maviciler, Garip şiirine karşıdırlar.</a:t>
            </a:r>
            <a:endParaRPr sz="2100"/>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148"/>
          <p:cNvSpPr txBox="1"/>
          <p:nvPr>
            <p:ph idx="4294967295" type="body"/>
          </p:nvPr>
        </p:nvSpPr>
        <p:spPr>
          <a:xfrm>
            <a:off x="539552" y="150386"/>
            <a:ext cx="8496944" cy="4689616"/>
          </a:xfrm>
          <a:prstGeom prst="rect">
            <a:avLst/>
          </a:prstGeom>
          <a:noFill/>
          <a:ln>
            <a:noFill/>
          </a:ln>
        </p:spPr>
        <p:txBody>
          <a:bodyPr anchorCtr="0" anchor="t" bIns="45700" lIns="91425" spcFirstLastPara="1" rIns="91425" wrap="square" tIns="45700">
            <a:normAutofit/>
          </a:bodyPr>
          <a:lstStyle/>
          <a:p>
            <a:pPr indent="-384047" lvl="0" marL="448056" rtl="0" algn="l">
              <a:spcBef>
                <a:spcPts val="0"/>
              </a:spcBef>
              <a:spcAft>
                <a:spcPts val="0"/>
              </a:spcAft>
              <a:buSzPts val="2400"/>
              <a:buFont typeface="Noto Sans Symbols"/>
              <a:buNone/>
            </a:pPr>
            <a:r>
              <a:t/>
            </a:r>
            <a:endParaRPr b="1"/>
          </a:p>
          <a:p>
            <a:pPr indent="-384047" lvl="0" marL="448056" rtl="0" algn="l">
              <a:spcBef>
                <a:spcPts val="640"/>
              </a:spcBef>
              <a:spcAft>
                <a:spcPts val="0"/>
              </a:spcAft>
              <a:buSzPts val="2560"/>
              <a:buFont typeface="Noto Sans Symbols"/>
              <a:buNone/>
            </a:pPr>
            <a:r>
              <a:rPr b="1" lang="tr" sz="3200"/>
              <a:t>12. Aşağıdaki şairlerden hangisi tiyatro türünde de eser vermiştir?</a:t>
            </a:r>
            <a:endParaRPr/>
          </a:p>
          <a:p>
            <a:pPr indent="-384047" lvl="0" marL="448056" rtl="0" algn="l">
              <a:spcBef>
                <a:spcPts val="600"/>
              </a:spcBef>
              <a:spcAft>
                <a:spcPts val="0"/>
              </a:spcAft>
              <a:buSzPts val="2400"/>
              <a:buFont typeface="Noto Sans Symbols"/>
              <a:buNone/>
            </a:pPr>
            <a:r>
              <a:rPr lang="tr"/>
              <a:t>A) Faruk Nafiz Çamlıbel</a:t>
            </a:r>
            <a:endParaRPr/>
          </a:p>
          <a:p>
            <a:pPr indent="-384047" lvl="0" marL="448056" rtl="0" algn="l">
              <a:spcBef>
                <a:spcPts val="600"/>
              </a:spcBef>
              <a:spcAft>
                <a:spcPts val="0"/>
              </a:spcAft>
              <a:buSzPts val="2400"/>
              <a:buFont typeface="Noto Sans Symbols"/>
              <a:buNone/>
            </a:pPr>
            <a:r>
              <a:rPr lang="tr"/>
              <a:t>B) Orhan Veli Kanık</a:t>
            </a:r>
            <a:endParaRPr/>
          </a:p>
          <a:p>
            <a:pPr indent="-384047" lvl="0" marL="448056" rtl="0" algn="l">
              <a:spcBef>
                <a:spcPts val="600"/>
              </a:spcBef>
              <a:spcAft>
                <a:spcPts val="0"/>
              </a:spcAft>
              <a:buSzPts val="2400"/>
              <a:buFont typeface="Noto Sans Symbols"/>
              <a:buNone/>
            </a:pPr>
            <a:r>
              <a:rPr lang="tr"/>
              <a:t>C) Ahmet Muhip Dranas</a:t>
            </a:r>
            <a:endParaRPr/>
          </a:p>
          <a:p>
            <a:pPr indent="-384047" lvl="0" marL="448056" rtl="0" algn="l">
              <a:spcBef>
                <a:spcPts val="600"/>
              </a:spcBef>
              <a:spcAft>
                <a:spcPts val="0"/>
              </a:spcAft>
              <a:buSzPts val="2400"/>
              <a:buFont typeface="Noto Sans Symbols"/>
              <a:buNone/>
            </a:pPr>
            <a:r>
              <a:rPr lang="tr"/>
              <a:t>D) Cahit Sıtkı Tarancı</a:t>
            </a:r>
            <a:endParaRPr/>
          </a:p>
          <a:p>
            <a:pPr indent="-384047" lvl="0" marL="448056" rtl="0" algn="l">
              <a:spcBef>
                <a:spcPts val="600"/>
              </a:spcBef>
              <a:spcAft>
                <a:spcPts val="0"/>
              </a:spcAft>
              <a:buSzPts val="2400"/>
              <a:buFont typeface="Noto Sans Symbols"/>
              <a:buNone/>
            </a:pPr>
            <a:r>
              <a:rPr lang="tr"/>
              <a:t>E) Ziya Osman Saba</a:t>
            </a:r>
            <a:endParaRPr/>
          </a:p>
          <a:p>
            <a:pPr indent="-231647" lvl="0" marL="448056" rtl="0" algn="l">
              <a:spcBef>
                <a:spcPts val="600"/>
              </a:spcBef>
              <a:spcAft>
                <a:spcPts val="0"/>
              </a:spcAft>
              <a:buSzPts val="2400"/>
              <a:buNone/>
            </a:pPr>
            <a:r>
              <a:t/>
            </a:r>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p149"/>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900" name="Google Shape;900;p149"/>
          <p:cNvSpPr txBox="1"/>
          <p:nvPr>
            <p:ph idx="4294967295" type="body"/>
          </p:nvPr>
        </p:nvSpPr>
        <p:spPr>
          <a:xfrm>
            <a:off x="179500" y="141476"/>
            <a:ext cx="8856900" cy="4550100"/>
          </a:xfrm>
          <a:prstGeom prst="rect">
            <a:avLst/>
          </a:prstGeom>
          <a:noFill/>
          <a:ln>
            <a:noFill/>
          </a:ln>
        </p:spPr>
        <p:txBody>
          <a:bodyPr anchorCtr="0" anchor="t" bIns="45700" lIns="91425" spcFirstLastPara="1" rIns="91425" wrap="square" tIns="45700">
            <a:normAutofit fontScale="70000" lnSpcReduction="10000"/>
          </a:bodyPr>
          <a:lstStyle/>
          <a:p>
            <a:pPr indent="-384047" lvl="0" marL="448056" rtl="0" algn="l">
              <a:spcBef>
                <a:spcPts val="600"/>
              </a:spcBef>
              <a:spcAft>
                <a:spcPts val="0"/>
              </a:spcAft>
              <a:buSzPct val="80000"/>
              <a:buFont typeface="Noto Sans Symbols"/>
              <a:buNone/>
            </a:pPr>
            <a:r>
              <a:t/>
            </a:r>
            <a:endParaRPr b="1"/>
          </a:p>
          <a:p>
            <a:pPr indent="-384047" lvl="0" marL="448056" rtl="0" algn="l">
              <a:spcBef>
                <a:spcPts val="600"/>
              </a:spcBef>
              <a:spcAft>
                <a:spcPts val="0"/>
              </a:spcAft>
              <a:buSzPct val="80000"/>
              <a:buFont typeface="Noto Sans Symbols"/>
              <a:buNone/>
            </a:pPr>
            <a:r>
              <a:t/>
            </a:r>
            <a:endParaRPr b="1"/>
          </a:p>
          <a:p>
            <a:pPr indent="-384047" lvl="0" marL="448056" rtl="0" algn="l">
              <a:lnSpc>
                <a:spcPct val="100000"/>
              </a:lnSpc>
              <a:spcBef>
                <a:spcPts val="600"/>
              </a:spcBef>
              <a:spcAft>
                <a:spcPts val="0"/>
              </a:spcAft>
              <a:buSzPct val="80000"/>
              <a:buFont typeface="Noto Sans Symbols"/>
              <a:buNone/>
            </a:pPr>
            <a:r>
              <a:rPr b="1" lang="tr"/>
              <a:t>13. Aşağıdakilerden hangisi Garip akımının özelliklerinden biridir?</a:t>
            </a:r>
            <a:endParaRPr/>
          </a:p>
          <a:p>
            <a:pPr indent="-384047" lvl="0" marL="448056" rtl="0" algn="l">
              <a:lnSpc>
                <a:spcPct val="100000"/>
              </a:lnSpc>
              <a:spcBef>
                <a:spcPts val="600"/>
              </a:spcBef>
              <a:spcAft>
                <a:spcPts val="0"/>
              </a:spcAft>
              <a:buSzPct val="80000"/>
              <a:buFont typeface="Noto Sans Symbols"/>
              <a:buNone/>
            </a:pPr>
            <a:r>
              <a:rPr lang="tr"/>
              <a:t>A) </a:t>
            </a:r>
            <a:r>
              <a:rPr lang="tr"/>
              <a:t>Biçimi anlamdan daha önemli görmüşlerdir.</a:t>
            </a:r>
            <a:endParaRPr/>
          </a:p>
          <a:p>
            <a:pPr indent="-384047" lvl="0" marL="448056" rtl="0" algn="l">
              <a:lnSpc>
                <a:spcPct val="100000"/>
              </a:lnSpc>
              <a:spcBef>
                <a:spcPts val="600"/>
              </a:spcBef>
              <a:spcAft>
                <a:spcPts val="0"/>
              </a:spcAft>
              <a:buSzPct val="80000"/>
              <a:buFont typeface="Noto Sans Symbols"/>
              <a:buNone/>
            </a:pPr>
            <a:r>
              <a:rPr lang="tr"/>
              <a:t>B) Şiiri akıldan çok duyguya dayandırmışlardır.</a:t>
            </a:r>
            <a:endParaRPr/>
          </a:p>
          <a:p>
            <a:pPr indent="-384047" lvl="0" marL="448056" rtl="0" algn="l">
              <a:lnSpc>
                <a:spcPct val="100000"/>
              </a:lnSpc>
              <a:spcBef>
                <a:spcPts val="600"/>
              </a:spcBef>
              <a:spcAft>
                <a:spcPts val="0"/>
              </a:spcAft>
              <a:buSzPct val="80000"/>
              <a:buFont typeface="Noto Sans Symbols"/>
              <a:buNone/>
            </a:pPr>
            <a:r>
              <a:rPr lang="tr"/>
              <a:t>C) Kafiyeyi, ölçüyü, söz sanatlarını dışlamışlardır.</a:t>
            </a:r>
            <a:endParaRPr/>
          </a:p>
          <a:p>
            <a:pPr indent="-384047" lvl="0" marL="448056" rtl="0" algn="l">
              <a:lnSpc>
                <a:spcPct val="100000"/>
              </a:lnSpc>
              <a:spcBef>
                <a:spcPts val="600"/>
              </a:spcBef>
              <a:spcAft>
                <a:spcPts val="0"/>
              </a:spcAft>
              <a:buSzPct val="80000"/>
              <a:buFont typeface="Noto Sans Symbols"/>
              <a:buNone/>
            </a:pPr>
            <a:r>
              <a:rPr lang="tr"/>
              <a:t>D) Olağanüstü olayları ve kahramanlıkları işlemişlerdir.</a:t>
            </a:r>
            <a:endParaRPr/>
          </a:p>
          <a:p>
            <a:pPr indent="-384047" lvl="0" marL="448056" rtl="0" algn="l">
              <a:lnSpc>
                <a:spcPct val="100000"/>
              </a:lnSpc>
              <a:spcBef>
                <a:spcPts val="600"/>
              </a:spcBef>
              <a:spcAft>
                <a:spcPts val="0"/>
              </a:spcAft>
              <a:buSzPct val="80000"/>
              <a:buFont typeface="Noto Sans Symbols"/>
              <a:buNone/>
            </a:pPr>
            <a:r>
              <a:rPr lang="tr"/>
              <a:t>E) Şiirselliği her şeyin üstünde bir değer kabul etmişlerdir.</a:t>
            </a:r>
            <a:endParaRPr/>
          </a:p>
          <a:p>
            <a:pPr indent="-384047" lvl="0" marL="448056" rtl="0" algn="l">
              <a:spcBef>
                <a:spcPts val="600"/>
              </a:spcBef>
              <a:spcAft>
                <a:spcPts val="0"/>
              </a:spcAft>
              <a:buSzPct val="80000"/>
              <a:buFont typeface="Noto Sans Symbols"/>
              <a:buNone/>
            </a:pPr>
            <a:r>
              <a:t/>
            </a:r>
            <a:endParaRPr/>
          </a:p>
          <a:p>
            <a:pPr indent="-384047" lvl="0" marL="448056" rtl="0" algn="l">
              <a:spcBef>
                <a:spcPts val="600"/>
              </a:spcBef>
              <a:spcAft>
                <a:spcPts val="0"/>
              </a:spcAft>
              <a:buSzPct val="80000"/>
              <a:buFont typeface="Noto Sans Symbols"/>
              <a:buNone/>
            </a:pPr>
            <a:r>
              <a:t/>
            </a:r>
            <a:endParaRPr/>
          </a:p>
          <a:p>
            <a:pPr indent="-384047" lvl="0" marL="448056" rtl="0" algn="l">
              <a:spcBef>
                <a:spcPts val="600"/>
              </a:spcBef>
              <a:spcAft>
                <a:spcPts val="0"/>
              </a:spcAft>
              <a:buSzPct val="80000"/>
              <a:buFont typeface="Noto Sans Symbols"/>
              <a:buNone/>
            </a:pPr>
            <a:r>
              <a:t/>
            </a:r>
            <a:endParaRPr/>
          </a:p>
          <a:p>
            <a:pPr indent="-231647" lvl="0" marL="448056" rtl="0" algn="l">
              <a:spcBef>
                <a:spcPts val="600"/>
              </a:spcBef>
              <a:spcAft>
                <a:spcPts val="0"/>
              </a:spcAft>
              <a:buSzPct val="80000"/>
              <a:buNone/>
            </a:pPr>
            <a:r>
              <a:t/>
            </a:r>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150"/>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906" name="Google Shape;906;p150"/>
          <p:cNvSpPr txBox="1"/>
          <p:nvPr>
            <p:ph idx="4294967295" type="body"/>
          </p:nvPr>
        </p:nvSpPr>
        <p:spPr>
          <a:xfrm>
            <a:off x="179500" y="87475"/>
            <a:ext cx="8856900" cy="4773900"/>
          </a:xfrm>
          <a:prstGeom prst="rect">
            <a:avLst/>
          </a:prstGeom>
          <a:noFill/>
          <a:ln>
            <a:noFill/>
          </a:ln>
        </p:spPr>
        <p:txBody>
          <a:bodyPr anchorCtr="0" anchor="t" bIns="45700" lIns="91425" spcFirstLastPara="1" rIns="91425" wrap="square" tIns="45700">
            <a:normAutofit fontScale="92500" lnSpcReduction="20000"/>
          </a:bodyPr>
          <a:lstStyle/>
          <a:p>
            <a:pPr indent="-384047" lvl="0" marL="448056" rtl="0" algn="l">
              <a:lnSpc>
                <a:spcPct val="80000"/>
              </a:lnSpc>
              <a:spcBef>
                <a:spcPts val="0"/>
              </a:spcBef>
              <a:spcAft>
                <a:spcPts val="0"/>
              </a:spcAft>
              <a:buSzPct val="80000"/>
              <a:buFont typeface="Noto Sans Symbols"/>
              <a:buNone/>
            </a:pPr>
            <a:r>
              <a:t/>
            </a:r>
            <a:endParaRPr sz="2800"/>
          </a:p>
          <a:p>
            <a:pPr indent="-384047" lvl="0" marL="448056" rtl="0" algn="l">
              <a:lnSpc>
                <a:spcPct val="100000"/>
              </a:lnSpc>
              <a:spcBef>
                <a:spcPts val="560"/>
              </a:spcBef>
              <a:spcAft>
                <a:spcPts val="0"/>
              </a:spcAft>
              <a:buSzPct val="80000"/>
              <a:buFont typeface="Noto Sans Symbols"/>
              <a:buNone/>
            </a:pPr>
            <a:r>
              <a:rPr lang="tr" sz="2800"/>
              <a:t>I. Huzur</a:t>
            </a:r>
            <a:endParaRPr/>
          </a:p>
          <a:p>
            <a:pPr indent="-384047" lvl="0" marL="448056" rtl="0" algn="l">
              <a:lnSpc>
                <a:spcPct val="100000"/>
              </a:lnSpc>
              <a:spcBef>
                <a:spcPts val="560"/>
              </a:spcBef>
              <a:spcAft>
                <a:spcPts val="0"/>
              </a:spcAft>
              <a:buSzPct val="80000"/>
              <a:buFont typeface="Noto Sans Symbols"/>
              <a:buNone/>
            </a:pPr>
            <a:r>
              <a:rPr lang="tr" sz="2800"/>
              <a:t>II. Han Duvarları</a:t>
            </a:r>
            <a:endParaRPr/>
          </a:p>
          <a:p>
            <a:pPr indent="-384047" lvl="0" marL="448056" rtl="0" algn="l">
              <a:lnSpc>
                <a:spcPct val="100000"/>
              </a:lnSpc>
              <a:spcBef>
                <a:spcPts val="560"/>
              </a:spcBef>
              <a:spcAft>
                <a:spcPts val="0"/>
              </a:spcAft>
              <a:buSzPct val="80000"/>
              <a:buFont typeface="Noto Sans Symbols"/>
              <a:buNone/>
            </a:pPr>
            <a:r>
              <a:rPr lang="tr" sz="2800"/>
              <a:t>III.Otuz Beş Yaş</a:t>
            </a:r>
            <a:endParaRPr/>
          </a:p>
          <a:p>
            <a:pPr indent="-384047" lvl="0" marL="448056" rtl="0" algn="l">
              <a:lnSpc>
                <a:spcPct val="100000"/>
              </a:lnSpc>
              <a:spcBef>
                <a:spcPts val="560"/>
              </a:spcBef>
              <a:spcAft>
                <a:spcPts val="0"/>
              </a:spcAft>
              <a:buSzPct val="80000"/>
              <a:buFont typeface="Noto Sans Symbols"/>
              <a:buNone/>
            </a:pPr>
            <a:r>
              <a:rPr lang="tr" sz="2800"/>
              <a:t>IV. Dokuzuncu Hariciye Koğuşu</a:t>
            </a:r>
            <a:endParaRPr/>
          </a:p>
          <a:p>
            <a:pPr indent="-384047" lvl="0" marL="448056" rtl="0" algn="l">
              <a:lnSpc>
                <a:spcPct val="100000"/>
              </a:lnSpc>
              <a:spcBef>
                <a:spcPts val="560"/>
              </a:spcBef>
              <a:spcAft>
                <a:spcPts val="0"/>
              </a:spcAft>
              <a:buSzPct val="80000"/>
              <a:buFont typeface="Noto Sans Symbols"/>
              <a:buNone/>
            </a:pPr>
            <a:r>
              <a:t/>
            </a:r>
            <a:endParaRPr sz="2800"/>
          </a:p>
          <a:p>
            <a:pPr indent="0" lvl="0" marL="0" rtl="0" algn="l">
              <a:lnSpc>
                <a:spcPct val="100000"/>
              </a:lnSpc>
              <a:spcBef>
                <a:spcPts val="560"/>
              </a:spcBef>
              <a:spcAft>
                <a:spcPts val="0"/>
              </a:spcAft>
              <a:buNone/>
            </a:pPr>
            <a:r>
              <a:rPr b="1" lang="tr" sz="2800"/>
              <a:t>Yukarıdaki eserler sırasıyla hangi edebiyatçılara aittir?</a:t>
            </a:r>
            <a:endParaRPr/>
          </a:p>
          <a:p>
            <a:pPr indent="-384047" lvl="0" marL="448056" rtl="0" algn="l">
              <a:lnSpc>
                <a:spcPct val="100000"/>
              </a:lnSpc>
              <a:spcBef>
                <a:spcPts val="400"/>
              </a:spcBef>
              <a:spcAft>
                <a:spcPts val="0"/>
              </a:spcAft>
              <a:buSzPct val="80000"/>
              <a:buFont typeface="Noto Sans Symbols"/>
              <a:buNone/>
            </a:pPr>
            <a:r>
              <a:rPr lang="tr" sz="2000"/>
              <a:t>A) A. H. Tanpınar-F. N. Çamlıbel -C. S. Tarancı -Peyami Safa</a:t>
            </a:r>
            <a:endParaRPr/>
          </a:p>
          <a:p>
            <a:pPr indent="-384047" lvl="0" marL="448056" rtl="0" algn="l">
              <a:lnSpc>
                <a:spcPct val="100000"/>
              </a:lnSpc>
              <a:spcBef>
                <a:spcPts val="400"/>
              </a:spcBef>
              <a:spcAft>
                <a:spcPts val="0"/>
              </a:spcAft>
              <a:buSzPct val="80000"/>
              <a:buFont typeface="Noto Sans Symbols"/>
              <a:buNone/>
            </a:pPr>
            <a:r>
              <a:rPr lang="tr" sz="2000"/>
              <a:t>B) Peyami Safa -F. N. Çamlıbel -C. S. Tarancı -F. H. Dağlarca</a:t>
            </a:r>
            <a:endParaRPr/>
          </a:p>
          <a:p>
            <a:pPr indent="-384047" lvl="0" marL="448056" rtl="0" algn="l">
              <a:lnSpc>
                <a:spcPct val="100000"/>
              </a:lnSpc>
              <a:spcBef>
                <a:spcPts val="400"/>
              </a:spcBef>
              <a:spcAft>
                <a:spcPts val="0"/>
              </a:spcAft>
              <a:buSzPct val="80000"/>
              <a:buFont typeface="Noto Sans Symbols"/>
              <a:buNone/>
            </a:pPr>
            <a:r>
              <a:rPr lang="tr" sz="2000"/>
              <a:t>C) A. M. Dranas -F. N. Çamlıbel -N. F. Kısakürek M. Ş. Esendal</a:t>
            </a:r>
            <a:endParaRPr/>
          </a:p>
          <a:p>
            <a:pPr indent="-384047" lvl="0" marL="448056" rtl="0" algn="l">
              <a:lnSpc>
                <a:spcPct val="100000"/>
              </a:lnSpc>
              <a:spcBef>
                <a:spcPts val="400"/>
              </a:spcBef>
              <a:spcAft>
                <a:spcPts val="0"/>
              </a:spcAft>
              <a:buSzPct val="80000"/>
              <a:buFont typeface="Noto Sans Symbols"/>
              <a:buNone/>
            </a:pPr>
            <a:r>
              <a:rPr lang="tr" sz="2000"/>
              <a:t>D) A. H. Tanpınar -F. N. Çamlıbel -F. H. Dağlarca -Behçet Necatigil</a:t>
            </a:r>
            <a:endParaRPr sz="2000"/>
          </a:p>
          <a:p>
            <a:pPr indent="-384047" lvl="0" marL="448056" rtl="0" algn="l">
              <a:lnSpc>
                <a:spcPct val="100000"/>
              </a:lnSpc>
              <a:spcBef>
                <a:spcPts val="400"/>
              </a:spcBef>
              <a:spcAft>
                <a:spcPts val="0"/>
              </a:spcAft>
              <a:buSzPct val="80000"/>
              <a:buFont typeface="Noto Sans Symbols"/>
              <a:buNone/>
            </a:pPr>
            <a:r>
              <a:rPr lang="tr" sz="2000"/>
              <a:t>E) Behçet Necatigil -F. N. Çamlıbel -C. S. Tarancı -Peyami Safa</a:t>
            </a:r>
            <a:endParaRPr/>
          </a:p>
          <a:p>
            <a:pPr indent="-384047" lvl="0" marL="448056" rtl="0" algn="l">
              <a:lnSpc>
                <a:spcPct val="80000"/>
              </a:lnSpc>
              <a:spcBef>
                <a:spcPts val="400"/>
              </a:spcBef>
              <a:spcAft>
                <a:spcPts val="0"/>
              </a:spcAft>
              <a:buSzPct val="80000"/>
              <a:buFont typeface="Noto Sans Symbols"/>
              <a:buNone/>
            </a:pPr>
            <a:r>
              <a:t/>
            </a:r>
            <a:endParaRPr sz="2000"/>
          </a:p>
          <a:p>
            <a:pPr indent="-241807" lvl="0" marL="448056" rtl="0" algn="l">
              <a:lnSpc>
                <a:spcPct val="80000"/>
              </a:lnSpc>
              <a:spcBef>
                <a:spcPts val="560"/>
              </a:spcBef>
              <a:spcAft>
                <a:spcPts val="0"/>
              </a:spcAft>
              <a:buSzPct val="80000"/>
              <a:buNone/>
            </a:pPr>
            <a:r>
              <a:t/>
            </a:r>
            <a:endParaRPr sz="2800"/>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sp>
        <p:nvSpPr>
          <p:cNvPr id="911" name="Google Shape;911;p151"/>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912" name="Google Shape;912;p151"/>
          <p:cNvSpPr txBox="1"/>
          <p:nvPr>
            <p:ph idx="4294967295" type="body"/>
          </p:nvPr>
        </p:nvSpPr>
        <p:spPr>
          <a:xfrm>
            <a:off x="323525" y="141675"/>
            <a:ext cx="8478600" cy="4302300"/>
          </a:xfrm>
          <a:prstGeom prst="rect">
            <a:avLst/>
          </a:prstGeom>
          <a:noFill/>
          <a:ln>
            <a:noFill/>
          </a:ln>
        </p:spPr>
        <p:txBody>
          <a:bodyPr anchorCtr="0" anchor="t" bIns="45700" lIns="91425" spcFirstLastPara="1" rIns="91425" wrap="square" tIns="45700">
            <a:normAutofit/>
          </a:bodyPr>
          <a:lstStyle/>
          <a:p>
            <a:pPr indent="-384047" lvl="0" marL="448056" rtl="0" algn="l">
              <a:spcBef>
                <a:spcPts val="0"/>
              </a:spcBef>
              <a:spcAft>
                <a:spcPts val="0"/>
              </a:spcAft>
              <a:buSzPts val="2400"/>
              <a:buFont typeface="Noto Sans Symbols"/>
              <a:buNone/>
            </a:pPr>
            <a:r>
              <a:t/>
            </a:r>
            <a:endParaRPr b="1"/>
          </a:p>
          <a:p>
            <a:pPr indent="-384047" lvl="0" marL="448056" rtl="0" algn="l">
              <a:spcBef>
                <a:spcPts val="600"/>
              </a:spcBef>
              <a:spcAft>
                <a:spcPts val="0"/>
              </a:spcAft>
              <a:buSzPts val="2400"/>
              <a:buFont typeface="Noto Sans Symbols"/>
              <a:buNone/>
            </a:pPr>
            <a:r>
              <a:rPr b="1" lang="tr"/>
              <a:t>15. Aşağıdakilerden hangisi ‘tiyatro”dur?</a:t>
            </a:r>
            <a:endParaRPr/>
          </a:p>
          <a:p>
            <a:pPr indent="-384047" lvl="0" marL="448056" rtl="0" algn="l">
              <a:spcBef>
                <a:spcPts val="600"/>
              </a:spcBef>
              <a:spcAft>
                <a:spcPts val="0"/>
              </a:spcAft>
              <a:buSzPts val="2400"/>
              <a:buFont typeface="Noto Sans Symbols"/>
              <a:buNone/>
            </a:pPr>
            <a:r>
              <a:rPr lang="tr"/>
              <a:t>A) Tüneldeki Çocuk</a:t>
            </a:r>
            <a:endParaRPr/>
          </a:p>
          <a:p>
            <a:pPr indent="-384047" lvl="0" marL="448056" rtl="0" algn="l">
              <a:spcBef>
                <a:spcPts val="600"/>
              </a:spcBef>
              <a:spcAft>
                <a:spcPts val="0"/>
              </a:spcAft>
              <a:buSzPts val="2400"/>
              <a:buFont typeface="Noto Sans Symbols"/>
              <a:buNone/>
            </a:pPr>
            <a:r>
              <a:rPr lang="tr"/>
              <a:t>B) Keşanlı Ali Destanı</a:t>
            </a:r>
            <a:endParaRPr/>
          </a:p>
          <a:p>
            <a:pPr indent="-384047" lvl="0" marL="448056" rtl="0" algn="l">
              <a:spcBef>
                <a:spcPts val="600"/>
              </a:spcBef>
              <a:spcAft>
                <a:spcPts val="0"/>
              </a:spcAft>
              <a:buSzPts val="2400"/>
              <a:buFont typeface="Noto Sans Symbols"/>
              <a:buNone/>
            </a:pPr>
            <a:r>
              <a:rPr lang="tr"/>
              <a:t>C) Karalama Defteri</a:t>
            </a:r>
            <a:endParaRPr/>
          </a:p>
          <a:p>
            <a:pPr indent="-384047" lvl="0" marL="448056" rtl="0" algn="l">
              <a:spcBef>
                <a:spcPts val="600"/>
              </a:spcBef>
              <a:spcAft>
                <a:spcPts val="0"/>
              </a:spcAft>
              <a:buSzPts val="2400"/>
              <a:buFont typeface="Noto Sans Symbols"/>
              <a:buNone/>
            </a:pPr>
            <a:r>
              <a:rPr lang="tr"/>
              <a:t>D) On İkiye Bir Var</a:t>
            </a:r>
            <a:endParaRPr/>
          </a:p>
          <a:p>
            <a:pPr indent="-384047" lvl="0" marL="448056" rtl="0" algn="l">
              <a:spcBef>
                <a:spcPts val="600"/>
              </a:spcBef>
              <a:spcAft>
                <a:spcPts val="0"/>
              </a:spcAft>
              <a:buSzPts val="2400"/>
              <a:buFont typeface="Noto Sans Symbols"/>
              <a:buNone/>
            </a:pPr>
            <a:r>
              <a:rPr lang="tr"/>
              <a:t>E) Ben Sana Mecburum</a:t>
            </a:r>
            <a:endParaRPr/>
          </a:p>
          <a:p>
            <a:pPr indent="-231647" lvl="0" marL="448056" rtl="0" algn="l">
              <a:spcBef>
                <a:spcPts val="600"/>
              </a:spcBef>
              <a:spcAft>
                <a:spcPts val="0"/>
              </a:spcAft>
              <a:buSzPts val="2400"/>
              <a:buNone/>
            </a:pPr>
            <a:r>
              <a:t/>
            </a:r>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p152"/>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918" name="Google Shape;918;p152"/>
          <p:cNvSpPr txBox="1"/>
          <p:nvPr>
            <p:ph idx="4294967295" type="body"/>
          </p:nvPr>
        </p:nvSpPr>
        <p:spPr>
          <a:xfrm>
            <a:off x="323525" y="141475"/>
            <a:ext cx="8712900" cy="4647000"/>
          </a:xfrm>
          <a:prstGeom prst="rect">
            <a:avLst/>
          </a:prstGeom>
          <a:noFill/>
          <a:ln>
            <a:noFill/>
          </a:ln>
        </p:spPr>
        <p:txBody>
          <a:bodyPr anchorCtr="0" anchor="t" bIns="45700" lIns="91425" spcFirstLastPara="1" rIns="91425" wrap="square" tIns="45700">
            <a:normAutofit lnSpcReduction="20000"/>
          </a:bodyPr>
          <a:lstStyle/>
          <a:p>
            <a:pPr indent="-384047" lvl="0" marL="448056" rtl="0" algn="l">
              <a:spcBef>
                <a:spcPts val="600"/>
              </a:spcBef>
              <a:spcAft>
                <a:spcPts val="0"/>
              </a:spcAft>
              <a:buSzPts val="2400"/>
              <a:buFont typeface="Noto Sans Symbols"/>
              <a:buNone/>
            </a:pPr>
            <a:r>
              <a:rPr b="1" lang="tr"/>
              <a:t>16. Beş Şehir adlı denemesinde Ankara, Bursa, İstanbul, Erzurum ve Konya şehirlerini tarihi, coğrafi ve kültürel zenginliklerini anlatan yazarımız aşağıdakilerden hangisidir?</a:t>
            </a:r>
            <a:endParaRPr/>
          </a:p>
          <a:p>
            <a:pPr indent="-384047" lvl="0" marL="448056" rtl="0" algn="l">
              <a:spcBef>
                <a:spcPts val="600"/>
              </a:spcBef>
              <a:spcAft>
                <a:spcPts val="0"/>
              </a:spcAft>
              <a:buSzPts val="2400"/>
              <a:buFont typeface="Noto Sans Symbols"/>
              <a:buNone/>
            </a:pPr>
            <a:r>
              <a:rPr lang="tr"/>
              <a:t>A) Cahit Sıtkı Tarancı</a:t>
            </a:r>
            <a:endParaRPr/>
          </a:p>
          <a:p>
            <a:pPr indent="-384047" lvl="0" marL="448056" rtl="0" algn="l">
              <a:spcBef>
                <a:spcPts val="600"/>
              </a:spcBef>
              <a:spcAft>
                <a:spcPts val="0"/>
              </a:spcAft>
              <a:buSzPts val="2400"/>
              <a:buFont typeface="Noto Sans Symbols"/>
              <a:buNone/>
            </a:pPr>
            <a:r>
              <a:rPr lang="tr"/>
              <a:t>B) Falih Rıfkı Atay</a:t>
            </a:r>
            <a:endParaRPr/>
          </a:p>
          <a:p>
            <a:pPr indent="-384047" lvl="0" marL="448056" rtl="0" algn="l">
              <a:spcBef>
                <a:spcPts val="600"/>
              </a:spcBef>
              <a:spcAft>
                <a:spcPts val="0"/>
              </a:spcAft>
              <a:buSzPts val="2400"/>
              <a:buFont typeface="Noto Sans Symbols"/>
              <a:buNone/>
            </a:pPr>
            <a:r>
              <a:rPr lang="tr"/>
              <a:t>C) Nurullah Ataç</a:t>
            </a:r>
            <a:endParaRPr/>
          </a:p>
          <a:p>
            <a:pPr indent="-384047" lvl="0" marL="448056" rtl="0" algn="l">
              <a:spcBef>
                <a:spcPts val="600"/>
              </a:spcBef>
              <a:spcAft>
                <a:spcPts val="0"/>
              </a:spcAft>
              <a:buSzPts val="2400"/>
              <a:buFont typeface="Noto Sans Symbols"/>
              <a:buNone/>
            </a:pPr>
            <a:r>
              <a:rPr lang="tr"/>
              <a:t>D) Memduh Şevket Esendal</a:t>
            </a:r>
            <a:endParaRPr/>
          </a:p>
          <a:p>
            <a:pPr indent="-384047" lvl="0" marL="448056" rtl="0" algn="l">
              <a:spcBef>
                <a:spcPts val="600"/>
              </a:spcBef>
              <a:spcAft>
                <a:spcPts val="0"/>
              </a:spcAft>
              <a:buSzPts val="2400"/>
              <a:buFont typeface="Noto Sans Symbols"/>
              <a:buNone/>
            </a:pPr>
            <a:r>
              <a:rPr lang="tr"/>
              <a:t>E) Ahmet Hamdi Tanpınar</a:t>
            </a:r>
            <a:endParaRPr/>
          </a:p>
          <a:p>
            <a:pPr indent="-231647" lvl="0" marL="448056" rtl="0" algn="l">
              <a:spcBef>
                <a:spcPts val="600"/>
              </a:spcBef>
              <a:spcAft>
                <a:spcPts val="0"/>
              </a:spcAft>
              <a:buSzPts val="2400"/>
              <a:buNone/>
            </a:pPr>
            <a:r>
              <a:t/>
            </a:r>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sp>
        <p:nvSpPr>
          <p:cNvPr id="923" name="Google Shape;923;p153"/>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924" name="Google Shape;924;p153"/>
          <p:cNvSpPr txBox="1"/>
          <p:nvPr>
            <p:ph idx="4294967295" type="body"/>
          </p:nvPr>
        </p:nvSpPr>
        <p:spPr>
          <a:xfrm>
            <a:off x="251550" y="238125"/>
            <a:ext cx="8640900" cy="4410300"/>
          </a:xfrm>
          <a:prstGeom prst="rect">
            <a:avLst/>
          </a:prstGeom>
          <a:noFill/>
          <a:ln>
            <a:noFill/>
          </a:ln>
        </p:spPr>
        <p:txBody>
          <a:bodyPr anchorCtr="0" anchor="t" bIns="45700" lIns="91425" spcFirstLastPara="1" rIns="91425" wrap="square" tIns="45700">
            <a:normAutofit fontScale="92500" lnSpcReduction="20000"/>
          </a:bodyPr>
          <a:lstStyle/>
          <a:p>
            <a:pPr indent="-384047" lvl="0" marL="448056" rtl="0" algn="l">
              <a:lnSpc>
                <a:spcPct val="100000"/>
              </a:lnSpc>
              <a:spcBef>
                <a:spcPts val="560"/>
              </a:spcBef>
              <a:spcAft>
                <a:spcPts val="0"/>
              </a:spcAft>
              <a:buSzPct val="80000"/>
              <a:buFont typeface="Noto Sans Symbols"/>
              <a:buNone/>
            </a:pPr>
            <a:r>
              <a:rPr b="1" lang="tr" sz="2800"/>
              <a:t>17.</a:t>
            </a:r>
            <a:endParaRPr/>
          </a:p>
          <a:p>
            <a:pPr indent="-384047" lvl="0" marL="448056" rtl="0" algn="l">
              <a:lnSpc>
                <a:spcPct val="100000"/>
              </a:lnSpc>
              <a:spcBef>
                <a:spcPts val="560"/>
              </a:spcBef>
              <a:spcAft>
                <a:spcPts val="0"/>
              </a:spcAft>
              <a:buSzPct val="80000"/>
              <a:buFont typeface="Noto Sans Symbols"/>
              <a:buNone/>
            </a:pPr>
            <a:r>
              <a:rPr lang="tr" sz="2800"/>
              <a:t> I. Peyami Safa</a:t>
            </a:r>
            <a:endParaRPr sz="2800"/>
          </a:p>
          <a:p>
            <a:pPr indent="-384047" lvl="0" marL="448056" rtl="0" algn="l">
              <a:lnSpc>
                <a:spcPct val="100000"/>
              </a:lnSpc>
              <a:spcBef>
                <a:spcPts val="560"/>
              </a:spcBef>
              <a:spcAft>
                <a:spcPts val="0"/>
              </a:spcAft>
              <a:buSzPct val="80000"/>
              <a:buFont typeface="Noto Sans Symbols"/>
              <a:buNone/>
            </a:pPr>
            <a:r>
              <a:rPr lang="tr" sz="2800"/>
              <a:t> Il. Sait Faik Abasıyanık </a:t>
            </a:r>
            <a:endParaRPr sz="2800"/>
          </a:p>
          <a:p>
            <a:pPr indent="-384047" lvl="0" marL="448056" rtl="0" algn="l">
              <a:lnSpc>
                <a:spcPct val="100000"/>
              </a:lnSpc>
              <a:spcBef>
                <a:spcPts val="560"/>
              </a:spcBef>
              <a:spcAft>
                <a:spcPts val="0"/>
              </a:spcAft>
              <a:buSzPct val="80000"/>
              <a:buFont typeface="Noto Sans Symbols"/>
              <a:buNone/>
            </a:pPr>
            <a:r>
              <a:rPr lang="tr" sz="2800"/>
              <a:t>III. Nurullah Ataç</a:t>
            </a:r>
            <a:endParaRPr/>
          </a:p>
          <a:p>
            <a:pPr indent="-384047" lvl="0" marL="448056" rtl="0" algn="l">
              <a:lnSpc>
                <a:spcPct val="100000"/>
              </a:lnSpc>
              <a:spcBef>
                <a:spcPts val="560"/>
              </a:spcBef>
              <a:spcAft>
                <a:spcPts val="0"/>
              </a:spcAft>
              <a:buSzPct val="80000"/>
              <a:buFont typeface="Noto Sans Symbols"/>
              <a:buNone/>
            </a:pPr>
            <a:r>
              <a:t/>
            </a:r>
            <a:endParaRPr sz="2800"/>
          </a:p>
          <a:p>
            <a:pPr indent="-384047" lvl="0" marL="448056" rtl="0" algn="l">
              <a:lnSpc>
                <a:spcPct val="100000"/>
              </a:lnSpc>
              <a:spcBef>
                <a:spcPts val="560"/>
              </a:spcBef>
              <a:spcAft>
                <a:spcPts val="0"/>
              </a:spcAft>
              <a:buSzPct val="80000"/>
              <a:buFont typeface="Noto Sans Symbols"/>
              <a:buNone/>
            </a:pPr>
            <a:r>
              <a:rPr b="1" lang="tr" sz="2800"/>
              <a:t>Yukarıdaki edebiyatçıların eserleri sırasıyla aşağıdakilerden hangisidir?</a:t>
            </a:r>
            <a:endParaRPr/>
          </a:p>
          <a:p>
            <a:pPr indent="-384047" lvl="0" marL="448056" rtl="0" algn="l">
              <a:lnSpc>
                <a:spcPct val="100000"/>
              </a:lnSpc>
              <a:spcBef>
                <a:spcPts val="400"/>
              </a:spcBef>
              <a:spcAft>
                <a:spcPts val="0"/>
              </a:spcAft>
              <a:buSzPct val="80000"/>
              <a:buFont typeface="Noto Sans Symbols"/>
              <a:buNone/>
            </a:pPr>
            <a:r>
              <a:rPr lang="tr" sz="2000"/>
              <a:t>A) Saatleri Ayarlama Enstitüsü — Son Kuşlar — Şiir Üzerine Düşünceler</a:t>
            </a:r>
            <a:endParaRPr/>
          </a:p>
          <a:p>
            <a:pPr indent="-384047" lvl="0" marL="448056" rtl="0" algn="l">
              <a:lnSpc>
                <a:spcPct val="100000"/>
              </a:lnSpc>
              <a:spcBef>
                <a:spcPts val="400"/>
              </a:spcBef>
              <a:spcAft>
                <a:spcPts val="0"/>
              </a:spcAft>
              <a:buSzPct val="80000"/>
              <a:buFont typeface="Noto Sans Symbols"/>
              <a:buNone/>
            </a:pPr>
            <a:r>
              <a:rPr lang="tr" sz="2000"/>
              <a:t>B) Fatih-Harbiye — Alemdağ’da Var Bir Yılan — Karalama Defteri</a:t>
            </a:r>
            <a:endParaRPr/>
          </a:p>
          <a:p>
            <a:pPr indent="-384047" lvl="0" marL="448056" rtl="0" algn="l">
              <a:lnSpc>
                <a:spcPct val="100000"/>
              </a:lnSpc>
              <a:spcBef>
                <a:spcPts val="400"/>
              </a:spcBef>
              <a:spcAft>
                <a:spcPts val="0"/>
              </a:spcAft>
              <a:buSzPct val="80000"/>
              <a:buFont typeface="Noto Sans Symbols"/>
              <a:buNone/>
            </a:pPr>
            <a:r>
              <a:rPr lang="tr" sz="2000"/>
              <a:t>C) Sözde Kızlar — Semaver — On İkiye Bir Var</a:t>
            </a:r>
            <a:endParaRPr/>
          </a:p>
          <a:p>
            <a:pPr indent="-384047" lvl="0" marL="448056" rtl="0" algn="l">
              <a:lnSpc>
                <a:spcPct val="100000"/>
              </a:lnSpc>
              <a:spcBef>
                <a:spcPts val="400"/>
              </a:spcBef>
              <a:spcAft>
                <a:spcPts val="0"/>
              </a:spcAft>
              <a:buSzPct val="80000"/>
              <a:buFont typeface="Noto Sans Symbols"/>
              <a:buNone/>
            </a:pPr>
            <a:r>
              <a:rPr lang="tr" sz="2000"/>
              <a:t>D) Saatleri Ayarlama Enstitüsü — Havuzbaşı — Keşanlı Ali Destanı</a:t>
            </a:r>
            <a:endParaRPr/>
          </a:p>
          <a:p>
            <a:pPr indent="-384047" lvl="0" marL="448056" rtl="0" algn="l">
              <a:lnSpc>
                <a:spcPct val="100000"/>
              </a:lnSpc>
              <a:spcBef>
                <a:spcPts val="400"/>
              </a:spcBef>
              <a:spcAft>
                <a:spcPts val="0"/>
              </a:spcAft>
              <a:buSzPct val="80000"/>
              <a:buFont typeface="Noto Sans Symbols"/>
              <a:buNone/>
            </a:pPr>
            <a:r>
              <a:rPr lang="tr" sz="2000"/>
              <a:t>E) Ayaşlı ve Kiracıları — Kiralık Konak — Sebil ve Güvercinler</a:t>
            </a:r>
            <a:endParaRPr/>
          </a:p>
          <a:p>
            <a:pPr indent="-241807" lvl="0" marL="448056" rtl="0" algn="l">
              <a:lnSpc>
                <a:spcPct val="90000"/>
              </a:lnSpc>
              <a:spcBef>
                <a:spcPts val="560"/>
              </a:spcBef>
              <a:spcAft>
                <a:spcPts val="0"/>
              </a:spcAft>
              <a:buSzPct val="80000"/>
              <a:buNone/>
            </a:pPr>
            <a:r>
              <a:t/>
            </a:r>
            <a:endParaRPr sz="2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7"/>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213" name="Google Shape;213;p37"/>
          <p:cNvSpPr txBox="1"/>
          <p:nvPr>
            <p:ph idx="4294967295" type="body"/>
          </p:nvPr>
        </p:nvSpPr>
        <p:spPr>
          <a:xfrm>
            <a:off x="539550" y="333100"/>
            <a:ext cx="8136900" cy="4344600"/>
          </a:xfrm>
          <a:prstGeom prst="rect">
            <a:avLst/>
          </a:prstGeom>
          <a:noFill/>
          <a:ln>
            <a:noFill/>
          </a:ln>
        </p:spPr>
        <p:txBody>
          <a:bodyPr anchorCtr="0" anchor="t" bIns="45700" lIns="91425" spcFirstLastPara="1" rIns="91425" wrap="square" tIns="45700">
            <a:normAutofit/>
          </a:bodyPr>
          <a:lstStyle/>
          <a:p>
            <a:pPr indent="-384047" lvl="0" marL="448056" rtl="0" algn="l">
              <a:spcBef>
                <a:spcPts val="0"/>
              </a:spcBef>
              <a:spcAft>
                <a:spcPts val="0"/>
              </a:spcAft>
              <a:buSzPts val="2400"/>
              <a:buChar char="⦿"/>
            </a:pPr>
            <a:r>
              <a:rPr lang="tr"/>
              <a:t>Sürrealizm, Dada gibi akımlardan etkilenmişlerdir.</a:t>
            </a:r>
            <a:endParaRPr/>
          </a:p>
          <a:p>
            <a:pPr indent="-384047" lvl="0" marL="448056" rtl="0" algn="l">
              <a:spcBef>
                <a:spcPts val="600"/>
              </a:spcBef>
              <a:spcAft>
                <a:spcPts val="0"/>
              </a:spcAft>
              <a:buSzPts val="2400"/>
              <a:buChar char="⦿"/>
            </a:pPr>
            <a:r>
              <a:rPr lang="tr"/>
              <a:t> Günlük konuşma dilinden farklı bir şiir diliyle yazmışlardır.</a:t>
            </a:r>
            <a:endParaRPr/>
          </a:p>
          <a:p>
            <a:pPr indent="-384047" lvl="0" marL="448056" rtl="0" algn="l">
              <a:spcBef>
                <a:spcPts val="600"/>
              </a:spcBef>
              <a:spcAft>
                <a:spcPts val="0"/>
              </a:spcAft>
              <a:buSzPts val="2400"/>
              <a:buChar char="⦿"/>
            </a:pPr>
            <a:r>
              <a:rPr lang="tr"/>
              <a:t> Sözcük ve cümle yapısının bozulduğu, yeni sözcüklerin türetildiği şiirleri vardır. </a:t>
            </a:r>
            <a:endParaRPr/>
          </a:p>
          <a:p>
            <a:pPr indent="-384047" lvl="0" marL="448056" rtl="0" algn="l">
              <a:spcBef>
                <a:spcPts val="600"/>
              </a:spcBef>
              <a:spcAft>
                <a:spcPts val="0"/>
              </a:spcAft>
              <a:buSzPts val="2400"/>
              <a:buChar char="⦿"/>
            </a:pPr>
            <a:r>
              <a:rPr lang="tr"/>
              <a:t>Ahlaki değerleri, folkloru, şiirde bir hikâye anlatmayı, konuyu dışlamışlardır.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8"/>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219" name="Google Shape;219;p38"/>
          <p:cNvSpPr txBox="1"/>
          <p:nvPr>
            <p:ph idx="4294967295" type="body"/>
          </p:nvPr>
        </p:nvSpPr>
        <p:spPr>
          <a:xfrm>
            <a:off x="179499" y="1815675"/>
            <a:ext cx="8853600" cy="3025500"/>
          </a:xfrm>
          <a:prstGeom prst="rect">
            <a:avLst/>
          </a:prstGeom>
          <a:noFill/>
          <a:ln>
            <a:noFill/>
          </a:ln>
        </p:spPr>
        <p:txBody>
          <a:bodyPr anchorCtr="0" anchor="t" bIns="45700" lIns="91425" spcFirstLastPara="1" rIns="91425" wrap="square" tIns="45700">
            <a:noAutofit/>
          </a:bodyPr>
          <a:lstStyle/>
          <a:p>
            <a:pPr indent="-384047" lvl="0" marL="448056" rtl="0" algn="l">
              <a:lnSpc>
                <a:spcPct val="80000"/>
              </a:lnSpc>
              <a:spcBef>
                <a:spcPts val="0"/>
              </a:spcBef>
              <a:spcAft>
                <a:spcPts val="0"/>
              </a:spcAft>
              <a:buSzPts val="2220"/>
              <a:buFont typeface="Noto Sans Symbols"/>
              <a:buNone/>
            </a:pPr>
            <a:r>
              <a:rPr b="1" lang="tr" sz="2675">
                <a:solidFill>
                  <a:srgbClr val="FFFF00"/>
                </a:solidFill>
                <a:highlight>
                  <a:srgbClr val="0000FF"/>
                </a:highlight>
              </a:rPr>
              <a:t>MAVİCİLER</a:t>
            </a:r>
            <a:endParaRPr sz="2675">
              <a:highlight>
                <a:srgbClr val="0000FF"/>
              </a:highlight>
            </a:endParaRPr>
          </a:p>
          <a:p>
            <a:pPr indent="-369760" lvl="0" marL="448056" rtl="0" algn="l">
              <a:lnSpc>
                <a:spcPct val="80000"/>
              </a:lnSpc>
              <a:spcBef>
                <a:spcPts val="0"/>
              </a:spcBef>
              <a:spcAft>
                <a:spcPts val="0"/>
              </a:spcAft>
              <a:buSzPts val="2175"/>
              <a:buChar char="⦿"/>
            </a:pPr>
            <a:r>
              <a:rPr lang="tr" sz="2175"/>
              <a:t>Attilla İlhan, Ferit Edgü, Demir Özlü, Orhan Duru…</a:t>
            </a:r>
            <a:endParaRPr sz="2175"/>
          </a:p>
          <a:p>
            <a:pPr indent="-345948" lvl="0" marL="448056" rtl="0" algn="l">
              <a:lnSpc>
                <a:spcPct val="100000"/>
              </a:lnSpc>
              <a:spcBef>
                <a:spcPts val="555"/>
              </a:spcBef>
              <a:spcAft>
                <a:spcPts val="0"/>
              </a:spcAft>
              <a:buSzPts val="1620"/>
              <a:buChar char="⦿"/>
            </a:pPr>
            <a:r>
              <a:rPr lang="tr" sz="2175"/>
              <a:t>1952’de Ankara’ da </a:t>
            </a:r>
            <a:r>
              <a:rPr lang="tr" sz="2175"/>
              <a:t>yayınlanmaya</a:t>
            </a:r>
            <a:r>
              <a:rPr lang="tr" sz="2175"/>
              <a:t> başlayan “Mavi” adlı dergi etrafında toplanan yazarların oluşturduğu bir topluluktur.</a:t>
            </a:r>
            <a:endParaRPr sz="2175"/>
          </a:p>
          <a:p>
            <a:pPr indent="-345948" lvl="0" marL="448056" rtl="0" algn="l">
              <a:lnSpc>
                <a:spcPct val="100000"/>
              </a:lnSpc>
              <a:spcBef>
                <a:spcPts val="555"/>
              </a:spcBef>
              <a:spcAft>
                <a:spcPts val="0"/>
              </a:spcAft>
              <a:buSzPts val="1620"/>
              <a:buChar char="⦿"/>
            </a:pPr>
            <a:r>
              <a:rPr lang="tr" sz="2175"/>
              <a:t>Garip’e karşı duran, toplumcu edebiyat anlayışına yakın düşünceleri olan bir topluluktur.</a:t>
            </a:r>
            <a:endParaRPr sz="2175"/>
          </a:p>
        </p:txBody>
      </p:sp>
      <p:pic>
        <p:nvPicPr>
          <p:cNvPr descr="D:\Desktop\maviciler_mavi_akimi.jpg" id="220" name="Google Shape;220;p38"/>
          <p:cNvPicPr preferRelativeResize="0"/>
          <p:nvPr/>
        </p:nvPicPr>
        <p:blipFill rotWithShape="1">
          <a:blip r:embed="rId3">
            <a:alphaModFix/>
          </a:blip>
          <a:srcRect b="0" l="0" r="0" t="0"/>
          <a:stretch/>
        </p:blipFill>
        <p:spPr>
          <a:xfrm>
            <a:off x="1535906" y="160705"/>
            <a:ext cx="6072188" cy="157876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9"/>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pic>
        <p:nvPicPr>
          <p:cNvPr descr="D:\Desktop\toplucu-gercekciler.jpg" id="226" name="Google Shape;226;p39"/>
          <p:cNvPicPr preferRelativeResize="0"/>
          <p:nvPr/>
        </p:nvPicPr>
        <p:blipFill rotWithShape="1">
          <a:blip r:embed="rId3">
            <a:alphaModFix/>
          </a:blip>
          <a:srcRect b="0" l="0" r="0" t="0"/>
          <a:stretch/>
        </p:blipFill>
        <p:spPr>
          <a:xfrm>
            <a:off x="1523993" y="1018817"/>
            <a:ext cx="5863853" cy="3402379"/>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90000">
              <a:srgbClr val="000000">
                <a:alpha val="40000"/>
              </a:srgbClr>
            </a:outerShdw>
          </a:effectLst>
        </p:spPr>
      </p:pic>
      <p:sp>
        <p:nvSpPr>
          <p:cNvPr id="227" name="Google Shape;227;p39"/>
          <p:cNvSpPr/>
          <p:nvPr/>
        </p:nvSpPr>
        <p:spPr>
          <a:xfrm>
            <a:off x="817784" y="152731"/>
            <a:ext cx="7344900" cy="3279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FFFF00"/>
              </a:buClr>
              <a:buSzPts val="2800"/>
              <a:buFont typeface="Noto Sans Symbols"/>
              <a:buNone/>
            </a:pPr>
            <a:r>
              <a:rPr b="1" i="0" lang="tr" sz="2800" u="none" cap="none" strike="noStrike">
                <a:solidFill>
                  <a:srgbClr val="FFFF00"/>
                </a:solidFill>
                <a:latin typeface="Arial"/>
                <a:ea typeface="Arial"/>
                <a:cs typeface="Arial"/>
                <a:sym typeface="Arial"/>
              </a:rPr>
              <a:t>TOPLUMCU GERÇEKÇİLER</a:t>
            </a:r>
            <a:endParaRPr b="1" i="0" sz="2800" u="none" cap="none" strike="noStrike">
              <a:solidFill>
                <a:srgbClr val="FFFF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0"/>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233" name="Google Shape;233;p40"/>
          <p:cNvSpPr txBox="1"/>
          <p:nvPr>
            <p:ph idx="4294967295" type="body"/>
          </p:nvPr>
        </p:nvSpPr>
        <p:spPr>
          <a:xfrm>
            <a:off x="336725" y="328851"/>
            <a:ext cx="8352900" cy="4373700"/>
          </a:xfrm>
          <a:prstGeom prst="rect">
            <a:avLst/>
          </a:prstGeom>
          <a:noFill/>
          <a:ln>
            <a:noFill/>
          </a:ln>
        </p:spPr>
        <p:txBody>
          <a:bodyPr anchorCtr="0" anchor="t" bIns="45700" lIns="91425" spcFirstLastPara="1" rIns="91425" wrap="square" tIns="45700">
            <a:normAutofit fontScale="77500" lnSpcReduction="10000"/>
          </a:bodyPr>
          <a:lstStyle/>
          <a:p>
            <a:pPr indent="-384047" lvl="0" marL="448056" rtl="0" algn="l">
              <a:lnSpc>
                <a:spcPct val="80000"/>
              </a:lnSpc>
              <a:spcBef>
                <a:spcPts val="0"/>
              </a:spcBef>
              <a:spcAft>
                <a:spcPts val="0"/>
              </a:spcAft>
              <a:buSzPct val="80000"/>
              <a:buFont typeface="Noto Sans Symbols"/>
              <a:buNone/>
            </a:pPr>
            <a:r>
              <a:rPr b="1" lang="tr" sz="3500">
                <a:solidFill>
                  <a:srgbClr val="FFFF00"/>
                </a:solidFill>
              </a:rPr>
              <a:t>TOPLUMCU GERÇEKÇİLER</a:t>
            </a:r>
            <a:endParaRPr b="1" sz="3500">
              <a:solidFill>
                <a:srgbClr val="FFFF00"/>
              </a:solidFill>
            </a:endParaRPr>
          </a:p>
          <a:p>
            <a:pPr indent="-384047" lvl="0" marL="448056" rtl="0" algn="l">
              <a:lnSpc>
                <a:spcPct val="80000"/>
              </a:lnSpc>
              <a:spcBef>
                <a:spcPts val="0"/>
              </a:spcBef>
              <a:spcAft>
                <a:spcPts val="0"/>
              </a:spcAft>
              <a:buSzPct val="80000"/>
              <a:buFont typeface="Noto Sans Symbols"/>
              <a:buNone/>
            </a:pPr>
            <a:r>
              <a:t/>
            </a:r>
            <a:endParaRPr b="1" sz="3500">
              <a:solidFill>
                <a:srgbClr val="FFFF00"/>
              </a:solidFill>
            </a:endParaRPr>
          </a:p>
          <a:p>
            <a:pPr indent="-362712" lvl="0" marL="448056" rtl="0" algn="l">
              <a:lnSpc>
                <a:spcPct val="80000"/>
              </a:lnSpc>
              <a:spcBef>
                <a:spcPts val="518"/>
              </a:spcBef>
              <a:spcAft>
                <a:spcPts val="0"/>
              </a:spcAft>
              <a:buSzPct val="80000"/>
              <a:buChar char="⦿"/>
            </a:pPr>
            <a:r>
              <a:rPr lang="tr" sz="2800"/>
              <a:t>Nazım Hikmet, Sabahattin Ali, Kemal Tahir, Orhan Kemal, Yaşar Kemal, Aziz Nesin…</a:t>
            </a:r>
            <a:endParaRPr sz="2800"/>
          </a:p>
          <a:p>
            <a:pPr indent="-362712" lvl="0" marL="448056" rtl="0" algn="l">
              <a:lnSpc>
                <a:spcPct val="80000"/>
              </a:lnSpc>
              <a:spcBef>
                <a:spcPts val="518"/>
              </a:spcBef>
              <a:spcAft>
                <a:spcPts val="0"/>
              </a:spcAft>
              <a:buSzPct val="80000"/>
              <a:buChar char="⦿"/>
            </a:pPr>
            <a:r>
              <a:rPr lang="tr" sz="2800"/>
              <a:t> Sosyalist bir dünya görüşüne uygun olarak toplumcu eserler yazmış sanatçıların oluşturduğu bir edebiyattır.</a:t>
            </a:r>
            <a:endParaRPr/>
          </a:p>
          <a:p>
            <a:pPr indent="-362712" lvl="0" marL="448056" rtl="0" algn="l">
              <a:lnSpc>
                <a:spcPct val="100000"/>
              </a:lnSpc>
              <a:spcBef>
                <a:spcPts val="518"/>
              </a:spcBef>
              <a:spcAft>
                <a:spcPts val="0"/>
              </a:spcAft>
              <a:buSzPct val="80000"/>
              <a:buChar char="⦿"/>
            </a:pPr>
            <a:r>
              <a:rPr lang="tr" sz="2800"/>
              <a:t> Topluluğun Türk edebiyatında tanınmasında ve yaygınlaşmasında Nazım Hikmet’in büyük bir etkisi vardır.</a:t>
            </a:r>
            <a:endParaRPr/>
          </a:p>
          <a:p>
            <a:pPr indent="-362712" lvl="0" marL="448056" rtl="0" algn="l">
              <a:lnSpc>
                <a:spcPct val="80000"/>
              </a:lnSpc>
              <a:spcBef>
                <a:spcPts val="518"/>
              </a:spcBef>
              <a:spcAft>
                <a:spcPts val="0"/>
              </a:spcAft>
              <a:buSzPct val="80000"/>
              <a:buChar char="⦿"/>
            </a:pPr>
            <a:r>
              <a:rPr lang="tr" sz="2800"/>
              <a:t> Topluluk üyeleri edebiyatın hemen hemen bütün türlerinde toplumu bilinçlendirme amacıyla eserler yazmışlardır.</a:t>
            </a:r>
            <a:endParaRPr/>
          </a:p>
          <a:p>
            <a:pPr indent="-362712" lvl="0" marL="448056" rtl="0" algn="l">
              <a:lnSpc>
                <a:spcPct val="80000"/>
              </a:lnSpc>
              <a:spcBef>
                <a:spcPts val="518"/>
              </a:spcBef>
              <a:spcAft>
                <a:spcPts val="0"/>
              </a:spcAft>
              <a:buSzPct val="80000"/>
              <a:buChar char="⦿"/>
            </a:pPr>
            <a:r>
              <a:rPr lang="tr" sz="2800"/>
              <a:t>Serbest şiiri Garipçilerden de önce kullanan Toplumsal Gerçekçiler, roman ve hikayelerde de yalın bir dille daha çok köylü ve işçi sorunlarını ele almışlardır.</a:t>
            </a:r>
            <a:endParaRPr sz="2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1"/>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pic>
        <p:nvPicPr>
          <p:cNvPr descr="D:\Desktop\hisarcilar.jpg" id="239" name="Google Shape;239;p41"/>
          <p:cNvPicPr preferRelativeResize="0"/>
          <p:nvPr/>
        </p:nvPicPr>
        <p:blipFill rotWithShape="1">
          <a:blip r:embed="rId3">
            <a:alphaModFix/>
          </a:blip>
          <a:srcRect b="0" l="0" r="0" t="0"/>
          <a:stretch/>
        </p:blipFill>
        <p:spPr>
          <a:xfrm>
            <a:off x="1754377" y="1575948"/>
            <a:ext cx="6072188" cy="1685925"/>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90000">
              <a:srgbClr val="000000">
                <a:alpha val="4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2"/>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245" name="Google Shape;245;p42"/>
          <p:cNvSpPr txBox="1"/>
          <p:nvPr>
            <p:ph idx="4294967295" type="body"/>
          </p:nvPr>
        </p:nvSpPr>
        <p:spPr>
          <a:xfrm>
            <a:off x="405336" y="279603"/>
            <a:ext cx="8424900" cy="4212600"/>
          </a:xfrm>
          <a:prstGeom prst="rect">
            <a:avLst/>
          </a:prstGeom>
          <a:noFill/>
          <a:ln>
            <a:noFill/>
          </a:ln>
        </p:spPr>
        <p:txBody>
          <a:bodyPr anchorCtr="0" anchor="t" bIns="45700" lIns="91425" spcFirstLastPara="1" rIns="91425" wrap="square" tIns="45700">
            <a:normAutofit fontScale="85000" lnSpcReduction="10000"/>
          </a:bodyPr>
          <a:lstStyle/>
          <a:p>
            <a:pPr indent="-384047" lvl="0" marL="448056" rtl="0" algn="l">
              <a:lnSpc>
                <a:spcPct val="100000"/>
              </a:lnSpc>
              <a:spcBef>
                <a:spcPts val="0"/>
              </a:spcBef>
              <a:spcAft>
                <a:spcPts val="0"/>
              </a:spcAft>
              <a:buSzPct val="80000"/>
              <a:buFont typeface="Noto Sans Symbols"/>
              <a:buNone/>
            </a:pPr>
            <a:r>
              <a:rPr b="1" lang="tr" sz="3200">
                <a:solidFill>
                  <a:srgbClr val="FFFF00"/>
                </a:solidFill>
              </a:rPr>
              <a:t>HİSARCILAR</a:t>
            </a:r>
            <a:endParaRPr/>
          </a:p>
          <a:p>
            <a:pPr indent="-362712" lvl="0" marL="448056" rtl="0" algn="l">
              <a:lnSpc>
                <a:spcPct val="100000"/>
              </a:lnSpc>
              <a:spcBef>
                <a:spcPts val="560"/>
              </a:spcBef>
              <a:spcAft>
                <a:spcPts val="0"/>
              </a:spcAft>
              <a:buSzPct val="80000"/>
              <a:buChar char="⦿"/>
            </a:pPr>
            <a:r>
              <a:rPr lang="tr" sz="2800"/>
              <a:t>Munis Faik Ozansoy, İlhan Geçer, Mehmet Çınarlı, Gültekin Samanoğlu, Mustafa Necati Karaer, Turgut Özakman, Yavuz Bülent Bakiler, Bekir Sıtkı Erdoğan...</a:t>
            </a:r>
            <a:endParaRPr/>
          </a:p>
          <a:p>
            <a:pPr indent="-362712" lvl="0" marL="448056" rtl="0" algn="l">
              <a:lnSpc>
                <a:spcPct val="100000"/>
              </a:lnSpc>
              <a:spcBef>
                <a:spcPts val="560"/>
              </a:spcBef>
              <a:spcAft>
                <a:spcPts val="0"/>
              </a:spcAft>
              <a:buSzPct val="80000"/>
              <a:buChar char="⦿"/>
            </a:pPr>
            <a:r>
              <a:rPr lang="tr" sz="2800"/>
              <a:t> 1950’lerde Hisar dergisi etrafında toplanan sanatçıların oluşturduğu topluluktur.</a:t>
            </a:r>
            <a:endParaRPr/>
          </a:p>
          <a:p>
            <a:pPr indent="-362712" lvl="0" marL="448056" rtl="0" algn="l">
              <a:lnSpc>
                <a:spcPct val="100000"/>
              </a:lnSpc>
              <a:spcBef>
                <a:spcPts val="560"/>
              </a:spcBef>
              <a:spcAft>
                <a:spcPts val="0"/>
              </a:spcAft>
              <a:buSzPct val="80000"/>
              <a:buChar char="⦿"/>
            </a:pPr>
            <a:r>
              <a:rPr lang="tr" sz="2800"/>
              <a:t>Garipçilere tepki göstermişler ve milli duyguları manevi değerleri öne çıkaran bir edebiyattan yana olmuşlardır.</a:t>
            </a:r>
            <a:endParaRPr/>
          </a:p>
          <a:p>
            <a:pPr indent="-362712" lvl="0" marL="448056" rtl="0" algn="l">
              <a:lnSpc>
                <a:spcPct val="100000"/>
              </a:lnSpc>
              <a:spcBef>
                <a:spcPts val="560"/>
              </a:spcBef>
              <a:spcAft>
                <a:spcPts val="0"/>
              </a:spcAft>
              <a:buSzPct val="80000"/>
              <a:buChar char="⦿"/>
            </a:pPr>
            <a:r>
              <a:rPr lang="tr" sz="2800"/>
              <a:t>Ölçü, uyak gibi klasik edebiyat öğelerini kullanarak, aşk, doğa ve vatan sevgisi gibi konuları işlemişlerdir.</a:t>
            </a:r>
            <a:endParaRPr sz="2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3"/>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251" name="Google Shape;251;p43"/>
          <p:cNvSpPr/>
          <p:nvPr/>
        </p:nvSpPr>
        <p:spPr>
          <a:xfrm>
            <a:off x="467542" y="835255"/>
            <a:ext cx="8208900" cy="24999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00"/>
              </a:buClr>
              <a:buSzPts val="5400"/>
              <a:buFont typeface="Noto Sans Symbols"/>
              <a:buNone/>
            </a:pPr>
            <a:r>
              <a:rPr b="1" i="0" lang="tr" sz="5400" u="none" cap="none" strike="noStrike">
                <a:solidFill>
                  <a:srgbClr val="FFFF00"/>
                </a:solidFill>
                <a:latin typeface="Arial"/>
                <a:ea typeface="Arial"/>
                <a:cs typeface="Arial"/>
                <a:sym typeface="Arial"/>
              </a:rPr>
              <a:t>CUMHURİYET DÖNEMİ </a:t>
            </a:r>
            <a:endParaRPr b="1" i="0" sz="5400" u="none" cap="none" strike="noStrike">
              <a:solidFill>
                <a:srgbClr val="FFFF00"/>
              </a:solidFill>
              <a:latin typeface="Arial"/>
              <a:ea typeface="Arial"/>
              <a:cs typeface="Arial"/>
              <a:sym typeface="Arial"/>
            </a:endParaRPr>
          </a:p>
          <a:p>
            <a:pPr indent="0" lvl="0" marL="0" marR="0" rtl="0" algn="ctr">
              <a:lnSpc>
                <a:spcPct val="90000"/>
              </a:lnSpc>
              <a:spcBef>
                <a:spcPts val="0"/>
              </a:spcBef>
              <a:spcAft>
                <a:spcPts val="0"/>
              </a:spcAft>
              <a:buClr>
                <a:srgbClr val="FFFF00"/>
              </a:buClr>
              <a:buSzPts val="5400"/>
              <a:buFont typeface="Noto Sans Symbols"/>
              <a:buNone/>
            </a:pPr>
            <a:r>
              <a:rPr b="1" i="0" lang="tr" sz="5400" u="none" cap="none" strike="noStrike">
                <a:solidFill>
                  <a:srgbClr val="FFFF00"/>
                </a:solidFill>
                <a:latin typeface="Arial"/>
                <a:ea typeface="Arial"/>
                <a:cs typeface="Arial"/>
                <a:sym typeface="Arial"/>
              </a:rPr>
              <a:t>TÜRK EDEBİYATINDA </a:t>
            </a:r>
            <a:endParaRPr/>
          </a:p>
          <a:p>
            <a:pPr indent="0" lvl="0" marL="0" marR="0" rtl="0" algn="ctr">
              <a:lnSpc>
                <a:spcPct val="90000"/>
              </a:lnSpc>
              <a:spcBef>
                <a:spcPts val="0"/>
              </a:spcBef>
              <a:spcAft>
                <a:spcPts val="0"/>
              </a:spcAft>
              <a:buClr>
                <a:srgbClr val="FFFF00"/>
              </a:buClr>
              <a:buSzPts val="5400"/>
              <a:buFont typeface="Noto Sans Symbols"/>
              <a:buNone/>
            </a:pPr>
            <a:r>
              <a:rPr b="1" i="0" lang="tr" sz="5400" u="none" cap="none" strike="noStrike">
                <a:solidFill>
                  <a:srgbClr val="FFFF00"/>
                </a:solidFill>
                <a:latin typeface="Arial"/>
                <a:ea typeface="Arial"/>
                <a:cs typeface="Arial"/>
                <a:sym typeface="Arial"/>
              </a:rPr>
              <a:t>(Bazı) YAZARLAR</a:t>
            </a:r>
            <a:endParaRPr/>
          </a:p>
          <a:p>
            <a:pPr indent="0" lvl="0" marL="0" marR="0" rtl="0" algn="l">
              <a:lnSpc>
                <a:spcPct val="90000"/>
              </a:lnSpc>
              <a:spcBef>
                <a:spcPts val="0"/>
              </a:spcBef>
              <a:spcAft>
                <a:spcPts val="0"/>
              </a:spcAft>
              <a:buClr>
                <a:schemeClr val="lt1"/>
              </a:buClr>
              <a:buSzPts val="2400"/>
              <a:buFont typeface="Noto Sans Symbols"/>
              <a:buNone/>
            </a:pPr>
            <a:r>
              <a:t/>
            </a:r>
            <a:endParaRPr b="1" i="0" sz="2400" u="none" cap="none" strike="noStrike">
              <a:solidFill>
                <a:schemeClr val="lt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2400"/>
              <a:buFont typeface="Noto Sans Symbols"/>
              <a:buNone/>
            </a:pPr>
            <a:r>
              <a:rPr b="1" i="0" lang="tr" sz="2400" u="none" cap="none" strike="noStrike">
                <a:solidFill>
                  <a:schemeClr val="lt1"/>
                </a:solidFill>
                <a:latin typeface="Arial"/>
                <a:ea typeface="Arial"/>
                <a:cs typeface="Arial"/>
                <a:sym typeface="Arial"/>
              </a:rPr>
              <a:t>Not: </a:t>
            </a:r>
            <a:r>
              <a:rPr b="0" i="0" lang="tr" sz="2400" u="none" cap="none" strike="noStrike">
                <a:solidFill>
                  <a:schemeClr val="lt1"/>
                </a:solidFill>
                <a:latin typeface="Arial"/>
                <a:ea typeface="Arial"/>
                <a:cs typeface="Arial"/>
                <a:sym typeface="Arial"/>
              </a:rPr>
              <a:t>Diğer yazarları </a:t>
            </a:r>
            <a:r>
              <a:rPr b="0" i="0" lang="tr" sz="2400" u="sng" cap="none" strike="noStrike">
                <a:solidFill>
                  <a:schemeClr val="hlink"/>
                </a:solidFill>
                <a:latin typeface="Arial"/>
                <a:ea typeface="Arial"/>
                <a:cs typeface="Arial"/>
                <a:sym typeface="Arial"/>
                <a:hlinkClick r:id="rId3"/>
              </a:rPr>
              <a:t>Turkedebiyati.org</a:t>
            </a:r>
            <a:r>
              <a:rPr b="0" i="0" lang="tr" sz="2400" u="none" cap="none" strike="noStrike">
                <a:solidFill>
                  <a:schemeClr val="lt1"/>
                </a:solidFill>
                <a:latin typeface="Arial"/>
                <a:ea typeface="Arial"/>
                <a:cs typeface="Arial"/>
                <a:sym typeface="Arial"/>
              </a:rPr>
              <a:t> sitesinde araştırarak sunuya sizler ekleyebilirsiniz.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6"/>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144" name="Google Shape;144;p26"/>
          <p:cNvSpPr txBox="1"/>
          <p:nvPr>
            <p:ph idx="4294967295" type="body"/>
          </p:nvPr>
        </p:nvSpPr>
        <p:spPr>
          <a:xfrm>
            <a:off x="457194" y="357978"/>
            <a:ext cx="8352900" cy="4266600"/>
          </a:xfrm>
          <a:prstGeom prst="rect">
            <a:avLst/>
          </a:prstGeom>
          <a:noFill/>
          <a:ln>
            <a:noFill/>
          </a:ln>
        </p:spPr>
        <p:txBody>
          <a:bodyPr anchorCtr="0" anchor="t" bIns="45700" lIns="91425" spcFirstLastPara="1" rIns="91425" wrap="square" tIns="45700">
            <a:normAutofit fontScale="85000" lnSpcReduction="10000"/>
          </a:bodyPr>
          <a:lstStyle/>
          <a:p>
            <a:pPr indent="-361187" lvl="0" marL="448056" rtl="0" algn="l">
              <a:lnSpc>
                <a:spcPct val="100000"/>
              </a:lnSpc>
              <a:spcBef>
                <a:spcPts val="0"/>
              </a:spcBef>
              <a:spcAft>
                <a:spcPts val="0"/>
              </a:spcAft>
              <a:buSzPct val="80000"/>
              <a:buChar char="⦿"/>
            </a:pPr>
            <a:r>
              <a:rPr lang="tr"/>
              <a:t>Cumhuriyetin ilk yıllarında ölen bazı sanatçılar dışında Milli Edebiyatçılar, Beş Hececiler ve Bağımsızlar olarak ele aldığımız şair ve yazarlar sanat hayatlarına Cumhuriyet dönemi Türk edebiyatında da devam etmişlerdir.</a:t>
            </a:r>
            <a:endParaRPr/>
          </a:p>
          <a:p>
            <a:pPr indent="-361187" lvl="0" marL="448056" rtl="0" algn="l">
              <a:lnSpc>
                <a:spcPct val="100000"/>
              </a:lnSpc>
              <a:spcBef>
                <a:spcPts val="600"/>
              </a:spcBef>
              <a:spcAft>
                <a:spcPts val="0"/>
              </a:spcAft>
              <a:buSzPct val="80000"/>
              <a:buChar char="⦿"/>
            </a:pPr>
            <a:r>
              <a:rPr lang="tr"/>
              <a:t>1923’ten 1940’a kadar devam eden dönemde Kurtuluş Savaşı’nın yarattığı birliğin, yapılan inkılaplar ve reformların etkisiyle sanatçılar ‘memleket edebiyatı” anlayışıyla Anadolu’ya yönelir.</a:t>
            </a:r>
            <a:endParaRPr/>
          </a:p>
          <a:p>
            <a:pPr indent="-231647" lvl="0" marL="448056" rtl="0" algn="l">
              <a:spcBef>
                <a:spcPts val="600"/>
              </a:spcBef>
              <a:spcAft>
                <a:spcPts val="0"/>
              </a:spcAft>
              <a:buSzPct val="800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4"/>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pic>
        <p:nvPicPr>
          <p:cNvPr descr="D:\Desktop\Ekran görüntüsü 2021-05-24 145814.jpg" id="257" name="Google Shape;257;p44"/>
          <p:cNvPicPr preferRelativeResize="0"/>
          <p:nvPr/>
        </p:nvPicPr>
        <p:blipFill rotWithShape="1">
          <a:blip r:embed="rId3">
            <a:alphaModFix/>
          </a:blip>
          <a:srcRect b="0" l="0" r="0" t="0"/>
          <a:stretch/>
        </p:blipFill>
        <p:spPr>
          <a:xfrm>
            <a:off x="2396847" y="789550"/>
            <a:ext cx="3932100" cy="3564400"/>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90000">
              <a:srgbClr val="000000">
                <a:alpha val="4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5"/>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263" name="Google Shape;263;p45"/>
          <p:cNvSpPr txBox="1"/>
          <p:nvPr>
            <p:ph idx="4294967295" type="body"/>
          </p:nvPr>
        </p:nvSpPr>
        <p:spPr>
          <a:xfrm>
            <a:off x="431560" y="342698"/>
            <a:ext cx="8280900" cy="4050600"/>
          </a:xfrm>
          <a:prstGeom prst="rect">
            <a:avLst/>
          </a:prstGeom>
          <a:noFill/>
          <a:ln>
            <a:noFill/>
          </a:ln>
        </p:spPr>
        <p:txBody>
          <a:bodyPr anchorCtr="0" anchor="t" bIns="45700" lIns="91425" spcFirstLastPara="1" rIns="91425" wrap="square" tIns="45700">
            <a:normAutofit fontScale="77500" lnSpcReduction="20000"/>
          </a:bodyPr>
          <a:lstStyle/>
          <a:p>
            <a:pPr indent="-384047" lvl="0" marL="448056" rtl="0" algn="l">
              <a:lnSpc>
                <a:spcPct val="100000"/>
              </a:lnSpc>
              <a:spcBef>
                <a:spcPts val="0"/>
              </a:spcBef>
              <a:spcAft>
                <a:spcPts val="0"/>
              </a:spcAft>
              <a:buSzPct val="80000"/>
              <a:buFont typeface="Noto Sans Symbols"/>
              <a:buNone/>
            </a:pPr>
            <a:r>
              <a:t/>
            </a:r>
            <a:endParaRPr b="1" i="1" sz="2400"/>
          </a:p>
          <a:p>
            <a:pPr indent="-384047" lvl="0" marL="448056" rtl="0" algn="ctr">
              <a:lnSpc>
                <a:spcPct val="100000"/>
              </a:lnSpc>
              <a:spcBef>
                <a:spcPts val="560"/>
              </a:spcBef>
              <a:spcAft>
                <a:spcPts val="0"/>
              </a:spcAft>
              <a:buSzPct val="70283"/>
              <a:buFont typeface="Noto Sans Symbols"/>
              <a:buNone/>
            </a:pPr>
            <a:r>
              <a:rPr b="1" lang="tr" sz="3187">
                <a:solidFill>
                  <a:srgbClr val="FFFF00"/>
                </a:solidFill>
              </a:rPr>
              <a:t>ABDÜLHAK ŞİNASİ HİSAR (1887-1963)</a:t>
            </a:r>
            <a:endParaRPr sz="3387"/>
          </a:p>
          <a:p>
            <a:pPr indent="-384047" lvl="0" marL="448056" rtl="0" algn="l">
              <a:lnSpc>
                <a:spcPct val="100000"/>
              </a:lnSpc>
              <a:spcBef>
                <a:spcPts val="480"/>
              </a:spcBef>
              <a:spcAft>
                <a:spcPts val="0"/>
              </a:spcAft>
              <a:buSzPct val="80000"/>
              <a:buFont typeface="Noto Sans Symbols"/>
              <a:buNone/>
            </a:pPr>
            <a:r>
              <a:t/>
            </a:r>
            <a:endParaRPr sz="2400"/>
          </a:p>
          <a:p>
            <a:pPr indent="-356615" lvl="0" marL="448056" rtl="0" algn="l">
              <a:lnSpc>
                <a:spcPct val="100000"/>
              </a:lnSpc>
              <a:spcBef>
                <a:spcPts val="480"/>
              </a:spcBef>
              <a:spcAft>
                <a:spcPts val="0"/>
              </a:spcAft>
              <a:buSzPct val="80000"/>
              <a:buChar char="⦿"/>
            </a:pPr>
            <a:r>
              <a:rPr lang="tr" sz="2400"/>
              <a:t>İstanbul’un lüks semtlerini ve Boğaziçi'ni, eski aşklarını, eğlencelerini anlatmıştır.</a:t>
            </a:r>
            <a:endParaRPr/>
          </a:p>
          <a:p>
            <a:pPr indent="-356615" lvl="0" marL="448056" rtl="0" algn="l">
              <a:lnSpc>
                <a:spcPct val="100000"/>
              </a:lnSpc>
              <a:spcBef>
                <a:spcPts val="480"/>
              </a:spcBef>
              <a:spcAft>
                <a:spcPts val="0"/>
              </a:spcAft>
              <a:buSzPct val="80000"/>
              <a:buChar char="⦿"/>
            </a:pPr>
            <a:r>
              <a:rPr lang="tr" sz="2400"/>
              <a:t>Anlaşılır bir dille, anı, makale, öykü ve romanlar yazmıştır.</a:t>
            </a:r>
            <a:endParaRPr/>
          </a:p>
          <a:p>
            <a:pPr indent="-356615" lvl="0" marL="448056" rtl="0" algn="l">
              <a:lnSpc>
                <a:spcPct val="100000"/>
              </a:lnSpc>
              <a:spcBef>
                <a:spcPts val="480"/>
              </a:spcBef>
              <a:spcAft>
                <a:spcPts val="0"/>
              </a:spcAft>
              <a:buSzPct val="80000"/>
              <a:buChar char="⦿"/>
            </a:pPr>
            <a:r>
              <a:rPr lang="tr" sz="2400"/>
              <a:t>Anıları ve CHP roman yarışmasında (1942) üçüncü olan </a:t>
            </a:r>
            <a:r>
              <a:rPr lang="tr" sz="2400"/>
              <a:t>Fahim</a:t>
            </a:r>
            <a:r>
              <a:rPr lang="tr" sz="2400"/>
              <a:t> Bey ve Biz adlı romanı önemli eserleridir.</a:t>
            </a:r>
            <a:endParaRPr/>
          </a:p>
          <a:p>
            <a:pPr indent="-384047" lvl="0" marL="448056" rtl="0" algn="l">
              <a:lnSpc>
                <a:spcPct val="100000"/>
              </a:lnSpc>
              <a:spcBef>
                <a:spcPts val="480"/>
              </a:spcBef>
              <a:spcAft>
                <a:spcPts val="0"/>
              </a:spcAft>
              <a:buSzPct val="80000"/>
              <a:buFont typeface="Noto Sans Symbols"/>
              <a:buNone/>
            </a:pPr>
            <a:r>
              <a:t/>
            </a:r>
            <a:endParaRPr b="1" sz="2400">
              <a:solidFill>
                <a:srgbClr val="FFFF00"/>
              </a:solidFill>
            </a:endParaRPr>
          </a:p>
          <a:p>
            <a:pPr indent="-384047" lvl="0" marL="448056" rtl="0" algn="l">
              <a:lnSpc>
                <a:spcPct val="100000"/>
              </a:lnSpc>
              <a:spcBef>
                <a:spcPts val="480"/>
              </a:spcBef>
              <a:spcAft>
                <a:spcPts val="0"/>
              </a:spcAft>
              <a:buSzPct val="80000"/>
              <a:buFont typeface="Noto Sans Symbols"/>
              <a:buNone/>
            </a:pPr>
            <a:r>
              <a:rPr b="1" lang="tr" sz="2400">
                <a:solidFill>
                  <a:srgbClr val="FFFF00"/>
                </a:solidFill>
              </a:rPr>
              <a:t>Bazı Eserleri:</a:t>
            </a:r>
            <a:endParaRPr b="1" sz="2400">
              <a:solidFill>
                <a:srgbClr val="FFFF00"/>
              </a:solidFill>
            </a:endParaRPr>
          </a:p>
          <a:p>
            <a:pPr indent="-356615" lvl="0" marL="448056" rtl="0" algn="l">
              <a:lnSpc>
                <a:spcPct val="100000"/>
              </a:lnSpc>
              <a:spcBef>
                <a:spcPts val="480"/>
              </a:spcBef>
              <a:spcAft>
                <a:spcPts val="0"/>
              </a:spcAft>
              <a:buSzPct val="80000"/>
              <a:buChar char="⦿"/>
            </a:pPr>
            <a:r>
              <a:rPr b="1" lang="tr" sz="2400"/>
              <a:t>Anı:</a:t>
            </a:r>
            <a:r>
              <a:rPr lang="tr" sz="2400"/>
              <a:t> Boğaziçi Mehtapları, Boğaziçi Yalıları, Geçmiş Zaman Köşkleri, İstanbul ve Pier Loti.</a:t>
            </a:r>
            <a:endParaRPr sz="2400"/>
          </a:p>
          <a:p>
            <a:pPr indent="-356615" lvl="0" marL="448056" rtl="0" algn="l">
              <a:lnSpc>
                <a:spcPct val="100000"/>
              </a:lnSpc>
              <a:spcBef>
                <a:spcPts val="480"/>
              </a:spcBef>
              <a:spcAft>
                <a:spcPts val="0"/>
              </a:spcAft>
              <a:buSzPct val="80000"/>
              <a:buChar char="⦿"/>
            </a:pPr>
            <a:r>
              <a:rPr b="1" lang="tr" sz="2400"/>
              <a:t>Roman:</a:t>
            </a:r>
            <a:r>
              <a:rPr lang="tr" sz="2400"/>
              <a:t> </a:t>
            </a:r>
            <a:r>
              <a:rPr lang="tr" sz="2400"/>
              <a:t>Fahim</a:t>
            </a:r>
            <a:r>
              <a:rPr lang="tr" sz="2400"/>
              <a:t> Bey ve Biz...</a:t>
            </a: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6"/>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pic>
        <p:nvPicPr>
          <p:cNvPr descr="D:\Desktop\Ekran görüntüsü 2021-05-24 150030.jpg" id="269" name="Google Shape;269;p46"/>
          <p:cNvPicPr preferRelativeResize="0"/>
          <p:nvPr/>
        </p:nvPicPr>
        <p:blipFill rotWithShape="1">
          <a:blip r:embed="rId3">
            <a:alphaModFix/>
          </a:blip>
          <a:srcRect b="0" l="0" r="0" t="0"/>
          <a:stretch/>
        </p:blipFill>
        <p:spPr>
          <a:xfrm>
            <a:off x="3160625" y="546525"/>
            <a:ext cx="2602425" cy="3754426"/>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90000">
              <a:srgbClr val="000000">
                <a:alpha val="4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7"/>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275" name="Google Shape;275;p47"/>
          <p:cNvSpPr txBox="1"/>
          <p:nvPr>
            <p:ph idx="4294967295" type="body"/>
          </p:nvPr>
        </p:nvSpPr>
        <p:spPr>
          <a:xfrm>
            <a:off x="457200" y="456225"/>
            <a:ext cx="8350500" cy="4226700"/>
          </a:xfrm>
          <a:prstGeom prst="rect">
            <a:avLst/>
          </a:prstGeom>
          <a:noFill/>
          <a:ln>
            <a:noFill/>
          </a:ln>
        </p:spPr>
        <p:txBody>
          <a:bodyPr anchorCtr="0" anchor="t" bIns="45700" lIns="91425" spcFirstLastPara="1" rIns="91425" wrap="square" tIns="45700">
            <a:normAutofit fontScale="85000" lnSpcReduction="10000"/>
          </a:bodyPr>
          <a:lstStyle/>
          <a:p>
            <a:pPr indent="-384047" lvl="0" marL="448056" rtl="0" algn="ctr">
              <a:spcBef>
                <a:spcPts val="0"/>
              </a:spcBef>
              <a:spcAft>
                <a:spcPts val="0"/>
              </a:spcAft>
              <a:buSzPct val="80000"/>
              <a:buFont typeface="Noto Sans Symbols"/>
              <a:buNone/>
            </a:pPr>
            <a:r>
              <a:rPr b="1" lang="tr" sz="3500">
                <a:solidFill>
                  <a:srgbClr val="FFFF00"/>
                </a:solidFill>
              </a:rPr>
              <a:t>MİTHAT CEMAL KUNTAY (1885-1956</a:t>
            </a:r>
            <a:r>
              <a:rPr lang="tr" sz="3500">
                <a:solidFill>
                  <a:srgbClr val="FFFF00"/>
                </a:solidFill>
              </a:rPr>
              <a:t>)</a:t>
            </a:r>
            <a:endParaRPr/>
          </a:p>
          <a:p>
            <a:pPr indent="-384047" lvl="0" marL="448056" rtl="0" algn="l">
              <a:spcBef>
                <a:spcPts val="555"/>
              </a:spcBef>
              <a:spcAft>
                <a:spcPts val="0"/>
              </a:spcAft>
              <a:buSzPct val="80000"/>
              <a:buFont typeface="Noto Sans Symbols"/>
              <a:buNone/>
            </a:pPr>
            <a:r>
              <a:t/>
            </a:r>
            <a:endParaRPr/>
          </a:p>
          <a:p>
            <a:pPr indent="-358140" lvl="0" marL="457200" rtl="0" algn="l">
              <a:lnSpc>
                <a:spcPct val="100000"/>
              </a:lnSpc>
              <a:spcBef>
                <a:spcPts val="555"/>
              </a:spcBef>
              <a:spcAft>
                <a:spcPts val="0"/>
              </a:spcAft>
              <a:buSzPct val="80000"/>
              <a:buChar char="⦿"/>
            </a:pPr>
            <a:r>
              <a:rPr lang="tr"/>
              <a:t>Milli edebiyatçıların dil anlayışlarına uygun olarak hem heceyle hem de aruzla epik şiirler yazmıştır.</a:t>
            </a:r>
            <a:endParaRPr/>
          </a:p>
          <a:p>
            <a:pPr indent="-358140" lvl="0" marL="457200" rtl="0" algn="l">
              <a:lnSpc>
                <a:spcPct val="100000"/>
              </a:lnSpc>
              <a:spcBef>
                <a:spcPts val="0"/>
              </a:spcBef>
              <a:spcAft>
                <a:spcPts val="0"/>
              </a:spcAft>
              <a:buSzPct val="80000"/>
              <a:buChar char="⦿"/>
            </a:pPr>
            <a:r>
              <a:rPr lang="tr"/>
              <a:t>Şiirleri dışında önemli eseri  </a:t>
            </a:r>
            <a:r>
              <a:rPr b="1" lang="tr"/>
              <a:t>Üç İstanbul</a:t>
            </a:r>
            <a:r>
              <a:rPr lang="tr"/>
              <a:t>  adlı romanıdır. </a:t>
            </a:r>
            <a:endParaRPr/>
          </a:p>
          <a:p>
            <a:pPr indent="-384047" lvl="0" marL="448056" rtl="0" algn="l">
              <a:lnSpc>
                <a:spcPct val="100000"/>
              </a:lnSpc>
              <a:spcBef>
                <a:spcPts val="592"/>
              </a:spcBef>
              <a:spcAft>
                <a:spcPts val="0"/>
              </a:spcAft>
              <a:buSzPct val="80000"/>
              <a:buFont typeface="Noto Sans Symbols"/>
              <a:buNone/>
            </a:pPr>
            <a:r>
              <a:t/>
            </a:r>
            <a:endParaRPr/>
          </a:p>
          <a:p>
            <a:pPr indent="-384047" lvl="0" marL="448056" rtl="0" algn="l">
              <a:lnSpc>
                <a:spcPct val="100000"/>
              </a:lnSpc>
              <a:spcBef>
                <a:spcPts val="592"/>
              </a:spcBef>
              <a:spcAft>
                <a:spcPts val="0"/>
              </a:spcAft>
              <a:buSzPct val="75000"/>
              <a:buFont typeface="Noto Sans Symbols"/>
              <a:buNone/>
            </a:pPr>
            <a:r>
              <a:rPr b="1" lang="tr" sz="3200">
                <a:solidFill>
                  <a:srgbClr val="FFFF00"/>
                </a:solidFill>
              </a:rPr>
              <a:t>Bazı Eserleri:</a:t>
            </a:r>
            <a:endParaRPr/>
          </a:p>
          <a:p>
            <a:pPr indent="-384047" lvl="0" marL="448056" rtl="0" algn="l">
              <a:lnSpc>
                <a:spcPct val="100000"/>
              </a:lnSpc>
              <a:spcBef>
                <a:spcPts val="555"/>
              </a:spcBef>
              <a:spcAft>
                <a:spcPts val="0"/>
              </a:spcAft>
              <a:buSzPct val="80000"/>
              <a:buFont typeface="Noto Sans Symbols"/>
              <a:buNone/>
            </a:pPr>
            <a:r>
              <a:rPr lang="tr"/>
              <a:t>    </a:t>
            </a:r>
            <a:r>
              <a:rPr b="1" lang="tr"/>
              <a:t>Şiir:</a:t>
            </a:r>
            <a:r>
              <a:rPr lang="tr"/>
              <a:t> Türk’ün Şehnamesi                                               </a:t>
            </a:r>
            <a:r>
              <a:rPr b="1" lang="tr"/>
              <a:t>Roman:</a:t>
            </a:r>
            <a:r>
              <a:rPr lang="tr"/>
              <a:t> Uç İstanbul...</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8"/>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pic>
        <p:nvPicPr>
          <p:cNvPr descr="D:\Desktop\Ekran görüntüsü 2021-05-24 150345.jpg" id="281" name="Google Shape;281;p48"/>
          <p:cNvPicPr preferRelativeResize="0"/>
          <p:nvPr/>
        </p:nvPicPr>
        <p:blipFill rotWithShape="1">
          <a:blip r:embed="rId3">
            <a:alphaModFix/>
          </a:blip>
          <a:srcRect b="0" l="0" r="0" t="0"/>
          <a:stretch/>
        </p:blipFill>
        <p:spPr>
          <a:xfrm>
            <a:off x="2330965" y="815607"/>
            <a:ext cx="4664869" cy="3257550"/>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90000">
              <a:srgbClr val="000000">
                <a:alpha val="4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9"/>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287" name="Google Shape;287;p49"/>
          <p:cNvSpPr txBox="1"/>
          <p:nvPr>
            <p:ph idx="4294967295" type="body"/>
          </p:nvPr>
        </p:nvSpPr>
        <p:spPr>
          <a:xfrm>
            <a:off x="889792" y="347941"/>
            <a:ext cx="7992900" cy="4322100"/>
          </a:xfrm>
          <a:prstGeom prst="rect">
            <a:avLst/>
          </a:prstGeom>
          <a:noFill/>
          <a:ln>
            <a:noFill/>
          </a:ln>
        </p:spPr>
        <p:txBody>
          <a:bodyPr anchorCtr="0" anchor="t" bIns="45700" lIns="91425" spcFirstLastPara="1" rIns="91425" wrap="square" tIns="45700">
            <a:normAutofit lnSpcReduction="10000"/>
          </a:bodyPr>
          <a:lstStyle/>
          <a:p>
            <a:pPr indent="-384047" lvl="0" marL="448056" rtl="0" algn="ctr">
              <a:lnSpc>
                <a:spcPct val="100000"/>
              </a:lnSpc>
              <a:spcBef>
                <a:spcPts val="0"/>
              </a:spcBef>
              <a:spcAft>
                <a:spcPts val="0"/>
              </a:spcAft>
              <a:buSzPts val="2560"/>
              <a:buFont typeface="Noto Sans Symbols"/>
              <a:buNone/>
            </a:pPr>
            <a:r>
              <a:rPr b="1" lang="tr" sz="3200">
                <a:solidFill>
                  <a:srgbClr val="FFFF00"/>
                </a:solidFill>
              </a:rPr>
              <a:t>KEMALETTİN  KAMU (1901-1948</a:t>
            </a:r>
            <a:r>
              <a:rPr lang="tr" sz="3200">
                <a:solidFill>
                  <a:srgbClr val="FFFF00"/>
                </a:solidFill>
              </a:rPr>
              <a:t>)</a:t>
            </a:r>
            <a:endParaRPr/>
          </a:p>
          <a:p>
            <a:pPr indent="-384047" lvl="0" marL="448056" rtl="0" algn="l">
              <a:lnSpc>
                <a:spcPct val="100000"/>
              </a:lnSpc>
              <a:spcBef>
                <a:spcPts val="600"/>
              </a:spcBef>
              <a:spcAft>
                <a:spcPts val="0"/>
              </a:spcAft>
              <a:buSzPts val="2400"/>
              <a:buFont typeface="Noto Sans Symbols"/>
              <a:buNone/>
            </a:pPr>
            <a:r>
              <a:t/>
            </a:r>
            <a:endParaRPr/>
          </a:p>
          <a:p>
            <a:pPr indent="-381000" lvl="0" marL="457200" rtl="0" algn="l">
              <a:lnSpc>
                <a:spcPct val="100000"/>
              </a:lnSpc>
              <a:spcBef>
                <a:spcPts val="600"/>
              </a:spcBef>
              <a:spcAft>
                <a:spcPts val="0"/>
              </a:spcAft>
              <a:buSzPts val="2400"/>
              <a:buChar char="⦿"/>
            </a:pPr>
            <a:r>
              <a:rPr lang="tr"/>
              <a:t>Vatan sevgisini, aşk, gurbet ve doğa sevgisini işlediği şiirleriyle tanınır.</a:t>
            </a:r>
            <a:endParaRPr/>
          </a:p>
          <a:p>
            <a:pPr indent="-381000" lvl="0" marL="457200" rtl="0" algn="l">
              <a:lnSpc>
                <a:spcPct val="100000"/>
              </a:lnSpc>
              <a:spcBef>
                <a:spcPts val="0"/>
              </a:spcBef>
              <a:spcAft>
                <a:spcPts val="0"/>
              </a:spcAft>
              <a:buSzPts val="2400"/>
              <a:buChar char="⦿"/>
            </a:pPr>
            <a:r>
              <a:rPr lang="tr"/>
              <a:t>“Bingöl Çobanları” adlı pastoral şiiri oldukça ünlüdür.</a:t>
            </a:r>
            <a:endParaRPr/>
          </a:p>
          <a:p>
            <a:pPr indent="-384047" lvl="0" marL="448056" rtl="0" algn="l">
              <a:lnSpc>
                <a:spcPct val="100000"/>
              </a:lnSpc>
              <a:spcBef>
                <a:spcPts val="600"/>
              </a:spcBef>
              <a:spcAft>
                <a:spcPts val="0"/>
              </a:spcAft>
              <a:buSzPts val="2400"/>
              <a:buFont typeface="Noto Sans Symbols"/>
              <a:buNone/>
            </a:pPr>
            <a:r>
              <a:t/>
            </a:r>
            <a:endParaRPr/>
          </a:p>
          <a:p>
            <a:pPr indent="-384047" lvl="0" marL="448056" rtl="0" algn="l">
              <a:lnSpc>
                <a:spcPct val="100000"/>
              </a:lnSpc>
              <a:spcBef>
                <a:spcPts val="640"/>
              </a:spcBef>
              <a:spcAft>
                <a:spcPts val="0"/>
              </a:spcAft>
              <a:buSzPts val="2400"/>
              <a:buNone/>
            </a:pPr>
            <a:r>
              <a:rPr lang="tr"/>
              <a:t> </a:t>
            </a:r>
            <a:r>
              <a:rPr b="1" lang="tr" sz="3200">
                <a:solidFill>
                  <a:srgbClr val="FFFF00"/>
                </a:solidFill>
              </a:rPr>
              <a:t>Bazı Eserleri:</a:t>
            </a:r>
            <a:endParaRPr/>
          </a:p>
          <a:p>
            <a:pPr indent="-384047" lvl="0" marL="448056" rtl="0" algn="l">
              <a:lnSpc>
                <a:spcPct val="100000"/>
              </a:lnSpc>
              <a:spcBef>
                <a:spcPts val="600"/>
              </a:spcBef>
              <a:spcAft>
                <a:spcPts val="0"/>
              </a:spcAft>
              <a:buSzPts val="2400"/>
              <a:buFont typeface="Noto Sans Symbols"/>
              <a:buNone/>
            </a:pPr>
            <a:r>
              <a:rPr b="1" lang="tr"/>
              <a:t>Şiir:</a:t>
            </a:r>
            <a:r>
              <a:rPr lang="tr"/>
              <a:t> Gurbet, Bingöl Çobanları...</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50"/>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pic>
        <p:nvPicPr>
          <p:cNvPr descr="D:\Desktop\Ekran görüntüsü 2021-05-24 150649.jpg" id="293" name="Google Shape;293;p50"/>
          <p:cNvPicPr preferRelativeResize="0"/>
          <p:nvPr/>
        </p:nvPicPr>
        <p:blipFill rotWithShape="1">
          <a:blip r:embed="rId3">
            <a:alphaModFix/>
          </a:blip>
          <a:srcRect b="0" l="0" r="0" t="0"/>
          <a:stretch/>
        </p:blipFill>
        <p:spPr>
          <a:xfrm>
            <a:off x="2152400" y="1703785"/>
            <a:ext cx="4643438" cy="1735931"/>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90000">
              <a:srgbClr val="000000">
                <a:alpha val="4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51"/>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299" name="Google Shape;299;p51"/>
          <p:cNvSpPr txBox="1"/>
          <p:nvPr>
            <p:ph idx="4294967295" type="body"/>
          </p:nvPr>
        </p:nvSpPr>
        <p:spPr>
          <a:xfrm>
            <a:off x="235125" y="70850"/>
            <a:ext cx="8709900" cy="4739700"/>
          </a:xfrm>
          <a:prstGeom prst="rect">
            <a:avLst/>
          </a:prstGeom>
          <a:noFill/>
          <a:ln>
            <a:noFill/>
          </a:ln>
        </p:spPr>
        <p:txBody>
          <a:bodyPr anchorCtr="0" anchor="t" bIns="45700" lIns="91425" spcFirstLastPara="1" rIns="91425" wrap="square" tIns="45700">
            <a:normAutofit lnSpcReduction="20000"/>
          </a:bodyPr>
          <a:lstStyle/>
          <a:p>
            <a:pPr indent="-384047" lvl="0" marL="448056" rtl="0" algn="ctr">
              <a:spcBef>
                <a:spcPts val="0"/>
              </a:spcBef>
              <a:spcAft>
                <a:spcPts val="0"/>
              </a:spcAft>
              <a:buSzPts val="2560"/>
              <a:buFont typeface="Noto Sans Symbols"/>
              <a:buNone/>
            </a:pPr>
            <a:r>
              <a:t/>
            </a:r>
            <a:endParaRPr b="1" sz="3200">
              <a:solidFill>
                <a:srgbClr val="FFFF00"/>
              </a:solidFill>
            </a:endParaRPr>
          </a:p>
          <a:p>
            <a:pPr indent="-384047" lvl="0" marL="448056" rtl="0" algn="ctr">
              <a:spcBef>
                <a:spcPts val="0"/>
              </a:spcBef>
              <a:spcAft>
                <a:spcPts val="0"/>
              </a:spcAft>
              <a:buSzPts val="2560"/>
              <a:buFont typeface="Noto Sans Symbols"/>
              <a:buNone/>
            </a:pPr>
            <a:r>
              <a:rPr b="1" lang="tr" sz="3200">
                <a:solidFill>
                  <a:srgbClr val="FFFF00"/>
                </a:solidFill>
              </a:rPr>
              <a:t>BEHÇET KEMAL ÇAĞLAR (1908-1969)</a:t>
            </a:r>
            <a:endParaRPr/>
          </a:p>
          <a:p>
            <a:pPr indent="-384047" lvl="0" marL="448056" rtl="0" algn="ctr">
              <a:spcBef>
                <a:spcPts val="640"/>
              </a:spcBef>
              <a:spcAft>
                <a:spcPts val="0"/>
              </a:spcAft>
              <a:buSzPts val="2560"/>
              <a:buFont typeface="Noto Sans Symbols"/>
              <a:buNone/>
            </a:pPr>
            <a:r>
              <a:t/>
            </a:r>
            <a:endParaRPr b="1" sz="3200"/>
          </a:p>
          <a:p>
            <a:pPr indent="-384047" lvl="0" marL="448056" rtl="0" algn="l">
              <a:spcBef>
                <a:spcPts val="600"/>
              </a:spcBef>
              <a:spcAft>
                <a:spcPts val="0"/>
              </a:spcAft>
              <a:buSzPts val="2400"/>
              <a:buChar char="⦿"/>
            </a:pPr>
            <a:r>
              <a:rPr lang="tr"/>
              <a:t>Halk şiiri biçim özellikleriyle şiirler yazmıştır.</a:t>
            </a:r>
            <a:endParaRPr/>
          </a:p>
          <a:p>
            <a:pPr indent="-384047" lvl="0" marL="448056" rtl="0" algn="l">
              <a:spcBef>
                <a:spcPts val="600"/>
              </a:spcBef>
              <a:spcAft>
                <a:spcPts val="0"/>
              </a:spcAft>
              <a:buSzPts val="2400"/>
              <a:buChar char="⦿"/>
            </a:pPr>
            <a:r>
              <a:rPr lang="tr"/>
              <a:t>Atatürk’e ve cumhuriyete olan sevgisini anlatmıştır.</a:t>
            </a:r>
            <a:endParaRPr/>
          </a:p>
          <a:p>
            <a:pPr indent="-384047" lvl="0" marL="448056" rtl="0" algn="l">
              <a:spcBef>
                <a:spcPts val="600"/>
              </a:spcBef>
              <a:spcAft>
                <a:spcPts val="0"/>
              </a:spcAft>
              <a:buSzPts val="2400"/>
              <a:buChar char="⦿"/>
            </a:pPr>
            <a:r>
              <a:rPr lang="tr"/>
              <a:t>“Ankaralı Aşık Ömer” takma adıyla şiirler de yazmıştır.</a:t>
            </a:r>
            <a:endParaRPr/>
          </a:p>
          <a:p>
            <a:pPr indent="-384047" lvl="0" marL="448056" rtl="0" algn="l">
              <a:spcBef>
                <a:spcPts val="640"/>
              </a:spcBef>
              <a:spcAft>
                <a:spcPts val="0"/>
              </a:spcAft>
              <a:buSzPts val="2560"/>
              <a:buNone/>
            </a:pPr>
            <a:r>
              <a:rPr b="1" lang="tr" sz="3200">
                <a:solidFill>
                  <a:srgbClr val="FFFF00"/>
                </a:solidFill>
              </a:rPr>
              <a:t>Bazı Eserleri:</a:t>
            </a:r>
            <a:endParaRPr b="1" i="1"/>
          </a:p>
          <a:p>
            <a:pPr indent="-384047" lvl="0" marL="448056" rtl="0" algn="l">
              <a:spcBef>
                <a:spcPts val="600"/>
              </a:spcBef>
              <a:spcAft>
                <a:spcPts val="0"/>
              </a:spcAft>
              <a:buSzPts val="2400"/>
              <a:buChar char="⦿"/>
            </a:pPr>
            <a:r>
              <a:rPr b="1" lang="tr"/>
              <a:t>Şiir</a:t>
            </a:r>
            <a:r>
              <a:rPr b="1" i="1" lang="tr"/>
              <a:t>:</a:t>
            </a:r>
            <a:r>
              <a:rPr lang="tr"/>
              <a:t> Erciyes’ten Kopan Çığ, Burada Bir Kalp Çarpıyor, Benden İçeri…</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2"/>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pic>
        <p:nvPicPr>
          <p:cNvPr descr="D:\Desktop\Ekran görüntüsü 2021-05-24 150914.jpg" id="305" name="Google Shape;305;p52"/>
          <p:cNvPicPr preferRelativeResize="0"/>
          <p:nvPr/>
        </p:nvPicPr>
        <p:blipFill rotWithShape="1">
          <a:blip r:embed="rId3">
            <a:alphaModFix/>
          </a:blip>
          <a:srcRect b="0" l="0" r="0" t="0"/>
          <a:stretch/>
        </p:blipFill>
        <p:spPr>
          <a:xfrm>
            <a:off x="2037275" y="1652129"/>
            <a:ext cx="4772025" cy="1721644"/>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90000">
              <a:srgbClr val="000000">
                <a:alpha val="4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3"/>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311" name="Google Shape;311;p53"/>
          <p:cNvSpPr txBox="1"/>
          <p:nvPr>
            <p:ph idx="4294967295" type="body"/>
          </p:nvPr>
        </p:nvSpPr>
        <p:spPr>
          <a:xfrm>
            <a:off x="372300" y="642075"/>
            <a:ext cx="8592300" cy="3747000"/>
          </a:xfrm>
          <a:prstGeom prst="rect">
            <a:avLst/>
          </a:prstGeom>
          <a:noFill/>
          <a:ln>
            <a:noFill/>
          </a:ln>
        </p:spPr>
        <p:txBody>
          <a:bodyPr anchorCtr="0" anchor="t" bIns="45700" lIns="91425" spcFirstLastPara="1" rIns="91425" wrap="square" tIns="45700">
            <a:normAutofit fontScale="92500" lnSpcReduction="10000"/>
          </a:bodyPr>
          <a:lstStyle/>
          <a:p>
            <a:pPr indent="-384047" lvl="0" marL="448056" rtl="0" algn="ctr">
              <a:lnSpc>
                <a:spcPct val="100000"/>
              </a:lnSpc>
              <a:spcBef>
                <a:spcPts val="0"/>
              </a:spcBef>
              <a:spcAft>
                <a:spcPts val="0"/>
              </a:spcAft>
              <a:buSzPct val="66493"/>
              <a:buFont typeface="Noto Sans Symbols"/>
              <a:buNone/>
            </a:pPr>
            <a:r>
              <a:rPr b="1" lang="tr" sz="3850">
                <a:solidFill>
                  <a:srgbClr val="FFFF00"/>
                </a:solidFill>
              </a:rPr>
              <a:t>ÖMER BEDRETTİN UŞAKLI (1904-1946)</a:t>
            </a:r>
            <a:endParaRPr sz="3850"/>
          </a:p>
          <a:p>
            <a:pPr indent="-384047" lvl="0" marL="448056" rtl="0" algn="l">
              <a:lnSpc>
                <a:spcPct val="100000"/>
              </a:lnSpc>
              <a:spcBef>
                <a:spcPts val="600"/>
              </a:spcBef>
              <a:spcAft>
                <a:spcPts val="0"/>
              </a:spcAft>
              <a:buSzPct val="80000"/>
              <a:buFont typeface="Noto Sans Symbols"/>
              <a:buNone/>
            </a:pPr>
            <a:r>
              <a:t/>
            </a:r>
            <a:endParaRPr b="1" i="1"/>
          </a:p>
          <a:p>
            <a:pPr indent="-372617" lvl="0" marL="448056" rtl="0" algn="l">
              <a:lnSpc>
                <a:spcPct val="100000"/>
              </a:lnSpc>
              <a:spcBef>
                <a:spcPts val="600"/>
              </a:spcBef>
              <a:spcAft>
                <a:spcPts val="0"/>
              </a:spcAft>
              <a:buSzPct val="80000"/>
              <a:buChar char="⦿"/>
            </a:pPr>
            <a:r>
              <a:rPr lang="tr"/>
              <a:t> Hece ölçüsüyle şiirler yazmıştır.</a:t>
            </a:r>
            <a:endParaRPr/>
          </a:p>
          <a:p>
            <a:pPr indent="-372617" lvl="0" marL="448056" rtl="0" algn="l">
              <a:lnSpc>
                <a:spcPct val="100000"/>
              </a:lnSpc>
              <a:spcBef>
                <a:spcPts val="600"/>
              </a:spcBef>
              <a:spcAft>
                <a:spcPts val="0"/>
              </a:spcAft>
              <a:buSzPct val="80000"/>
              <a:buChar char="⦿"/>
            </a:pPr>
            <a:r>
              <a:rPr lang="tr"/>
              <a:t> Anadolu’yu, tarihi konuları, deniz güzelliklerini işlemiştir.</a:t>
            </a:r>
            <a:endParaRPr/>
          </a:p>
          <a:p>
            <a:pPr indent="-384047" lvl="0" marL="448056" rtl="0" algn="l">
              <a:lnSpc>
                <a:spcPct val="100000"/>
              </a:lnSpc>
              <a:spcBef>
                <a:spcPts val="640"/>
              </a:spcBef>
              <a:spcAft>
                <a:spcPts val="0"/>
              </a:spcAft>
              <a:buNone/>
            </a:pPr>
            <a:r>
              <a:t/>
            </a:r>
            <a:endParaRPr b="1" sz="3200">
              <a:solidFill>
                <a:srgbClr val="FFFF00"/>
              </a:solidFill>
            </a:endParaRPr>
          </a:p>
          <a:p>
            <a:pPr indent="-384047" lvl="0" marL="448056" rtl="0" algn="l">
              <a:lnSpc>
                <a:spcPct val="100000"/>
              </a:lnSpc>
              <a:spcBef>
                <a:spcPts val="640"/>
              </a:spcBef>
              <a:spcAft>
                <a:spcPts val="0"/>
              </a:spcAft>
              <a:buNone/>
            </a:pPr>
            <a:r>
              <a:rPr b="1" lang="tr" sz="3200">
                <a:solidFill>
                  <a:srgbClr val="FFFF00"/>
                </a:solidFill>
              </a:rPr>
              <a:t>Bazı Eserleri:</a:t>
            </a:r>
            <a:endParaRPr/>
          </a:p>
          <a:p>
            <a:pPr indent="-347218" lvl="0" marL="448056" rtl="0" algn="l">
              <a:lnSpc>
                <a:spcPct val="100000"/>
              </a:lnSpc>
              <a:spcBef>
                <a:spcPts val="600"/>
              </a:spcBef>
              <a:spcAft>
                <a:spcPts val="0"/>
              </a:spcAft>
              <a:buSzPct val="76631"/>
              <a:buChar char="⦿"/>
            </a:pPr>
            <a:r>
              <a:rPr b="1" lang="tr" sz="2567"/>
              <a:t>Şiir</a:t>
            </a:r>
            <a:r>
              <a:rPr b="1" i="1" lang="tr" sz="2567"/>
              <a:t>:</a:t>
            </a:r>
            <a:r>
              <a:rPr lang="tr" sz="2567"/>
              <a:t> Deniz Sarhoşları, Yayla Dumanı, Sarıkız Mermerleri...</a:t>
            </a:r>
            <a:endParaRPr sz="2567"/>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7"/>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150" name="Google Shape;150;p27"/>
          <p:cNvSpPr txBox="1"/>
          <p:nvPr>
            <p:ph idx="4294967295" type="body"/>
          </p:nvPr>
        </p:nvSpPr>
        <p:spPr>
          <a:xfrm>
            <a:off x="343128" y="411747"/>
            <a:ext cx="8604300" cy="4104600"/>
          </a:xfrm>
          <a:prstGeom prst="rect">
            <a:avLst/>
          </a:prstGeom>
          <a:noFill/>
          <a:ln>
            <a:noFill/>
          </a:ln>
        </p:spPr>
        <p:txBody>
          <a:bodyPr anchorCtr="0" anchor="t" bIns="45700" lIns="91425" spcFirstLastPara="1" rIns="91425" wrap="square" tIns="45700">
            <a:normAutofit fontScale="85000" lnSpcReduction="20000"/>
          </a:bodyPr>
          <a:lstStyle/>
          <a:p>
            <a:pPr indent="-362712" lvl="0" marL="448056" rtl="0" algn="l">
              <a:spcBef>
                <a:spcPts val="0"/>
              </a:spcBef>
              <a:spcAft>
                <a:spcPts val="0"/>
              </a:spcAft>
              <a:buSzPct val="80000"/>
              <a:buChar char="⦿"/>
            </a:pPr>
            <a:r>
              <a:rPr lang="tr" sz="2800"/>
              <a:t>Özellikle 1 930’lu ve 1 940’lı yıllarda yeni akımlar ve topluluklar oluşmuştur: Yedi Meşaleciler, Birinci Yeniciler (Garipçiler), Maviciler, İkinci Yeniciler, Toplumsal Gerçekçiler...</a:t>
            </a:r>
            <a:endParaRPr/>
          </a:p>
          <a:p>
            <a:pPr indent="-362712" lvl="0" marL="448056" rtl="0" algn="l">
              <a:spcBef>
                <a:spcPts val="560"/>
              </a:spcBef>
              <a:spcAft>
                <a:spcPts val="0"/>
              </a:spcAft>
              <a:buSzPct val="80000"/>
              <a:buChar char="⦿"/>
            </a:pPr>
            <a:r>
              <a:rPr lang="tr" sz="2800"/>
              <a:t>Cumhuriyet dönemi eserlerinde öz Türkçecilik anlayışının da etkisiyle genel olarak açık ve anlaşılır bir dil kullanılmıştır.</a:t>
            </a:r>
            <a:endParaRPr/>
          </a:p>
          <a:p>
            <a:pPr indent="-362712" lvl="0" marL="448056" rtl="0" algn="l">
              <a:spcBef>
                <a:spcPts val="560"/>
              </a:spcBef>
              <a:spcAft>
                <a:spcPts val="0"/>
              </a:spcAft>
              <a:buSzPct val="80000"/>
              <a:buChar char="⦿"/>
            </a:pPr>
            <a:r>
              <a:rPr lang="tr" sz="2800"/>
              <a:t> Anadolu, doğal güzellikleri, insanı, sosyal hayatı ve folkloruyla edebi eserlere yansımış, Türk tarihi ve Atatürk’le ilgili konular ağırlık kazanmış,  1940’lı yıllardan sonra ise bireysel duygu ve sorunlar da ele alınmıştır.</a:t>
            </a:r>
            <a:endParaRPr/>
          </a:p>
          <a:p>
            <a:pPr indent="-241807" lvl="0" marL="448056" rtl="0" algn="l">
              <a:spcBef>
                <a:spcPts val="560"/>
              </a:spcBef>
              <a:spcAft>
                <a:spcPts val="0"/>
              </a:spcAft>
              <a:buSzPct val="80000"/>
              <a:buNone/>
            </a:pPr>
            <a:r>
              <a:t/>
            </a:r>
            <a:endParaRPr sz="28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54"/>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pic>
        <p:nvPicPr>
          <p:cNvPr descr="D:\Desktop\Ekran görüntüsü 2021-05-24 151242.jpg" id="317" name="Google Shape;317;p54"/>
          <p:cNvPicPr preferRelativeResize="0"/>
          <p:nvPr/>
        </p:nvPicPr>
        <p:blipFill rotWithShape="1">
          <a:blip r:embed="rId3">
            <a:alphaModFix/>
          </a:blip>
          <a:srcRect b="0" l="0" r="0" t="0"/>
          <a:stretch/>
        </p:blipFill>
        <p:spPr>
          <a:xfrm>
            <a:off x="2119313" y="481816"/>
            <a:ext cx="4707731" cy="3807619"/>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90000">
              <a:srgbClr val="000000">
                <a:alpha val="40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5"/>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323" name="Google Shape;323;p55"/>
          <p:cNvSpPr txBox="1"/>
          <p:nvPr>
            <p:ph idx="4294967295" type="body"/>
          </p:nvPr>
        </p:nvSpPr>
        <p:spPr>
          <a:xfrm>
            <a:off x="186150" y="157175"/>
            <a:ext cx="8850300" cy="5001900"/>
          </a:xfrm>
          <a:prstGeom prst="rect">
            <a:avLst/>
          </a:prstGeom>
          <a:noFill/>
          <a:ln>
            <a:noFill/>
          </a:ln>
        </p:spPr>
        <p:txBody>
          <a:bodyPr anchorCtr="0" anchor="t" bIns="45700" lIns="91425" spcFirstLastPara="1" rIns="91425" wrap="square" tIns="45700">
            <a:normAutofit fontScale="85000" lnSpcReduction="10000"/>
          </a:bodyPr>
          <a:lstStyle/>
          <a:p>
            <a:pPr indent="-384047" lvl="0" marL="448056" rtl="0" algn="ctr">
              <a:lnSpc>
                <a:spcPct val="90000"/>
              </a:lnSpc>
              <a:spcBef>
                <a:spcPts val="0"/>
              </a:spcBef>
              <a:spcAft>
                <a:spcPts val="0"/>
              </a:spcAft>
              <a:buSzPct val="80000"/>
              <a:buFont typeface="Noto Sans Symbols"/>
              <a:buNone/>
            </a:pPr>
            <a:r>
              <a:rPr b="1" lang="tr" sz="3200">
                <a:solidFill>
                  <a:srgbClr val="FFFF00"/>
                </a:solidFill>
              </a:rPr>
              <a:t>AHMET HAMDİ TANPINAR (1901- 1962)</a:t>
            </a:r>
            <a:endParaRPr/>
          </a:p>
          <a:p>
            <a:pPr indent="-384047" lvl="0" marL="448056" rtl="0" algn="l">
              <a:lnSpc>
                <a:spcPct val="90000"/>
              </a:lnSpc>
              <a:spcBef>
                <a:spcPts val="560"/>
              </a:spcBef>
              <a:spcAft>
                <a:spcPts val="0"/>
              </a:spcAft>
              <a:buSzPct val="80000"/>
              <a:buFont typeface="Noto Sans Symbols"/>
              <a:buNone/>
            </a:pPr>
            <a:r>
              <a:t/>
            </a:r>
            <a:endParaRPr b="1" i="1" sz="2800"/>
          </a:p>
          <a:p>
            <a:pPr indent="-362712" lvl="0" marL="448056" rtl="0" algn="l">
              <a:lnSpc>
                <a:spcPct val="100000"/>
              </a:lnSpc>
              <a:spcBef>
                <a:spcPts val="560"/>
              </a:spcBef>
              <a:spcAft>
                <a:spcPts val="0"/>
              </a:spcAft>
              <a:buSzPct val="80000"/>
              <a:buChar char="⦿"/>
            </a:pPr>
            <a:r>
              <a:rPr lang="tr" sz="2800"/>
              <a:t> Şiir, öykü, roman, edebiyat tarihi, makale, deneme... alanlarında eserler vermiştir.</a:t>
            </a:r>
            <a:endParaRPr/>
          </a:p>
          <a:p>
            <a:pPr indent="-362712" lvl="0" marL="448056" rtl="0" algn="l">
              <a:lnSpc>
                <a:spcPct val="100000"/>
              </a:lnSpc>
              <a:spcBef>
                <a:spcPts val="560"/>
              </a:spcBef>
              <a:spcAft>
                <a:spcPts val="0"/>
              </a:spcAft>
              <a:buSzPct val="80000"/>
              <a:buChar char="⦿"/>
            </a:pPr>
            <a:r>
              <a:rPr lang="tr" sz="2800"/>
              <a:t>Eserlerinde Doğu-Batı çatışması, “rüya” ve “zaman” kavramları, “geçmişe özlem”, “mimari” ve “musiki” öne çıkar.</a:t>
            </a:r>
            <a:endParaRPr/>
          </a:p>
          <a:p>
            <a:pPr indent="-362712" lvl="0" marL="448056" rtl="0" algn="l">
              <a:lnSpc>
                <a:spcPct val="100000"/>
              </a:lnSpc>
              <a:spcBef>
                <a:spcPts val="560"/>
              </a:spcBef>
              <a:spcAft>
                <a:spcPts val="0"/>
              </a:spcAft>
              <a:buSzPct val="80000"/>
              <a:buChar char="⦿"/>
            </a:pPr>
            <a:r>
              <a:rPr lang="tr" sz="2800"/>
              <a:t> “Ne içindeyim zamanın! Ne de büsbütün dışında” dizeleri onun zamanı kavrayışının özünü vermektedir.</a:t>
            </a:r>
            <a:endParaRPr/>
          </a:p>
          <a:p>
            <a:pPr indent="-362712" lvl="0" marL="448056" rtl="0" algn="l">
              <a:lnSpc>
                <a:spcPct val="100000"/>
              </a:lnSpc>
              <a:spcBef>
                <a:spcPts val="560"/>
              </a:spcBef>
              <a:spcAft>
                <a:spcPts val="0"/>
              </a:spcAft>
              <a:buSzPct val="80000"/>
              <a:buChar char="⦿"/>
            </a:pPr>
            <a:r>
              <a:rPr lang="tr" sz="2800"/>
              <a:t>Bursa’da Zaman şiiri geniş bir kesim tarafından sevilmiştir.</a:t>
            </a:r>
            <a:endParaRPr/>
          </a:p>
          <a:p>
            <a:pPr indent="-362712" lvl="0" marL="448056" rtl="0" algn="l">
              <a:lnSpc>
                <a:spcPct val="100000"/>
              </a:lnSpc>
              <a:spcBef>
                <a:spcPts val="560"/>
              </a:spcBef>
              <a:spcAft>
                <a:spcPts val="0"/>
              </a:spcAft>
              <a:buSzPct val="80000"/>
              <a:buChar char="⦿"/>
            </a:pPr>
            <a:r>
              <a:rPr lang="tr" sz="2800"/>
              <a:t> Ahmet Haşim’in özellikle de Yahya Kemal’in etkisinde kalmış, sembolizmden etkilenmiştir.</a:t>
            </a:r>
            <a:endParaRPr/>
          </a:p>
          <a:p>
            <a:pPr indent="-241807" lvl="0" marL="448056" rtl="0" algn="l">
              <a:lnSpc>
                <a:spcPct val="90000"/>
              </a:lnSpc>
              <a:spcBef>
                <a:spcPts val="560"/>
              </a:spcBef>
              <a:spcAft>
                <a:spcPts val="0"/>
              </a:spcAft>
              <a:buSzPct val="80000"/>
              <a:buNone/>
            </a:pPr>
            <a:r>
              <a:t/>
            </a:r>
            <a:endParaRPr sz="28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6"/>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329" name="Google Shape;329;p56"/>
          <p:cNvSpPr txBox="1"/>
          <p:nvPr>
            <p:ph idx="4294967295" type="body"/>
          </p:nvPr>
        </p:nvSpPr>
        <p:spPr>
          <a:xfrm>
            <a:off x="235125" y="342900"/>
            <a:ext cx="8494200" cy="4294500"/>
          </a:xfrm>
          <a:prstGeom prst="rect">
            <a:avLst/>
          </a:prstGeom>
          <a:noFill/>
          <a:ln>
            <a:noFill/>
          </a:ln>
        </p:spPr>
        <p:txBody>
          <a:bodyPr anchorCtr="0" anchor="t" bIns="45700" lIns="91425" spcFirstLastPara="1" rIns="91425" wrap="square" tIns="45700">
            <a:normAutofit fontScale="92500" lnSpcReduction="20000"/>
          </a:bodyPr>
          <a:lstStyle/>
          <a:p>
            <a:pPr indent="-373379" lvl="0" marL="448056" rtl="0" algn="l">
              <a:lnSpc>
                <a:spcPct val="100000"/>
              </a:lnSpc>
              <a:spcBef>
                <a:spcPts val="0"/>
              </a:spcBef>
              <a:spcAft>
                <a:spcPts val="0"/>
              </a:spcAft>
              <a:buSzPct val="80000"/>
              <a:buChar char="⦿"/>
            </a:pPr>
            <a:r>
              <a:rPr lang="tr" sz="2800"/>
              <a:t> Romanlarında psikolojik tahlillere önemle eğilen yazarın; kendine has bir üslubu vardır.</a:t>
            </a:r>
            <a:endParaRPr/>
          </a:p>
          <a:p>
            <a:pPr indent="-373379" lvl="0" marL="448056" rtl="0" algn="l">
              <a:lnSpc>
                <a:spcPct val="100000"/>
              </a:lnSpc>
              <a:spcBef>
                <a:spcPts val="560"/>
              </a:spcBef>
              <a:spcAft>
                <a:spcPts val="0"/>
              </a:spcAft>
              <a:buSzPct val="80000"/>
              <a:buChar char="⦿"/>
            </a:pPr>
            <a:r>
              <a:rPr lang="tr" sz="2800"/>
              <a:t> Yazarlığı dışında İstanbul Üniversitesi’nde edebiyat profesörlüğü, milletvekilliği de yapmıştır.</a:t>
            </a:r>
            <a:endParaRPr/>
          </a:p>
          <a:p>
            <a:pPr indent="-373379" lvl="0" marL="448056" rtl="0" algn="l">
              <a:lnSpc>
                <a:spcPct val="100000"/>
              </a:lnSpc>
              <a:spcBef>
                <a:spcPts val="560"/>
              </a:spcBef>
              <a:spcAft>
                <a:spcPts val="0"/>
              </a:spcAft>
              <a:buSzPct val="80000"/>
              <a:buChar char="⦿"/>
            </a:pPr>
            <a:r>
              <a:rPr lang="tr" sz="2800"/>
              <a:t> “</a:t>
            </a:r>
            <a:r>
              <a:rPr b="1" lang="tr" sz="2800"/>
              <a:t>Beş Şehir</a:t>
            </a:r>
            <a:r>
              <a:rPr lang="tr" sz="2800"/>
              <a:t>” adlı önemli deneme kitabında Ankara, Erzurum, Bursa, Konya ve İstanbul’u anlatmıştır.</a:t>
            </a:r>
            <a:endParaRPr/>
          </a:p>
          <a:p>
            <a:pPr indent="-373379" lvl="0" marL="448056" rtl="0" algn="l">
              <a:lnSpc>
                <a:spcPct val="100000"/>
              </a:lnSpc>
              <a:spcBef>
                <a:spcPts val="560"/>
              </a:spcBef>
              <a:spcAft>
                <a:spcPts val="0"/>
              </a:spcAft>
              <a:buSzPct val="80000"/>
              <a:buChar char="⦿"/>
            </a:pPr>
            <a:r>
              <a:rPr lang="tr" sz="2800"/>
              <a:t> “</a:t>
            </a:r>
            <a:r>
              <a:rPr b="1" lang="tr" sz="2800"/>
              <a:t>Huzur</a:t>
            </a:r>
            <a:r>
              <a:rPr lang="tr" sz="2800"/>
              <a:t>” romanı, aşkı, psikolojiyi ve Doğu-Batı karşıtlığını içerir; roman kişilerinin adlarının verildiği dört bölümden oluşur : İhsan, Nuran, Suat ve Mümtaz.</a:t>
            </a:r>
            <a:endParaRPr/>
          </a:p>
          <a:p>
            <a:pPr indent="-241807" lvl="0" marL="448056" rtl="0" algn="l">
              <a:lnSpc>
                <a:spcPct val="100000"/>
              </a:lnSpc>
              <a:spcBef>
                <a:spcPts val="560"/>
              </a:spcBef>
              <a:spcAft>
                <a:spcPts val="0"/>
              </a:spcAft>
              <a:buSzPct val="80000"/>
              <a:buNone/>
            </a:pPr>
            <a:r>
              <a:t/>
            </a:r>
            <a:endParaRPr sz="28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7"/>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335" name="Google Shape;335;p57"/>
          <p:cNvSpPr txBox="1"/>
          <p:nvPr>
            <p:ph idx="4294967295" type="body"/>
          </p:nvPr>
        </p:nvSpPr>
        <p:spPr>
          <a:xfrm>
            <a:off x="457200" y="254500"/>
            <a:ext cx="8424900" cy="4536300"/>
          </a:xfrm>
          <a:prstGeom prst="rect">
            <a:avLst/>
          </a:prstGeom>
          <a:noFill/>
          <a:ln>
            <a:noFill/>
          </a:ln>
        </p:spPr>
        <p:txBody>
          <a:bodyPr anchorCtr="0" anchor="t" bIns="45700" lIns="91425" spcFirstLastPara="1" rIns="91425" wrap="square" tIns="45700">
            <a:normAutofit fontScale="85000"/>
          </a:bodyPr>
          <a:lstStyle/>
          <a:p>
            <a:pPr indent="-384047" lvl="0" marL="448056" rtl="0" algn="l">
              <a:lnSpc>
                <a:spcPct val="100000"/>
              </a:lnSpc>
              <a:spcBef>
                <a:spcPts val="0"/>
              </a:spcBef>
              <a:spcAft>
                <a:spcPts val="0"/>
              </a:spcAft>
              <a:buSzPct val="80000"/>
              <a:buFont typeface="Noto Sans Symbols"/>
              <a:buNone/>
            </a:pPr>
            <a:r>
              <a:rPr b="1" lang="tr">
                <a:solidFill>
                  <a:srgbClr val="FFFF00"/>
                </a:solidFill>
              </a:rPr>
              <a:t>TANPINAR’IN ESERLERİ:</a:t>
            </a:r>
            <a:endParaRPr/>
          </a:p>
          <a:p>
            <a:pPr indent="-384047" lvl="0" marL="448056" rtl="0" algn="l">
              <a:lnSpc>
                <a:spcPct val="100000"/>
              </a:lnSpc>
              <a:spcBef>
                <a:spcPts val="600"/>
              </a:spcBef>
              <a:spcAft>
                <a:spcPts val="0"/>
              </a:spcAft>
              <a:buSzPct val="80000"/>
              <a:buFont typeface="Noto Sans Symbols"/>
              <a:buNone/>
            </a:pPr>
            <a:r>
              <a:t/>
            </a:r>
            <a:endParaRPr b="1" i="1"/>
          </a:p>
          <a:p>
            <a:pPr indent="-361187" lvl="0" marL="448056" rtl="0" algn="l">
              <a:lnSpc>
                <a:spcPct val="100000"/>
              </a:lnSpc>
              <a:spcBef>
                <a:spcPts val="600"/>
              </a:spcBef>
              <a:spcAft>
                <a:spcPts val="0"/>
              </a:spcAft>
              <a:buSzPct val="80000"/>
              <a:buChar char="⦿"/>
            </a:pPr>
            <a:r>
              <a:rPr b="1" lang="tr">
                <a:solidFill>
                  <a:srgbClr val="FFFF00"/>
                </a:solidFill>
              </a:rPr>
              <a:t>Şiir</a:t>
            </a:r>
            <a:r>
              <a:rPr b="1" i="1" lang="tr"/>
              <a:t>:</a:t>
            </a:r>
            <a:r>
              <a:rPr lang="tr"/>
              <a:t> Bütün Şiirleri</a:t>
            </a:r>
            <a:endParaRPr/>
          </a:p>
          <a:p>
            <a:pPr indent="-361187" lvl="0" marL="448056" rtl="0" algn="l">
              <a:lnSpc>
                <a:spcPct val="100000"/>
              </a:lnSpc>
              <a:spcBef>
                <a:spcPts val="600"/>
              </a:spcBef>
              <a:spcAft>
                <a:spcPts val="0"/>
              </a:spcAft>
              <a:buSzPct val="80000"/>
              <a:buChar char="⦿"/>
            </a:pPr>
            <a:r>
              <a:rPr b="1" i="1" lang="tr">
                <a:solidFill>
                  <a:srgbClr val="FFFF00"/>
                </a:solidFill>
              </a:rPr>
              <a:t>Roman</a:t>
            </a:r>
            <a:r>
              <a:rPr b="1" i="1" lang="tr"/>
              <a:t>:</a:t>
            </a:r>
            <a:r>
              <a:rPr lang="tr"/>
              <a:t> Mahur Beste, Saatleri Ayarlama Enstitüsü, Huzur, Sahnenin Dışındakiler, Aynadaki Kadın</a:t>
            </a:r>
            <a:endParaRPr/>
          </a:p>
          <a:p>
            <a:pPr indent="-361187" lvl="0" marL="448056" rtl="0" algn="l">
              <a:lnSpc>
                <a:spcPct val="100000"/>
              </a:lnSpc>
              <a:spcBef>
                <a:spcPts val="600"/>
              </a:spcBef>
              <a:spcAft>
                <a:spcPts val="0"/>
              </a:spcAft>
              <a:buSzPct val="80000"/>
              <a:buChar char="⦿"/>
            </a:pPr>
            <a:r>
              <a:rPr b="1" lang="tr">
                <a:solidFill>
                  <a:srgbClr val="FFFF00"/>
                </a:solidFill>
              </a:rPr>
              <a:t>Öykü</a:t>
            </a:r>
            <a:r>
              <a:rPr b="1" i="1" lang="tr"/>
              <a:t>:</a:t>
            </a:r>
            <a:r>
              <a:rPr lang="tr"/>
              <a:t> Abdullah Efendi’nin Rüyaları, Yaz Yağmuru</a:t>
            </a:r>
            <a:endParaRPr/>
          </a:p>
          <a:p>
            <a:pPr indent="-361187" lvl="0" marL="448056" rtl="0" algn="l">
              <a:lnSpc>
                <a:spcPct val="100000"/>
              </a:lnSpc>
              <a:spcBef>
                <a:spcPts val="600"/>
              </a:spcBef>
              <a:spcAft>
                <a:spcPts val="0"/>
              </a:spcAft>
              <a:buSzPct val="80000"/>
              <a:buChar char="⦿"/>
            </a:pPr>
            <a:r>
              <a:rPr b="1" lang="tr">
                <a:solidFill>
                  <a:srgbClr val="FFFF00"/>
                </a:solidFill>
              </a:rPr>
              <a:t>Deneme</a:t>
            </a:r>
            <a:r>
              <a:rPr b="1" i="1" lang="tr"/>
              <a:t>:</a:t>
            </a:r>
            <a:r>
              <a:rPr lang="tr"/>
              <a:t> Beş Şehir; Yaşadığım Gibi</a:t>
            </a:r>
            <a:endParaRPr/>
          </a:p>
          <a:p>
            <a:pPr indent="-361187" lvl="0" marL="448056" rtl="0" algn="l">
              <a:lnSpc>
                <a:spcPct val="100000"/>
              </a:lnSpc>
              <a:spcBef>
                <a:spcPts val="600"/>
              </a:spcBef>
              <a:spcAft>
                <a:spcPts val="0"/>
              </a:spcAft>
              <a:buSzPct val="80000"/>
              <a:buChar char="⦿"/>
            </a:pPr>
            <a:r>
              <a:rPr b="1" lang="tr">
                <a:solidFill>
                  <a:srgbClr val="FFFF00"/>
                </a:solidFill>
              </a:rPr>
              <a:t>Makale- inceleme</a:t>
            </a:r>
            <a:r>
              <a:rPr b="1" i="1" lang="tr"/>
              <a:t>:</a:t>
            </a:r>
            <a:r>
              <a:rPr lang="tr"/>
              <a:t> Yahya Kemal, XIX. Asır Türk Edebiyatı Tarihi, Edebiyat Üzerine Makaleler</a:t>
            </a:r>
            <a:endParaRPr/>
          </a:p>
          <a:p>
            <a:pPr indent="-231647" lvl="0" marL="448056" rtl="0" algn="l">
              <a:lnSpc>
                <a:spcPct val="90000"/>
              </a:lnSpc>
              <a:spcBef>
                <a:spcPts val="600"/>
              </a:spcBef>
              <a:spcAft>
                <a:spcPts val="0"/>
              </a:spcAft>
              <a:buSzPct val="800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8"/>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descr="Ahmet Muhip Dıranas Kimdir?" id="341" name="Google Shape;341;p58"/>
          <p:cNvSpPr/>
          <p:nvPr/>
        </p:nvSpPr>
        <p:spPr>
          <a:xfrm>
            <a:off x="155575" y="-1382316"/>
            <a:ext cx="4352925" cy="28860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descr="Ahmet Muhip Dıranas Kimdir?" id="342" name="Google Shape;342;p58"/>
          <p:cNvSpPr/>
          <p:nvPr/>
        </p:nvSpPr>
        <p:spPr>
          <a:xfrm>
            <a:off x="307975" y="-1268016"/>
            <a:ext cx="4352925" cy="28860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pic>
        <p:nvPicPr>
          <p:cNvPr descr="D:\Desktop\Ekran görüntüsü 2021-05-24 151750.jpg" id="343" name="Google Shape;343;p58"/>
          <p:cNvPicPr preferRelativeResize="0"/>
          <p:nvPr/>
        </p:nvPicPr>
        <p:blipFill rotWithShape="1">
          <a:blip r:embed="rId3">
            <a:alphaModFix/>
          </a:blip>
          <a:srcRect b="0" l="0" r="0" t="0"/>
          <a:stretch/>
        </p:blipFill>
        <p:spPr>
          <a:xfrm>
            <a:off x="2807737" y="882758"/>
            <a:ext cx="2871788" cy="3564731"/>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90000">
              <a:srgbClr val="000000">
                <a:alpha val="40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9"/>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349" name="Google Shape;349;p59"/>
          <p:cNvSpPr txBox="1"/>
          <p:nvPr>
            <p:ph idx="4294967295" type="body"/>
          </p:nvPr>
        </p:nvSpPr>
        <p:spPr>
          <a:xfrm>
            <a:off x="597625" y="235125"/>
            <a:ext cx="8222700" cy="4516500"/>
          </a:xfrm>
          <a:prstGeom prst="rect">
            <a:avLst/>
          </a:prstGeom>
          <a:noFill/>
          <a:ln>
            <a:noFill/>
          </a:ln>
        </p:spPr>
        <p:txBody>
          <a:bodyPr anchorCtr="0" anchor="t" bIns="45700" lIns="91425" spcFirstLastPara="1" rIns="91425" wrap="square" tIns="45700">
            <a:normAutofit fontScale="70000" lnSpcReduction="20000"/>
          </a:bodyPr>
          <a:lstStyle/>
          <a:p>
            <a:pPr indent="-384047" lvl="0" marL="448056" rtl="0" algn="ctr">
              <a:lnSpc>
                <a:spcPct val="100000"/>
              </a:lnSpc>
              <a:spcBef>
                <a:spcPts val="0"/>
              </a:spcBef>
              <a:spcAft>
                <a:spcPts val="0"/>
              </a:spcAft>
              <a:buSzPct val="58947"/>
              <a:buFont typeface="Noto Sans Symbols"/>
              <a:buNone/>
            </a:pPr>
            <a:r>
              <a:rPr b="1" lang="tr" sz="4342">
                <a:solidFill>
                  <a:srgbClr val="FFFF00"/>
                </a:solidFill>
              </a:rPr>
              <a:t>AHMET MUHİP DRANAS (1909-1980)</a:t>
            </a:r>
            <a:endParaRPr b="1" sz="4342">
              <a:solidFill>
                <a:srgbClr val="FFFF00"/>
              </a:solidFill>
            </a:endParaRPr>
          </a:p>
          <a:p>
            <a:pPr indent="-384047" lvl="0" marL="448056" rtl="0" algn="ctr">
              <a:lnSpc>
                <a:spcPct val="100000"/>
              </a:lnSpc>
              <a:spcBef>
                <a:spcPts val="0"/>
              </a:spcBef>
              <a:spcAft>
                <a:spcPts val="0"/>
              </a:spcAft>
              <a:buSzPct val="80000"/>
              <a:buFont typeface="Noto Sans Symbols"/>
              <a:buNone/>
            </a:pPr>
            <a:r>
              <a:t/>
            </a:r>
            <a:endParaRPr b="1" sz="3200">
              <a:solidFill>
                <a:srgbClr val="FFFF00"/>
              </a:solidFill>
            </a:endParaRPr>
          </a:p>
          <a:p>
            <a:pPr indent="-341376" lvl="0" marL="448056" rtl="0" algn="l">
              <a:lnSpc>
                <a:spcPct val="100000"/>
              </a:lnSpc>
              <a:spcBef>
                <a:spcPts val="560"/>
              </a:spcBef>
              <a:spcAft>
                <a:spcPts val="0"/>
              </a:spcAft>
              <a:buSzPct val="80000"/>
              <a:buChar char="⦿"/>
            </a:pPr>
            <a:r>
              <a:rPr lang="tr" sz="2800"/>
              <a:t> Şiirleriyle tanınmakla birlikte tiyatro eserleri de vardır.</a:t>
            </a:r>
            <a:endParaRPr/>
          </a:p>
          <a:p>
            <a:pPr indent="-341376" lvl="0" marL="448056" rtl="0" algn="l">
              <a:lnSpc>
                <a:spcPct val="100000"/>
              </a:lnSpc>
              <a:spcBef>
                <a:spcPts val="560"/>
              </a:spcBef>
              <a:spcAft>
                <a:spcPts val="0"/>
              </a:spcAft>
              <a:buSzPct val="80000"/>
              <a:buChar char="⦿"/>
            </a:pPr>
            <a:r>
              <a:rPr lang="tr" sz="2800"/>
              <a:t> Fransız sembolizmiyle Türk şiir geleneğini başarıyla kaynaştırmıştır.</a:t>
            </a:r>
            <a:endParaRPr/>
          </a:p>
          <a:p>
            <a:pPr indent="-341376" lvl="0" marL="448056" rtl="0" algn="l">
              <a:lnSpc>
                <a:spcPct val="100000"/>
              </a:lnSpc>
              <a:spcBef>
                <a:spcPts val="560"/>
              </a:spcBef>
              <a:spcAft>
                <a:spcPts val="0"/>
              </a:spcAft>
              <a:buSzPct val="80000"/>
              <a:buChar char="⦿"/>
            </a:pPr>
            <a:r>
              <a:rPr lang="tr" sz="2800"/>
              <a:t> Hece ölçüsüyle biçimsel mükemmelliğe önem verdiği şiirler yazmıştır.</a:t>
            </a:r>
            <a:endParaRPr/>
          </a:p>
          <a:p>
            <a:pPr indent="-341376" lvl="0" marL="448056" rtl="0" algn="l">
              <a:lnSpc>
                <a:spcPct val="100000"/>
              </a:lnSpc>
              <a:spcBef>
                <a:spcPts val="560"/>
              </a:spcBef>
              <a:spcAft>
                <a:spcPts val="0"/>
              </a:spcAft>
              <a:buSzPct val="80000"/>
              <a:buChar char="⦿"/>
            </a:pPr>
            <a:r>
              <a:rPr lang="tr" sz="2800"/>
              <a:t> Aşk, insanın iç dünyası gibi bireysel duyguları işlemiştir.</a:t>
            </a:r>
            <a:endParaRPr/>
          </a:p>
          <a:p>
            <a:pPr indent="-341376" lvl="0" marL="448056" rtl="0" algn="l">
              <a:lnSpc>
                <a:spcPct val="100000"/>
              </a:lnSpc>
              <a:spcBef>
                <a:spcPts val="560"/>
              </a:spcBef>
              <a:spcAft>
                <a:spcPts val="0"/>
              </a:spcAft>
              <a:buSzPct val="80000"/>
              <a:buChar char="⦿"/>
            </a:pPr>
            <a:r>
              <a:rPr lang="tr" sz="2800"/>
              <a:t> Kar, Olvido, Ağrı ve Fahriye Abla şiirleriyle  sevilmiştir.</a:t>
            </a:r>
            <a:endParaRPr/>
          </a:p>
          <a:p>
            <a:pPr indent="-384047" lvl="0" marL="448056" rtl="0" algn="l">
              <a:lnSpc>
                <a:spcPct val="100000"/>
              </a:lnSpc>
              <a:spcBef>
                <a:spcPts val="560"/>
              </a:spcBef>
              <a:spcAft>
                <a:spcPts val="0"/>
              </a:spcAft>
              <a:buSzPct val="80000"/>
              <a:buFont typeface="Noto Sans Symbols"/>
              <a:buNone/>
            </a:pPr>
            <a:r>
              <a:t/>
            </a:r>
            <a:endParaRPr sz="2800"/>
          </a:p>
          <a:p>
            <a:pPr indent="-384047" lvl="0" marL="448056" rtl="0" algn="l">
              <a:lnSpc>
                <a:spcPct val="100000"/>
              </a:lnSpc>
              <a:spcBef>
                <a:spcPts val="640"/>
              </a:spcBef>
              <a:spcAft>
                <a:spcPts val="0"/>
              </a:spcAft>
              <a:buNone/>
            </a:pPr>
            <a:r>
              <a:rPr b="1" lang="tr" sz="3200">
                <a:solidFill>
                  <a:srgbClr val="FFFF00"/>
                </a:solidFill>
              </a:rPr>
              <a:t>Bazı Eserleri:</a:t>
            </a:r>
            <a:endParaRPr/>
          </a:p>
          <a:p>
            <a:pPr indent="-341376" lvl="0" marL="448056" rtl="0" algn="l">
              <a:lnSpc>
                <a:spcPct val="100000"/>
              </a:lnSpc>
              <a:spcBef>
                <a:spcPts val="560"/>
              </a:spcBef>
              <a:spcAft>
                <a:spcPts val="0"/>
              </a:spcAft>
              <a:buSzPct val="80000"/>
              <a:buChar char="⦿"/>
            </a:pPr>
            <a:r>
              <a:rPr b="1" i="1" lang="tr" sz="2800"/>
              <a:t>Şiir:</a:t>
            </a:r>
            <a:r>
              <a:rPr lang="tr" sz="2800"/>
              <a:t> Şiirler</a:t>
            </a:r>
            <a:endParaRPr/>
          </a:p>
          <a:p>
            <a:pPr indent="-341376" lvl="0" marL="448056" rtl="0" algn="l">
              <a:lnSpc>
                <a:spcPct val="100000"/>
              </a:lnSpc>
              <a:spcBef>
                <a:spcPts val="560"/>
              </a:spcBef>
              <a:spcAft>
                <a:spcPts val="0"/>
              </a:spcAft>
              <a:buSzPct val="80000"/>
              <a:buChar char="⦿"/>
            </a:pPr>
            <a:r>
              <a:rPr b="1" i="1" lang="tr" sz="2800"/>
              <a:t>Oyun:</a:t>
            </a:r>
            <a:r>
              <a:rPr lang="tr" sz="2800"/>
              <a:t> Gölgeler, 0 Böyle İstemezdi</a:t>
            </a:r>
            <a:endParaRPr/>
          </a:p>
          <a:p>
            <a:pPr indent="-241807" lvl="0" marL="448056" rtl="0" algn="l">
              <a:lnSpc>
                <a:spcPct val="100000"/>
              </a:lnSpc>
              <a:spcBef>
                <a:spcPts val="560"/>
              </a:spcBef>
              <a:spcAft>
                <a:spcPts val="0"/>
              </a:spcAft>
              <a:buSzPct val="80000"/>
              <a:buNone/>
            </a:pPr>
            <a:r>
              <a:t/>
            </a:r>
            <a:endParaRPr sz="28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60"/>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pic>
        <p:nvPicPr>
          <p:cNvPr descr="D:\Desktop\Ekran görüntüsü 2021-05-24 152049.jpg" id="355" name="Google Shape;355;p60"/>
          <p:cNvPicPr preferRelativeResize="0"/>
          <p:nvPr/>
        </p:nvPicPr>
        <p:blipFill rotWithShape="1">
          <a:blip r:embed="rId3">
            <a:alphaModFix/>
          </a:blip>
          <a:srcRect b="0" l="0" r="0" t="0"/>
          <a:stretch/>
        </p:blipFill>
        <p:spPr>
          <a:xfrm>
            <a:off x="2059162" y="339335"/>
            <a:ext cx="4636294" cy="4464844"/>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61"/>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361" name="Google Shape;361;p61"/>
          <p:cNvSpPr txBox="1"/>
          <p:nvPr>
            <p:ph idx="4294967295" type="body"/>
          </p:nvPr>
        </p:nvSpPr>
        <p:spPr>
          <a:xfrm>
            <a:off x="323525" y="396951"/>
            <a:ext cx="8640900" cy="4227300"/>
          </a:xfrm>
          <a:prstGeom prst="rect">
            <a:avLst/>
          </a:prstGeom>
          <a:noFill/>
          <a:ln>
            <a:noFill/>
          </a:ln>
        </p:spPr>
        <p:txBody>
          <a:bodyPr anchorCtr="0" anchor="t" bIns="45700" lIns="91425" spcFirstLastPara="1" rIns="91425" wrap="square" tIns="45700">
            <a:normAutofit fontScale="70000" lnSpcReduction="20000"/>
          </a:bodyPr>
          <a:lstStyle/>
          <a:p>
            <a:pPr indent="-384047" lvl="0" marL="448056" rtl="0" algn="ctr">
              <a:lnSpc>
                <a:spcPct val="100000"/>
              </a:lnSpc>
              <a:spcBef>
                <a:spcPts val="0"/>
              </a:spcBef>
              <a:spcAft>
                <a:spcPts val="0"/>
              </a:spcAft>
              <a:buSzPct val="68771"/>
              <a:buFont typeface="Noto Sans Symbols"/>
              <a:buNone/>
            </a:pPr>
            <a:r>
              <a:rPr b="1" lang="tr" sz="4071">
                <a:solidFill>
                  <a:srgbClr val="FFFF00"/>
                </a:solidFill>
              </a:rPr>
              <a:t>NECİP FAZIL KISAKÜREK (1904-1983)</a:t>
            </a:r>
            <a:endParaRPr sz="3571"/>
          </a:p>
          <a:p>
            <a:pPr indent="-384047" lvl="0" marL="448056" rtl="0" algn="l">
              <a:lnSpc>
                <a:spcPct val="100000"/>
              </a:lnSpc>
              <a:spcBef>
                <a:spcPts val="518"/>
              </a:spcBef>
              <a:spcAft>
                <a:spcPts val="0"/>
              </a:spcAft>
              <a:buSzPct val="80000"/>
              <a:buFont typeface="Noto Sans Symbols"/>
              <a:buNone/>
            </a:pPr>
            <a:r>
              <a:t/>
            </a:r>
            <a:endParaRPr b="1" i="1" sz="2800"/>
          </a:p>
          <a:p>
            <a:pPr indent="-352044" lvl="0" marL="448056" rtl="0" algn="l">
              <a:lnSpc>
                <a:spcPct val="100000"/>
              </a:lnSpc>
              <a:spcBef>
                <a:spcPts val="518"/>
              </a:spcBef>
              <a:spcAft>
                <a:spcPts val="0"/>
              </a:spcAft>
              <a:buSzPct val="80000"/>
              <a:buChar char="⦿"/>
            </a:pPr>
            <a:r>
              <a:rPr lang="tr" sz="2800"/>
              <a:t>Şiirleri ve tiyatrolarıyla ün kazanmış usta bir yazardır.</a:t>
            </a:r>
            <a:endParaRPr/>
          </a:p>
          <a:p>
            <a:pPr indent="-352044" lvl="0" marL="448056" rtl="0" algn="l">
              <a:lnSpc>
                <a:spcPct val="100000"/>
              </a:lnSpc>
              <a:spcBef>
                <a:spcPts val="518"/>
              </a:spcBef>
              <a:spcAft>
                <a:spcPts val="0"/>
              </a:spcAft>
              <a:buSzPct val="80000"/>
              <a:buChar char="⦿"/>
            </a:pPr>
            <a:r>
              <a:rPr lang="tr" sz="2800"/>
              <a:t> Büyük Doğu ve Ağaç dergilerini çıkarmıştır.</a:t>
            </a:r>
            <a:endParaRPr/>
          </a:p>
          <a:p>
            <a:pPr indent="-352044" lvl="0" marL="448056" rtl="0" algn="l">
              <a:lnSpc>
                <a:spcPct val="100000"/>
              </a:lnSpc>
              <a:spcBef>
                <a:spcPts val="518"/>
              </a:spcBef>
              <a:spcAft>
                <a:spcPts val="0"/>
              </a:spcAft>
              <a:buSzPct val="80000"/>
              <a:buChar char="⦿"/>
            </a:pPr>
            <a:r>
              <a:rPr lang="tr" sz="2800"/>
              <a:t> Fransız sembolistlerinden ve halk şiirinden yararlanarak heceyle kendine has, başarılı şiirler yazmıştır.</a:t>
            </a:r>
            <a:endParaRPr/>
          </a:p>
          <a:p>
            <a:pPr indent="-352044" lvl="0" marL="448056" rtl="0" algn="l">
              <a:lnSpc>
                <a:spcPct val="100000"/>
              </a:lnSpc>
              <a:spcBef>
                <a:spcPts val="518"/>
              </a:spcBef>
              <a:spcAft>
                <a:spcPts val="0"/>
              </a:spcAft>
              <a:buSzPct val="80000"/>
              <a:buChar char="⦿"/>
            </a:pPr>
            <a:r>
              <a:rPr lang="tr" sz="2800"/>
              <a:t> İlk dönem şiirlerinden sonra mistik konuları, madde ve ruh ilişkisini, insanın evrendeki yerini konu edinen şiirler yazmıştır.</a:t>
            </a:r>
            <a:endParaRPr/>
          </a:p>
          <a:p>
            <a:pPr indent="-352044" lvl="0" marL="448056" rtl="0" algn="l">
              <a:lnSpc>
                <a:spcPct val="100000"/>
              </a:lnSpc>
              <a:spcBef>
                <a:spcPts val="518"/>
              </a:spcBef>
              <a:spcAft>
                <a:spcPts val="0"/>
              </a:spcAft>
              <a:buSzPct val="80000"/>
              <a:buChar char="⦿"/>
            </a:pPr>
            <a:r>
              <a:rPr lang="tr" sz="2800"/>
              <a:t> “</a:t>
            </a:r>
            <a:r>
              <a:rPr b="1" lang="tr" sz="2800">
                <a:solidFill>
                  <a:srgbClr val="FFFF00"/>
                </a:solidFill>
              </a:rPr>
              <a:t>Kaldırımlar</a:t>
            </a:r>
            <a:r>
              <a:rPr lang="tr" sz="2800"/>
              <a:t>” şiiriyle geniş bir kesim tarafından tanınmış ve sevilmiştir.</a:t>
            </a:r>
            <a:endParaRPr/>
          </a:p>
          <a:p>
            <a:pPr indent="-352044" lvl="0" marL="448056" rtl="0" algn="l">
              <a:lnSpc>
                <a:spcPct val="100000"/>
              </a:lnSpc>
              <a:spcBef>
                <a:spcPts val="518"/>
              </a:spcBef>
              <a:spcAft>
                <a:spcPts val="0"/>
              </a:spcAft>
              <a:buSzPct val="80000"/>
              <a:buChar char="⦿"/>
            </a:pPr>
            <a:r>
              <a:rPr lang="tr" sz="2800"/>
              <a:t> Şiirlerini </a:t>
            </a:r>
            <a:r>
              <a:rPr b="1" lang="tr" sz="2800"/>
              <a:t>Çile</a:t>
            </a:r>
            <a:r>
              <a:rPr lang="tr" sz="2800"/>
              <a:t> başlığı altında bir kitapta toplamış ve bu kitapta şiir anlayışını düzyazı olarak anlatmıştır.</a:t>
            </a:r>
            <a:endParaRPr/>
          </a:p>
          <a:p>
            <a:pPr indent="-252475" lvl="0" marL="448056" rtl="0" algn="l">
              <a:lnSpc>
                <a:spcPct val="100000"/>
              </a:lnSpc>
              <a:spcBef>
                <a:spcPts val="518"/>
              </a:spcBef>
              <a:spcAft>
                <a:spcPts val="0"/>
              </a:spcAft>
              <a:buSzPct val="80000"/>
              <a:buNone/>
            </a:pPr>
            <a:r>
              <a:t/>
            </a:r>
            <a:endParaRPr sz="28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62"/>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367" name="Google Shape;367;p62"/>
          <p:cNvSpPr txBox="1"/>
          <p:nvPr>
            <p:ph idx="4294967295" type="body"/>
          </p:nvPr>
        </p:nvSpPr>
        <p:spPr>
          <a:xfrm>
            <a:off x="539550" y="323850"/>
            <a:ext cx="7964400" cy="4495800"/>
          </a:xfrm>
          <a:prstGeom prst="rect">
            <a:avLst/>
          </a:prstGeom>
          <a:noFill/>
          <a:ln>
            <a:noFill/>
          </a:ln>
        </p:spPr>
        <p:txBody>
          <a:bodyPr anchorCtr="0" anchor="t" bIns="45700" lIns="91425" spcFirstLastPara="1" rIns="91425" wrap="square" tIns="45700">
            <a:normAutofit fontScale="85000" lnSpcReduction="20000"/>
          </a:bodyPr>
          <a:lstStyle/>
          <a:p>
            <a:pPr indent="-384047" lvl="0" marL="448056" rtl="0" algn="l">
              <a:lnSpc>
                <a:spcPct val="100000"/>
              </a:lnSpc>
              <a:spcBef>
                <a:spcPts val="0"/>
              </a:spcBef>
              <a:spcAft>
                <a:spcPts val="0"/>
              </a:spcAft>
              <a:buSzPct val="80000"/>
              <a:buFont typeface="Noto Sans Symbols"/>
              <a:buNone/>
            </a:pPr>
            <a:r>
              <a:rPr b="1" lang="tr">
                <a:solidFill>
                  <a:srgbClr val="FFFF00"/>
                </a:solidFill>
              </a:rPr>
              <a:t>NECİP FAZIL’IN (Bazı) ESERLERİ:</a:t>
            </a:r>
            <a:endParaRPr b="1">
              <a:solidFill>
                <a:srgbClr val="FFFF00"/>
              </a:solidFill>
            </a:endParaRPr>
          </a:p>
          <a:p>
            <a:pPr indent="-384047" lvl="0" marL="448056" rtl="0" algn="l">
              <a:lnSpc>
                <a:spcPct val="100000"/>
              </a:lnSpc>
              <a:spcBef>
                <a:spcPts val="0"/>
              </a:spcBef>
              <a:spcAft>
                <a:spcPts val="0"/>
              </a:spcAft>
              <a:buSzPct val="80000"/>
              <a:buFont typeface="Noto Sans Symbols"/>
              <a:buNone/>
            </a:pPr>
            <a:r>
              <a:t/>
            </a:r>
            <a:endParaRPr b="1">
              <a:solidFill>
                <a:srgbClr val="FFFF00"/>
              </a:solidFill>
            </a:endParaRPr>
          </a:p>
          <a:p>
            <a:pPr indent="-361187" lvl="0" marL="448056" rtl="0" algn="l">
              <a:lnSpc>
                <a:spcPct val="100000"/>
              </a:lnSpc>
              <a:spcBef>
                <a:spcPts val="600"/>
              </a:spcBef>
              <a:spcAft>
                <a:spcPts val="0"/>
              </a:spcAft>
              <a:buSzPct val="80000"/>
              <a:buChar char="⦿"/>
            </a:pPr>
            <a:r>
              <a:rPr b="1" lang="tr">
                <a:solidFill>
                  <a:srgbClr val="FFFF00"/>
                </a:solidFill>
              </a:rPr>
              <a:t>Şiir</a:t>
            </a:r>
            <a:r>
              <a:rPr b="1" i="1" lang="tr"/>
              <a:t>:</a:t>
            </a:r>
            <a:r>
              <a:rPr lang="tr"/>
              <a:t> Örümcek Ağı, Kaldırımlar, Ben ve Ötesi, Sonsuzluk Kervanı, Çile</a:t>
            </a:r>
            <a:endParaRPr/>
          </a:p>
          <a:p>
            <a:pPr indent="-361187" lvl="0" marL="448056" rtl="0" algn="l">
              <a:lnSpc>
                <a:spcPct val="100000"/>
              </a:lnSpc>
              <a:spcBef>
                <a:spcPts val="600"/>
              </a:spcBef>
              <a:spcAft>
                <a:spcPts val="0"/>
              </a:spcAft>
              <a:buSzPct val="80000"/>
              <a:buChar char="⦿"/>
            </a:pPr>
            <a:r>
              <a:rPr b="1" lang="tr">
                <a:solidFill>
                  <a:srgbClr val="FFFF00"/>
                </a:solidFill>
              </a:rPr>
              <a:t>Oyun</a:t>
            </a:r>
            <a:r>
              <a:rPr b="1" i="1" lang="tr"/>
              <a:t>:</a:t>
            </a:r>
            <a:r>
              <a:rPr lang="tr"/>
              <a:t> Tohum, Bir Adam Yaratmak, Künye, Sabırtaşı, Para, Nam-ı Diğer Parmaksız Salih, Reis Bey, Yunus Emre, Abdülhamit Han, Ahşap Konak</a:t>
            </a:r>
            <a:endParaRPr/>
          </a:p>
          <a:p>
            <a:pPr indent="-361187" lvl="0" marL="448056" rtl="0" algn="l">
              <a:lnSpc>
                <a:spcPct val="100000"/>
              </a:lnSpc>
              <a:spcBef>
                <a:spcPts val="600"/>
              </a:spcBef>
              <a:spcAft>
                <a:spcPts val="0"/>
              </a:spcAft>
              <a:buSzPct val="80000"/>
              <a:buChar char="⦿"/>
            </a:pPr>
            <a:r>
              <a:rPr b="1" lang="tr">
                <a:solidFill>
                  <a:srgbClr val="FFFF00"/>
                </a:solidFill>
              </a:rPr>
              <a:t>Öykü</a:t>
            </a:r>
            <a:r>
              <a:rPr b="1" i="1" lang="tr"/>
              <a:t>:</a:t>
            </a:r>
            <a:r>
              <a:rPr lang="tr"/>
              <a:t> Hikâyelerim</a:t>
            </a:r>
            <a:endParaRPr/>
          </a:p>
          <a:p>
            <a:pPr indent="-361187" lvl="0" marL="448056" rtl="0" algn="l">
              <a:lnSpc>
                <a:spcPct val="100000"/>
              </a:lnSpc>
              <a:spcBef>
                <a:spcPts val="600"/>
              </a:spcBef>
              <a:spcAft>
                <a:spcPts val="0"/>
              </a:spcAft>
              <a:buSzPct val="80000"/>
              <a:buChar char="⦿"/>
            </a:pPr>
            <a:r>
              <a:rPr b="1" lang="tr">
                <a:solidFill>
                  <a:srgbClr val="FFFF00"/>
                </a:solidFill>
              </a:rPr>
              <a:t>Roman</a:t>
            </a:r>
            <a:r>
              <a:rPr b="1" i="1" lang="tr"/>
              <a:t>:</a:t>
            </a:r>
            <a:r>
              <a:rPr lang="tr"/>
              <a:t> Aynadaki Yalan</a:t>
            </a:r>
            <a:endParaRPr/>
          </a:p>
          <a:p>
            <a:pPr indent="-361187" lvl="0" marL="448056" rtl="0" algn="l">
              <a:lnSpc>
                <a:spcPct val="100000"/>
              </a:lnSpc>
              <a:spcBef>
                <a:spcPts val="600"/>
              </a:spcBef>
              <a:spcAft>
                <a:spcPts val="0"/>
              </a:spcAft>
              <a:buSzPct val="80000"/>
              <a:buChar char="⦿"/>
            </a:pPr>
            <a:r>
              <a:rPr b="1" lang="tr">
                <a:solidFill>
                  <a:srgbClr val="FFFF00"/>
                </a:solidFill>
              </a:rPr>
              <a:t>Anı</a:t>
            </a:r>
            <a:r>
              <a:rPr b="1" i="1" lang="tr"/>
              <a:t>:</a:t>
            </a:r>
            <a:r>
              <a:rPr lang="tr"/>
              <a:t> Yılanlı Kuyudan</a:t>
            </a:r>
            <a:endParaRPr/>
          </a:p>
          <a:p>
            <a:pPr indent="-231647" lvl="0" marL="448056" rtl="0" algn="l">
              <a:lnSpc>
                <a:spcPct val="100000"/>
              </a:lnSpc>
              <a:spcBef>
                <a:spcPts val="600"/>
              </a:spcBef>
              <a:spcAft>
                <a:spcPts val="0"/>
              </a:spcAft>
              <a:buSzPct val="80000"/>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63"/>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graphicFrame>
        <p:nvGraphicFramePr>
          <p:cNvPr id="373" name="Google Shape;373;p63"/>
          <p:cNvGraphicFramePr/>
          <p:nvPr/>
        </p:nvGraphicFramePr>
        <p:xfrm>
          <a:off x="179512" y="441530"/>
          <a:ext cx="3000000" cy="3000000"/>
        </p:xfrm>
        <a:graphic>
          <a:graphicData uri="http://schemas.openxmlformats.org/drawingml/2006/table">
            <a:tbl>
              <a:tblPr bandRow="1" firstRow="1">
                <a:noFill/>
                <a:tableStyleId>{6076BAE1-DBEC-4E73-9028-F008C17D866E}</a:tableStyleId>
              </a:tblPr>
              <a:tblGrid>
                <a:gridCol w="4320475"/>
                <a:gridCol w="4320475"/>
              </a:tblGrid>
              <a:tr h="4210050">
                <a:tc>
                  <a:txBody>
                    <a:bodyPr/>
                    <a:lstStyle/>
                    <a:p>
                      <a:pPr indent="0" lvl="0" marL="0" marR="0" rtl="0" algn="l">
                        <a:spcBef>
                          <a:spcPts val="0"/>
                        </a:spcBef>
                        <a:spcAft>
                          <a:spcPts val="0"/>
                        </a:spcAft>
                        <a:buNone/>
                      </a:pPr>
                      <a:r>
                        <a:rPr lang="tr" sz="1500" u="none" cap="none" strike="noStrike"/>
                        <a:t>KALDIRIMLAR</a:t>
                      </a:r>
                      <a:endParaRPr sz="1200"/>
                    </a:p>
                    <a:p>
                      <a:pPr indent="0" lvl="0" marL="0" marR="0" rtl="0" algn="l">
                        <a:spcBef>
                          <a:spcPts val="0"/>
                        </a:spcBef>
                        <a:spcAft>
                          <a:spcPts val="0"/>
                        </a:spcAft>
                        <a:buNone/>
                      </a:pPr>
                      <a:r>
                        <a:t/>
                      </a:r>
                      <a:endParaRPr sz="1200"/>
                    </a:p>
                    <a:p>
                      <a:pPr indent="0" lvl="0" marL="0" marR="0" rtl="0" algn="l">
                        <a:spcBef>
                          <a:spcPts val="0"/>
                        </a:spcBef>
                        <a:spcAft>
                          <a:spcPts val="0"/>
                        </a:spcAft>
                        <a:buNone/>
                      </a:pPr>
                      <a:r>
                        <a:rPr lang="tr" sz="1200"/>
                        <a:t>I</a:t>
                      </a:r>
                      <a:endParaRPr sz="1200"/>
                    </a:p>
                    <a:p>
                      <a:pPr indent="0" lvl="0" marL="0" marR="0" rtl="0" algn="l">
                        <a:spcBef>
                          <a:spcPts val="0"/>
                        </a:spcBef>
                        <a:spcAft>
                          <a:spcPts val="0"/>
                        </a:spcAft>
                        <a:buNone/>
                      </a:pPr>
                      <a:r>
                        <a:t/>
                      </a:r>
                      <a:endParaRPr sz="1200"/>
                    </a:p>
                    <a:p>
                      <a:pPr indent="0" lvl="0" marL="0" marR="0" rtl="0" algn="l">
                        <a:spcBef>
                          <a:spcPts val="0"/>
                        </a:spcBef>
                        <a:spcAft>
                          <a:spcPts val="0"/>
                        </a:spcAft>
                        <a:buNone/>
                      </a:pPr>
                      <a:r>
                        <a:rPr lang="tr" sz="1200"/>
                        <a:t>Sokaktayım, kimsesiz bir sokak ortasında;</a:t>
                      </a:r>
                      <a:endParaRPr sz="1200"/>
                    </a:p>
                    <a:p>
                      <a:pPr indent="0" lvl="0" marL="0" marR="0" rtl="0" algn="l">
                        <a:spcBef>
                          <a:spcPts val="0"/>
                        </a:spcBef>
                        <a:spcAft>
                          <a:spcPts val="0"/>
                        </a:spcAft>
                        <a:buNone/>
                      </a:pPr>
                      <a:r>
                        <a:rPr lang="tr" sz="1200"/>
                        <a:t>Yürüyorum, arkama bakmadan yürüyorum.</a:t>
                      </a:r>
                      <a:endParaRPr sz="1200"/>
                    </a:p>
                    <a:p>
                      <a:pPr indent="0" lvl="0" marL="0" marR="0" rtl="0" algn="l">
                        <a:spcBef>
                          <a:spcPts val="0"/>
                        </a:spcBef>
                        <a:spcAft>
                          <a:spcPts val="0"/>
                        </a:spcAft>
                        <a:buNone/>
                      </a:pPr>
                      <a:r>
                        <a:rPr lang="tr" sz="1200"/>
                        <a:t>Yolumun karanlığa saplanan noktasında,</a:t>
                      </a:r>
                      <a:endParaRPr sz="1200"/>
                    </a:p>
                    <a:p>
                      <a:pPr indent="0" lvl="0" marL="0" marR="0" rtl="0" algn="l">
                        <a:spcBef>
                          <a:spcPts val="0"/>
                        </a:spcBef>
                        <a:spcAft>
                          <a:spcPts val="0"/>
                        </a:spcAft>
                        <a:buNone/>
                      </a:pPr>
                      <a:r>
                        <a:rPr lang="tr" sz="1200"/>
                        <a:t>Sanki beni bekleyen bir hayal görüyorum.</a:t>
                      </a:r>
                      <a:endParaRPr sz="1200"/>
                    </a:p>
                    <a:p>
                      <a:pPr indent="0" lvl="0" marL="0" marR="0" rtl="0" algn="l">
                        <a:spcBef>
                          <a:spcPts val="0"/>
                        </a:spcBef>
                        <a:spcAft>
                          <a:spcPts val="0"/>
                        </a:spcAft>
                        <a:buNone/>
                      </a:pPr>
                      <a:r>
                        <a:t/>
                      </a:r>
                      <a:endParaRPr sz="1200"/>
                    </a:p>
                    <a:p>
                      <a:pPr indent="0" lvl="0" marL="0" marR="0" rtl="0" algn="l">
                        <a:spcBef>
                          <a:spcPts val="0"/>
                        </a:spcBef>
                        <a:spcAft>
                          <a:spcPts val="0"/>
                        </a:spcAft>
                        <a:buNone/>
                      </a:pPr>
                      <a:r>
                        <a:rPr lang="tr" sz="1200"/>
                        <a:t>Kara gökler kül rengi bulutlarla kapanık;</a:t>
                      </a:r>
                      <a:endParaRPr sz="1200"/>
                    </a:p>
                    <a:p>
                      <a:pPr indent="0" lvl="0" marL="0" marR="0" rtl="0" algn="l">
                        <a:spcBef>
                          <a:spcPts val="0"/>
                        </a:spcBef>
                        <a:spcAft>
                          <a:spcPts val="0"/>
                        </a:spcAft>
                        <a:buNone/>
                      </a:pPr>
                      <a:r>
                        <a:rPr lang="tr" sz="1200"/>
                        <a:t>Evlerin bacasını kolluyor yıldırımlar.</a:t>
                      </a:r>
                      <a:endParaRPr sz="1200"/>
                    </a:p>
                    <a:p>
                      <a:pPr indent="0" lvl="0" marL="0" marR="0" rtl="0" algn="l">
                        <a:spcBef>
                          <a:spcPts val="0"/>
                        </a:spcBef>
                        <a:spcAft>
                          <a:spcPts val="0"/>
                        </a:spcAft>
                        <a:buNone/>
                      </a:pPr>
                      <a:r>
                        <a:rPr lang="tr" sz="1200"/>
                        <a:t>İn cin uykuda, yalnız iki yoldaş uyanık;</a:t>
                      </a:r>
                      <a:endParaRPr sz="1200"/>
                    </a:p>
                    <a:p>
                      <a:pPr indent="0" lvl="0" marL="0" marR="0" rtl="0" algn="l">
                        <a:spcBef>
                          <a:spcPts val="0"/>
                        </a:spcBef>
                        <a:spcAft>
                          <a:spcPts val="0"/>
                        </a:spcAft>
                        <a:buNone/>
                      </a:pPr>
                      <a:r>
                        <a:rPr lang="tr" sz="1200"/>
                        <a:t>Biri benim, biri de serseri kaldırımlar.</a:t>
                      </a:r>
                      <a:endParaRPr sz="1200"/>
                    </a:p>
                    <a:p>
                      <a:pPr indent="0" lvl="0" marL="0" marR="0" rtl="0" algn="l">
                        <a:spcBef>
                          <a:spcPts val="0"/>
                        </a:spcBef>
                        <a:spcAft>
                          <a:spcPts val="0"/>
                        </a:spcAft>
                        <a:buNone/>
                      </a:pPr>
                      <a:r>
                        <a:t/>
                      </a:r>
                      <a:endParaRPr sz="1200"/>
                    </a:p>
                    <a:p>
                      <a:pPr indent="0" lvl="0" marL="0" marR="0" rtl="0" algn="l">
                        <a:spcBef>
                          <a:spcPts val="0"/>
                        </a:spcBef>
                        <a:spcAft>
                          <a:spcPts val="0"/>
                        </a:spcAft>
                        <a:buNone/>
                      </a:pPr>
                      <a:r>
                        <a:rPr lang="tr" sz="1200"/>
                        <a:t>İçimde damla damla bir korku birikiyor;</a:t>
                      </a:r>
                      <a:endParaRPr sz="1200"/>
                    </a:p>
                    <a:p>
                      <a:pPr indent="0" lvl="0" marL="0" marR="0" rtl="0" algn="l">
                        <a:spcBef>
                          <a:spcPts val="0"/>
                        </a:spcBef>
                        <a:spcAft>
                          <a:spcPts val="0"/>
                        </a:spcAft>
                        <a:buNone/>
                      </a:pPr>
                      <a:r>
                        <a:rPr lang="tr" sz="1200"/>
                        <a:t>Sanıyorum, her sokak başını kesmiş devler...</a:t>
                      </a:r>
                      <a:endParaRPr sz="1200"/>
                    </a:p>
                    <a:p>
                      <a:pPr indent="0" lvl="0" marL="0" marR="0" rtl="0" algn="l">
                        <a:spcBef>
                          <a:spcPts val="0"/>
                        </a:spcBef>
                        <a:spcAft>
                          <a:spcPts val="0"/>
                        </a:spcAft>
                        <a:buNone/>
                      </a:pPr>
                      <a:r>
                        <a:rPr lang="tr" sz="1200"/>
                        <a:t>Üstüme camlarını, hep simsiyah, dikiyor;</a:t>
                      </a:r>
                      <a:endParaRPr sz="1200"/>
                    </a:p>
                    <a:p>
                      <a:pPr indent="0" lvl="0" marL="0" marR="0" rtl="0" algn="l">
                        <a:spcBef>
                          <a:spcPts val="0"/>
                        </a:spcBef>
                        <a:spcAft>
                          <a:spcPts val="0"/>
                        </a:spcAft>
                        <a:buNone/>
                      </a:pPr>
                      <a:r>
                        <a:rPr lang="tr" sz="1200"/>
                        <a:t>Gözüne mil çekilmiş bir âmâ gibi evler.</a:t>
                      </a:r>
                      <a:endParaRPr sz="1200"/>
                    </a:p>
                    <a:p>
                      <a:pPr indent="0" lvl="0" marL="0" marR="0" rtl="0" algn="l">
                        <a:spcBef>
                          <a:spcPts val="0"/>
                        </a:spcBef>
                        <a:spcAft>
                          <a:spcPts val="0"/>
                        </a:spcAft>
                        <a:buNone/>
                      </a:pPr>
                      <a:r>
                        <a:t/>
                      </a:r>
                      <a:endParaRPr sz="1200"/>
                    </a:p>
                    <a:p>
                      <a:pPr indent="0" lvl="0" marL="0" marR="0" rtl="0" algn="l">
                        <a:spcBef>
                          <a:spcPts val="0"/>
                        </a:spcBef>
                        <a:spcAft>
                          <a:spcPts val="0"/>
                        </a:spcAft>
                        <a:buNone/>
                      </a:pPr>
                      <a:r>
                        <a:rPr lang="tr" sz="1200"/>
                        <a:t>Kaldırımlar, çilekeş yalnızların annesi;</a:t>
                      </a:r>
                      <a:endParaRPr sz="1200"/>
                    </a:p>
                    <a:p>
                      <a:pPr indent="0" lvl="0" marL="0" marR="0" rtl="0" algn="l">
                        <a:spcBef>
                          <a:spcPts val="0"/>
                        </a:spcBef>
                        <a:spcAft>
                          <a:spcPts val="0"/>
                        </a:spcAft>
                        <a:buNone/>
                      </a:pPr>
                      <a:r>
                        <a:rPr lang="tr" sz="1200"/>
                        <a:t>Kaldırımlar, içimde yaşamış bir insandır.</a:t>
                      </a:r>
                      <a:endParaRPr sz="1200"/>
                    </a:p>
                    <a:p>
                      <a:pPr indent="0" lvl="0" marL="0" marR="0" rtl="0" algn="l">
                        <a:spcBef>
                          <a:spcPts val="0"/>
                        </a:spcBef>
                        <a:spcAft>
                          <a:spcPts val="0"/>
                        </a:spcAft>
                        <a:buNone/>
                      </a:pPr>
                      <a:r>
                        <a:rPr lang="tr" sz="1200"/>
                        <a:t>Kaldırımlar, duyulur, ses kesilince sesi;</a:t>
                      </a:r>
                      <a:endParaRPr sz="1200"/>
                    </a:p>
                    <a:p>
                      <a:pPr indent="0" lvl="0" marL="0" marR="0" rtl="0" algn="l">
                        <a:spcBef>
                          <a:spcPts val="0"/>
                        </a:spcBef>
                        <a:spcAft>
                          <a:spcPts val="0"/>
                        </a:spcAft>
                        <a:buNone/>
                      </a:pPr>
                      <a:r>
                        <a:rPr lang="tr" sz="1200"/>
                        <a:t>Kaldırımlar, içimde kıvrılan bir lisandır.</a:t>
                      </a:r>
                      <a:endParaRPr sz="1200"/>
                    </a:p>
                  </a:txBody>
                  <a:tcPr marT="34300" marB="34300" marR="91450" marL="91450"/>
                </a:tc>
                <a:tc>
                  <a:txBody>
                    <a:bodyPr/>
                    <a:lstStyle/>
                    <a:p>
                      <a:pPr indent="0" lvl="0" marL="0" marR="0" rtl="0" algn="l">
                        <a:spcBef>
                          <a:spcPts val="0"/>
                        </a:spcBef>
                        <a:spcAft>
                          <a:spcPts val="0"/>
                        </a:spcAft>
                        <a:buNone/>
                      </a:pPr>
                      <a:r>
                        <a:t/>
                      </a:r>
                      <a:endParaRPr sz="1200"/>
                    </a:p>
                    <a:p>
                      <a:pPr indent="0" lvl="0" marL="0" marR="0" rtl="0" algn="l">
                        <a:spcBef>
                          <a:spcPts val="0"/>
                        </a:spcBef>
                        <a:spcAft>
                          <a:spcPts val="0"/>
                        </a:spcAft>
                        <a:buNone/>
                      </a:pPr>
                      <a:r>
                        <a:t/>
                      </a:r>
                      <a:endParaRPr sz="1200"/>
                    </a:p>
                    <a:p>
                      <a:pPr indent="0" lvl="0" marL="0" marR="0" rtl="0" algn="l">
                        <a:spcBef>
                          <a:spcPts val="0"/>
                        </a:spcBef>
                        <a:spcAft>
                          <a:spcPts val="0"/>
                        </a:spcAft>
                        <a:buNone/>
                      </a:pPr>
                      <a:r>
                        <a:rPr lang="tr" sz="1200"/>
                        <a:t>Bana düşmez can vermek, yumuşak bir kucakta;</a:t>
                      </a:r>
                      <a:endParaRPr sz="1200"/>
                    </a:p>
                    <a:p>
                      <a:pPr indent="0" lvl="0" marL="0" marR="0" rtl="0" algn="l">
                        <a:spcBef>
                          <a:spcPts val="0"/>
                        </a:spcBef>
                        <a:spcAft>
                          <a:spcPts val="0"/>
                        </a:spcAft>
                        <a:buNone/>
                      </a:pPr>
                      <a:r>
                        <a:rPr lang="tr" sz="1200"/>
                        <a:t>Ben bu kaldırımların emzirdiği çocuğum!</a:t>
                      </a:r>
                      <a:endParaRPr sz="1200"/>
                    </a:p>
                    <a:p>
                      <a:pPr indent="0" lvl="0" marL="0" marR="0" rtl="0" algn="l">
                        <a:spcBef>
                          <a:spcPts val="0"/>
                        </a:spcBef>
                        <a:spcAft>
                          <a:spcPts val="0"/>
                        </a:spcAft>
                        <a:buNone/>
                      </a:pPr>
                      <a:r>
                        <a:rPr lang="tr" sz="1200"/>
                        <a:t>Aman, sabah olmasın, bu karanlık sokakta;</a:t>
                      </a:r>
                      <a:endParaRPr sz="1200"/>
                    </a:p>
                    <a:p>
                      <a:pPr indent="0" lvl="0" marL="0" marR="0" rtl="0" algn="l">
                        <a:spcBef>
                          <a:spcPts val="0"/>
                        </a:spcBef>
                        <a:spcAft>
                          <a:spcPts val="0"/>
                        </a:spcAft>
                        <a:buNone/>
                      </a:pPr>
                      <a:r>
                        <a:rPr lang="tr" sz="1200"/>
                        <a:t>Bu karanlık sokakta bitmesin yolculuğum!</a:t>
                      </a:r>
                      <a:endParaRPr sz="1200"/>
                    </a:p>
                    <a:p>
                      <a:pPr indent="0" lvl="0" marL="0" marR="0" rtl="0" algn="l">
                        <a:spcBef>
                          <a:spcPts val="0"/>
                        </a:spcBef>
                        <a:spcAft>
                          <a:spcPts val="0"/>
                        </a:spcAft>
                        <a:buNone/>
                      </a:pPr>
                      <a:r>
                        <a:t/>
                      </a:r>
                      <a:endParaRPr sz="1200"/>
                    </a:p>
                    <a:p>
                      <a:pPr indent="0" lvl="0" marL="0" marR="0" rtl="0" algn="l">
                        <a:spcBef>
                          <a:spcPts val="0"/>
                        </a:spcBef>
                        <a:spcAft>
                          <a:spcPts val="0"/>
                        </a:spcAft>
                        <a:buNone/>
                      </a:pPr>
                      <a:r>
                        <a:rPr lang="tr" sz="1200"/>
                        <a:t>Ben gideyim, yol gitsin, ben gideyim, yol gitsin;</a:t>
                      </a:r>
                      <a:endParaRPr sz="1200"/>
                    </a:p>
                    <a:p>
                      <a:pPr indent="0" lvl="0" marL="0" marR="0" rtl="0" algn="l">
                        <a:spcBef>
                          <a:spcPts val="0"/>
                        </a:spcBef>
                        <a:spcAft>
                          <a:spcPts val="0"/>
                        </a:spcAft>
                        <a:buNone/>
                      </a:pPr>
                      <a:r>
                        <a:rPr lang="tr" sz="1200"/>
                        <a:t>İki yanımdan aksın, bir sel gibi fenerler.</a:t>
                      </a:r>
                      <a:endParaRPr sz="1200"/>
                    </a:p>
                    <a:p>
                      <a:pPr indent="0" lvl="0" marL="0" marR="0" rtl="0" algn="l">
                        <a:spcBef>
                          <a:spcPts val="0"/>
                        </a:spcBef>
                        <a:spcAft>
                          <a:spcPts val="0"/>
                        </a:spcAft>
                        <a:buNone/>
                      </a:pPr>
                      <a:r>
                        <a:rPr lang="tr" sz="1200"/>
                        <a:t>Tak, tak, ayak sesimi aç köpekler işitsin;</a:t>
                      </a:r>
                      <a:endParaRPr sz="1200"/>
                    </a:p>
                    <a:p>
                      <a:pPr indent="0" lvl="0" marL="0" marR="0" rtl="0" algn="l">
                        <a:spcBef>
                          <a:spcPts val="0"/>
                        </a:spcBef>
                        <a:spcAft>
                          <a:spcPts val="0"/>
                        </a:spcAft>
                        <a:buNone/>
                      </a:pPr>
                      <a:r>
                        <a:rPr lang="tr" sz="1200"/>
                        <a:t>Yolumun zafer tâkı, gölgeden taş kemerler.</a:t>
                      </a:r>
                      <a:endParaRPr sz="1200"/>
                    </a:p>
                    <a:p>
                      <a:pPr indent="0" lvl="0" marL="0" marR="0" rtl="0" algn="l">
                        <a:spcBef>
                          <a:spcPts val="0"/>
                        </a:spcBef>
                        <a:spcAft>
                          <a:spcPts val="0"/>
                        </a:spcAft>
                        <a:buNone/>
                      </a:pPr>
                      <a:r>
                        <a:t/>
                      </a:r>
                      <a:endParaRPr sz="1200"/>
                    </a:p>
                    <a:p>
                      <a:pPr indent="0" lvl="0" marL="0" marR="0" rtl="0" algn="l">
                        <a:spcBef>
                          <a:spcPts val="0"/>
                        </a:spcBef>
                        <a:spcAft>
                          <a:spcPts val="0"/>
                        </a:spcAft>
                        <a:buNone/>
                      </a:pPr>
                      <a:r>
                        <a:rPr lang="tr" sz="1200"/>
                        <a:t>Ne sabahı göreyim, ne sabah görüneyim; </a:t>
                      </a:r>
                      <a:endParaRPr sz="1200"/>
                    </a:p>
                    <a:p>
                      <a:pPr indent="0" lvl="0" marL="0" marR="0" rtl="0" algn="l">
                        <a:spcBef>
                          <a:spcPts val="0"/>
                        </a:spcBef>
                        <a:spcAft>
                          <a:spcPts val="0"/>
                        </a:spcAft>
                        <a:buNone/>
                      </a:pPr>
                      <a:r>
                        <a:rPr lang="tr" sz="1200"/>
                        <a:t>Gündüzler size kalsın, verin karanlıkları!</a:t>
                      </a:r>
                      <a:endParaRPr sz="1200"/>
                    </a:p>
                    <a:p>
                      <a:pPr indent="0" lvl="0" marL="0" marR="0" rtl="0" algn="l">
                        <a:spcBef>
                          <a:spcPts val="0"/>
                        </a:spcBef>
                        <a:spcAft>
                          <a:spcPts val="0"/>
                        </a:spcAft>
                        <a:buNone/>
                      </a:pPr>
                      <a:r>
                        <a:rPr lang="tr" sz="1200"/>
                        <a:t>Islak bir yorgan gibi, sımsıkı bürüneyim;</a:t>
                      </a:r>
                      <a:endParaRPr sz="1200"/>
                    </a:p>
                    <a:p>
                      <a:pPr indent="0" lvl="0" marL="0" marR="0" rtl="0" algn="l">
                        <a:spcBef>
                          <a:spcPts val="0"/>
                        </a:spcBef>
                        <a:spcAft>
                          <a:spcPts val="0"/>
                        </a:spcAft>
                        <a:buNone/>
                      </a:pPr>
                      <a:r>
                        <a:rPr lang="tr" sz="1200"/>
                        <a:t>Örtün, üstüme örtün, serin karanlıkları.</a:t>
                      </a:r>
                      <a:endParaRPr sz="1200"/>
                    </a:p>
                    <a:p>
                      <a:pPr indent="0" lvl="0" marL="0" marR="0" rtl="0" algn="l">
                        <a:spcBef>
                          <a:spcPts val="0"/>
                        </a:spcBef>
                        <a:spcAft>
                          <a:spcPts val="0"/>
                        </a:spcAft>
                        <a:buNone/>
                      </a:pPr>
                      <a:r>
                        <a:t/>
                      </a:r>
                      <a:endParaRPr sz="1200"/>
                    </a:p>
                    <a:p>
                      <a:pPr indent="0" lvl="0" marL="0" marR="0" rtl="0" algn="l">
                        <a:spcBef>
                          <a:spcPts val="0"/>
                        </a:spcBef>
                        <a:spcAft>
                          <a:spcPts val="0"/>
                        </a:spcAft>
                        <a:buNone/>
                      </a:pPr>
                      <a:r>
                        <a:rPr lang="tr" sz="1200"/>
                        <a:t>Uzanıverse gövdem, taşlara boydan boya;</a:t>
                      </a:r>
                      <a:endParaRPr sz="1200"/>
                    </a:p>
                    <a:p>
                      <a:pPr indent="0" lvl="0" marL="0" marR="0" rtl="0" algn="l">
                        <a:spcBef>
                          <a:spcPts val="0"/>
                        </a:spcBef>
                        <a:spcAft>
                          <a:spcPts val="0"/>
                        </a:spcAft>
                        <a:buNone/>
                      </a:pPr>
                      <a:r>
                        <a:rPr lang="tr" sz="1200"/>
                        <a:t>Alsa buz gibi taşlar alnımdan bu ateşi.</a:t>
                      </a:r>
                      <a:endParaRPr sz="1200"/>
                    </a:p>
                    <a:p>
                      <a:pPr indent="0" lvl="0" marL="0" marR="0" rtl="0" algn="l">
                        <a:spcBef>
                          <a:spcPts val="0"/>
                        </a:spcBef>
                        <a:spcAft>
                          <a:spcPts val="0"/>
                        </a:spcAft>
                        <a:buNone/>
                      </a:pPr>
                      <a:r>
                        <a:rPr lang="tr" sz="1200"/>
                        <a:t>Dalıp, sokaklar kadar esrarlı bir uykuya,</a:t>
                      </a:r>
                      <a:endParaRPr sz="1200"/>
                    </a:p>
                    <a:p>
                      <a:pPr indent="0" lvl="0" marL="0" marR="0" rtl="0" algn="l">
                        <a:spcBef>
                          <a:spcPts val="0"/>
                        </a:spcBef>
                        <a:spcAft>
                          <a:spcPts val="0"/>
                        </a:spcAft>
                        <a:buNone/>
                      </a:pPr>
                      <a:r>
                        <a:rPr lang="tr" sz="1200"/>
                        <a:t>Ölse, kaldırımların kara sevdalı eşi...</a:t>
                      </a:r>
                      <a:endParaRPr sz="1200"/>
                    </a:p>
                  </a:txBody>
                  <a:tcPr marT="34300" marB="34300" marR="91450" marL="9145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8"/>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156" name="Google Shape;156;p28"/>
          <p:cNvSpPr txBox="1"/>
          <p:nvPr>
            <p:ph idx="4294967295" type="body"/>
          </p:nvPr>
        </p:nvSpPr>
        <p:spPr>
          <a:xfrm>
            <a:off x="300495" y="492522"/>
            <a:ext cx="8676600" cy="4158600"/>
          </a:xfrm>
          <a:prstGeom prst="rect">
            <a:avLst/>
          </a:prstGeom>
          <a:noFill/>
          <a:ln>
            <a:noFill/>
          </a:ln>
        </p:spPr>
        <p:txBody>
          <a:bodyPr anchorCtr="0" anchor="t" bIns="45700" lIns="91425" spcFirstLastPara="1" rIns="91425" wrap="square" tIns="45700">
            <a:noAutofit/>
          </a:bodyPr>
          <a:lstStyle/>
          <a:p>
            <a:pPr indent="-358647" lvl="0" marL="448056" rtl="0" algn="l">
              <a:lnSpc>
                <a:spcPct val="90000"/>
              </a:lnSpc>
              <a:spcBef>
                <a:spcPts val="0"/>
              </a:spcBef>
              <a:spcAft>
                <a:spcPts val="0"/>
              </a:spcAft>
              <a:buSzPts val="2000"/>
              <a:buChar char="⦿"/>
            </a:pPr>
            <a:r>
              <a:rPr lang="tr" sz="2600"/>
              <a:t>Dünyaya açılma ve çağdaşlaşma çabaları edebiyatı da etkilemiş; Dünya edebiyatı daha yakından takip edilmiştir:</a:t>
            </a:r>
            <a:endParaRPr sz="2600"/>
          </a:p>
          <a:p>
            <a:pPr indent="-358647" lvl="0" marL="448056" rtl="0" algn="l">
              <a:lnSpc>
                <a:spcPct val="90000"/>
              </a:lnSpc>
              <a:spcBef>
                <a:spcPts val="600"/>
              </a:spcBef>
              <a:spcAft>
                <a:spcPts val="0"/>
              </a:spcAft>
              <a:buSzPts val="2000"/>
              <a:buChar char="⦿"/>
            </a:pPr>
            <a:r>
              <a:rPr lang="tr" sz="2600"/>
              <a:t> Dünya edebiyatıyla kurulan bağlar sonucunda; toplumsal gerçekçilik, varoluşçuluk, dışavurumculuk, gerçeküstücülük, gelecekçilik gibi akımların etkisinde ürünler verilmiştir.</a:t>
            </a:r>
            <a:endParaRPr sz="2600"/>
          </a:p>
          <a:p>
            <a:pPr indent="-358647" lvl="0" marL="448056" rtl="0" algn="l">
              <a:lnSpc>
                <a:spcPct val="90000"/>
              </a:lnSpc>
              <a:spcBef>
                <a:spcPts val="600"/>
              </a:spcBef>
              <a:spcAft>
                <a:spcPts val="0"/>
              </a:spcAft>
              <a:buSzPts val="2000"/>
              <a:buChar char="⦿"/>
            </a:pPr>
            <a:r>
              <a:rPr lang="tr" sz="2600"/>
              <a:t> İlk yıllarda genellikle Halk edebiyatı nazım şekilleri ve hece ölçüsü kullanılmış; 1 940’lı yıllardan sonra ise serbest şiir yaygınlaşmış, aruzu sürdürenler oldukça azalmıştır.</a:t>
            </a:r>
            <a:endParaRPr sz="2600"/>
          </a:p>
          <a:p>
            <a:pPr indent="-384047" lvl="0" marL="448056" rtl="0" algn="l">
              <a:lnSpc>
                <a:spcPct val="90000"/>
              </a:lnSpc>
              <a:spcBef>
                <a:spcPts val="600"/>
              </a:spcBef>
              <a:spcAft>
                <a:spcPts val="0"/>
              </a:spcAft>
              <a:buSzPts val="2400"/>
              <a:buFont typeface="Noto Sans Symbols"/>
              <a:buNone/>
            </a:pPr>
            <a:r>
              <a:t/>
            </a:r>
            <a:endParaRPr sz="26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64"/>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graphicFrame>
        <p:nvGraphicFramePr>
          <p:cNvPr id="379" name="Google Shape;379;p64"/>
          <p:cNvGraphicFramePr/>
          <p:nvPr/>
        </p:nvGraphicFramePr>
        <p:xfrm>
          <a:off x="251520" y="172134"/>
          <a:ext cx="3000000" cy="3000000"/>
        </p:xfrm>
        <a:graphic>
          <a:graphicData uri="http://schemas.openxmlformats.org/drawingml/2006/table">
            <a:tbl>
              <a:tblPr bandRow="1" firstRow="1">
                <a:noFill/>
                <a:tableStyleId>{6076BAE1-DBEC-4E73-9028-F008C17D866E}</a:tableStyleId>
              </a:tblPr>
              <a:tblGrid>
                <a:gridCol w="4320475"/>
                <a:gridCol w="4320475"/>
              </a:tblGrid>
              <a:tr h="4477325">
                <a:tc>
                  <a:txBody>
                    <a:bodyPr/>
                    <a:lstStyle/>
                    <a:p>
                      <a:pPr indent="0" lvl="0" marL="0" marR="0" rtl="0" algn="l">
                        <a:spcBef>
                          <a:spcPts val="0"/>
                        </a:spcBef>
                        <a:spcAft>
                          <a:spcPts val="0"/>
                        </a:spcAft>
                        <a:buNone/>
                      </a:pPr>
                      <a:r>
                        <a:t/>
                      </a:r>
                      <a:endParaRPr sz="1600"/>
                    </a:p>
                    <a:p>
                      <a:pPr indent="0" lvl="0" marL="0" marR="0" rtl="0" algn="l">
                        <a:spcBef>
                          <a:spcPts val="0"/>
                        </a:spcBef>
                        <a:spcAft>
                          <a:spcPts val="0"/>
                        </a:spcAft>
                        <a:buNone/>
                      </a:pPr>
                      <a:r>
                        <a:rPr lang="tr" sz="1600"/>
                        <a:t>II</a:t>
                      </a:r>
                      <a:endParaRPr sz="1300"/>
                    </a:p>
                    <a:p>
                      <a:pPr indent="0" lvl="0" marL="0" marR="0" rtl="0" algn="l">
                        <a:spcBef>
                          <a:spcPts val="0"/>
                        </a:spcBef>
                        <a:spcAft>
                          <a:spcPts val="0"/>
                        </a:spcAft>
                        <a:buNone/>
                      </a:pPr>
                      <a:r>
                        <a:t/>
                      </a:r>
                      <a:endParaRPr sz="1300"/>
                    </a:p>
                    <a:p>
                      <a:pPr indent="0" lvl="0" marL="0" marR="0" rtl="0" algn="l">
                        <a:spcBef>
                          <a:spcPts val="0"/>
                        </a:spcBef>
                        <a:spcAft>
                          <a:spcPts val="0"/>
                        </a:spcAft>
                        <a:buNone/>
                      </a:pPr>
                      <a:r>
                        <a:rPr lang="tr" sz="1300"/>
                        <a:t>Başını bir gayeye satmış bir kahraman gibi,</a:t>
                      </a:r>
                      <a:endParaRPr sz="1300"/>
                    </a:p>
                    <a:p>
                      <a:pPr indent="0" lvl="0" marL="0" marR="0" rtl="0" algn="l">
                        <a:spcBef>
                          <a:spcPts val="0"/>
                        </a:spcBef>
                        <a:spcAft>
                          <a:spcPts val="0"/>
                        </a:spcAft>
                        <a:buNone/>
                      </a:pPr>
                      <a:r>
                        <a:rPr lang="tr" sz="1300"/>
                        <a:t>Etinle, kemiğinle, sokakların malısın!</a:t>
                      </a:r>
                      <a:endParaRPr sz="1300"/>
                    </a:p>
                    <a:p>
                      <a:pPr indent="0" lvl="0" marL="0" marR="0" rtl="0" algn="l">
                        <a:spcBef>
                          <a:spcPts val="0"/>
                        </a:spcBef>
                        <a:spcAft>
                          <a:spcPts val="0"/>
                        </a:spcAft>
                        <a:buNone/>
                      </a:pPr>
                      <a:r>
                        <a:rPr lang="tr" sz="1300"/>
                        <a:t>Kurulup şiltesine bir tahtaravan gibi,</a:t>
                      </a:r>
                      <a:endParaRPr sz="1300"/>
                    </a:p>
                    <a:p>
                      <a:pPr indent="0" lvl="0" marL="0" marR="0" rtl="0" algn="l">
                        <a:spcBef>
                          <a:spcPts val="0"/>
                        </a:spcBef>
                        <a:spcAft>
                          <a:spcPts val="0"/>
                        </a:spcAft>
                        <a:buNone/>
                      </a:pPr>
                      <a:r>
                        <a:rPr lang="tr" sz="1300"/>
                        <a:t>Sonsuz mesafelerin üstünden aşmalısın!</a:t>
                      </a:r>
                      <a:endParaRPr sz="1300"/>
                    </a:p>
                    <a:p>
                      <a:pPr indent="0" lvl="0" marL="0" marR="0" rtl="0" algn="l">
                        <a:spcBef>
                          <a:spcPts val="0"/>
                        </a:spcBef>
                        <a:spcAft>
                          <a:spcPts val="0"/>
                        </a:spcAft>
                        <a:buNone/>
                      </a:pPr>
                      <a:r>
                        <a:rPr lang="tr" sz="1300"/>
                        <a:t>Fahişe yataklardan kaçtığın günden beri,</a:t>
                      </a:r>
                      <a:endParaRPr sz="1300"/>
                    </a:p>
                    <a:p>
                      <a:pPr indent="0" lvl="0" marL="0" marR="0" rtl="0" algn="l">
                        <a:spcBef>
                          <a:spcPts val="0"/>
                        </a:spcBef>
                        <a:spcAft>
                          <a:spcPts val="0"/>
                        </a:spcAft>
                        <a:buNone/>
                      </a:pPr>
                      <a:r>
                        <a:rPr lang="tr" sz="1300"/>
                        <a:t>Erimiş ruhlarınız bir derdin potasında.</a:t>
                      </a:r>
                      <a:endParaRPr sz="1300"/>
                    </a:p>
                    <a:p>
                      <a:pPr indent="0" lvl="0" marL="0" marR="0" rtl="0" algn="l">
                        <a:spcBef>
                          <a:spcPts val="0"/>
                        </a:spcBef>
                        <a:spcAft>
                          <a:spcPts val="0"/>
                        </a:spcAft>
                        <a:buNone/>
                      </a:pPr>
                      <a:r>
                        <a:rPr lang="tr" sz="1300"/>
                        <a:t>Senin gölgeni içmiş, onun gözbebekleri;</a:t>
                      </a:r>
                      <a:endParaRPr sz="1300"/>
                    </a:p>
                    <a:p>
                      <a:pPr indent="0" lvl="0" marL="0" marR="0" rtl="0" algn="l">
                        <a:spcBef>
                          <a:spcPts val="0"/>
                        </a:spcBef>
                        <a:spcAft>
                          <a:spcPts val="0"/>
                        </a:spcAft>
                        <a:buNone/>
                      </a:pPr>
                      <a:r>
                        <a:rPr lang="tr" sz="1300"/>
                        <a:t>Onun taşı erimiş, senin kafatasında.</a:t>
                      </a:r>
                      <a:endParaRPr sz="1300"/>
                    </a:p>
                    <a:p>
                      <a:pPr indent="0" lvl="0" marL="0" marR="0" rtl="0" algn="l">
                        <a:spcBef>
                          <a:spcPts val="0"/>
                        </a:spcBef>
                        <a:spcAft>
                          <a:spcPts val="0"/>
                        </a:spcAft>
                        <a:buNone/>
                      </a:pPr>
                      <a:r>
                        <a:t/>
                      </a:r>
                      <a:endParaRPr sz="1300"/>
                    </a:p>
                    <a:p>
                      <a:pPr indent="0" lvl="0" marL="0" marR="0" rtl="0" algn="l">
                        <a:spcBef>
                          <a:spcPts val="0"/>
                        </a:spcBef>
                        <a:spcAft>
                          <a:spcPts val="0"/>
                        </a:spcAft>
                        <a:buNone/>
                      </a:pPr>
                      <a:r>
                        <a:rPr lang="tr" sz="1300"/>
                        <a:t>İkinizin de ne eş, ne arkadaşınız var;</a:t>
                      </a:r>
                      <a:endParaRPr sz="1300"/>
                    </a:p>
                    <a:p>
                      <a:pPr indent="0" lvl="0" marL="0" marR="0" rtl="0" algn="l">
                        <a:spcBef>
                          <a:spcPts val="0"/>
                        </a:spcBef>
                        <a:spcAft>
                          <a:spcPts val="0"/>
                        </a:spcAft>
                        <a:buNone/>
                      </a:pPr>
                      <a:r>
                        <a:rPr lang="tr" sz="1300"/>
                        <a:t>Sükût gibi münzevî, çığlık gibi hürsünüz.</a:t>
                      </a:r>
                      <a:endParaRPr sz="1300"/>
                    </a:p>
                    <a:p>
                      <a:pPr indent="0" lvl="0" marL="0" marR="0" rtl="0" algn="l">
                        <a:spcBef>
                          <a:spcPts val="0"/>
                        </a:spcBef>
                        <a:spcAft>
                          <a:spcPts val="0"/>
                        </a:spcAft>
                        <a:buNone/>
                      </a:pPr>
                      <a:r>
                        <a:rPr lang="tr" sz="1300"/>
                        <a:t>Dünyada taşınacak bir kuru başınız var;</a:t>
                      </a:r>
                      <a:endParaRPr sz="1300"/>
                    </a:p>
                    <a:p>
                      <a:pPr indent="0" lvl="0" marL="0" marR="0" rtl="0" algn="l">
                        <a:spcBef>
                          <a:spcPts val="0"/>
                        </a:spcBef>
                        <a:spcAft>
                          <a:spcPts val="0"/>
                        </a:spcAft>
                        <a:buNone/>
                      </a:pPr>
                      <a:r>
                        <a:rPr lang="tr" sz="1300"/>
                        <a:t>Onu da, hangi diyar olsa götürürsünüz.</a:t>
                      </a:r>
                      <a:endParaRPr sz="1300"/>
                    </a:p>
                    <a:p>
                      <a:pPr indent="0" lvl="0" marL="0" marR="0" rtl="0" algn="l">
                        <a:spcBef>
                          <a:spcPts val="0"/>
                        </a:spcBef>
                        <a:spcAft>
                          <a:spcPts val="0"/>
                        </a:spcAft>
                        <a:buNone/>
                      </a:pPr>
                      <a:r>
                        <a:t/>
                      </a:r>
                      <a:endParaRPr sz="1300"/>
                    </a:p>
                    <a:p>
                      <a:pPr indent="0" lvl="0" marL="0" marR="0" rtl="0" algn="l">
                        <a:spcBef>
                          <a:spcPts val="0"/>
                        </a:spcBef>
                        <a:spcAft>
                          <a:spcPts val="0"/>
                        </a:spcAft>
                        <a:buNone/>
                      </a:pPr>
                      <a:r>
                        <a:rPr lang="tr" sz="1300"/>
                        <a:t>Yağız atlı süvari, koştur, atını, koştur!</a:t>
                      </a:r>
                      <a:endParaRPr sz="1300"/>
                    </a:p>
                    <a:p>
                      <a:pPr indent="0" lvl="0" marL="0" marR="0" rtl="0" algn="l">
                        <a:spcBef>
                          <a:spcPts val="0"/>
                        </a:spcBef>
                        <a:spcAft>
                          <a:spcPts val="0"/>
                        </a:spcAft>
                        <a:buNone/>
                      </a:pPr>
                      <a:r>
                        <a:rPr lang="tr" sz="1300"/>
                        <a:t>Sonunda kabre çıkar bu yolun kıvrımları.</a:t>
                      </a:r>
                      <a:endParaRPr sz="1300"/>
                    </a:p>
                    <a:p>
                      <a:pPr indent="0" lvl="0" marL="0" marR="0" rtl="0" algn="l">
                        <a:spcBef>
                          <a:spcPts val="0"/>
                        </a:spcBef>
                        <a:spcAft>
                          <a:spcPts val="0"/>
                        </a:spcAft>
                        <a:buNone/>
                      </a:pPr>
                      <a:r>
                        <a:rPr lang="tr" sz="1300"/>
                        <a:t>Ne kaldırımlar kadar seni anlayan olur...</a:t>
                      </a:r>
                      <a:endParaRPr sz="1300"/>
                    </a:p>
                    <a:p>
                      <a:pPr indent="0" lvl="0" marL="0" marR="0" rtl="0" algn="l">
                        <a:spcBef>
                          <a:spcPts val="0"/>
                        </a:spcBef>
                        <a:spcAft>
                          <a:spcPts val="0"/>
                        </a:spcAft>
                        <a:buNone/>
                      </a:pPr>
                      <a:r>
                        <a:rPr lang="tr" sz="1300"/>
                        <a:t>Ne senin anladığın kadar, kaldırımları...</a:t>
                      </a:r>
                      <a:endParaRPr sz="1300"/>
                    </a:p>
                  </a:txBody>
                  <a:tcPr marT="34300" marB="34300" marR="91450" marL="91450"/>
                </a:tc>
                <a:tc>
                  <a:txBody>
                    <a:bodyPr/>
                    <a:lstStyle/>
                    <a:p>
                      <a:pPr indent="0" lvl="0" marL="0" marR="0" rtl="0" algn="l">
                        <a:spcBef>
                          <a:spcPts val="0"/>
                        </a:spcBef>
                        <a:spcAft>
                          <a:spcPts val="0"/>
                        </a:spcAft>
                        <a:buNone/>
                      </a:pPr>
                      <a:r>
                        <a:t/>
                      </a:r>
                      <a:endParaRPr sz="1600"/>
                    </a:p>
                    <a:p>
                      <a:pPr indent="0" lvl="0" marL="0" marR="0" rtl="0" algn="l">
                        <a:spcBef>
                          <a:spcPts val="0"/>
                        </a:spcBef>
                        <a:spcAft>
                          <a:spcPts val="0"/>
                        </a:spcAft>
                        <a:buNone/>
                      </a:pPr>
                      <a:r>
                        <a:rPr lang="tr" sz="1600"/>
                        <a:t>III</a:t>
                      </a:r>
                      <a:endParaRPr sz="1300"/>
                    </a:p>
                    <a:p>
                      <a:pPr indent="0" lvl="0" marL="0" marR="0" rtl="0" algn="l">
                        <a:spcBef>
                          <a:spcPts val="0"/>
                        </a:spcBef>
                        <a:spcAft>
                          <a:spcPts val="0"/>
                        </a:spcAft>
                        <a:buNone/>
                      </a:pPr>
                      <a:r>
                        <a:t/>
                      </a:r>
                      <a:endParaRPr sz="1300"/>
                    </a:p>
                    <a:p>
                      <a:pPr indent="0" lvl="0" marL="0" marR="0" rtl="0" algn="l">
                        <a:spcBef>
                          <a:spcPts val="0"/>
                        </a:spcBef>
                        <a:spcAft>
                          <a:spcPts val="0"/>
                        </a:spcAft>
                        <a:buNone/>
                      </a:pPr>
                      <a:r>
                        <a:rPr lang="tr" sz="1300"/>
                        <a:t>Bir esmer kadındır ki, kaldırımlarda gece,</a:t>
                      </a:r>
                      <a:endParaRPr sz="1300"/>
                    </a:p>
                    <a:p>
                      <a:pPr indent="0" lvl="0" marL="0" marR="0" rtl="0" algn="l">
                        <a:spcBef>
                          <a:spcPts val="0"/>
                        </a:spcBef>
                        <a:spcAft>
                          <a:spcPts val="0"/>
                        </a:spcAft>
                        <a:buNone/>
                      </a:pPr>
                      <a:r>
                        <a:rPr lang="tr" sz="1300"/>
                        <a:t>Vecd içinde başı dik, hayalini sürükler.</a:t>
                      </a:r>
                      <a:endParaRPr sz="1300"/>
                    </a:p>
                    <a:p>
                      <a:pPr indent="0" lvl="0" marL="0" marR="0" rtl="0" algn="l">
                        <a:spcBef>
                          <a:spcPts val="0"/>
                        </a:spcBef>
                        <a:spcAft>
                          <a:spcPts val="0"/>
                        </a:spcAft>
                        <a:buNone/>
                      </a:pPr>
                      <a:r>
                        <a:rPr lang="tr" sz="1300"/>
                        <a:t>Simsiyah gözlerine, bir ân, gözüm değince,</a:t>
                      </a:r>
                      <a:endParaRPr sz="1300"/>
                    </a:p>
                    <a:p>
                      <a:pPr indent="0" lvl="0" marL="0" marR="0" rtl="0" algn="l">
                        <a:spcBef>
                          <a:spcPts val="0"/>
                        </a:spcBef>
                        <a:spcAft>
                          <a:spcPts val="0"/>
                        </a:spcAft>
                        <a:buNone/>
                      </a:pPr>
                      <a:r>
                        <a:rPr lang="tr" sz="1300"/>
                        <a:t>Yolumu bekleyen genç, haydi düş peşime der.</a:t>
                      </a:r>
                      <a:endParaRPr sz="1300"/>
                    </a:p>
                    <a:p>
                      <a:pPr indent="0" lvl="0" marL="0" marR="0" rtl="0" algn="l">
                        <a:spcBef>
                          <a:spcPts val="0"/>
                        </a:spcBef>
                        <a:spcAft>
                          <a:spcPts val="0"/>
                        </a:spcAft>
                        <a:buNone/>
                      </a:pPr>
                      <a:r>
                        <a:t/>
                      </a:r>
                      <a:endParaRPr sz="1300"/>
                    </a:p>
                    <a:p>
                      <a:pPr indent="0" lvl="0" marL="0" marR="0" rtl="0" algn="l">
                        <a:spcBef>
                          <a:spcPts val="0"/>
                        </a:spcBef>
                        <a:spcAft>
                          <a:spcPts val="0"/>
                        </a:spcAft>
                        <a:buNone/>
                      </a:pPr>
                      <a:r>
                        <a:rPr lang="tr" sz="1300"/>
                        <a:t>Ondan bir temas gibi rüzgâr beni bürür de,</a:t>
                      </a:r>
                      <a:endParaRPr sz="1300"/>
                    </a:p>
                    <a:p>
                      <a:pPr indent="0" lvl="0" marL="0" marR="0" rtl="0" algn="l">
                        <a:spcBef>
                          <a:spcPts val="0"/>
                        </a:spcBef>
                        <a:spcAft>
                          <a:spcPts val="0"/>
                        </a:spcAft>
                        <a:buNone/>
                      </a:pPr>
                      <a:r>
                        <a:rPr lang="tr" sz="1300"/>
                        <a:t>Tutmak, tutmak isterim, onu göğsüme alıp.</a:t>
                      </a:r>
                      <a:endParaRPr sz="1300"/>
                    </a:p>
                    <a:p>
                      <a:pPr indent="0" lvl="0" marL="0" marR="0" rtl="0" algn="l">
                        <a:spcBef>
                          <a:spcPts val="0"/>
                        </a:spcBef>
                        <a:spcAft>
                          <a:spcPts val="0"/>
                        </a:spcAft>
                        <a:buNone/>
                      </a:pPr>
                      <a:r>
                        <a:rPr lang="tr" sz="1300"/>
                        <a:t>Bir türlü yetişemem, fecre kadar yürür de,</a:t>
                      </a:r>
                      <a:endParaRPr sz="1300"/>
                    </a:p>
                    <a:p>
                      <a:pPr indent="0" lvl="0" marL="0" marR="0" rtl="0" algn="l">
                        <a:spcBef>
                          <a:spcPts val="0"/>
                        </a:spcBef>
                        <a:spcAft>
                          <a:spcPts val="0"/>
                        </a:spcAft>
                        <a:buNone/>
                      </a:pPr>
                      <a:r>
                        <a:rPr lang="tr" sz="1300"/>
                        <a:t>Heyhat, o bir ince ruh, bense etten bir kalıp.</a:t>
                      </a:r>
                      <a:endParaRPr sz="1300"/>
                    </a:p>
                    <a:p>
                      <a:pPr indent="0" lvl="0" marL="0" marR="0" rtl="0" algn="l">
                        <a:spcBef>
                          <a:spcPts val="0"/>
                        </a:spcBef>
                        <a:spcAft>
                          <a:spcPts val="0"/>
                        </a:spcAft>
                        <a:buNone/>
                      </a:pPr>
                      <a:r>
                        <a:t/>
                      </a:r>
                      <a:endParaRPr sz="1300"/>
                    </a:p>
                    <a:p>
                      <a:pPr indent="0" lvl="0" marL="0" marR="0" rtl="0" algn="l">
                        <a:spcBef>
                          <a:spcPts val="0"/>
                        </a:spcBef>
                        <a:spcAft>
                          <a:spcPts val="0"/>
                        </a:spcAft>
                        <a:buNone/>
                      </a:pPr>
                      <a:r>
                        <a:rPr lang="tr" sz="1300"/>
                        <a:t>Arkamdan bir kahkaha duysam yaralanırım;</a:t>
                      </a:r>
                      <a:endParaRPr sz="1300"/>
                    </a:p>
                    <a:p>
                      <a:pPr indent="0" lvl="0" marL="0" marR="0" rtl="0" algn="l">
                        <a:spcBef>
                          <a:spcPts val="0"/>
                        </a:spcBef>
                        <a:spcAft>
                          <a:spcPts val="0"/>
                        </a:spcAft>
                        <a:buNone/>
                      </a:pPr>
                      <a:r>
                        <a:rPr lang="tr" sz="1300"/>
                        <a:t>Onu bir başkasına râm oluyor sanırım,</a:t>
                      </a:r>
                      <a:endParaRPr sz="1300"/>
                    </a:p>
                    <a:p>
                      <a:pPr indent="0" lvl="0" marL="0" marR="0" rtl="0" algn="l">
                        <a:spcBef>
                          <a:spcPts val="0"/>
                        </a:spcBef>
                        <a:spcAft>
                          <a:spcPts val="0"/>
                        </a:spcAft>
                        <a:buNone/>
                      </a:pPr>
                      <a:r>
                        <a:rPr lang="tr" sz="1300"/>
                        <a:t>Görsem pencerelerde soyunan bir karaltı.</a:t>
                      </a:r>
                      <a:endParaRPr sz="1300"/>
                    </a:p>
                    <a:p>
                      <a:pPr indent="0" lvl="0" marL="0" marR="0" rtl="0" algn="l">
                        <a:spcBef>
                          <a:spcPts val="0"/>
                        </a:spcBef>
                        <a:spcAft>
                          <a:spcPts val="0"/>
                        </a:spcAft>
                        <a:buNone/>
                      </a:pPr>
                      <a:r>
                        <a:t/>
                      </a:r>
                      <a:endParaRPr sz="1300"/>
                    </a:p>
                    <a:p>
                      <a:pPr indent="0" lvl="0" marL="0" marR="0" rtl="0" algn="l">
                        <a:spcBef>
                          <a:spcPts val="0"/>
                        </a:spcBef>
                        <a:spcAft>
                          <a:spcPts val="0"/>
                        </a:spcAft>
                        <a:buNone/>
                      </a:pPr>
                      <a:r>
                        <a:rPr lang="tr" sz="1300"/>
                        <a:t>Varsın, bugün bir acı duymasın gözyaşımdan;</a:t>
                      </a:r>
                      <a:endParaRPr sz="1300"/>
                    </a:p>
                    <a:p>
                      <a:pPr indent="0" lvl="0" marL="0" marR="0" rtl="0" algn="l">
                        <a:spcBef>
                          <a:spcPts val="0"/>
                        </a:spcBef>
                        <a:spcAft>
                          <a:spcPts val="0"/>
                        </a:spcAft>
                        <a:buNone/>
                      </a:pPr>
                      <a:r>
                        <a:rPr lang="tr" sz="1300"/>
                        <a:t>Bana rahat bir döşek serince yerin altı,</a:t>
                      </a:r>
                      <a:endParaRPr sz="1300"/>
                    </a:p>
                    <a:p>
                      <a:pPr indent="0" lvl="0" marL="0" marR="0" rtl="0" algn="l">
                        <a:spcBef>
                          <a:spcPts val="0"/>
                        </a:spcBef>
                        <a:spcAft>
                          <a:spcPts val="0"/>
                        </a:spcAft>
                        <a:buNone/>
                      </a:pPr>
                      <a:r>
                        <a:rPr lang="tr" sz="1300"/>
                        <a:t>Bilirim, kalkmayacak, bir yâr gibi başımdan...</a:t>
                      </a:r>
                      <a:endParaRPr sz="1300"/>
                    </a:p>
                    <a:p>
                      <a:pPr indent="0" lvl="0" marL="0" marR="0" rtl="0" algn="l">
                        <a:spcBef>
                          <a:spcPts val="0"/>
                        </a:spcBef>
                        <a:spcAft>
                          <a:spcPts val="0"/>
                        </a:spcAft>
                        <a:buNone/>
                      </a:pPr>
                      <a:r>
                        <a:t/>
                      </a:r>
                      <a:endParaRPr sz="1300"/>
                    </a:p>
                    <a:p>
                      <a:pPr indent="0" lvl="0" marL="0" marR="0" rtl="0" algn="l">
                        <a:spcBef>
                          <a:spcPts val="0"/>
                        </a:spcBef>
                        <a:spcAft>
                          <a:spcPts val="0"/>
                        </a:spcAft>
                        <a:buNone/>
                      </a:pPr>
                      <a:r>
                        <a:t/>
                      </a:r>
                      <a:endParaRPr sz="1300"/>
                    </a:p>
                    <a:p>
                      <a:pPr indent="0" lvl="0" marL="0" marR="0" rtl="0" algn="r">
                        <a:spcBef>
                          <a:spcPts val="0"/>
                        </a:spcBef>
                        <a:spcAft>
                          <a:spcPts val="0"/>
                        </a:spcAft>
                        <a:buNone/>
                      </a:pPr>
                      <a:r>
                        <a:rPr lang="tr" sz="1300"/>
                        <a:t>Necip Fazıl KISAKÜREK</a:t>
                      </a:r>
                      <a:endParaRPr sz="1300"/>
                    </a:p>
                    <a:p>
                      <a:pPr indent="0" lvl="0" marL="0" marR="0" rtl="0" algn="r">
                        <a:spcBef>
                          <a:spcPts val="0"/>
                        </a:spcBef>
                        <a:spcAft>
                          <a:spcPts val="0"/>
                        </a:spcAft>
                        <a:buNone/>
                      </a:pPr>
                      <a:r>
                        <a:t/>
                      </a:r>
                      <a:endParaRPr sz="1300"/>
                    </a:p>
                  </a:txBody>
                  <a:tcPr marT="34300" marB="34300" marR="91450" marL="91450"/>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65"/>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pic>
        <p:nvPicPr>
          <p:cNvPr descr="D:\Desktop\Ekran görüntüsü 2021-05-24 152227.jpg" id="385" name="Google Shape;385;p65"/>
          <p:cNvPicPr preferRelativeResize="0"/>
          <p:nvPr/>
        </p:nvPicPr>
        <p:blipFill rotWithShape="1">
          <a:blip r:embed="rId3">
            <a:alphaModFix/>
          </a:blip>
          <a:srcRect b="0" l="0" r="0" t="0"/>
          <a:stretch/>
        </p:blipFill>
        <p:spPr>
          <a:xfrm>
            <a:off x="2003938" y="1526197"/>
            <a:ext cx="4822031" cy="1993106"/>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90000">
              <a:srgbClr val="000000">
                <a:alpha val="40000"/>
              </a:srgb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66"/>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391" name="Google Shape;391;p66"/>
          <p:cNvSpPr txBox="1"/>
          <p:nvPr>
            <p:ph idx="4294967295" type="body"/>
          </p:nvPr>
        </p:nvSpPr>
        <p:spPr>
          <a:xfrm>
            <a:off x="323528" y="411510"/>
            <a:ext cx="8352928" cy="4333410"/>
          </a:xfrm>
          <a:prstGeom prst="rect">
            <a:avLst/>
          </a:prstGeom>
          <a:noFill/>
          <a:ln>
            <a:noFill/>
          </a:ln>
        </p:spPr>
        <p:txBody>
          <a:bodyPr anchorCtr="0" anchor="t" bIns="45700" lIns="91425" spcFirstLastPara="1" rIns="91425" wrap="square" tIns="45700">
            <a:normAutofit fontScale="70000" lnSpcReduction="20000"/>
          </a:bodyPr>
          <a:lstStyle/>
          <a:p>
            <a:pPr indent="-384047" lvl="0" marL="448056" rtl="0" algn="ctr">
              <a:lnSpc>
                <a:spcPct val="100000"/>
              </a:lnSpc>
              <a:spcBef>
                <a:spcPts val="0"/>
              </a:spcBef>
              <a:spcAft>
                <a:spcPts val="0"/>
              </a:spcAft>
              <a:buSzPct val="80000"/>
              <a:buFont typeface="Noto Sans Symbols"/>
              <a:buNone/>
            </a:pPr>
            <a:r>
              <a:rPr b="1" lang="tr" sz="3500">
                <a:solidFill>
                  <a:srgbClr val="FFFF00"/>
                </a:solidFill>
              </a:rPr>
              <a:t>ÂRİF NİHAT ASYA (1904-1975)</a:t>
            </a:r>
            <a:endParaRPr/>
          </a:p>
          <a:p>
            <a:pPr indent="-384047" lvl="0" marL="448056" rtl="0" algn="l">
              <a:spcBef>
                <a:spcPts val="518"/>
              </a:spcBef>
              <a:spcAft>
                <a:spcPts val="0"/>
              </a:spcAft>
              <a:buSzPct val="80000"/>
              <a:buFont typeface="Noto Sans Symbols"/>
              <a:buNone/>
            </a:pPr>
            <a:r>
              <a:t/>
            </a:r>
            <a:endParaRPr b="1" i="1" sz="2800"/>
          </a:p>
          <a:p>
            <a:pPr indent="-352044" lvl="0" marL="448056" rtl="0" algn="l">
              <a:spcBef>
                <a:spcPts val="518"/>
              </a:spcBef>
              <a:spcAft>
                <a:spcPts val="0"/>
              </a:spcAft>
              <a:buSzPct val="80000"/>
              <a:buChar char="⦿"/>
            </a:pPr>
            <a:r>
              <a:rPr lang="tr" sz="2800"/>
              <a:t> “</a:t>
            </a:r>
            <a:r>
              <a:rPr b="1" lang="tr" sz="2800"/>
              <a:t>Bayrak Şairi</a:t>
            </a:r>
            <a:r>
              <a:rPr lang="tr" sz="2800"/>
              <a:t>” olarak bilinir.</a:t>
            </a:r>
            <a:endParaRPr/>
          </a:p>
          <a:p>
            <a:pPr indent="-352044" lvl="0" marL="448056" rtl="0" algn="l">
              <a:spcBef>
                <a:spcPts val="518"/>
              </a:spcBef>
              <a:spcAft>
                <a:spcPts val="0"/>
              </a:spcAft>
              <a:buSzPct val="80000"/>
              <a:buChar char="⦿"/>
            </a:pPr>
            <a:r>
              <a:rPr lang="tr" sz="2800"/>
              <a:t> Hece ve aruzu kullandığı şiirlerin yanı sıra serbest şiirler de yazmıştır.</a:t>
            </a:r>
            <a:endParaRPr/>
          </a:p>
          <a:p>
            <a:pPr indent="-352044" lvl="0" marL="448056" rtl="0" algn="l">
              <a:spcBef>
                <a:spcPts val="518"/>
              </a:spcBef>
              <a:spcAft>
                <a:spcPts val="0"/>
              </a:spcAft>
              <a:buSzPct val="80000"/>
              <a:buChar char="⦿"/>
            </a:pPr>
            <a:r>
              <a:rPr lang="tr" sz="2800"/>
              <a:t>Dini ve milli duyguları, kahramanlıkları sade bir dille şiirleştirmiştir.</a:t>
            </a:r>
            <a:endParaRPr/>
          </a:p>
          <a:p>
            <a:pPr indent="-352044" lvl="0" marL="448056" rtl="0" algn="l">
              <a:spcBef>
                <a:spcPts val="518"/>
              </a:spcBef>
              <a:spcAft>
                <a:spcPts val="0"/>
              </a:spcAft>
              <a:buSzPct val="80000"/>
              <a:buChar char="⦿"/>
            </a:pPr>
            <a:r>
              <a:rPr lang="tr" sz="2800"/>
              <a:t> Rubai türünün son ustalarındandır.</a:t>
            </a:r>
            <a:endParaRPr/>
          </a:p>
          <a:p>
            <a:pPr indent="-384047" lvl="0" marL="448056" rtl="0" algn="l">
              <a:spcBef>
                <a:spcPts val="518"/>
              </a:spcBef>
              <a:spcAft>
                <a:spcPts val="0"/>
              </a:spcAft>
              <a:buSzPct val="80000"/>
              <a:buFont typeface="Noto Sans Symbols"/>
              <a:buNone/>
            </a:pPr>
            <a:r>
              <a:t/>
            </a:r>
            <a:endParaRPr sz="2800"/>
          </a:p>
          <a:p>
            <a:pPr indent="-384047" lvl="0" marL="448056" rtl="0" algn="l">
              <a:spcBef>
                <a:spcPts val="518"/>
              </a:spcBef>
              <a:spcAft>
                <a:spcPts val="0"/>
              </a:spcAft>
              <a:buSzPct val="80000"/>
              <a:buFont typeface="Noto Sans Symbols"/>
              <a:buNone/>
            </a:pPr>
            <a:r>
              <a:rPr b="1" lang="tr" sz="2800"/>
              <a:t>ESERLERİ</a:t>
            </a:r>
            <a:r>
              <a:rPr b="1" i="1" lang="tr" sz="2800"/>
              <a:t>:</a:t>
            </a:r>
            <a:endParaRPr/>
          </a:p>
          <a:p>
            <a:pPr indent="-352044" lvl="0" marL="448056" rtl="0" algn="l">
              <a:spcBef>
                <a:spcPts val="518"/>
              </a:spcBef>
              <a:spcAft>
                <a:spcPts val="0"/>
              </a:spcAft>
              <a:buSzPct val="80000"/>
              <a:buChar char="⦿"/>
            </a:pPr>
            <a:r>
              <a:rPr b="1" lang="tr" sz="2800"/>
              <a:t>Şiir:</a:t>
            </a:r>
            <a:r>
              <a:rPr lang="tr" sz="2800"/>
              <a:t> Bir Bayrak Rüzgar Bekliyor, Kıbrıs Rubaileri, Köprü</a:t>
            </a:r>
            <a:endParaRPr/>
          </a:p>
          <a:p>
            <a:pPr indent="-352044" lvl="0" marL="448056" rtl="0" algn="l">
              <a:spcBef>
                <a:spcPts val="518"/>
              </a:spcBef>
              <a:spcAft>
                <a:spcPts val="0"/>
              </a:spcAft>
              <a:buSzPct val="80000"/>
              <a:buChar char="⦿"/>
            </a:pPr>
            <a:r>
              <a:rPr b="1" lang="tr" sz="2800"/>
              <a:t>Mensur Şiir:</a:t>
            </a:r>
            <a:r>
              <a:rPr lang="tr" sz="2800"/>
              <a:t> Yastığımın Rüyası, Ayetler</a:t>
            </a:r>
            <a:endParaRPr/>
          </a:p>
          <a:p>
            <a:pPr indent="-352044" lvl="0" marL="448056" rtl="0" algn="l">
              <a:spcBef>
                <a:spcPts val="518"/>
              </a:spcBef>
              <a:spcAft>
                <a:spcPts val="0"/>
              </a:spcAft>
              <a:buSzPct val="80000"/>
              <a:buChar char="⦿"/>
            </a:pPr>
            <a:r>
              <a:rPr b="1" lang="tr" sz="2800"/>
              <a:t>Düzyazı:</a:t>
            </a:r>
            <a:r>
              <a:rPr lang="tr" sz="2800"/>
              <a:t> Kanatlar ve Gagalar, Terazi Kendini Tartmaz</a:t>
            </a:r>
            <a:endParaRPr/>
          </a:p>
          <a:p>
            <a:pPr indent="-252475" lvl="0" marL="448056" rtl="0" algn="l">
              <a:spcBef>
                <a:spcPts val="518"/>
              </a:spcBef>
              <a:spcAft>
                <a:spcPts val="0"/>
              </a:spcAft>
              <a:buSzPct val="80000"/>
              <a:buNone/>
            </a:pPr>
            <a:r>
              <a:t/>
            </a:r>
            <a:endParaRPr sz="28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67"/>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pic>
        <p:nvPicPr>
          <p:cNvPr descr="D:\Desktop\Ekran görüntüsü 2021-05-24 152400.jpg" id="397" name="Google Shape;397;p67"/>
          <p:cNvPicPr preferRelativeResize="0"/>
          <p:nvPr/>
        </p:nvPicPr>
        <p:blipFill rotWithShape="1">
          <a:blip r:embed="rId3">
            <a:alphaModFix/>
          </a:blip>
          <a:srcRect b="0" l="0" r="0" t="0"/>
          <a:stretch/>
        </p:blipFill>
        <p:spPr>
          <a:xfrm>
            <a:off x="2080388" y="700075"/>
            <a:ext cx="4722019" cy="3743325"/>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90000">
              <a:srgbClr val="000000">
                <a:alpha val="40000"/>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68"/>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403" name="Google Shape;403;p68"/>
          <p:cNvSpPr txBox="1"/>
          <p:nvPr>
            <p:ph idx="4294967295" type="body"/>
          </p:nvPr>
        </p:nvSpPr>
        <p:spPr>
          <a:xfrm>
            <a:off x="251525" y="465525"/>
            <a:ext cx="8712900" cy="4276200"/>
          </a:xfrm>
          <a:prstGeom prst="rect">
            <a:avLst/>
          </a:prstGeom>
          <a:noFill/>
          <a:ln cap="flat" cmpd="sng" w="9525">
            <a:solidFill>
              <a:srgbClr val="FFFF00"/>
            </a:solidFill>
            <a:prstDash val="solid"/>
            <a:round/>
            <a:headEnd len="sm" w="sm" type="none"/>
            <a:tailEnd len="sm" w="sm" type="none"/>
          </a:ln>
        </p:spPr>
        <p:txBody>
          <a:bodyPr anchorCtr="0" anchor="t" bIns="45700" lIns="91425" spcFirstLastPara="1" rIns="91425" wrap="square" tIns="45700">
            <a:normAutofit fontScale="77500" lnSpcReduction="10000"/>
          </a:bodyPr>
          <a:lstStyle/>
          <a:p>
            <a:pPr indent="-384047" lvl="0" marL="448056" rtl="0" algn="ctr">
              <a:lnSpc>
                <a:spcPct val="100000"/>
              </a:lnSpc>
              <a:spcBef>
                <a:spcPts val="0"/>
              </a:spcBef>
              <a:spcAft>
                <a:spcPts val="0"/>
              </a:spcAft>
              <a:buSzPct val="72033"/>
              <a:buFont typeface="Noto Sans Symbols"/>
              <a:buNone/>
            </a:pPr>
            <a:r>
              <a:rPr b="1" lang="tr" sz="3887">
                <a:solidFill>
                  <a:srgbClr val="FFFF00"/>
                </a:solidFill>
              </a:rPr>
              <a:t>TARIK BUĞRA (1918-1994)</a:t>
            </a:r>
            <a:endParaRPr sz="3387">
              <a:solidFill>
                <a:srgbClr val="FFFF00"/>
              </a:solidFill>
            </a:endParaRPr>
          </a:p>
          <a:p>
            <a:pPr indent="-384047" lvl="0" marL="448056" rtl="0" algn="l">
              <a:lnSpc>
                <a:spcPct val="80000"/>
              </a:lnSpc>
              <a:spcBef>
                <a:spcPts val="560"/>
              </a:spcBef>
              <a:spcAft>
                <a:spcPts val="0"/>
              </a:spcAft>
              <a:buSzPct val="80000"/>
              <a:buFont typeface="Noto Sans Symbols"/>
              <a:buNone/>
            </a:pPr>
            <a:r>
              <a:t/>
            </a:r>
            <a:endParaRPr b="1" i="1" sz="2800"/>
          </a:p>
          <a:p>
            <a:pPr indent="-352044" lvl="0" marL="448056" rtl="0" algn="l">
              <a:lnSpc>
                <a:spcPct val="80000"/>
              </a:lnSpc>
              <a:spcBef>
                <a:spcPts val="560"/>
              </a:spcBef>
              <a:spcAft>
                <a:spcPts val="0"/>
              </a:spcAft>
              <a:buSzPct val="80000"/>
              <a:buChar char="⦿"/>
            </a:pPr>
            <a:r>
              <a:rPr lang="tr" sz="2800"/>
              <a:t>Öykü, roman, deneme ve tiyatrolarıyla tanınır.</a:t>
            </a:r>
            <a:endParaRPr/>
          </a:p>
          <a:p>
            <a:pPr indent="-352044" lvl="0" marL="448056" rtl="0" algn="l">
              <a:lnSpc>
                <a:spcPct val="80000"/>
              </a:lnSpc>
              <a:spcBef>
                <a:spcPts val="560"/>
              </a:spcBef>
              <a:spcAft>
                <a:spcPts val="0"/>
              </a:spcAft>
              <a:buSzPct val="80000"/>
              <a:buChar char="⦿"/>
            </a:pPr>
            <a:r>
              <a:rPr lang="tr" sz="2800"/>
              <a:t>Öykü ve romanlarında Türk toplumunun tarihine yönelmiştir.</a:t>
            </a:r>
            <a:endParaRPr/>
          </a:p>
          <a:p>
            <a:pPr indent="-352044" lvl="0" marL="448056" rtl="0" algn="l">
              <a:lnSpc>
                <a:spcPct val="80000"/>
              </a:lnSpc>
              <a:spcBef>
                <a:spcPts val="560"/>
              </a:spcBef>
              <a:spcAft>
                <a:spcPts val="0"/>
              </a:spcAft>
              <a:buSzPct val="80000"/>
              <a:buChar char="⦿"/>
            </a:pPr>
            <a:r>
              <a:rPr lang="tr" sz="2800"/>
              <a:t>Psikolojik öğelere yer vermiştir.</a:t>
            </a:r>
            <a:endParaRPr/>
          </a:p>
          <a:p>
            <a:pPr indent="-352044" lvl="0" marL="448056" rtl="0" algn="l">
              <a:lnSpc>
                <a:spcPct val="80000"/>
              </a:lnSpc>
              <a:spcBef>
                <a:spcPts val="560"/>
              </a:spcBef>
              <a:spcAft>
                <a:spcPts val="0"/>
              </a:spcAft>
              <a:buSzPct val="80000"/>
              <a:buChar char="⦿"/>
            </a:pPr>
            <a:r>
              <a:rPr lang="tr" sz="2800"/>
              <a:t>Kurtuluş Savaşı yıllarını anlattığı </a:t>
            </a:r>
            <a:r>
              <a:rPr b="1" lang="tr" sz="2800"/>
              <a:t>Küçük Ağa </a:t>
            </a:r>
            <a:r>
              <a:rPr lang="tr" sz="2800"/>
              <a:t>ve Osmanlı devletinin kuruluşunu anlattığı “</a:t>
            </a:r>
            <a:r>
              <a:rPr b="1" lang="tr" sz="2800"/>
              <a:t>Osmancık</a:t>
            </a:r>
            <a:r>
              <a:rPr lang="tr" sz="2800"/>
              <a:t>” romanlarıyla tanınır.</a:t>
            </a:r>
            <a:endParaRPr/>
          </a:p>
          <a:p>
            <a:pPr indent="-241807" lvl="0" marL="448056" rtl="0" algn="l">
              <a:lnSpc>
                <a:spcPct val="80000"/>
              </a:lnSpc>
              <a:spcBef>
                <a:spcPts val="560"/>
              </a:spcBef>
              <a:spcAft>
                <a:spcPts val="0"/>
              </a:spcAft>
              <a:buSzPct val="80000"/>
              <a:buNone/>
            </a:pPr>
            <a:r>
              <a:t/>
            </a:r>
            <a:endParaRPr sz="2800"/>
          </a:p>
          <a:p>
            <a:pPr indent="-384047" lvl="0" marL="448056" rtl="0" algn="l">
              <a:spcBef>
                <a:spcPts val="640"/>
              </a:spcBef>
              <a:spcAft>
                <a:spcPts val="0"/>
              </a:spcAft>
              <a:buNone/>
            </a:pPr>
            <a:r>
              <a:rPr b="1" lang="tr" sz="3200">
                <a:solidFill>
                  <a:srgbClr val="FFFF00"/>
                </a:solidFill>
              </a:rPr>
              <a:t>Bazı Eserleri:</a:t>
            </a:r>
            <a:endParaRPr/>
          </a:p>
          <a:p>
            <a:pPr indent="-352044" lvl="0" marL="448056" rtl="0" algn="l">
              <a:lnSpc>
                <a:spcPct val="80000"/>
              </a:lnSpc>
              <a:spcBef>
                <a:spcPts val="560"/>
              </a:spcBef>
              <a:spcAft>
                <a:spcPts val="0"/>
              </a:spcAft>
              <a:buSzPct val="80000"/>
              <a:buChar char="⦿"/>
            </a:pPr>
            <a:r>
              <a:rPr b="1" lang="tr" sz="2800"/>
              <a:t>Roman:</a:t>
            </a:r>
            <a:r>
              <a:rPr lang="tr" sz="2800"/>
              <a:t> Küçük Ağa, Küçük Ağa Ankara’da, Osmancık, Firavun İmanı, İbiş'in Rüyası</a:t>
            </a:r>
            <a:endParaRPr/>
          </a:p>
          <a:p>
            <a:pPr indent="-352044" lvl="0" marL="448056" rtl="0" algn="l">
              <a:lnSpc>
                <a:spcPct val="80000"/>
              </a:lnSpc>
              <a:spcBef>
                <a:spcPts val="560"/>
              </a:spcBef>
              <a:spcAft>
                <a:spcPts val="0"/>
              </a:spcAft>
              <a:buSzPct val="80000"/>
              <a:buChar char="⦿"/>
            </a:pPr>
            <a:r>
              <a:rPr b="1" lang="tr" sz="2800"/>
              <a:t>Öykü:</a:t>
            </a:r>
            <a:r>
              <a:rPr lang="tr" sz="2800"/>
              <a:t> Yarın Diye Bir Şey Yoktur, Siyah Kehribar, Oğlumuz</a:t>
            </a:r>
            <a:r>
              <a:rPr lang="tr"/>
              <a:t>...</a:t>
            </a:r>
            <a:endParaRPr sz="28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69"/>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pic>
        <p:nvPicPr>
          <p:cNvPr descr="D:\Desktop\Ekran görüntüsü 2021-05-24 152519.jpg" id="409" name="Google Shape;409;p69"/>
          <p:cNvPicPr preferRelativeResize="0"/>
          <p:nvPr/>
        </p:nvPicPr>
        <p:blipFill rotWithShape="1">
          <a:blip r:embed="rId3">
            <a:alphaModFix/>
          </a:blip>
          <a:srcRect b="0" l="0" r="0" t="0"/>
          <a:stretch/>
        </p:blipFill>
        <p:spPr>
          <a:xfrm>
            <a:off x="1457325" y="1625204"/>
            <a:ext cx="4672013" cy="1893094"/>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90000">
              <a:srgbClr val="000000">
                <a:alpha val="40000"/>
              </a:srgbClr>
            </a:outerShdw>
          </a:effectLst>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70"/>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415" name="Google Shape;415;p70"/>
          <p:cNvSpPr txBox="1"/>
          <p:nvPr>
            <p:ph idx="4294967295" type="body"/>
          </p:nvPr>
        </p:nvSpPr>
        <p:spPr>
          <a:xfrm>
            <a:off x="395536" y="465516"/>
            <a:ext cx="7632848" cy="4549434"/>
          </a:xfrm>
          <a:prstGeom prst="rect">
            <a:avLst/>
          </a:prstGeom>
          <a:noFill/>
          <a:ln>
            <a:noFill/>
          </a:ln>
        </p:spPr>
        <p:txBody>
          <a:bodyPr anchorCtr="0" anchor="t" bIns="45700" lIns="91425" spcFirstLastPara="1" rIns="91425" wrap="square" tIns="45700">
            <a:normAutofit fontScale="92500" lnSpcReduction="20000"/>
          </a:bodyPr>
          <a:lstStyle/>
          <a:p>
            <a:pPr indent="-384047" lvl="0" marL="448056" rtl="0" algn="ctr">
              <a:spcBef>
                <a:spcPts val="0"/>
              </a:spcBef>
              <a:spcAft>
                <a:spcPts val="0"/>
              </a:spcAft>
              <a:buSzPct val="80000"/>
              <a:buFont typeface="Noto Sans Symbols"/>
              <a:buNone/>
            </a:pPr>
            <a:r>
              <a:rPr b="1" lang="tr" sz="3500">
                <a:solidFill>
                  <a:srgbClr val="FFFF00"/>
                </a:solidFill>
              </a:rPr>
              <a:t>ZİYA OSMAN SABA (1910-1957)</a:t>
            </a:r>
            <a:endParaRPr/>
          </a:p>
          <a:p>
            <a:pPr indent="-384047" lvl="0" marL="448056" rtl="0" algn="l">
              <a:spcBef>
                <a:spcPts val="518"/>
              </a:spcBef>
              <a:spcAft>
                <a:spcPts val="0"/>
              </a:spcAft>
              <a:buSzPct val="80000"/>
              <a:buFont typeface="Noto Sans Symbols"/>
              <a:buNone/>
            </a:pPr>
            <a:r>
              <a:t/>
            </a:r>
            <a:endParaRPr b="1" i="1" sz="2800"/>
          </a:p>
          <a:p>
            <a:pPr indent="-384047" lvl="0" marL="448056" rtl="0" algn="l">
              <a:spcBef>
                <a:spcPts val="518"/>
              </a:spcBef>
              <a:spcAft>
                <a:spcPts val="0"/>
              </a:spcAft>
              <a:buSzPct val="80000"/>
              <a:buChar char="⦿"/>
            </a:pPr>
            <a:r>
              <a:rPr lang="tr" sz="2800"/>
              <a:t>Yedi Meşaleciler içinde şiiri uzun soluklu olarak sürdüren tek kişidir.</a:t>
            </a:r>
            <a:endParaRPr/>
          </a:p>
          <a:p>
            <a:pPr indent="-384047" lvl="0" marL="448056" rtl="0" algn="l">
              <a:spcBef>
                <a:spcPts val="518"/>
              </a:spcBef>
              <a:spcAft>
                <a:spcPts val="0"/>
              </a:spcAft>
              <a:buSzPct val="80000"/>
              <a:buChar char="⦿"/>
            </a:pPr>
            <a:r>
              <a:rPr lang="tr" sz="2800"/>
              <a:t> Hece ölçüsüyle yazdığı şiirlerin yanında serbest şiirleri de vardır.</a:t>
            </a:r>
            <a:endParaRPr/>
          </a:p>
          <a:p>
            <a:pPr indent="-384047" lvl="0" marL="448056" rtl="0" algn="l">
              <a:spcBef>
                <a:spcPts val="518"/>
              </a:spcBef>
              <a:spcAft>
                <a:spcPts val="0"/>
              </a:spcAft>
              <a:buSzPct val="80000"/>
              <a:buChar char="⦿"/>
            </a:pPr>
            <a:r>
              <a:rPr lang="tr" sz="2800"/>
              <a:t> Şiirlerinde çocukluğa özlem, anılar, ev ve aile sevgisi konuları öne çıkar.</a:t>
            </a:r>
            <a:endParaRPr/>
          </a:p>
          <a:p>
            <a:pPr indent="-384047" lvl="0" marL="448056" rtl="0" algn="l">
              <a:spcBef>
                <a:spcPts val="518"/>
              </a:spcBef>
              <a:spcAft>
                <a:spcPts val="0"/>
              </a:spcAft>
              <a:buSzPct val="80000"/>
              <a:buChar char="⦿"/>
            </a:pPr>
            <a:r>
              <a:rPr lang="tr" sz="2800"/>
              <a:t> Öykülerinde de ağırlıklı olarak anılarından hareket etmiştir.</a:t>
            </a:r>
            <a:endParaRPr/>
          </a:p>
          <a:p>
            <a:pPr indent="-252475" lvl="0" marL="448056" rtl="0" algn="l">
              <a:spcBef>
                <a:spcPts val="518"/>
              </a:spcBef>
              <a:spcAft>
                <a:spcPts val="0"/>
              </a:spcAft>
              <a:buSzPct val="80000"/>
              <a:buNone/>
            </a:pPr>
            <a:r>
              <a:t/>
            </a:r>
            <a:endParaRPr sz="2800"/>
          </a:p>
          <a:p>
            <a:pPr indent="-384047" lvl="0" marL="448056" rtl="0" algn="l">
              <a:spcBef>
                <a:spcPts val="518"/>
              </a:spcBef>
              <a:spcAft>
                <a:spcPts val="0"/>
              </a:spcAft>
              <a:buSzPct val="80000"/>
              <a:buFont typeface="Noto Sans Symbols"/>
              <a:buNone/>
            </a:pPr>
            <a:r>
              <a:rPr b="1" i="1" lang="tr" sz="2800"/>
              <a:t>ESERLERİ:</a:t>
            </a:r>
            <a:endParaRPr/>
          </a:p>
          <a:p>
            <a:pPr indent="-384047" lvl="0" marL="448056" rtl="0" algn="l">
              <a:spcBef>
                <a:spcPts val="518"/>
              </a:spcBef>
              <a:spcAft>
                <a:spcPts val="0"/>
              </a:spcAft>
              <a:buSzPct val="80000"/>
              <a:buChar char="⦿"/>
            </a:pPr>
            <a:r>
              <a:rPr b="1" i="1" lang="tr" sz="2800"/>
              <a:t>Şiir:</a:t>
            </a:r>
            <a:r>
              <a:rPr lang="tr" sz="2800"/>
              <a:t> Sebil ve Güvercinler</a:t>
            </a:r>
            <a:endParaRPr/>
          </a:p>
          <a:p>
            <a:pPr indent="-384047" lvl="0" marL="448056" rtl="0" algn="l">
              <a:spcBef>
                <a:spcPts val="518"/>
              </a:spcBef>
              <a:spcAft>
                <a:spcPts val="0"/>
              </a:spcAft>
              <a:buSzPct val="80000"/>
              <a:buChar char="⦿"/>
            </a:pPr>
            <a:r>
              <a:rPr b="1" lang="tr" sz="2800"/>
              <a:t>Öykü:</a:t>
            </a:r>
            <a:r>
              <a:rPr lang="tr" sz="2800"/>
              <a:t> Mesut İnsanlar Fotoğrafhanesi, Değişen İstanbul</a:t>
            </a:r>
            <a:endParaRPr/>
          </a:p>
          <a:p>
            <a:pPr indent="-252475" lvl="0" marL="448056" rtl="0" algn="l">
              <a:spcBef>
                <a:spcPts val="518"/>
              </a:spcBef>
              <a:spcAft>
                <a:spcPts val="0"/>
              </a:spcAft>
              <a:buSzPct val="80000"/>
              <a:buNone/>
            </a:pPr>
            <a:r>
              <a:t/>
            </a:r>
            <a:endParaRPr sz="28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71"/>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pic>
        <p:nvPicPr>
          <p:cNvPr descr="D:\Desktop\Ekran görüntüsü 2021-05-24 152621.jpg" id="421" name="Google Shape;421;p71"/>
          <p:cNvPicPr preferRelativeResize="0"/>
          <p:nvPr/>
        </p:nvPicPr>
        <p:blipFill rotWithShape="1">
          <a:blip r:embed="rId3">
            <a:alphaModFix/>
          </a:blip>
          <a:srcRect b="0" l="0" r="0" t="0"/>
          <a:stretch/>
        </p:blipFill>
        <p:spPr>
          <a:xfrm>
            <a:off x="1987200" y="1455081"/>
            <a:ext cx="4714875" cy="1900238"/>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90000">
              <a:srgbClr val="000000">
                <a:alpha val="40000"/>
              </a:srgbClr>
            </a:outerShdw>
          </a:effectLst>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72"/>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427" name="Google Shape;427;p72"/>
          <p:cNvSpPr txBox="1"/>
          <p:nvPr>
            <p:ph idx="4294967295" type="body"/>
          </p:nvPr>
        </p:nvSpPr>
        <p:spPr>
          <a:xfrm>
            <a:off x="323525" y="465525"/>
            <a:ext cx="8640900" cy="4344900"/>
          </a:xfrm>
          <a:prstGeom prst="rect">
            <a:avLst/>
          </a:prstGeom>
          <a:noFill/>
          <a:ln>
            <a:noFill/>
          </a:ln>
        </p:spPr>
        <p:txBody>
          <a:bodyPr anchorCtr="0" anchor="t" bIns="45700" lIns="91425" spcFirstLastPara="1" rIns="91425" wrap="square" tIns="45700">
            <a:normAutofit fontScale="85000" lnSpcReduction="10000"/>
          </a:bodyPr>
          <a:lstStyle/>
          <a:p>
            <a:pPr indent="0" lvl="0" marL="64008" rtl="0" algn="ctr">
              <a:lnSpc>
                <a:spcPct val="100000"/>
              </a:lnSpc>
              <a:spcBef>
                <a:spcPts val="0"/>
              </a:spcBef>
              <a:spcAft>
                <a:spcPts val="0"/>
              </a:spcAft>
              <a:buSzPct val="68571"/>
              <a:buNone/>
            </a:pPr>
            <a:r>
              <a:rPr b="1" lang="tr" sz="3500">
                <a:solidFill>
                  <a:srgbClr val="FFFF00"/>
                </a:solidFill>
              </a:rPr>
              <a:t>YAŞAR NABİ NAYIR (1908-1981)</a:t>
            </a:r>
            <a:endParaRPr sz="3500"/>
          </a:p>
          <a:p>
            <a:pPr indent="0" lvl="0" marL="64008" rtl="0" algn="l">
              <a:lnSpc>
                <a:spcPct val="100000"/>
              </a:lnSpc>
              <a:spcBef>
                <a:spcPts val="600"/>
              </a:spcBef>
              <a:spcAft>
                <a:spcPts val="0"/>
              </a:spcAft>
              <a:buSzPct val="80000"/>
              <a:buNone/>
            </a:pPr>
            <a:r>
              <a:t/>
            </a:r>
            <a:endParaRPr b="1" i="1"/>
          </a:p>
          <a:p>
            <a:pPr indent="-361187" lvl="0" marL="448056" rtl="0" algn="l">
              <a:lnSpc>
                <a:spcPct val="100000"/>
              </a:lnSpc>
              <a:spcBef>
                <a:spcPts val="600"/>
              </a:spcBef>
              <a:spcAft>
                <a:spcPts val="0"/>
              </a:spcAft>
              <a:buSzPct val="80000"/>
              <a:buChar char="⦿"/>
            </a:pPr>
            <a:r>
              <a:rPr lang="tr"/>
              <a:t>Yedi Meşalecilerdendir.</a:t>
            </a:r>
            <a:endParaRPr/>
          </a:p>
          <a:p>
            <a:pPr indent="-361187" lvl="0" marL="448056" rtl="0" algn="l">
              <a:lnSpc>
                <a:spcPct val="100000"/>
              </a:lnSpc>
              <a:spcBef>
                <a:spcPts val="600"/>
              </a:spcBef>
              <a:spcAft>
                <a:spcPts val="0"/>
              </a:spcAft>
              <a:buSzPct val="80000"/>
              <a:buChar char="⦿"/>
            </a:pPr>
            <a:r>
              <a:rPr lang="tr"/>
              <a:t>Şiirleri dışında değişik türlerde eserler de vermiştir.</a:t>
            </a:r>
            <a:endParaRPr/>
          </a:p>
          <a:p>
            <a:pPr indent="-361187" lvl="0" marL="448056" rtl="0" algn="l">
              <a:lnSpc>
                <a:spcPct val="100000"/>
              </a:lnSpc>
              <a:spcBef>
                <a:spcPts val="600"/>
              </a:spcBef>
              <a:spcAft>
                <a:spcPts val="0"/>
              </a:spcAft>
              <a:buSzPct val="80000"/>
              <a:buChar char="⦿"/>
            </a:pPr>
            <a:r>
              <a:rPr lang="tr"/>
              <a:t>Varlık dergisinin kurucusu olması bakımından önem taşımaktadır.</a:t>
            </a:r>
            <a:endParaRPr/>
          </a:p>
          <a:p>
            <a:pPr indent="-231647" lvl="0" marL="448056" rtl="0" algn="l">
              <a:lnSpc>
                <a:spcPct val="100000"/>
              </a:lnSpc>
              <a:spcBef>
                <a:spcPts val="600"/>
              </a:spcBef>
              <a:spcAft>
                <a:spcPts val="0"/>
              </a:spcAft>
              <a:buSzPct val="80000"/>
              <a:buNone/>
            </a:pPr>
            <a:r>
              <a:t/>
            </a:r>
            <a:endParaRPr/>
          </a:p>
          <a:p>
            <a:pPr indent="-361187" lvl="0" marL="448056" rtl="0" algn="l">
              <a:spcBef>
                <a:spcPts val="640"/>
              </a:spcBef>
              <a:spcAft>
                <a:spcPts val="0"/>
              </a:spcAft>
              <a:buSzPct val="75000"/>
              <a:buChar char="⦿"/>
            </a:pPr>
            <a:r>
              <a:rPr b="1" lang="tr" sz="3200">
                <a:solidFill>
                  <a:srgbClr val="FFFF00"/>
                </a:solidFill>
              </a:rPr>
              <a:t>Bazı Eserleri:</a:t>
            </a:r>
            <a:endParaRPr/>
          </a:p>
          <a:p>
            <a:pPr indent="-361187" lvl="0" marL="448056" rtl="0" algn="l">
              <a:lnSpc>
                <a:spcPct val="100000"/>
              </a:lnSpc>
              <a:spcBef>
                <a:spcPts val="600"/>
              </a:spcBef>
              <a:spcAft>
                <a:spcPts val="0"/>
              </a:spcAft>
              <a:buSzPct val="80000"/>
              <a:buChar char="⦿"/>
            </a:pPr>
            <a:r>
              <a:rPr b="1" lang="tr"/>
              <a:t>Şiir</a:t>
            </a:r>
            <a:r>
              <a:rPr b="1" i="1" lang="tr"/>
              <a:t>:</a:t>
            </a:r>
            <a:r>
              <a:rPr lang="tr"/>
              <a:t> Kahramanlar, Onar Mısra</a:t>
            </a:r>
            <a:endParaRPr/>
          </a:p>
          <a:p>
            <a:pPr indent="-231647" lvl="0" marL="448056" rtl="0" algn="l">
              <a:lnSpc>
                <a:spcPct val="100000"/>
              </a:lnSpc>
              <a:spcBef>
                <a:spcPts val="600"/>
              </a:spcBef>
              <a:spcAft>
                <a:spcPts val="0"/>
              </a:spcAft>
              <a:buSzPct val="80000"/>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73"/>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pic>
        <p:nvPicPr>
          <p:cNvPr descr="D:\Desktop\Ekran görüntüsü 2021-05-24 153101.jpg" id="433" name="Google Shape;433;p73"/>
          <p:cNvPicPr preferRelativeResize="0"/>
          <p:nvPr/>
        </p:nvPicPr>
        <p:blipFill rotWithShape="1">
          <a:blip r:embed="rId3">
            <a:alphaModFix/>
          </a:blip>
          <a:srcRect b="0" l="0" r="0" t="0"/>
          <a:stretch/>
        </p:blipFill>
        <p:spPr>
          <a:xfrm>
            <a:off x="2822975" y="767175"/>
            <a:ext cx="3133700" cy="3609124"/>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90000">
              <a:srgbClr val="000000">
                <a:alpha val="4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9"/>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162" name="Google Shape;162;p29"/>
          <p:cNvSpPr txBox="1"/>
          <p:nvPr>
            <p:ph idx="4294967295" type="body"/>
          </p:nvPr>
        </p:nvSpPr>
        <p:spPr>
          <a:xfrm>
            <a:off x="179500" y="431075"/>
            <a:ext cx="8064600" cy="4334100"/>
          </a:xfrm>
          <a:prstGeom prst="rect">
            <a:avLst/>
          </a:prstGeom>
          <a:noFill/>
          <a:ln>
            <a:noFill/>
          </a:ln>
        </p:spPr>
        <p:txBody>
          <a:bodyPr anchorCtr="0" anchor="t" bIns="45700" lIns="91425" spcFirstLastPara="1" rIns="91425" wrap="square" tIns="45700">
            <a:noAutofit/>
          </a:bodyPr>
          <a:lstStyle/>
          <a:p>
            <a:pPr indent="-364997" lvl="0" marL="448056" rtl="0" algn="l">
              <a:lnSpc>
                <a:spcPct val="80000"/>
              </a:lnSpc>
              <a:spcBef>
                <a:spcPts val="0"/>
              </a:spcBef>
              <a:spcAft>
                <a:spcPts val="0"/>
              </a:spcAft>
              <a:buSzPts val="1940"/>
              <a:buChar char="⦿"/>
            </a:pPr>
            <a:r>
              <a:rPr lang="tr" sz="2500"/>
              <a:t>Roman ve hikayelerde toplumsal ve kültürel farklılıklar, ülke ve toplum sorunları, Kurtuluş Savaşı, eski-yeni çatışması, köy ve kasaba insanın çelişkileri, tarihi konular, yanlış Batılılaşma konuları ağırlıkla işlenmiştir.</a:t>
            </a:r>
            <a:endParaRPr sz="2700"/>
          </a:p>
          <a:p>
            <a:pPr indent="-364997" lvl="0" marL="448056" rtl="0" algn="l">
              <a:lnSpc>
                <a:spcPct val="80000"/>
              </a:lnSpc>
              <a:spcBef>
                <a:spcPts val="560"/>
              </a:spcBef>
              <a:spcAft>
                <a:spcPts val="0"/>
              </a:spcAft>
              <a:buSzPts val="1940"/>
              <a:buChar char="⦿"/>
            </a:pPr>
            <a:r>
              <a:rPr lang="tr" sz="2500"/>
              <a:t>Tiyatro, yeni Cumhuriyetin ilkelerini halka aktarmada bir araç olarak hızla yaygınlaşmaya başlamıştır; çocuk tiyatrosu çalışmaları yapılmış, kadınlar sahnede daha çok yer almaya başlamış, Devlet Konservatuarı açılmıştır.</a:t>
            </a:r>
            <a:endParaRPr sz="2700"/>
          </a:p>
          <a:p>
            <a:pPr indent="-364997" lvl="0" marL="448056" rtl="0" algn="l">
              <a:lnSpc>
                <a:spcPct val="80000"/>
              </a:lnSpc>
              <a:spcBef>
                <a:spcPts val="560"/>
              </a:spcBef>
              <a:spcAft>
                <a:spcPts val="0"/>
              </a:spcAft>
              <a:buSzPts val="1940"/>
              <a:buChar char="⦿"/>
            </a:pPr>
            <a:r>
              <a:rPr lang="tr" sz="2500"/>
              <a:t>Deneme, eleştiri, edebiyat tarihi alanlarında Cumhuriyet döneminde büyük ilerlemeler kaydedilir, önemli eserler verilir.</a:t>
            </a:r>
            <a:endParaRPr sz="2700"/>
          </a:p>
          <a:p>
            <a:pPr indent="-241807" lvl="0" marL="448056" rtl="0" algn="l">
              <a:lnSpc>
                <a:spcPct val="80000"/>
              </a:lnSpc>
              <a:spcBef>
                <a:spcPts val="560"/>
              </a:spcBef>
              <a:spcAft>
                <a:spcPts val="0"/>
              </a:spcAft>
              <a:buSzPts val="2240"/>
              <a:buNone/>
            </a:pPr>
            <a:r>
              <a:t/>
            </a:r>
            <a:endParaRPr sz="25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74"/>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439" name="Google Shape;439;p74"/>
          <p:cNvSpPr txBox="1"/>
          <p:nvPr>
            <p:ph idx="4294967295" type="body"/>
          </p:nvPr>
        </p:nvSpPr>
        <p:spPr>
          <a:xfrm>
            <a:off x="179500" y="357501"/>
            <a:ext cx="8640900" cy="4503900"/>
          </a:xfrm>
          <a:prstGeom prst="rect">
            <a:avLst/>
          </a:prstGeom>
          <a:noFill/>
          <a:ln>
            <a:noFill/>
          </a:ln>
        </p:spPr>
        <p:txBody>
          <a:bodyPr anchorCtr="0" anchor="t" bIns="45700" lIns="91425" spcFirstLastPara="1" rIns="91425" wrap="square" tIns="45700">
            <a:normAutofit fontScale="92500" lnSpcReduction="10000"/>
          </a:bodyPr>
          <a:lstStyle/>
          <a:p>
            <a:pPr indent="-384047" lvl="0" marL="448056" rtl="0" algn="ctr">
              <a:lnSpc>
                <a:spcPct val="100000"/>
              </a:lnSpc>
              <a:spcBef>
                <a:spcPts val="0"/>
              </a:spcBef>
              <a:spcAft>
                <a:spcPts val="0"/>
              </a:spcAft>
              <a:buSzPct val="80000"/>
              <a:buFont typeface="Noto Sans Symbols"/>
              <a:buNone/>
            </a:pPr>
            <a:r>
              <a:rPr b="1" lang="tr" sz="3200">
                <a:solidFill>
                  <a:srgbClr val="FFFF00"/>
                </a:solidFill>
              </a:rPr>
              <a:t>CEVDET KUDRET SOLOK (1907-1992)</a:t>
            </a:r>
            <a:endParaRPr/>
          </a:p>
          <a:p>
            <a:pPr indent="-384047" lvl="0" marL="448056" rtl="0" algn="l">
              <a:lnSpc>
                <a:spcPct val="100000"/>
              </a:lnSpc>
              <a:spcBef>
                <a:spcPts val="600"/>
              </a:spcBef>
              <a:spcAft>
                <a:spcPts val="0"/>
              </a:spcAft>
              <a:buSzPct val="80000"/>
              <a:buFont typeface="Noto Sans Symbols"/>
              <a:buNone/>
            </a:pPr>
            <a:r>
              <a:t/>
            </a:r>
            <a:endParaRPr b="1" i="1"/>
          </a:p>
          <a:p>
            <a:pPr indent="-372617" lvl="0" marL="448056" rtl="0" algn="l">
              <a:lnSpc>
                <a:spcPct val="100000"/>
              </a:lnSpc>
              <a:spcBef>
                <a:spcPts val="600"/>
              </a:spcBef>
              <a:spcAft>
                <a:spcPts val="0"/>
              </a:spcAft>
              <a:buSzPct val="80000"/>
              <a:buChar char="⦿"/>
            </a:pPr>
            <a:r>
              <a:rPr lang="tr"/>
              <a:t> Yedi Meşalecilerdendir.</a:t>
            </a:r>
            <a:endParaRPr/>
          </a:p>
          <a:p>
            <a:pPr indent="-372617" lvl="0" marL="448056" rtl="0" algn="l">
              <a:lnSpc>
                <a:spcPct val="100000"/>
              </a:lnSpc>
              <a:spcBef>
                <a:spcPts val="600"/>
              </a:spcBef>
              <a:spcAft>
                <a:spcPts val="0"/>
              </a:spcAft>
              <a:buSzPct val="80000"/>
              <a:buChar char="⦿"/>
            </a:pPr>
            <a:r>
              <a:rPr lang="tr"/>
              <a:t> Şiirde ısrarcı olamayan yazar, edebiyat araştırmalarına yönelmiştir.</a:t>
            </a:r>
            <a:endParaRPr/>
          </a:p>
          <a:p>
            <a:pPr indent="-231647" lvl="0" marL="448056" rtl="0" algn="l">
              <a:lnSpc>
                <a:spcPct val="100000"/>
              </a:lnSpc>
              <a:spcBef>
                <a:spcPts val="600"/>
              </a:spcBef>
              <a:spcAft>
                <a:spcPts val="0"/>
              </a:spcAft>
              <a:buSzPct val="80000"/>
              <a:buNone/>
            </a:pPr>
            <a:r>
              <a:t/>
            </a:r>
            <a:endParaRPr/>
          </a:p>
          <a:p>
            <a:pPr indent="-384047" lvl="0" marL="448056" rtl="0" algn="l">
              <a:spcBef>
                <a:spcPts val="640"/>
              </a:spcBef>
              <a:spcAft>
                <a:spcPts val="0"/>
              </a:spcAft>
              <a:buNone/>
            </a:pPr>
            <a:r>
              <a:rPr b="1" lang="tr" sz="3200">
                <a:solidFill>
                  <a:srgbClr val="FFFF00"/>
                </a:solidFill>
              </a:rPr>
              <a:t>Bazı Eserleri:</a:t>
            </a:r>
            <a:endParaRPr/>
          </a:p>
          <a:p>
            <a:pPr indent="-372617" lvl="0" marL="448056" rtl="0" algn="l">
              <a:lnSpc>
                <a:spcPct val="100000"/>
              </a:lnSpc>
              <a:spcBef>
                <a:spcPts val="600"/>
              </a:spcBef>
              <a:spcAft>
                <a:spcPts val="0"/>
              </a:spcAft>
              <a:buSzPct val="80000"/>
              <a:buChar char="⦿"/>
            </a:pPr>
            <a:r>
              <a:rPr b="1" lang="tr"/>
              <a:t>Deneme-Eleştiri:</a:t>
            </a:r>
            <a:r>
              <a:rPr lang="tr"/>
              <a:t> Dilleri Var Bizim Dile Benzemez</a:t>
            </a:r>
            <a:endParaRPr/>
          </a:p>
          <a:p>
            <a:pPr indent="-372617" lvl="0" marL="448056" rtl="0" algn="l">
              <a:lnSpc>
                <a:spcPct val="100000"/>
              </a:lnSpc>
              <a:spcBef>
                <a:spcPts val="600"/>
              </a:spcBef>
              <a:spcAft>
                <a:spcPts val="0"/>
              </a:spcAft>
              <a:buSzPct val="80000"/>
              <a:buChar char="⦿"/>
            </a:pPr>
            <a:r>
              <a:rPr b="1" lang="tr"/>
              <a:t>Araştırma-inceleme:</a:t>
            </a:r>
            <a:r>
              <a:rPr lang="tr"/>
              <a:t> Türk Edebiyatında Hikâye ve Roman, Örneklerle Edebiyat Bilgileri...</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75"/>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pic>
        <p:nvPicPr>
          <p:cNvPr descr="D:\Desktop\Ekran görüntüsü 2021-05-24 153416.jpg" id="445" name="Google Shape;445;p75"/>
          <p:cNvPicPr preferRelativeResize="0"/>
          <p:nvPr/>
        </p:nvPicPr>
        <p:blipFill rotWithShape="1">
          <a:blip r:embed="rId3">
            <a:alphaModFix/>
          </a:blip>
          <a:srcRect b="0" l="0" r="0" t="0"/>
          <a:stretch/>
        </p:blipFill>
        <p:spPr>
          <a:xfrm>
            <a:off x="2232413" y="697522"/>
            <a:ext cx="4679156" cy="3650456"/>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90000">
              <a:srgbClr val="000000">
                <a:alpha val="40000"/>
              </a:srgbClr>
            </a:outerShdw>
          </a:effectLst>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76"/>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451" name="Google Shape;451;p76"/>
          <p:cNvSpPr txBox="1"/>
          <p:nvPr>
            <p:ph idx="4294967295" type="body"/>
          </p:nvPr>
        </p:nvSpPr>
        <p:spPr>
          <a:xfrm>
            <a:off x="107500" y="357500"/>
            <a:ext cx="8808000" cy="4503900"/>
          </a:xfrm>
          <a:prstGeom prst="rect">
            <a:avLst/>
          </a:prstGeom>
          <a:noFill/>
          <a:ln>
            <a:noFill/>
          </a:ln>
        </p:spPr>
        <p:txBody>
          <a:bodyPr anchorCtr="0" anchor="t" bIns="45700" lIns="91425" spcFirstLastPara="1" rIns="91425" wrap="square" tIns="45700">
            <a:normAutofit fontScale="77500" lnSpcReduction="20000"/>
          </a:bodyPr>
          <a:lstStyle/>
          <a:p>
            <a:pPr indent="-384047" lvl="0" marL="448056" rtl="0" algn="ctr">
              <a:lnSpc>
                <a:spcPct val="100000"/>
              </a:lnSpc>
              <a:spcBef>
                <a:spcPts val="0"/>
              </a:spcBef>
              <a:spcAft>
                <a:spcPts val="0"/>
              </a:spcAft>
              <a:buSzPct val="71366"/>
              <a:buFont typeface="Noto Sans Symbols"/>
              <a:buNone/>
            </a:pPr>
            <a:r>
              <a:rPr b="1" lang="tr" sz="3587">
                <a:solidFill>
                  <a:srgbClr val="FFFF00"/>
                </a:solidFill>
              </a:rPr>
              <a:t>ORHAN VELİ KANIK (1914-1950)</a:t>
            </a:r>
            <a:endParaRPr sz="3387"/>
          </a:p>
          <a:p>
            <a:pPr indent="-352044" lvl="0" marL="448056" rtl="0" algn="l">
              <a:lnSpc>
                <a:spcPct val="100000"/>
              </a:lnSpc>
              <a:spcBef>
                <a:spcPts val="560"/>
              </a:spcBef>
              <a:spcAft>
                <a:spcPts val="0"/>
              </a:spcAft>
              <a:buSzPct val="80000"/>
              <a:buChar char="⦿"/>
            </a:pPr>
            <a:r>
              <a:rPr b="1" lang="tr" sz="2800" u="sng">
                <a:solidFill>
                  <a:schemeClr val="hlink"/>
                </a:solidFill>
                <a:hlinkClick r:id="rId3"/>
              </a:rPr>
              <a:t>Garip Akımı</a:t>
            </a:r>
            <a:r>
              <a:rPr lang="tr" sz="2800"/>
              <a:t>’nın öncüsüdür.</a:t>
            </a:r>
            <a:endParaRPr/>
          </a:p>
          <a:p>
            <a:pPr indent="-352044" lvl="0" marL="448056" rtl="0" algn="l">
              <a:lnSpc>
                <a:spcPct val="100000"/>
              </a:lnSpc>
              <a:spcBef>
                <a:spcPts val="560"/>
              </a:spcBef>
              <a:spcAft>
                <a:spcPts val="0"/>
              </a:spcAft>
              <a:buSzPct val="80000"/>
              <a:buChar char="⦿"/>
            </a:pPr>
            <a:r>
              <a:rPr lang="tr" sz="2800"/>
              <a:t>Şiiriyle eski şiir geleneğini yıkmış bir şairdir.</a:t>
            </a:r>
            <a:endParaRPr/>
          </a:p>
          <a:p>
            <a:pPr indent="-352044" lvl="0" marL="448056" rtl="0" algn="l">
              <a:lnSpc>
                <a:spcPct val="100000"/>
              </a:lnSpc>
              <a:spcBef>
                <a:spcPts val="560"/>
              </a:spcBef>
              <a:spcAft>
                <a:spcPts val="0"/>
              </a:spcAft>
              <a:buSzPct val="80000"/>
              <a:buChar char="⦿"/>
            </a:pPr>
            <a:r>
              <a:rPr lang="tr" sz="2800"/>
              <a:t>Şiirde klişelere, şairaneliğe, benzetmelere, ölçüye, uyağa vb. karşı çıkmıştır.</a:t>
            </a:r>
            <a:endParaRPr/>
          </a:p>
          <a:p>
            <a:pPr indent="-352044" lvl="0" marL="448056" rtl="0" algn="l">
              <a:lnSpc>
                <a:spcPct val="100000"/>
              </a:lnSpc>
              <a:spcBef>
                <a:spcPts val="560"/>
              </a:spcBef>
              <a:spcAft>
                <a:spcPts val="0"/>
              </a:spcAft>
              <a:buSzPct val="80000"/>
              <a:buChar char="⦿"/>
            </a:pPr>
            <a:r>
              <a:rPr lang="tr" sz="2800"/>
              <a:t>Sokaktaki sade vatandaşı, onların dilini kullanarak anlatmıştır.</a:t>
            </a:r>
            <a:endParaRPr/>
          </a:p>
          <a:p>
            <a:pPr indent="-352044" lvl="0" marL="448056" rtl="0" algn="l">
              <a:lnSpc>
                <a:spcPct val="100000"/>
              </a:lnSpc>
              <a:spcBef>
                <a:spcPts val="560"/>
              </a:spcBef>
              <a:spcAft>
                <a:spcPts val="0"/>
              </a:spcAft>
              <a:buSzPct val="80000"/>
              <a:buChar char="⦿"/>
            </a:pPr>
            <a:r>
              <a:rPr lang="tr" sz="2800"/>
              <a:t>Garip dönemi öncesinde klasik şiirler yazmış olan şair, ömrünün son yıllarında şiirlerinde halk şiirinden yararlanmıştır.</a:t>
            </a:r>
            <a:endParaRPr/>
          </a:p>
          <a:p>
            <a:pPr indent="-352044" lvl="0" marL="448056" rtl="0" algn="l">
              <a:lnSpc>
                <a:spcPct val="100000"/>
              </a:lnSpc>
              <a:spcBef>
                <a:spcPts val="560"/>
              </a:spcBef>
              <a:spcAft>
                <a:spcPts val="0"/>
              </a:spcAft>
              <a:buSzPct val="80000"/>
              <a:buChar char="⦿"/>
            </a:pPr>
            <a:r>
              <a:rPr lang="tr" sz="2800"/>
              <a:t>Kitabe-i Sengi Mezar, Anlatamıyorum, Hürriyete Doğru, İstanbul'u Dinliyorum vb. şiirleriyle tanınmış ve sevilmiştir.</a:t>
            </a:r>
            <a:endParaRPr/>
          </a:p>
          <a:p>
            <a:pPr indent="-352044" lvl="0" marL="448056" rtl="0" algn="l">
              <a:lnSpc>
                <a:spcPct val="100000"/>
              </a:lnSpc>
              <a:spcBef>
                <a:spcPts val="560"/>
              </a:spcBef>
              <a:spcAft>
                <a:spcPts val="0"/>
              </a:spcAft>
              <a:buSzPct val="80000"/>
              <a:buChar char="⦿"/>
            </a:pPr>
            <a:r>
              <a:rPr b="1" lang="tr" sz="2800" u="sng">
                <a:solidFill>
                  <a:schemeClr val="hlink"/>
                </a:solidFill>
                <a:hlinkClick r:id="rId4"/>
              </a:rPr>
              <a:t>Garip önsözü</a:t>
            </a:r>
            <a:r>
              <a:rPr lang="tr" sz="2800"/>
              <a:t>nü de o kaleme almıştır.</a:t>
            </a:r>
            <a:endParaRPr/>
          </a:p>
          <a:p>
            <a:pPr indent="-352044" lvl="0" marL="448056" rtl="0" algn="l">
              <a:lnSpc>
                <a:spcPct val="100000"/>
              </a:lnSpc>
              <a:spcBef>
                <a:spcPts val="560"/>
              </a:spcBef>
              <a:spcAft>
                <a:spcPts val="0"/>
              </a:spcAft>
              <a:buSzPct val="80000"/>
              <a:buChar char="⦿"/>
            </a:pPr>
            <a:r>
              <a:rPr lang="tr" sz="2800"/>
              <a:t>Sürrealizmden etkilenmiştir.</a:t>
            </a:r>
            <a:endParaRPr/>
          </a:p>
          <a:p>
            <a:pPr indent="-241807" lvl="0" marL="448056" rtl="0" algn="l">
              <a:lnSpc>
                <a:spcPct val="100000"/>
              </a:lnSpc>
              <a:spcBef>
                <a:spcPts val="560"/>
              </a:spcBef>
              <a:spcAft>
                <a:spcPts val="0"/>
              </a:spcAft>
              <a:buSzPct val="80000"/>
              <a:buNone/>
            </a:pPr>
            <a:r>
              <a:t/>
            </a:r>
            <a:endParaRPr sz="28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77"/>
          <p:cNvSpPr txBox="1"/>
          <p:nvPr>
            <p:ph idx="11" type="ftr"/>
          </p:nvPr>
        </p:nvSpPr>
        <p:spPr>
          <a:xfrm>
            <a:off x="3272254" y="4861425"/>
            <a:ext cx="1445100" cy="2256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457" name="Google Shape;457;p77"/>
          <p:cNvSpPr txBox="1"/>
          <p:nvPr>
            <p:ph idx="4294967295" type="body"/>
          </p:nvPr>
        </p:nvSpPr>
        <p:spPr>
          <a:xfrm>
            <a:off x="539550" y="411495"/>
            <a:ext cx="8064900" cy="528900"/>
          </a:xfrm>
          <a:prstGeom prst="rect">
            <a:avLst/>
          </a:prstGeom>
          <a:noFill/>
          <a:ln>
            <a:noFill/>
          </a:ln>
        </p:spPr>
        <p:txBody>
          <a:bodyPr anchorCtr="0" anchor="t" bIns="45700" lIns="91425" spcFirstLastPara="1" rIns="91425" wrap="square" tIns="45700">
            <a:normAutofit fontScale="25000" lnSpcReduction="20000"/>
          </a:bodyPr>
          <a:lstStyle/>
          <a:p>
            <a:pPr indent="-384047" lvl="0" marL="448056" rtl="0" algn="ctr">
              <a:spcBef>
                <a:spcPts val="0"/>
              </a:spcBef>
              <a:spcAft>
                <a:spcPts val="0"/>
              </a:spcAft>
              <a:buSzPts val="560"/>
              <a:buFont typeface="Noto Sans Symbols"/>
              <a:buNone/>
            </a:pPr>
            <a:r>
              <a:rPr b="1" lang="tr" sz="12000">
                <a:solidFill>
                  <a:srgbClr val="FFFF00"/>
                </a:solidFill>
              </a:rPr>
              <a:t>ORHAN VELİ’NİN ESERLERİ</a:t>
            </a:r>
            <a:endParaRPr sz="12000"/>
          </a:p>
          <a:p>
            <a:pPr indent="-384047" lvl="0" marL="448056" rtl="0" algn="l">
              <a:spcBef>
                <a:spcPts val="600"/>
              </a:spcBef>
              <a:spcAft>
                <a:spcPts val="0"/>
              </a:spcAft>
              <a:buSzPct val="80000"/>
              <a:buFont typeface="Noto Sans Symbols"/>
              <a:buNone/>
            </a:pPr>
            <a:r>
              <a:t/>
            </a:r>
            <a:endParaRPr b="1"/>
          </a:p>
          <a:p>
            <a:pPr indent="0" lvl="0" marL="64008" rtl="0" algn="l">
              <a:spcBef>
                <a:spcPts val="600"/>
              </a:spcBef>
              <a:spcAft>
                <a:spcPts val="0"/>
              </a:spcAft>
              <a:buSzPct val="80000"/>
              <a:buNone/>
            </a:pPr>
            <a:r>
              <a:t/>
            </a:r>
            <a:endParaRPr/>
          </a:p>
        </p:txBody>
      </p:sp>
      <p:graphicFrame>
        <p:nvGraphicFramePr>
          <p:cNvPr id="458" name="Google Shape;458;p77"/>
          <p:cNvGraphicFramePr/>
          <p:nvPr/>
        </p:nvGraphicFramePr>
        <p:xfrm>
          <a:off x="251520" y="1113588"/>
          <a:ext cx="3000000" cy="3000000"/>
        </p:xfrm>
        <a:graphic>
          <a:graphicData uri="http://schemas.openxmlformats.org/drawingml/2006/table">
            <a:tbl>
              <a:tblPr bandRow="1" firstRow="1">
                <a:noFill/>
                <a:tableStyleId>{EAE68F9D-D601-4633-A5D7-5729C1567CCC}</a:tableStyleId>
              </a:tblPr>
              <a:tblGrid>
                <a:gridCol w="4248475"/>
                <a:gridCol w="4248475"/>
              </a:tblGrid>
              <a:tr h="2646525">
                <a:tc>
                  <a:txBody>
                    <a:bodyPr/>
                    <a:lstStyle/>
                    <a:p>
                      <a:pPr indent="0" lvl="0" marL="0" marR="0" rtl="0" algn="l">
                        <a:spcBef>
                          <a:spcPts val="0"/>
                        </a:spcBef>
                        <a:spcAft>
                          <a:spcPts val="0"/>
                        </a:spcAft>
                        <a:buNone/>
                      </a:pPr>
                      <a:r>
                        <a:rPr b="1" lang="tr" sz="1100">
                          <a:solidFill>
                            <a:srgbClr val="FFFF00"/>
                          </a:solidFill>
                        </a:rPr>
                        <a:t>Şiir: </a:t>
                      </a:r>
                      <a:endParaRPr sz="1100"/>
                    </a:p>
                    <a:p>
                      <a:pPr indent="-69850" lvl="0" marL="0" marR="0" rtl="0" algn="l">
                        <a:spcBef>
                          <a:spcPts val="0"/>
                        </a:spcBef>
                        <a:spcAft>
                          <a:spcPts val="0"/>
                        </a:spcAft>
                        <a:buClr>
                          <a:schemeClr val="lt1"/>
                        </a:buClr>
                        <a:buSzPts val="1100"/>
                        <a:buFont typeface="Arial"/>
                        <a:buChar char="•"/>
                      </a:pPr>
                      <a:r>
                        <a:rPr b="1" lang="tr" sz="1100"/>
                        <a:t>Garip (Oktay Rıfat ve Melih Cevdet'le 1941), </a:t>
                      </a:r>
                      <a:endParaRPr sz="1100"/>
                    </a:p>
                    <a:p>
                      <a:pPr indent="-69850" lvl="0" marL="0" marR="0" rtl="0" algn="l">
                        <a:spcBef>
                          <a:spcPts val="0"/>
                        </a:spcBef>
                        <a:spcAft>
                          <a:spcPts val="0"/>
                        </a:spcAft>
                        <a:buClr>
                          <a:schemeClr val="lt1"/>
                        </a:buClr>
                        <a:buSzPts val="1100"/>
                        <a:buFont typeface="Arial"/>
                        <a:buChar char="•"/>
                      </a:pPr>
                      <a:r>
                        <a:rPr b="1" lang="tr" sz="1100"/>
                        <a:t>Garip (yalnız kendi şiirleriyle, genişletilmiş 2. baskı, 1945), </a:t>
                      </a:r>
                      <a:endParaRPr sz="1100"/>
                    </a:p>
                    <a:p>
                      <a:pPr indent="-69850" lvl="0" marL="0" marR="0" rtl="0" algn="l">
                        <a:spcBef>
                          <a:spcPts val="0"/>
                        </a:spcBef>
                        <a:spcAft>
                          <a:spcPts val="0"/>
                        </a:spcAft>
                        <a:buClr>
                          <a:schemeClr val="lt1"/>
                        </a:buClr>
                        <a:buSzPts val="1100"/>
                        <a:buFont typeface="Arial"/>
                        <a:buChar char="•"/>
                      </a:pPr>
                      <a:r>
                        <a:rPr b="1" lang="tr" sz="1100"/>
                        <a:t>Vazgeçemediğim (1945), </a:t>
                      </a:r>
                      <a:endParaRPr sz="1100"/>
                    </a:p>
                    <a:p>
                      <a:pPr indent="-69850" lvl="0" marL="0" marR="0" rtl="0" algn="l">
                        <a:spcBef>
                          <a:spcPts val="0"/>
                        </a:spcBef>
                        <a:spcAft>
                          <a:spcPts val="0"/>
                        </a:spcAft>
                        <a:buClr>
                          <a:schemeClr val="lt1"/>
                        </a:buClr>
                        <a:buSzPts val="1100"/>
                        <a:buFont typeface="Arial"/>
                        <a:buChar char="•"/>
                      </a:pPr>
                      <a:r>
                        <a:rPr b="1" lang="tr" sz="1100"/>
                        <a:t>Destan Gibi (1946), </a:t>
                      </a:r>
                      <a:endParaRPr sz="1100"/>
                    </a:p>
                    <a:p>
                      <a:pPr indent="-69850" lvl="0" marL="0" marR="0" rtl="0" algn="l">
                        <a:spcBef>
                          <a:spcPts val="0"/>
                        </a:spcBef>
                        <a:spcAft>
                          <a:spcPts val="0"/>
                        </a:spcAft>
                        <a:buClr>
                          <a:schemeClr val="lt1"/>
                        </a:buClr>
                        <a:buSzPts val="1100"/>
                        <a:buFont typeface="Arial"/>
                        <a:buChar char="•"/>
                      </a:pPr>
                      <a:r>
                        <a:rPr b="1" lang="tr" sz="1100"/>
                        <a:t>Yenisi (1947), </a:t>
                      </a:r>
                      <a:endParaRPr sz="1100"/>
                    </a:p>
                    <a:p>
                      <a:pPr indent="-69850" lvl="0" marL="0" marR="0" rtl="0" algn="l">
                        <a:spcBef>
                          <a:spcPts val="0"/>
                        </a:spcBef>
                        <a:spcAft>
                          <a:spcPts val="0"/>
                        </a:spcAft>
                        <a:buClr>
                          <a:schemeClr val="lt1"/>
                        </a:buClr>
                        <a:buSzPts val="1100"/>
                        <a:buFont typeface="Arial"/>
                        <a:buChar char="•"/>
                      </a:pPr>
                      <a:r>
                        <a:rPr b="1" lang="tr" sz="1100"/>
                        <a:t>Karşı (1949). </a:t>
                      </a:r>
                      <a:endParaRPr sz="1100"/>
                    </a:p>
                    <a:p>
                      <a:pPr indent="0" lvl="0" marL="0" marR="0" rtl="0" algn="l">
                        <a:spcBef>
                          <a:spcPts val="0"/>
                        </a:spcBef>
                        <a:spcAft>
                          <a:spcPts val="0"/>
                        </a:spcAft>
                        <a:buClr>
                          <a:schemeClr val="lt1"/>
                        </a:buClr>
                        <a:buSzPts val="1100"/>
                        <a:buFont typeface="Arial"/>
                        <a:buNone/>
                      </a:pPr>
                      <a:r>
                        <a:t/>
                      </a:r>
                      <a:endParaRPr b="1" sz="1100"/>
                    </a:p>
                    <a:p>
                      <a:pPr indent="0" lvl="0" marL="0" marR="0" rtl="0" algn="l">
                        <a:spcBef>
                          <a:spcPts val="0"/>
                        </a:spcBef>
                        <a:spcAft>
                          <a:spcPts val="0"/>
                        </a:spcAft>
                        <a:buNone/>
                      </a:pPr>
                      <a:r>
                        <a:rPr b="1" lang="tr" sz="1100">
                          <a:solidFill>
                            <a:srgbClr val="FFFF00"/>
                          </a:solidFill>
                        </a:rPr>
                        <a:t>Çeviri: </a:t>
                      </a:r>
                      <a:endParaRPr sz="1100"/>
                    </a:p>
                    <a:p>
                      <a:pPr indent="-69850" lvl="0" marL="0" marR="0" rtl="0" algn="l">
                        <a:spcBef>
                          <a:spcPts val="0"/>
                        </a:spcBef>
                        <a:spcAft>
                          <a:spcPts val="0"/>
                        </a:spcAft>
                        <a:buClr>
                          <a:schemeClr val="lt1"/>
                        </a:buClr>
                        <a:buSzPts val="1100"/>
                        <a:buFont typeface="Arial"/>
                        <a:buChar char="•"/>
                      </a:pPr>
                      <a:r>
                        <a:rPr b="1" lang="tr" sz="1100"/>
                        <a:t>Bir Kapı ya Açık Durmalı ya Kapalı (A. de Musset, 1943),</a:t>
                      </a:r>
                      <a:endParaRPr sz="1100"/>
                    </a:p>
                    <a:p>
                      <a:pPr indent="-69850" lvl="0" marL="0" marR="0" rtl="0" algn="l">
                        <a:spcBef>
                          <a:spcPts val="0"/>
                        </a:spcBef>
                        <a:spcAft>
                          <a:spcPts val="0"/>
                        </a:spcAft>
                        <a:buClr>
                          <a:schemeClr val="lt1"/>
                        </a:buClr>
                        <a:buSzPts val="1100"/>
                        <a:buFont typeface="Arial"/>
                        <a:buChar char="•"/>
                      </a:pPr>
                      <a:r>
                        <a:rPr b="1" lang="tr" sz="1100"/>
                        <a:t>Scapin'in Dolapları (Moliere, 1944), </a:t>
                      </a:r>
                      <a:endParaRPr sz="1100"/>
                    </a:p>
                    <a:p>
                      <a:pPr indent="-69850" lvl="0" marL="0" marR="0" rtl="0" algn="l">
                        <a:spcBef>
                          <a:spcPts val="0"/>
                        </a:spcBef>
                        <a:spcAft>
                          <a:spcPts val="0"/>
                        </a:spcAft>
                        <a:buClr>
                          <a:schemeClr val="lt1"/>
                        </a:buClr>
                        <a:buSzPts val="1100"/>
                        <a:buFont typeface="Arial"/>
                        <a:buChar char="•"/>
                      </a:pPr>
                      <a:r>
                        <a:rPr b="1" lang="tr" sz="1100"/>
                        <a:t>Fransız Şiiri Antolojisi (1947), </a:t>
                      </a:r>
                      <a:endParaRPr sz="1100"/>
                    </a:p>
                    <a:p>
                      <a:pPr indent="-69850" lvl="0" marL="0" marR="0" rtl="0" algn="l">
                        <a:spcBef>
                          <a:spcPts val="0"/>
                        </a:spcBef>
                        <a:spcAft>
                          <a:spcPts val="0"/>
                        </a:spcAft>
                        <a:buClr>
                          <a:schemeClr val="lt1"/>
                        </a:buClr>
                        <a:buSzPts val="1100"/>
                        <a:buFont typeface="Arial"/>
                        <a:buChar char="•"/>
                      </a:pPr>
                      <a:r>
                        <a:rPr b="1" lang="tr" sz="1100"/>
                        <a:t>W. Shakespeare, Hamlet ve Venedikli Tüccar (C. Labm'dan-Ş. Erdeniz'le, 1949), </a:t>
                      </a:r>
                      <a:endParaRPr sz="1100"/>
                    </a:p>
                    <a:p>
                      <a:pPr indent="-69850" lvl="0" marL="0" marR="0" rtl="0" algn="l">
                        <a:spcBef>
                          <a:spcPts val="0"/>
                        </a:spcBef>
                        <a:spcAft>
                          <a:spcPts val="0"/>
                        </a:spcAft>
                        <a:buClr>
                          <a:schemeClr val="lt1"/>
                        </a:buClr>
                        <a:buSzPts val="1100"/>
                        <a:buFont typeface="Arial"/>
                        <a:buChar char="•"/>
                      </a:pPr>
                      <a:r>
                        <a:rPr b="1" lang="tr" sz="1100"/>
                        <a:t>Saygılı Yosma (J. P. Sartre, 1961), </a:t>
                      </a:r>
                      <a:endParaRPr sz="1100"/>
                    </a:p>
                    <a:p>
                      <a:pPr indent="-69850" lvl="0" marL="0" marR="0" rtl="0" algn="l">
                        <a:spcBef>
                          <a:spcPts val="0"/>
                        </a:spcBef>
                        <a:spcAft>
                          <a:spcPts val="0"/>
                        </a:spcAft>
                        <a:buClr>
                          <a:schemeClr val="lt1"/>
                        </a:buClr>
                        <a:buSzPts val="1100"/>
                        <a:buFont typeface="Arial"/>
                        <a:buChar char="•"/>
                      </a:pPr>
                      <a:r>
                        <a:rPr b="1" lang="tr" sz="1100"/>
                        <a:t>Batıdan Şiirler (1963). </a:t>
                      </a:r>
                      <a:endParaRPr sz="1100"/>
                    </a:p>
                    <a:p>
                      <a:pPr indent="0" lvl="0" marL="0" marR="0" rtl="0" algn="l">
                        <a:spcBef>
                          <a:spcPts val="0"/>
                        </a:spcBef>
                        <a:spcAft>
                          <a:spcPts val="0"/>
                        </a:spcAft>
                        <a:buNone/>
                      </a:pPr>
                      <a:r>
                        <a:t/>
                      </a:r>
                      <a:endParaRPr b="1" sz="1100"/>
                    </a:p>
                    <a:p>
                      <a:pPr indent="0" lvl="0" marL="0" marR="0" rtl="0" algn="l">
                        <a:spcBef>
                          <a:spcPts val="0"/>
                        </a:spcBef>
                        <a:spcAft>
                          <a:spcPts val="0"/>
                        </a:spcAft>
                        <a:buNone/>
                      </a:pPr>
                      <a:r>
                        <a:rPr b="1" lang="tr" sz="1100"/>
                        <a:t>Çeviri kitaplarının sayısı 12'dir. </a:t>
                      </a:r>
                      <a:endParaRPr sz="1100"/>
                    </a:p>
                    <a:p>
                      <a:pPr indent="0" lvl="0" marL="0" marR="0" rtl="0" algn="l">
                        <a:spcBef>
                          <a:spcPts val="0"/>
                        </a:spcBef>
                        <a:spcAft>
                          <a:spcPts val="0"/>
                        </a:spcAft>
                        <a:buNone/>
                      </a:pPr>
                      <a:r>
                        <a:t/>
                      </a:r>
                      <a:endParaRPr b="1" sz="1100"/>
                    </a:p>
                  </a:txBody>
                  <a:tcPr marT="34300" marB="34300" marR="91450" marL="91450"/>
                </a:tc>
                <a:tc>
                  <a:txBody>
                    <a:bodyPr/>
                    <a:lstStyle/>
                    <a:p>
                      <a:pPr indent="0" lvl="0" marL="0" marR="0" rtl="0" algn="l">
                        <a:spcBef>
                          <a:spcPts val="0"/>
                        </a:spcBef>
                        <a:spcAft>
                          <a:spcPts val="0"/>
                        </a:spcAft>
                        <a:buNone/>
                      </a:pPr>
                      <a:r>
                        <a:rPr b="1" lang="tr" sz="1100">
                          <a:solidFill>
                            <a:srgbClr val="FFFF00"/>
                          </a:solidFill>
                        </a:rPr>
                        <a:t>Düzyazıları, Eleştiri ve Hikâyeleri: </a:t>
                      </a:r>
                      <a:endParaRPr sz="1100"/>
                    </a:p>
                    <a:p>
                      <a:pPr indent="-69850" lvl="0" marL="0" marR="0" rtl="0" algn="l">
                        <a:spcBef>
                          <a:spcPts val="0"/>
                        </a:spcBef>
                        <a:spcAft>
                          <a:spcPts val="0"/>
                        </a:spcAft>
                        <a:buClr>
                          <a:schemeClr val="lt1"/>
                        </a:buClr>
                        <a:buSzPts val="1100"/>
                        <a:buFont typeface="Arial"/>
                        <a:buChar char="•"/>
                      </a:pPr>
                      <a:r>
                        <a:rPr b="1" lang="tr" sz="1100"/>
                        <a:t>Nesir Yazıları (1953), </a:t>
                      </a:r>
                      <a:endParaRPr sz="1100"/>
                    </a:p>
                    <a:p>
                      <a:pPr indent="-69850" lvl="0" marL="0" marR="0" rtl="0" algn="l">
                        <a:spcBef>
                          <a:spcPts val="0"/>
                        </a:spcBef>
                        <a:spcAft>
                          <a:spcPts val="0"/>
                        </a:spcAft>
                        <a:buClr>
                          <a:schemeClr val="lt1"/>
                        </a:buClr>
                        <a:buSzPts val="1100"/>
                        <a:buFont typeface="Arial"/>
                        <a:buChar char="•"/>
                      </a:pPr>
                      <a:r>
                        <a:rPr b="1" lang="tr" sz="1100"/>
                        <a:t>Denize Doğru (1970), </a:t>
                      </a:r>
                      <a:endParaRPr sz="1100"/>
                    </a:p>
                    <a:p>
                      <a:pPr indent="-69850" lvl="0" marL="0" marR="0" rtl="0" algn="l">
                        <a:spcBef>
                          <a:spcPts val="0"/>
                        </a:spcBef>
                        <a:spcAft>
                          <a:spcPts val="0"/>
                        </a:spcAft>
                        <a:buClr>
                          <a:schemeClr val="lt1"/>
                        </a:buClr>
                        <a:buSzPts val="1100"/>
                        <a:buFont typeface="Arial"/>
                        <a:buChar char="•"/>
                      </a:pPr>
                      <a:r>
                        <a:rPr b="1" lang="tr" sz="1100"/>
                        <a:t>La Fontaine'in Masalları (49 fabl manzum çeviri, 1943, YKY 2003), </a:t>
                      </a:r>
                      <a:endParaRPr sz="1100"/>
                    </a:p>
                    <a:p>
                      <a:pPr indent="-69850" lvl="0" marL="0" marR="0" rtl="0" algn="l">
                        <a:spcBef>
                          <a:spcPts val="0"/>
                        </a:spcBef>
                        <a:spcAft>
                          <a:spcPts val="0"/>
                        </a:spcAft>
                        <a:buClr>
                          <a:schemeClr val="lt1"/>
                        </a:buClr>
                        <a:buSzPts val="1100"/>
                        <a:buFont typeface="Arial"/>
                        <a:buChar char="•"/>
                      </a:pPr>
                      <a:r>
                        <a:rPr b="1" lang="tr" sz="1100"/>
                        <a:t>Nasrettin Hoca Hikâyeleri (72 fıkra </a:t>
                      </a:r>
                      <a:r>
                        <a:rPr b="1" lang="tr" sz="1100" u="sng">
                          <a:solidFill>
                            <a:schemeClr val="hlink"/>
                          </a:solidFill>
                          <a:hlinkClick r:id="rId3"/>
                        </a:rPr>
                        <a:t>manzum</a:t>
                      </a:r>
                      <a:r>
                        <a:rPr b="1" lang="tr" sz="1100"/>
                        <a:t> çeviri, 1949, YKY 2003). </a:t>
                      </a:r>
                      <a:endParaRPr sz="1100"/>
                    </a:p>
                    <a:p>
                      <a:pPr indent="-69850" lvl="0" marL="0" marR="0" rtl="0" algn="l">
                        <a:spcBef>
                          <a:spcPts val="0"/>
                        </a:spcBef>
                        <a:spcAft>
                          <a:spcPts val="0"/>
                        </a:spcAft>
                        <a:buClr>
                          <a:schemeClr val="lt1"/>
                        </a:buClr>
                        <a:buSzPts val="1100"/>
                        <a:buFont typeface="Arial"/>
                        <a:buChar char="•"/>
                      </a:pPr>
                      <a:r>
                        <a:rPr b="1" lang="tr" sz="1100"/>
                        <a:t>Bütün Eserleri Edebiyat Dünyamız (düzyazı, konuşma, 1975), </a:t>
                      </a:r>
                      <a:endParaRPr sz="1100"/>
                    </a:p>
                    <a:p>
                      <a:pPr indent="-69850" lvl="0" marL="0" marR="0" rtl="0" algn="l">
                        <a:spcBef>
                          <a:spcPts val="0"/>
                        </a:spcBef>
                        <a:spcAft>
                          <a:spcPts val="0"/>
                        </a:spcAft>
                        <a:buClr>
                          <a:schemeClr val="lt1"/>
                        </a:buClr>
                        <a:buSzPts val="1100"/>
                        <a:buFont typeface="Arial"/>
                        <a:buChar char="•"/>
                      </a:pPr>
                      <a:r>
                        <a:rPr b="1" lang="tr" sz="1100"/>
                        <a:t>Bütün Yazıları (1982; 1. cilt Sanat Edebiyat Dünyamız, 2. cilt Bindiğimiz Dal). </a:t>
                      </a:r>
                      <a:endParaRPr sz="1100"/>
                    </a:p>
                    <a:p>
                      <a:pPr indent="-69850" lvl="0" marL="0" marR="0" rtl="0" algn="l">
                        <a:spcBef>
                          <a:spcPts val="0"/>
                        </a:spcBef>
                        <a:spcAft>
                          <a:spcPts val="0"/>
                        </a:spcAft>
                        <a:buClr>
                          <a:schemeClr val="lt1"/>
                        </a:buClr>
                        <a:buSzPts val="1100"/>
                        <a:buFont typeface="Arial"/>
                        <a:buChar char="•"/>
                      </a:pPr>
                      <a:r>
                        <a:rPr b="1" lang="tr" sz="1100"/>
                        <a:t>Bütün Şiirleri (1975). </a:t>
                      </a:r>
                      <a:endParaRPr sz="1100"/>
                    </a:p>
                    <a:p>
                      <a:pPr indent="-69850" lvl="0" marL="0" marR="0" rtl="0" algn="l">
                        <a:spcBef>
                          <a:spcPts val="0"/>
                        </a:spcBef>
                        <a:spcAft>
                          <a:spcPts val="0"/>
                        </a:spcAft>
                        <a:buClr>
                          <a:schemeClr val="lt1"/>
                        </a:buClr>
                        <a:buSzPts val="1100"/>
                        <a:buFont typeface="Arial"/>
                        <a:buChar char="•"/>
                      </a:pPr>
                      <a:r>
                        <a:rPr b="1" lang="tr" sz="1100"/>
                        <a:t>Çeviri Şiirler (der. Asım Bezirci, 1982). </a:t>
                      </a:r>
                      <a:endParaRPr sz="1100"/>
                    </a:p>
                    <a:p>
                      <a:pPr indent="-69850" lvl="0" marL="0" marR="0" rtl="0" algn="l">
                        <a:spcBef>
                          <a:spcPts val="0"/>
                        </a:spcBef>
                        <a:spcAft>
                          <a:spcPts val="0"/>
                        </a:spcAft>
                        <a:buClr>
                          <a:schemeClr val="lt1"/>
                        </a:buClr>
                        <a:buSzPts val="1100"/>
                        <a:buFont typeface="Arial"/>
                        <a:buChar char="•"/>
                      </a:pPr>
                      <a:r>
                        <a:rPr b="1" lang="tr" sz="1100"/>
                        <a:t>2003'te Yapı Kredi Yayınları tarafından bütün şiirleri ve öteki eserleri yeniden yayınılanmaya başladı. İlk kez yayımlananlar içinde Şevket Rado'ya Mektuplar (Oktay Rıfat ve Melih Cevdet Anday'la haz. E. Necdet İşli, 2002), </a:t>
                      </a:r>
                      <a:endParaRPr sz="1100"/>
                    </a:p>
                    <a:p>
                      <a:pPr indent="-69850" lvl="0" marL="0" marR="0" rtl="0" algn="l">
                        <a:spcBef>
                          <a:spcPts val="0"/>
                        </a:spcBef>
                        <a:spcAft>
                          <a:spcPts val="0"/>
                        </a:spcAft>
                        <a:buClr>
                          <a:schemeClr val="lt1"/>
                        </a:buClr>
                        <a:buSzPts val="1100"/>
                        <a:buFont typeface="Arial"/>
                        <a:buChar char="•"/>
                      </a:pPr>
                      <a:r>
                        <a:rPr b="1" lang="tr" sz="1100"/>
                        <a:t>El Kapısında (Oyun, Turgenyev'den çeviri, haz. M. Sabri Koz, 1994) yer aldı.</a:t>
                      </a:r>
                      <a:endParaRPr sz="1100"/>
                    </a:p>
                    <a:p>
                      <a:pPr indent="0" lvl="0" marL="0" marR="0" rtl="0" algn="l">
                        <a:spcBef>
                          <a:spcPts val="0"/>
                        </a:spcBef>
                        <a:spcAft>
                          <a:spcPts val="0"/>
                        </a:spcAft>
                        <a:buNone/>
                      </a:pPr>
                      <a:r>
                        <a:t/>
                      </a:r>
                      <a:endParaRPr b="1" sz="1100"/>
                    </a:p>
                  </a:txBody>
                  <a:tcPr marT="34300" marB="34300" marR="91450" marL="91450"/>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78"/>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graphicFrame>
        <p:nvGraphicFramePr>
          <p:cNvPr id="464" name="Google Shape;464;p78"/>
          <p:cNvGraphicFramePr/>
          <p:nvPr/>
        </p:nvGraphicFramePr>
        <p:xfrm>
          <a:off x="323528" y="264676"/>
          <a:ext cx="3000000" cy="3000000"/>
        </p:xfrm>
        <a:graphic>
          <a:graphicData uri="http://schemas.openxmlformats.org/drawingml/2006/table">
            <a:tbl>
              <a:tblPr bandRow="1" firstRow="1">
                <a:noFill/>
                <a:tableStyleId>{6076BAE1-DBEC-4E73-9028-F008C17D866E}</a:tableStyleId>
              </a:tblPr>
              <a:tblGrid>
                <a:gridCol w="4248475"/>
                <a:gridCol w="4248475"/>
              </a:tblGrid>
              <a:tr h="4292800">
                <a:tc>
                  <a:txBody>
                    <a:bodyPr/>
                    <a:lstStyle/>
                    <a:p>
                      <a:pPr indent="0" lvl="0" marL="0" marR="0" rtl="0" algn="l">
                        <a:spcBef>
                          <a:spcPts val="0"/>
                        </a:spcBef>
                        <a:spcAft>
                          <a:spcPts val="0"/>
                        </a:spcAft>
                        <a:buNone/>
                      </a:pPr>
                      <a:r>
                        <a:rPr lang="tr" sz="1200"/>
                        <a:t>İSTANBUL'U DİNLİYORUM</a:t>
                      </a:r>
                      <a:endParaRPr sz="1200"/>
                    </a:p>
                    <a:p>
                      <a:pPr indent="0" lvl="0" marL="0" marR="0" rtl="0" algn="l">
                        <a:spcBef>
                          <a:spcPts val="0"/>
                        </a:spcBef>
                        <a:spcAft>
                          <a:spcPts val="0"/>
                        </a:spcAft>
                        <a:buNone/>
                      </a:pPr>
                      <a:r>
                        <a:t/>
                      </a:r>
                      <a:endParaRPr sz="1200"/>
                    </a:p>
                    <a:p>
                      <a:pPr indent="0" lvl="0" marL="0" marR="0" rtl="0" algn="l">
                        <a:spcBef>
                          <a:spcPts val="0"/>
                        </a:spcBef>
                        <a:spcAft>
                          <a:spcPts val="0"/>
                        </a:spcAft>
                        <a:buNone/>
                      </a:pPr>
                      <a:r>
                        <a:rPr lang="tr" sz="1200"/>
                        <a:t>İstanbul'u dinliyorum, gözlerim kapalı</a:t>
                      </a:r>
                      <a:endParaRPr sz="1200"/>
                    </a:p>
                    <a:p>
                      <a:pPr indent="0" lvl="0" marL="0" marR="0" rtl="0" algn="l">
                        <a:spcBef>
                          <a:spcPts val="0"/>
                        </a:spcBef>
                        <a:spcAft>
                          <a:spcPts val="0"/>
                        </a:spcAft>
                        <a:buNone/>
                      </a:pPr>
                      <a:r>
                        <a:rPr lang="tr" sz="1200"/>
                        <a:t>Önce hafiften bir rüzgar esiyor;</a:t>
                      </a:r>
                      <a:endParaRPr sz="1200"/>
                    </a:p>
                    <a:p>
                      <a:pPr indent="0" lvl="0" marL="0" marR="0" rtl="0" algn="l">
                        <a:spcBef>
                          <a:spcPts val="0"/>
                        </a:spcBef>
                        <a:spcAft>
                          <a:spcPts val="0"/>
                        </a:spcAft>
                        <a:buNone/>
                      </a:pPr>
                      <a:r>
                        <a:rPr lang="tr" sz="1200"/>
                        <a:t>Yavaş yavaş sallanıyor</a:t>
                      </a:r>
                      <a:endParaRPr sz="1200"/>
                    </a:p>
                    <a:p>
                      <a:pPr indent="0" lvl="0" marL="0" marR="0" rtl="0" algn="l">
                        <a:spcBef>
                          <a:spcPts val="0"/>
                        </a:spcBef>
                        <a:spcAft>
                          <a:spcPts val="0"/>
                        </a:spcAft>
                        <a:buNone/>
                      </a:pPr>
                      <a:r>
                        <a:rPr lang="tr" sz="1200"/>
                        <a:t>Yapraklar, ağaçlarda;</a:t>
                      </a:r>
                      <a:endParaRPr sz="1200"/>
                    </a:p>
                    <a:p>
                      <a:pPr indent="0" lvl="0" marL="0" marR="0" rtl="0" algn="l">
                        <a:spcBef>
                          <a:spcPts val="0"/>
                        </a:spcBef>
                        <a:spcAft>
                          <a:spcPts val="0"/>
                        </a:spcAft>
                        <a:buNone/>
                      </a:pPr>
                      <a:r>
                        <a:rPr lang="tr" sz="1200"/>
                        <a:t>Uzaklarda, çok uzaklarda,</a:t>
                      </a:r>
                      <a:endParaRPr sz="1200"/>
                    </a:p>
                    <a:p>
                      <a:pPr indent="0" lvl="0" marL="0" marR="0" rtl="0" algn="l">
                        <a:spcBef>
                          <a:spcPts val="0"/>
                        </a:spcBef>
                        <a:spcAft>
                          <a:spcPts val="0"/>
                        </a:spcAft>
                        <a:buNone/>
                      </a:pPr>
                      <a:r>
                        <a:rPr lang="tr" sz="1200"/>
                        <a:t>Sucuların hiç durmayan çıngırakları</a:t>
                      </a:r>
                      <a:endParaRPr sz="1200"/>
                    </a:p>
                    <a:p>
                      <a:pPr indent="0" lvl="0" marL="0" marR="0" rtl="0" algn="l">
                        <a:spcBef>
                          <a:spcPts val="0"/>
                        </a:spcBef>
                        <a:spcAft>
                          <a:spcPts val="0"/>
                        </a:spcAft>
                        <a:buNone/>
                      </a:pPr>
                      <a:r>
                        <a:rPr lang="tr" sz="1200"/>
                        <a:t>İstanbul'u dinliyorum, gözlerim kapalı.</a:t>
                      </a:r>
                      <a:endParaRPr sz="1200"/>
                    </a:p>
                    <a:p>
                      <a:pPr indent="0" lvl="0" marL="0" marR="0" rtl="0" algn="l">
                        <a:spcBef>
                          <a:spcPts val="0"/>
                        </a:spcBef>
                        <a:spcAft>
                          <a:spcPts val="0"/>
                        </a:spcAft>
                        <a:buNone/>
                      </a:pPr>
                      <a:r>
                        <a:rPr lang="tr" sz="1200"/>
                        <a:t>                    </a:t>
                      </a:r>
                      <a:endParaRPr sz="1200"/>
                    </a:p>
                    <a:p>
                      <a:pPr indent="0" lvl="0" marL="0" marR="0" rtl="0" algn="l">
                        <a:spcBef>
                          <a:spcPts val="0"/>
                        </a:spcBef>
                        <a:spcAft>
                          <a:spcPts val="0"/>
                        </a:spcAft>
                        <a:buNone/>
                      </a:pPr>
                      <a:r>
                        <a:rPr lang="tr" sz="1200"/>
                        <a:t>İstanbul'u dinliyorum, gözlerim kapalı;</a:t>
                      </a:r>
                      <a:endParaRPr sz="1200"/>
                    </a:p>
                    <a:p>
                      <a:pPr indent="0" lvl="0" marL="0" marR="0" rtl="0" algn="l">
                        <a:spcBef>
                          <a:spcPts val="0"/>
                        </a:spcBef>
                        <a:spcAft>
                          <a:spcPts val="0"/>
                        </a:spcAft>
                        <a:buNone/>
                      </a:pPr>
                      <a:r>
                        <a:rPr lang="tr" sz="1200"/>
                        <a:t>Kuşlar geçiyor, derken;</a:t>
                      </a:r>
                      <a:endParaRPr sz="1200"/>
                    </a:p>
                    <a:p>
                      <a:pPr indent="0" lvl="0" marL="0" marR="0" rtl="0" algn="l">
                        <a:spcBef>
                          <a:spcPts val="0"/>
                        </a:spcBef>
                        <a:spcAft>
                          <a:spcPts val="0"/>
                        </a:spcAft>
                        <a:buNone/>
                      </a:pPr>
                      <a:r>
                        <a:rPr lang="tr" sz="1200"/>
                        <a:t>Yükseklerden, sürü sürü, çığlık çığlık.</a:t>
                      </a:r>
                      <a:endParaRPr sz="1200"/>
                    </a:p>
                    <a:p>
                      <a:pPr indent="0" lvl="0" marL="0" marR="0" rtl="0" algn="l">
                        <a:spcBef>
                          <a:spcPts val="0"/>
                        </a:spcBef>
                        <a:spcAft>
                          <a:spcPts val="0"/>
                        </a:spcAft>
                        <a:buNone/>
                      </a:pPr>
                      <a:r>
                        <a:rPr lang="tr" sz="1200"/>
                        <a:t>Ağlar çekiliyor dalyanlarda;</a:t>
                      </a:r>
                      <a:endParaRPr sz="1200"/>
                    </a:p>
                    <a:p>
                      <a:pPr indent="0" lvl="0" marL="0" marR="0" rtl="0" algn="l">
                        <a:spcBef>
                          <a:spcPts val="0"/>
                        </a:spcBef>
                        <a:spcAft>
                          <a:spcPts val="0"/>
                        </a:spcAft>
                        <a:buNone/>
                      </a:pPr>
                      <a:r>
                        <a:rPr lang="tr" sz="1200"/>
                        <a:t>Bir kadının suya değiyor ayakları;</a:t>
                      </a:r>
                      <a:endParaRPr sz="1200"/>
                    </a:p>
                    <a:p>
                      <a:pPr indent="0" lvl="0" marL="0" marR="0" rtl="0" algn="l">
                        <a:spcBef>
                          <a:spcPts val="0"/>
                        </a:spcBef>
                        <a:spcAft>
                          <a:spcPts val="0"/>
                        </a:spcAft>
                        <a:buNone/>
                      </a:pPr>
                      <a:r>
                        <a:rPr lang="tr" sz="1200"/>
                        <a:t>İstanbul'u dinliyorum, gözlerim kapalı.</a:t>
                      </a:r>
                      <a:endParaRPr sz="1200"/>
                    </a:p>
                    <a:p>
                      <a:pPr indent="0" lvl="0" marL="0" marR="0" rtl="0" algn="l">
                        <a:spcBef>
                          <a:spcPts val="0"/>
                        </a:spcBef>
                        <a:spcAft>
                          <a:spcPts val="0"/>
                        </a:spcAft>
                        <a:buNone/>
                      </a:pPr>
                      <a:r>
                        <a:rPr lang="tr" sz="1200"/>
                        <a:t>                    </a:t>
                      </a:r>
                      <a:endParaRPr sz="1200"/>
                    </a:p>
                    <a:p>
                      <a:pPr indent="0" lvl="0" marL="0" marR="0" rtl="0" algn="l">
                        <a:spcBef>
                          <a:spcPts val="0"/>
                        </a:spcBef>
                        <a:spcAft>
                          <a:spcPts val="0"/>
                        </a:spcAft>
                        <a:buNone/>
                      </a:pPr>
                      <a:r>
                        <a:rPr lang="tr" sz="1200"/>
                        <a:t>İstanbul'u dinliyorum, gözlerim kapalı;</a:t>
                      </a:r>
                      <a:endParaRPr sz="1200"/>
                    </a:p>
                    <a:p>
                      <a:pPr indent="0" lvl="0" marL="0" marR="0" rtl="0" algn="l">
                        <a:spcBef>
                          <a:spcPts val="0"/>
                        </a:spcBef>
                        <a:spcAft>
                          <a:spcPts val="0"/>
                        </a:spcAft>
                        <a:buNone/>
                      </a:pPr>
                      <a:r>
                        <a:rPr lang="tr" sz="1200"/>
                        <a:t>Serin serin Kapalıçarşı</a:t>
                      </a:r>
                      <a:endParaRPr sz="1200"/>
                    </a:p>
                    <a:p>
                      <a:pPr indent="0" lvl="0" marL="0" marR="0" rtl="0" algn="l">
                        <a:spcBef>
                          <a:spcPts val="0"/>
                        </a:spcBef>
                        <a:spcAft>
                          <a:spcPts val="0"/>
                        </a:spcAft>
                        <a:buNone/>
                      </a:pPr>
                      <a:r>
                        <a:rPr lang="tr" sz="1200"/>
                        <a:t>Cıvıl cıvıl Mahmutpaşa</a:t>
                      </a:r>
                      <a:endParaRPr sz="1200"/>
                    </a:p>
                    <a:p>
                      <a:pPr indent="0" lvl="0" marL="0" marR="0" rtl="0" algn="l">
                        <a:spcBef>
                          <a:spcPts val="0"/>
                        </a:spcBef>
                        <a:spcAft>
                          <a:spcPts val="0"/>
                        </a:spcAft>
                        <a:buNone/>
                      </a:pPr>
                      <a:r>
                        <a:rPr lang="tr" sz="1200"/>
                        <a:t>Güvercin dolu avlular</a:t>
                      </a:r>
                      <a:endParaRPr sz="1200"/>
                    </a:p>
                    <a:p>
                      <a:pPr indent="0" lvl="0" marL="0" marR="0" rtl="0" algn="l">
                        <a:spcBef>
                          <a:spcPts val="0"/>
                        </a:spcBef>
                        <a:spcAft>
                          <a:spcPts val="0"/>
                        </a:spcAft>
                        <a:buNone/>
                      </a:pPr>
                      <a:r>
                        <a:rPr lang="tr" sz="1200"/>
                        <a:t>Çekiç sesleri geliyor doklardan</a:t>
                      </a:r>
                      <a:endParaRPr sz="1200"/>
                    </a:p>
                    <a:p>
                      <a:pPr indent="0" lvl="0" marL="0" marR="0" rtl="0" algn="l">
                        <a:spcBef>
                          <a:spcPts val="0"/>
                        </a:spcBef>
                        <a:spcAft>
                          <a:spcPts val="0"/>
                        </a:spcAft>
                        <a:buNone/>
                      </a:pPr>
                      <a:r>
                        <a:rPr lang="tr" sz="1200"/>
                        <a:t>Güzelim bahar rüzgarında ter kokuları;</a:t>
                      </a:r>
                      <a:endParaRPr sz="1200"/>
                    </a:p>
                    <a:p>
                      <a:pPr indent="0" lvl="0" marL="0" marR="0" rtl="0" algn="l">
                        <a:spcBef>
                          <a:spcPts val="0"/>
                        </a:spcBef>
                        <a:spcAft>
                          <a:spcPts val="0"/>
                        </a:spcAft>
                        <a:buNone/>
                      </a:pPr>
                      <a:r>
                        <a:rPr lang="tr" sz="1200"/>
                        <a:t>İstanbul'u dinliyorum, gözlerim kapalı.</a:t>
                      </a:r>
                      <a:endParaRPr sz="1200"/>
                    </a:p>
                  </a:txBody>
                  <a:tcPr marT="34300" marB="34300" marR="91450" marL="91450"/>
                </a:tc>
                <a:tc>
                  <a:txBody>
                    <a:bodyPr/>
                    <a:lstStyle/>
                    <a:p>
                      <a:pPr indent="0" lvl="0" marL="0" marR="0" rtl="0" algn="l">
                        <a:spcBef>
                          <a:spcPts val="0"/>
                        </a:spcBef>
                        <a:spcAft>
                          <a:spcPts val="0"/>
                        </a:spcAft>
                        <a:buNone/>
                      </a:pPr>
                      <a:r>
                        <a:t/>
                      </a:r>
                      <a:endParaRPr sz="1200"/>
                    </a:p>
                    <a:p>
                      <a:pPr indent="0" lvl="0" marL="0" marR="0" rtl="0" algn="l">
                        <a:spcBef>
                          <a:spcPts val="0"/>
                        </a:spcBef>
                        <a:spcAft>
                          <a:spcPts val="0"/>
                        </a:spcAft>
                        <a:buNone/>
                      </a:pPr>
                      <a:r>
                        <a:rPr lang="tr" sz="1200"/>
                        <a:t>İstanbul'u dinliyorum, gözlerim kapalı;</a:t>
                      </a:r>
                      <a:endParaRPr sz="1200"/>
                    </a:p>
                    <a:p>
                      <a:pPr indent="0" lvl="0" marL="0" marR="0" rtl="0" algn="l">
                        <a:spcBef>
                          <a:spcPts val="0"/>
                        </a:spcBef>
                        <a:spcAft>
                          <a:spcPts val="0"/>
                        </a:spcAft>
                        <a:buNone/>
                      </a:pPr>
                      <a:r>
                        <a:rPr lang="tr" sz="1200"/>
                        <a:t>Başımda eski alemlerin sarhoşluğu</a:t>
                      </a:r>
                      <a:endParaRPr sz="1200"/>
                    </a:p>
                    <a:p>
                      <a:pPr indent="0" lvl="0" marL="0" marR="0" rtl="0" algn="l">
                        <a:spcBef>
                          <a:spcPts val="0"/>
                        </a:spcBef>
                        <a:spcAft>
                          <a:spcPts val="0"/>
                        </a:spcAft>
                        <a:buNone/>
                      </a:pPr>
                      <a:r>
                        <a:rPr lang="tr" sz="1200"/>
                        <a:t>Loş kayıkhaneleriyle bir yalı;</a:t>
                      </a:r>
                      <a:endParaRPr sz="1200"/>
                    </a:p>
                    <a:p>
                      <a:pPr indent="0" lvl="0" marL="0" marR="0" rtl="0" algn="l">
                        <a:spcBef>
                          <a:spcPts val="0"/>
                        </a:spcBef>
                        <a:spcAft>
                          <a:spcPts val="0"/>
                        </a:spcAft>
                        <a:buNone/>
                      </a:pPr>
                      <a:r>
                        <a:rPr lang="tr" sz="1200"/>
                        <a:t>Dinmiş lodosların uğultusu içinde</a:t>
                      </a:r>
                      <a:endParaRPr sz="1200"/>
                    </a:p>
                    <a:p>
                      <a:pPr indent="0" lvl="0" marL="0" marR="0" rtl="0" algn="l">
                        <a:spcBef>
                          <a:spcPts val="0"/>
                        </a:spcBef>
                        <a:spcAft>
                          <a:spcPts val="0"/>
                        </a:spcAft>
                        <a:buNone/>
                      </a:pPr>
                      <a:r>
                        <a:rPr lang="tr" sz="1200"/>
                        <a:t>İstanbul'u dinliyorum, gözlerim kapalı.</a:t>
                      </a:r>
                      <a:endParaRPr sz="1200"/>
                    </a:p>
                    <a:p>
                      <a:pPr indent="0" lvl="0" marL="0" marR="0" rtl="0" algn="l">
                        <a:spcBef>
                          <a:spcPts val="0"/>
                        </a:spcBef>
                        <a:spcAft>
                          <a:spcPts val="0"/>
                        </a:spcAft>
                        <a:buNone/>
                      </a:pPr>
                      <a:r>
                        <a:rPr lang="tr" sz="1200"/>
                        <a:t>                    </a:t>
                      </a:r>
                      <a:endParaRPr sz="1200"/>
                    </a:p>
                    <a:p>
                      <a:pPr indent="0" lvl="0" marL="0" marR="0" rtl="0" algn="l">
                        <a:spcBef>
                          <a:spcPts val="0"/>
                        </a:spcBef>
                        <a:spcAft>
                          <a:spcPts val="0"/>
                        </a:spcAft>
                        <a:buNone/>
                      </a:pPr>
                      <a:r>
                        <a:rPr lang="tr" sz="1200"/>
                        <a:t>İstanbul'u dinliyorum, gözlerim kapalı;</a:t>
                      </a:r>
                      <a:endParaRPr sz="1200"/>
                    </a:p>
                    <a:p>
                      <a:pPr indent="0" lvl="0" marL="0" marR="0" rtl="0" algn="l">
                        <a:spcBef>
                          <a:spcPts val="0"/>
                        </a:spcBef>
                        <a:spcAft>
                          <a:spcPts val="0"/>
                        </a:spcAft>
                        <a:buNone/>
                      </a:pPr>
                      <a:r>
                        <a:rPr lang="tr" sz="1200"/>
                        <a:t>Bir yosma geçiyor kaldırımdan;</a:t>
                      </a:r>
                      <a:endParaRPr sz="1200"/>
                    </a:p>
                    <a:p>
                      <a:pPr indent="0" lvl="0" marL="0" marR="0" rtl="0" algn="l">
                        <a:spcBef>
                          <a:spcPts val="0"/>
                        </a:spcBef>
                        <a:spcAft>
                          <a:spcPts val="0"/>
                        </a:spcAft>
                        <a:buNone/>
                      </a:pPr>
                      <a:r>
                        <a:rPr lang="tr" sz="1200"/>
                        <a:t>Küfürler, şarkılar, türküler, laf atmalar.</a:t>
                      </a:r>
                      <a:endParaRPr sz="1200"/>
                    </a:p>
                    <a:p>
                      <a:pPr indent="0" lvl="0" marL="0" marR="0" rtl="0" algn="l">
                        <a:spcBef>
                          <a:spcPts val="0"/>
                        </a:spcBef>
                        <a:spcAft>
                          <a:spcPts val="0"/>
                        </a:spcAft>
                        <a:buNone/>
                      </a:pPr>
                      <a:r>
                        <a:rPr lang="tr" sz="1200"/>
                        <a:t>Bir şey düşüyor elinden yere;</a:t>
                      </a:r>
                      <a:endParaRPr sz="1200"/>
                    </a:p>
                    <a:p>
                      <a:pPr indent="0" lvl="0" marL="0" marR="0" rtl="0" algn="l">
                        <a:spcBef>
                          <a:spcPts val="0"/>
                        </a:spcBef>
                        <a:spcAft>
                          <a:spcPts val="0"/>
                        </a:spcAft>
                        <a:buNone/>
                      </a:pPr>
                      <a:r>
                        <a:rPr lang="tr" sz="1200"/>
                        <a:t>Bir gül olmalı;</a:t>
                      </a:r>
                      <a:endParaRPr sz="1200"/>
                    </a:p>
                    <a:p>
                      <a:pPr indent="0" lvl="0" marL="0" marR="0" rtl="0" algn="l">
                        <a:spcBef>
                          <a:spcPts val="0"/>
                        </a:spcBef>
                        <a:spcAft>
                          <a:spcPts val="0"/>
                        </a:spcAft>
                        <a:buNone/>
                      </a:pPr>
                      <a:r>
                        <a:rPr lang="tr" sz="1200"/>
                        <a:t>İstanbul'u dinliyorum, gözlerim kapalı.</a:t>
                      </a:r>
                      <a:endParaRPr sz="1200"/>
                    </a:p>
                    <a:p>
                      <a:pPr indent="0" lvl="0" marL="0" marR="0" rtl="0" algn="l">
                        <a:spcBef>
                          <a:spcPts val="0"/>
                        </a:spcBef>
                        <a:spcAft>
                          <a:spcPts val="0"/>
                        </a:spcAft>
                        <a:buNone/>
                      </a:pPr>
                      <a:r>
                        <a:rPr lang="tr" sz="1200"/>
                        <a:t>                    </a:t>
                      </a:r>
                      <a:endParaRPr sz="1200"/>
                    </a:p>
                    <a:p>
                      <a:pPr indent="0" lvl="0" marL="0" marR="0" rtl="0" algn="l">
                        <a:spcBef>
                          <a:spcPts val="0"/>
                        </a:spcBef>
                        <a:spcAft>
                          <a:spcPts val="0"/>
                        </a:spcAft>
                        <a:buNone/>
                      </a:pPr>
                      <a:r>
                        <a:rPr lang="tr" sz="1200"/>
                        <a:t>İstanbul'u dinliyorum, gözlerim kapalı;</a:t>
                      </a:r>
                      <a:endParaRPr sz="1200"/>
                    </a:p>
                    <a:p>
                      <a:pPr indent="0" lvl="0" marL="0" marR="0" rtl="0" algn="l">
                        <a:spcBef>
                          <a:spcPts val="0"/>
                        </a:spcBef>
                        <a:spcAft>
                          <a:spcPts val="0"/>
                        </a:spcAft>
                        <a:buNone/>
                      </a:pPr>
                      <a:r>
                        <a:rPr lang="tr" sz="1200"/>
                        <a:t>Bir kuş çırpınıyor eteklerinde;</a:t>
                      </a:r>
                      <a:endParaRPr sz="1200"/>
                    </a:p>
                    <a:p>
                      <a:pPr indent="0" lvl="0" marL="0" marR="0" rtl="0" algn="l">
                        <a:spcBef>
                          <a:spcPts val="0"/>
                        </a:spcBef>
                        <a:spcAft>
                          <a:spcPts val="0"/>
                        </a:spcAft>
                        <a:buNone/>
                      </a:pPr>
                      <a:r>
                        <a:rPr lang="tr" sz="1200"/>
                        <a:t>Alnın sıcak mı, değil mi, biliyorum;</a:t>
                      </a:r>
                      <a:endParaRPr sz="1200"/>
                    </a:p>
                    <a:p>
                      <a:pPr indent="0" lvl="0" marL="0" marR="0" rtl="0" algn="l">
                        <a:spcBef>
                          <a:spcPts val="0"/>
                        </a:spcBef>
                        <a:spcAft>
                          <a:spcPts val="0"/>
                        </a:spcAft>
                        <a:buNone/>
                      </a:pPr>
                      <a:r>
                        <a:rPr lang="tr" sz="1200"/>
                        <a:t>Dudakların ıslak mı, değil mi, biliyorum;</a:t>
                      </a:r>
                      <a:endParaRPr sz="1200"/>
                    </a:p>
                    <a:p>
                      <a:pPr indent="0" lvl="0" marL="0" marR="0" rtl="0" algn="l">
                        <a:spcBef>
                          <a:spcPts val="0"/>
                        </a:spcBef>
                        <a:spcAft>
                          <a:spcPts val="0"/>
                        </a:spcAft>
                        <a:buNone/>
                      </a:pPr>
                      <a:r>
                        <a:rPr lang="tr" sz="1200"/>
                        <a:t>Beyaz bir ay doğuyor fıstıkların arkasından</a:t>
                      </a:r>
                      <a:endParaRPr sz="1200"/>
                    </a:p>
                    <a:p>
                      <a:pPr indent="0" lvl="0" marL="0" marR="0" rtl="0" algn="l">
                        <a:spcBef>
                          <a:spcPts val="0"/>
                        </a:spcBef>
                        <a:spcAft>
                          <a:spcPts val="0"/>
                        </a:spcAft>
                        <a:buNone/>
                      </a:pPr>
                      <a:r>
                        <a:rPr lang="tr" sz="1200"/>
                        <a:t>Kalbinin vuruşundan anlıyorum;</a:t>
                      </a:r>
                      <a:endParaRPr sz="1200"/>
                    </a:p>
                    <a:p>
                      <a:pPr indent="0" lvl="0" marL="0" marR="0" rtl="0" algn="l">
                        <a:spcBef>
                          <a:spcPts val="0"/>
                        </a:spcBef>
                        <a:spcAft>
                          <a:spcPts val="0"/>
                        </a:spcAft>
                        <a:buNone/>
                      </a:pPr>
                      <a:r>
                        <a:rPr lang="tr" sz="1200"/>
                        <a:t>İstanbul'u dinliyorum.</a:t>
                      </a:r>
                      <a:endParaRPr sz="1200"/>
                    </a:p>
                    <a:p>
                      <a:pPr indent="0" lvl="0" marL="0" marR="0" rtl="0" algn="l">
                        <a:spcBef>
                          <a:spcPts val="0"/>
                        </a:spcBef>
                        <a:spcAft>
                          <a:spcPts val="0"/>
                        </a:spcAft>
                        <a:buNone/>
                      </a:pPr>
                      <a:r>
                        <a:rPr lang="tr" sz="1200"/>
                        <a:t>                    </a:t>
                      </a:r>
                      <a:endParaRPr sz="1200"/>
                    </a:p>
                    <a:p>
                      <a:pPr indent="0" lvl="0" marL="0" marR="0" rtl="0" algn="r">
                        <a:spcBef>
                          <a:spcPts val="0"/>
                        </a:spcBef>
                        <a:spcAft>
                          <a:spcPts val="0"/>
                        </a:spcAft>
                        <a:buNone/>
                      </a:pPr>
                      <a:r>
                        <a:rPr lang="tr" sz="1200"/>
                        <a:t>                                 Orhan Veli KANIK</a:t>
                      </a:r>
                      <a:endParaRPr sz="1200"/>
                    </a:p>
                  </a:txBody>
                  <a:tcPr marT="34300" marB="34300" marR="91450" marL="91450"/>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79"/>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pic>
        <p:nvPicPr>
          <p:cNvPr descr="D:\Desktop\Ekran görüntüsü 2021-05-24 153609.jpg" id="470" name="Google Shape;470;p79"/>
          <p:cNvPicPr preferRelativeResize="0"/>
          <p:nvPr/>
        </p:nvPicPr>
        <p:blipFill rotWithShape="1">
          <a:blip r:embed="rId3">
            <a:alphaModFix/>
          </a:blip>
          <a:srcRect b="0" l="0" r="0" t="0"/>
          <a:stretch/>
        </p:blipFill>
        <p:spPr>
          <a:xfrm>
            <a:off x="1937100" y="1158022"/>
            <a:ext cx="4657725" cy="2278856"/>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90000">
              <a:srgbClr val="000000">
                <a:alpha val="40000"/>
              </a:srgbClr>
            </a:outerShdw>
          </a:effectLst>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80"/>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476" name="Google Shape;476;p80"/>
          <p:cNvSpPr txBox="1"/>
          <p:nvPr>
            <p:ph idx="4294967295" type="body"/>
          </p:nvPr>
        </p:nvSpPr>
        <p:spPr>
          <a:xfrm>
            <a:off x="549352" y="268830"/>
            <a:ext cx="7920900" cy="4515900"/>
          </a:xfrm>
          <a:prstGeom prst="rect">
            <a:avLst/>
          </a:prstGeom>
          <a:noFill/>
          <a:ln>
            <a:noFill/>
          </a:ln>
        </p:spPr>
        <p:txBody>
          <a:bodyPr anchorCtr="0" anchor="t" bIns="45700" lIns="91425" spcFirstLastPara="1" rIns="91425" wrap="square" tIns="45700">
            <a:normAutofit fontScale="70000" lnSpcReduction="10000"/>
          </a:bodyPr>
          <a:lstStyle/>
          <a:p>
            <a:pPr indent="-384047" lvl="0" marL="448056" rtl="0" algn="ctr">
              <a:lnSpc>
                <a:spcPct val="100000"/>
              </a:lnSpc>
              <a:spcBef>
                <a:spcPts val="0"/>
              </a:spcBef>
              <a:spcAft>
                <a:spcPts val="0"/>
              </a:spcAft>
              <a:buSzPct val="80000"/>
              <a:buFont typeface="Noto Sans Symbols"/>
              <a:buNone/>
            </a:pPr>
            <a:r>
              <a:rPr b="1" lang="tr" sz="3200">
                <a:solidFill>
                  <a:srgbClr val="FFFF00"/>
                </a:solidFill>
              </a:rPr>
              <a:t>MELİH CEVDET ANDAY (1915-2002)</a:t>
            </a:r>
            <a:endParaRPr/>
          </a:p>
          <a:p>
            <a:pPr indent="-384047" lvl="0" marL="448056" rtl="0" algn="l">
              <a:lnSpc>
                <a:spcPct val="100000"/>
              </a:lnSpc>
              <a:spcBef>
                <a:spcPts val="560"/>
              </a:spcBef>
              <a:spcAft>
                <a:spcPts val="0"/>
              </a:spcAft>
              <a:buSzPct val="80000"/>
              <a:buFont typeface="Noto Sans Symbols"/>
              <a:buNone/>
            </a:pPr>
            <a:r>
              <a:t/>
            </a:r>
            <a:endParaRPr b="1" i="1" sz="2800"/>
          </a:p>
          <a:p>
            <a:pPr indent="-341376" lvl="0" marL="448056" rtl="0" algn="l">
              <a:lnSpc>
                <a:spcPct val="100000"/>
              </a:lnSpc>
              <a:spcBef>
                <a:spcPts val="560"/>
              </a:spcBef>
              <a:spcAft>
                <a:spcPts val="0"/>
              </a:spcAft>
              <a:buSzPct val="80000"/>
              <a:buChar char="⦿"/>
            </a:pPr>
            <a:r>
              <a:rPr lang="tr" sz="2800"/>
              <a:t>Garip akımının öncülerindendir.</a:t>
            </a:r>
            <a:endParaRPr/>
          </a:p>
          <a:p>
            <a:pPr indent="-341376" lvl="0" marL="448056" rtl="0" algn="l">
              <a:lnSpc>
                <a:spcPct val="100000"/>
              </a:lnSpc>
              <a:spcBef>
                <a:spcPts val="560"/>
              </a:spcBef>
              <a:spcAft>
                <a:spcPts val="0"/>
              </a:spcAft>
              <a:buSzPct val="80000"/>
              <a:buChar char="⦿"/>
            </a:pPr>
            <a:r>
              <a:rPr lang="tr" sz="2800"/>
              <a:t>Şiirin dışında roman, oyun, deneme, gezi türlerinde önemli eserler vermiştir.</a:t>
            </a:r>
            <a:endParaRPr/>
          </a:p>
          <a:p>
            <a:pPr indent="-341376" lvl="0" marL="448056" rtl="0" algn="l">
              <a:lnSpc>
                <a:spcPct val="100000"/>
              </a:lnSpc>
              <a:spcBef>
                <a:spcPts val="560"/>
              </a:spcBef>
              <a:spcAft>
                <a:spcPts val="0"/>
              </a:spcAft>
              <a:buSzPct val="80000"/>
              <a:buChar char="⦿"/>
            </a:pPr>
            <a:r>
              <a:rPr lang="tr" sz="2800"/>
              <a:t>Garip tarzı şiirlerinin ardından “zaman” sorunu etrafında, mitolojiden ve tarihten beslenen bir şiire yönelmiştir.</a:t>
            </a:r>
            <a:endParaRPr sz="2800"/>
          </a:p>
          <a:p>
            <a:pPr indent="0" lvl="0" marL="448056" rtl="0" algn="l">
              <a:lnSpc>
                <a:spcPct val="100000"/>
              </a:lnSpc>
              <a:spcBef>
                <a:spcPts val="560"/>
              </a:spcBef>
              <a:spcAft>
                <a:spcPts val="0"/>
              </a:spcAft>
              <a:buNone/>
            </a:pPr>
            <a:r>
              <a:t/>
            </a:r>
            <a:endParaRPr sz="2800"/>
          </a:p>
          <a:p>
            <a:pPr indent="-384047" lvl="0" marL="448056" rtl="0" algn="l">
              <a:spcBef>
                <a:spcPts val="640"/>
              </a:spcBef>
              <a:spcAft>
                <a:spcPts val="0"/>
              </a:spcAft>
              <a:buNone/>
            </a:pPr>
            <a:r>
              <a:rPr b="1" lang="tr" sz="3200">
                <a:solidFill>
                  <a:srgbClr val="FFFF00"/>
                </a:solidFill>
              </a:rPr>
              <a:t>Bazı Eserleri:</a:t>
            </a:r>
            <a:endParaRPr/>
          </a:p>
          <a:p>
            <a:pPr indent="-341376" lvl="0" marL="448056" rtl="0" algn="l">
              <a:lnSpc>
                <a:spcPct val="100000"/>
              </a:lnSpc>
              <a:spcBef>
                <a:spcPts val="560"/>
              </a:spcBef>
              <a:spcAft>
                <a:spcPts val="0"/>
              </a:spcAft>
              <a:buSzPct val="80000"/>
              <a:buChar char="⦿"/>
            </a:pPr>
            <a:r>
              <a:rPr b="1" i="1" lang="tr" sz="2800"/>
              <a:t>Şiir:</a:t>
            </a:r>
            <a:r>
              <a:rPr lang="tr" sz="2800"/>
              <a:t> Garip, Rahatı Kaçan Ağaç, Telgrafhane, Kolları Bağlı Odysseus…</a:t>
            </a:r>
            <a:endParaRPr sz="2800"/>
          </a:p>
          <a:p>
            <a:pPr indent="-341376" lvl="0" marL="448056" rtl="0" algn="l">
              <a:lnSpc>
                <a:spcPct val="100000"/>
              </a:lnSpc>
              <a:spcBef>
                <a:spcPts val="560"/>
              </a:spcBef>
              <a:spcAft>
                <a:spcPts val="0"/>
              </a:spcAft>
              <a:buSzPct val="80000"/>
              <a:buChar char="⦿"/>
            </a:pPr>
            <a:r>
              <a:rPr b="1" i="1" lang="tr" sz="2800"/>
              <a:t>Oyun:</a:t>
            </a:r>
            <a:r>
              <a:rPr lang="tr" sz="2800"/>
              <a:t> Mikado’nun Çöpleri</a:t>
            </a:r>
            <a:endParaRPr/>
          </a:p>
          <a:p>
            <a:pPr indent="-241807" lvl="0" marL="448056" rtl="0" algn="l">
              <a:lnSpc>
                <a:spcPct val="100000"/>
              </a:lnSpc>
              <a:spcBef>
                <a:spcPts val="560"/>
              </a:spcBef>
              <a:spcAft>
                <a:spcPts val="0"/>
              </a:spcAft>
              <a:buSzPct val="80000"/>
              <a:buNone/>
            </a:pPr>
            <a:r>
              <a:t/>
            </a:r>
            <a:endParaRPr sz="28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81"/>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pic>
        <p:nvPicPr>
          <p:cNvPr descr="D:\Desktop\Ekran görüntüsü 2021-05-24 153751.jpg" id="482" name="Google Shape;482;p81"/>
          <p:cNvPicPr preferRelativeResize="0"/>
          <p:nvPr/>
        </p:nvPicPr>
        <p:blipFill rotWithShape="1">
          <a:blip r:embed="rId3">
            <a:alphaModFix/>
          </a:blip>
          <a:srcRect b="0" l="0" r="0" t="0"/>
          <a:stretch/>
        </p:blipFill>
        <p:spPr>
          <a:xfrm>
            <a:off x="2104475" y="633435"/>
            <a:ext cx="4700588" cy="3621881"/>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90000">
              <a:srgbClr val="000000">
                <a:alpha val="40000"/>
              </a:srgbClr>
            </a:outerShdw>
          </a:effectLst>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82"/>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488" name="Google Shape;488;p82"/>
          <p:cNvSpPr txBox="1"/>
          <p:nvPr>
            <p:ph idx="4294967295" type="body"/>
          </p:nvPr>
        </p:nvSpPr>
        <p:spPr>
          <a:xfrm>
            <a:off x="539552" y="141480"/>
            <a:ext cx="8208912" cy="4461960"/>
          </a:xfrm>
          <a:prstGeom prst="rect">
            <a:avLst/>
          </a:prstGeom>
          <a:noFill/>
          <a:ln>
            <a:noFill/>
          </a:ln>
        </p:spPr>
        <p:txBody>
          <a:bodyPr anchorCtr="0" anchor="t" bIns="45700" lIns="91425" spcFirstLastPara="1" rIns="91425" wrap="square" tIns="45700">
            <a:normAutofit fontScale="77500" lnSpcReduction="20000"/>
          </a:bodyPr>
          <a:lstStyle/>
          <a:p>
            <a:pPr indent="-384047" lvl="0" marL="448056" rtl="0" algn="ctr">
              <a:lnSpc>
                <a:spcPct val="100000"/>
              </a:lnSpc>
              <a:spcBef>
                <a:spcPts val="0"/>
              </a:spcBef>
              <a:spcAft>
                <a:spcPts val="0"/>
              </a:spcAft>
              <a:buSzPct val="66493"/>
              <a:buFont typeface="Noto Sans Symbols"/>
              <a:buNone/>
            </a:pPr>
            <a:r>
              <a:rPr b="1" lang="tr" sz="3850">
                <a:solidFill>
                  <a:srgbClr val="FFFF00"/>
                </a:solidFill>
              </a:rPr>
              <a:t>OKTAY RİFAT HOROZCU (1914-1988)</a:t>
            </a:r>
            <a:endParaRPr sz="3850"/>
          </a:p>
          <a:p>
            <a:pPr indent="-384047" lvl="0" marL="448056" rtl="0" algn="ctr">
              <a:spcBef>
                <a:spcPts val="600"/>
              </a:spcBef>
              <a:spcAft>
                <a:spcPts val="0"/>
              </a:spcAft>
              <a:buSzPct val="80000"/>
              <a:buFont typeface="Noto Sans Symbols"/>
              <a:buNone/>
            </a:pPr>
            <a:r>
              <a:t/>
            </a:r>
            <a:endParaRPr b="1"/>
          </a:p>
          <a:p>
            <a:pPr indent="-349757" lvl="0" marL="448056" rtl="0" algn="l">
              <a:spcBef>
                <a:spcPts val="600"/>
              </a:spcBef>
              <a:spcAft>
                <a:spcPts val="0"/>
              </a:spcAft>
              <a:buSzPct val="80000"/>
              <a:buChar char="⦿"/>
            </a:pPr>
            <a:r>
              <a:rPr lang="tr"/>
              <a:t>Garip akımının öncülerindendir.</a:t>
            </a:r>
            <a:endParaRPr/>
          </a:p>
          <a:p>
            <a:pPr indent="-349757" lvl="0" marL="448056" rtl="0" algn="l">
              <a:spcBef>
                <a:spcPts val="600"/>
              </a:spcBef>
              <a:spcAft>
                <a:spcPts val="0"/>
              </a:spcAft>
              <a:buSzPct val="80000"/>
              <a:buChar char="⦿"/>
            </a:pPr>
            <a:r>
              <a:rPr lang="tr"/>
              <a:t>Garip döneminden sonra Perçemli Sokak kitabıyla Il. Yeni tarzı şiirler yazmıştır.</a:t>
            </a:r>
            <a:endParaRPr/>
          </a:p>
          <a:p>
            <a:pPr indent="-349757" lvl="0" marL="448056" rtl="0" algn="l">
              <a:spcBef>
                <a:spcPts val="600"/>
              </a:spcBef>
              <a:spcAft>
                <a:spcPts val="0"/>
              </a:spcAft>
              <a:buSzPct val="80000"/>
              <a:buChar char="⦿"/>
            </a:pPr>
            <a:r>
              <a:rPr lang="tr"/>
              <a:t>Folklordan yararlandığı toplumcu çizgiye yakın durduğu eserler de ortaya koymuştur.</a:t>
            </a:r>
            <a:endParaRPr/>
          </a:p>
          <a:p>
            <a:pPr indent="0" lvl="0" marL="448056" rtl="0" algn="l">
              <a:spcBef>
                <a:spcPts val="600"/>
              </a:spcBef>
              <a:spcAft>
                <a:spcPts val="0"/>
              </a:spcAft>
              <a:buNone/>
            </a:pPr>
            <a:r>
              <a:t/>
            </a:r>
            <a:endParaRPr/>
          </a:p>
          <a:p>
            <a:pPr indent="-384047" lvl="0" marL="448056" rtl="0" algn="l">
              <a:spcBef>
                <a:spcPts val="640"/>
              </a:spcBef>
              <a:spcAft>
                <a:spcPts val="0"/>
              </a:spcAft>
              <a:buNone/>
            </a:pPr>
            <a:r>
              <a:rPr b="1" lang="tr" sz="3200">
                <a:solidFill>
                  <a:srgbClr val="FFFF00"/>
                </a:solidFill>
              </a:rPr>
              <a:t>Bazı Eserleri:</a:t>
            </a:r>
            <a:endParaRPr/>
          </a:p>
          <a:p>
            <a:pPr indent="-349757" lvl="0" marL="448056" rtl="0" algn="l">
              <a:spcBef>
                <a:spcPts val="600"/>
              </a:spcBef>
              <a:spcAft>
                <a:spcPts val="0"/>
              </a:spcAft>
              <a:buSzPct val="80000"/>
              <a:buChar char="⦿"/>
            </a:pPr>
            <a:r>
              <a:rPr b="1" lang="tr"/>
              <a:t>Şiir:</a:t>
            </a:r>
            <a:r>
              <a:rPr lang="tr"/>
              <a:t> Garip, Perçemli Sokak, Karga ile Tilki, Aşık Merdiveni.</a:t>
            </a:r>
            <a:endParaRPr/>
          </a:p>
          <a:p>
            <a:pPr indent="-231647" lvl="0" marL="448056" rtl="0" algn="l">
              <a:spcBef>
                <a:spcPts val="600"/>
              </a:spcBef>
              <a:spcAft>
                <a:spcPts val="0"/>
              </a:spcAft>
              <a:buSzPct val="80000"/>
              <a:buNone/>
            </a:pPr>
            <a:r>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83"/>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pic>
        <p:nvPicPr>
          <p:cNvPr descr="D:\Desktop\Ekran görüntüsü 2021-05-24 153907.jpg" id="494" name="Google Shape;494;p83"/>
          <p:cNvPicPr preferRelativeResize="0"/>
          <p:nvPr/>
        </p:nvPicPr>
        <p:blipFill rotWithShape="1">
          <a:blip r:embed="rId3">
            <a:alphaModFix/>
          </a:blip>
          <a:srcRect b="0" l="0" r="0" t="0"/>
          <a:stretch/>
        </p:blipFill>
        <p:spPr>
          <a:xfrm>
            <a:off x="2207413" y="670894"/>
            <a:ext cx="4729163" cy="3586163"/>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9000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0"/>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168" name="Google Shape;168;p30"/>
          <p:cNvSpPr txBox="1"/>
          <p:nvPr>
            <p:ph idx="4294967295" type="body"/>
          </p:nvPr>
        </p:nvSpPr>
        <p:spPr>
          <a:xfrm>
            <a:off x="467544" y="411956"/>
            <a:ext cx="8280920" cy="4482052"/>
          </a:xfrm>
          <a:prstGeom prst="rect">
            <a:avLst/>
          </a:prstGeom>
          <a:noFill/>
          <a:ln>
            <a:noFill/>
          </a:ln>
        </p:spPr>
        <p:txBody>
          <a:bodyPr anchorCtr="0" anchor="t" bIns="45700" lIns="91425" spcFirstLastPara="1" rIns="91425" wrap="square" tIns="45700">
            <a:normAutofit/>
          </a:bodyPr>
          <a:lstStyle/>
          <a:p>
            <a:pPr indent="0" lvl="0" marL="0" rtl="0" algn="ctr">
              <a:spcBef>
                <a:spcPts val="1200"/>
              </a:spcBef>
              <a:spcAft>
                <a:spcPts val="0"/>
              </a:spcAft>
              <a:buSzPts val="4800"/>
              <a:buNone/>
            </a:pPr>
            <a:r>
              <a:rPr b="1" lang="tr" sz="6000">
                <a:solidFill>
                  <a:srgbClr val="FFFF00"/>
                </a:solidFill>
              </a:rPr>
              <a:t>CUMHURİYET DÖNEMİ</a:t>
            </a:r>
            <a:endParaRPr/>
          </a:p>
          <a:p>
            <a:pPr indent="0" lvl="0" marL="0" rtl="0" algn="ctr">
              <a:spcBef>
                <a:spcPts val="1200"/>
              </a:spcBef>
              <a:spcAft>
                <a:spcPts val="0"/>
              </a:spcAft>
              <a:buSzPts val="4800"/>
              <a:buNone/>
            </a:pPr>
            <a:r>
              <a:rPr b="1" lang="tr" sz="6000">
                <a:solidFill>
                  <a:srgbClr val="FFFF00"/>
                </a:solidFill>
              </a:rPr>
              <a:t>TÜRK EDEBİYATINDA </a:t>
            </a:r>
            <a:endParaRPr/>
          </a:p>
          <a:p>
            <a:pPr indent="0" lvl="0" marL="0" rtl="0" algn="ctr">
              <a:spcBef>
                <a:spcPts val="1200"/>
              </a:spcBef>
              <a:spcAft>
                <a:spcPts val="0"/>
              </a:spcAft>
              <a:buSzPts val="4800"/>
              <a:buNone/>
            </a:pPr>
            <a:r>
              <a:rPr b="1" lang="tr" sz="6000">
                <a:solidFill>
                  <a:srgbClr val="FFFF00"/>
                </a:solidFill>
              </a:rPr>
              <a:t>EDEBÎ TOPLULUKLAR</a:t>
            </a:r>
            <a:endParaRPr b="1" sz="6000">
              <a:solidFill>
                <a:srgbClr val="FFFF00"/>
              </a:solidFill>
            </a:endParaRPr>
          </a:p>
          <a:p>
            <a:pPr indent="0" lvl="0" marL="64008" rtl="0" algn="l">
              <a:spcBef>
                <a:spcPts val="560"/>
              </a:spcBef>
              <a:spcAft>
                <a:spcPts val="0"/>
              </a:spcAft>
              <a:buSzPts val="2240"/>
              <a:buNone/>
            </a:pPr>
            <a:r>
              <a:t/>
            </a:r>
            <a:endParaRPr sz="28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84"/>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500" name="Google Shape;500;p84"/>
          <p:cNvSpPr txBox="1"/>
          <p:nvPr>
            <p:ph idx="4294967295" type="body"/>
          </p:nvPr>
        </p:nvSpPr>
        <p:spPr>
          <a:xfrm>
            <a:off x="251520" y="141480"/>
            <a:ext cx="8712968" cy="4515966"/>
          </a:xfrm>
          <a:prstGeom prst="rect">
            <a:avLst/>
          </a:prstGeom>
          <a:noFill/>
          <a:ln>
            <a:noFill/>
          </a:ln>
        </p:spPr>
        <p:txBody>
          <a:bodyPr anchorCtr="0" anchor="t" bIns="45700" lIns="91425" spcFirstLastPara="1" rIns="91425" wrap="square" tIns="45700">
            <a:normAutofit fontScale="77500" lnSpcReduction="20000"/>
          </a:bodyPr>
          <a:lstStyle/>
          <a:p>
            <a:pPr indent="-384047" lvl="0" marL="448056" rtl="0" algn="ctr">
              <a:lnSpc>
                <a:spcPct val="100000"/>
              </a:lnSpc>
              <a:spcBef>
                <a:spcPts val="0"/>
              </a:spcBef>
              <a:spcAft>
                <a:spcPts val="0"/>
              </a:spcAft>
              <a:buSzPct val="80000"/>
              <a:buFont typeface="Noto Sans Symbols"/>
              <a:buNone/>
            </a:pPr>
            <a:r>
              <a:t/>
            </a:r>
            <a:endParaRPr b="1" sz="3200"/>
          </a:p>
          <a:p>
            <a:pPr indent="-384047" lvl="0" marL="448056" rtl="0" algn="ctr">
              <a:lnSpc>
                <a:spcPct val="100000"/>
              </a:lnSpc>
              <a:spcBef>
                <a:spcPts val="640"/>
              </a:spcBef>
              <a:spcAft>
                <a:spcPts val="0"/>
              </a:spcAft>
              <a:buSzPct val="66493"/>
              <a:buFont typeface="Noto Sans Symbols"/>
              <a:buNone/>
            </a:pPr>
            <a:r>
              <a:rPr b="1" lang="tr" sz="3850">
                <a:solidFill>
                  <a:srgbClr val="FFFF00"/>
                </a:solidFill>
              </a:rPr>
              <a:t>KEMAL TAHİR (1910-1973)</a:t>
            </a:r>
            <a:endParaRPr sz="3850"/>
          </a:p>
          <a:p>
            <a:pPr indent="-384047" lvl="0" marL="448056" rtl="0" algn="l">
              <a:lnSpc>
                <a:spcPct val="100000"/>
              </a:lnSpc>
              <a:spcBef>
                <a:spcPts val="560"/>
              </a:spcBef>
              <a:spcAft>
                <a:spcPts val="0"/>
              </a:spcAft>
              <a:buSzPct val="80000"/>
              <a:buFont typeface="Noto Sans Symbols"/>
              <a:buNone/>
            </a:pPr>
            <a:r>
              <a:t/>
            </a:r>
            <a:endParaRPr b="1" i="1" sz="2800"/>
          </a:p>
          <a:p>
            <a:pPr indent="-352044" lvl="0" marL="448056" rtl="0" algn="l">
              <a:lnSpc>
                <a:spcPct val="100000"/>
              </a:lnSpc>
              <a:spcBef>
                <a:spcPts val="560"/>
              </a:spcBef>
              <a:spcAft>
                <a:spcPts val="0"/>
              </a:spcAft>
              <a:buSzPct val="80000"/>
              <a:buChar char="⦿"/>
            </a:pPr>
            <a:r>
              <a:rPr lang="tr" sz="2800"/>
              <a:t> Toplumcu gerçekçi bir romancıdır.</a:t>
            </a:r>
            <a:endParaRPr/>
          </a:p>
          <a:p>
            <a:pPr indent="-352044" lvl="0" marL="448056" rtl="0" algn="l">
              <a:lnSpc>
                <a:spcPct val="100000"/>
              </a:lnSpc>
              <a:spcBef>
                <a:spcPts val="560"/>
              </a:spcBef>
              <a:spcAft>
                <a:spcPts val="0"/>
              </a:spcAft>
              <a:buSzPct val="80000"/>
              <a:buChar char="⦿"/>
            </a:pPr>
            <a:r>
              <a:rPr lang="tr" sz="2800"/>
              <a:t> Cezaevi yaşamını, Kurtuluş Savaşı’nı, tarihi, köy yaşamını ve eşkıya hikayelerini konu edindiği romanlarıyla tanınmıştır.</a:t>
            </a:r>
            <a:endParaRPr/>
          </a:p>
          <a:p>
            <a:pPr indent="-352044" lvl="0" marL="448056" rtl="0" algn="l">
              <a:lnSpc>
                <a:spcPct val="100000"/>
              </a:lnSpc>
              <a:spcBef>
                <a:spcPts val="560"/>
              </a:spcBef>
              <a:spcAft>
                <a:spcPts val="0"/>
              </a:spcAft>
              <a:buSzPct val="80000"/>
              <a:buChar char="⦿"/>
            </a:pPr>
            <a:r>
              <a:rPr lang="tr" sz="2800"/>
              <a:t> Tasvire önem veren yazar, eserlerinde anlaşılır bir dil ve yalın bir anlatım kullanmıştır.</a:t>
            </a:r>
            <a:endParaRPr/>
          </a:p>
          <a:p>
            <a:pPr indent="-352044" lvl="0" marL="448056" rtl="0" algn="l">
              <a:lnSpc>
                <a:spcPct val="100000"/>
              </a:lnSpc>
              <a:spcBef>
                <a:spcPts val="560"/>
              </a:spcBef>
              <a:spcAft>
                <a:spcPts val="0"/>
              </a:spcAft>
              <a:buSzPct val="80000"/>
              <a:buChar char="⦿"/>
            </a:pPr>
            <a:r>
              <a:rPr lang="tr" sz="2800"/>
              <a:t> Osmanlının kuruluşunu anlattığı, Osmanlı toplumunun gelişim sürecinin Batı’dan farklı olduğunu ileri sürdüğü tezli romanı “Devlet Ana” romanıyla ve Kurtuluş Savaşı yıllarını konu edindiği “Yorgun Savaşçı” romanlarıyla tanınmıştır.</a:t>
            </a:r>
            <a:endParaRPr/>
          </a:p>
          <a:p>
            <a:pPr indent="-241807" lvl="0" marL="448056" rtl="0" algn="l">
              <a:lnSpc>
                <a:spcPct val="100000"/>
              </a:lnSpc>
              <a:spcBef>
                <a:spcPts val="560"/>
              </a:spcBef>
              <a:spcAft>
                <a:spcPts val="0"/>
              </a:spcAft>
              <a:buSzPct val="80000"/>
              <a:buNone/>
            </a:pPr>
            <a:r>
              <a:t/>
            </a:r>
            <a:endParaRPr sz="280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85"/>
          <p:cNvSpPr txBox="1"/>
          <p:nvPr/>
        </p:nvSpPr>
        <p:spPr>
          <a:xfrm>
            <a:off x="499650" y="793125"/>
            <a:ext cx="3409500" cy="3960900"/>
          </a:xfrm>
          <a:prstGeom prst="rect">
            <a:avLst/>
          </a:prstGeom>
          <a:noFill/>
          <a:ln>
            <a:noFill/>
          </a:ln>
        </p:spPr>
        <p:txBody>
          <a:bodyPr anchorCtr="0" anchor="t" bIns="91425" lIns="91425" spcFirstLastPara="1" rIns="91425" wrap="square" tIns="91425">
            <a:spAutoFit/>
          </a:bodyPr>
          <a:lstStyle/>
          <a:p>
            <a:pPr indent="0" lvl="0" marL="0" rtl="0" algn="l">
              <a:spcBef>
                <a:spcPts val="280"/>
              </a:spcBef>
              <a:spcAft>
                <a:spcPts val="0"/>
              </a:spcAft>
              <a:buClr>
                <a:schemeClr val="dk1"/>
              </a:buClr>
              <a:buSzPts val="275"/>
              <a:buFont typeface="Arial"/>
              <a:buNone/>
            </a:pPr>
            <a:r>
              <a:rPr b="1" lang="tr" sz="1500">
                <a:solidFill>
                  <a:srgbClr val="FFFF00"/>
                </a:solidFill>
                <a:latin typeface="Century Gothic"/>
                <a:ea typeface="Century Gothic"/>
                <a:cs typeface="Century Gothic"/>
                <a:sym typeface="Century Gothic"/>
              </a:rPr>
              <a:t>Roman</a:t>
            </a:r>
            <a:r>
              <a:rPr b="1" lang="tr" sz="1200">
                <a:solidFill>
                  <a:schemeClr val="lt1"/>
                </a:solidFill>
                <a:latin typeface="Century Gothic"/>
                <a:ea typeface="Century Gothic"/>
                <a:cs typeface="Century Gothic"/>
                <a:sym typeface="Century Gothic"/>
              </a:rPr>
              <a:t>:</a:t>
            </a:r>
            <a:endParaRPr sz="550">
              <a:solidFill>
                <a:schemeClr val="lt1"/>
              </a:solidFill>
              <a:latin typeface="Century Gothic"/>
              <a:ea typeface="Century Gothic"/>
              <a:cs typeface="Century Gothic"/>
              <a:sym typeface="Century Gothic"/>
            </a:endParaRPr>
          </a:p>
          <a:p>
            <a:pPr indent="-304800" lvl="0" marL="457200" rtl="0" algn="l">
              <a:spcBef>
                <a:spcPts val="280"/>
              </a:spcBef>
              <a:spcAft>
                <a:spcPts val="0"/>
              </a:spcAft>
              <a:buClr>
                <a:schemeClr val="lt1"/>
              </a:buClr>
              <a:buSzPts val="1200"/>
              <a:buFont typeface="Century Gothic"/>
              <a:buChar char="●"/>
            </a:pPr>
            <a:r>
              <a:rPr b="1" lang="tr" sz="1200">
                <a:solidFill>
                  <a:schemeClr val="lt1"/>
                </a:solidFill>
                <a:latin typeface="Century Gothic"/>
                <a:ea typeface="Century Gothic"/>
                <a:cs typeface="Century Gothic"/>
                <a:sym typeface="Century Gothic"/>
              </a:rPr>
              <a:t>    Sağırdere (1955)</a:t>
            </a:r>
            <a:endParaRPr sz="550">
              <a:solidFill>
                <a:schemeClr val="lt1"/>
              </a:solidFill>
              <a:latin typeface="Century Gothic"/>
              <a:ea typeface="Century Gothic"/>
              <a:cs typeface="Century Gothic"/>
              <a:sym typeface="Century Gothic"/>
            </a:endParaRPr>
          </a:p>
          <a:p>
            <a:pPr indent="-304800" lvl="0" marL="457200" rtl="0" algn="l">
              <a:spcBef>
                <a:spcPts val="0"/>
              </a:spcBef>
              <a:spcAft>
                <a:spcPts val="0"/>
              </a:spcAft>
              <a:buClr>
                <a:schemeClr val="lt1"/>
              </a:buClr>
              <a:buSzPts val="1200"/>
              <a:buFont typeface="Century Gothic"/>
              <a:buChar char="●"/>
            </a:pPr>
            <a:r>
              <a:rPr b="1" lang="tr" sz="1200">
                <a:solidFill>
                  <a:schemeClr val="lt1"/>
                </a:solidFill>
                <a:latin typeface="Century Gothic"/>
                <a:ea typeface="Century Gothic"/>
                <a:cs typeface="Century Gothic"/>
                <a:sym typeface="Century Gothic"/>
              </a:rPr>
              <a:t>    Esir Şehrin İnsanları (1956)</a:t>
            </a:r>
            <a:endParaRPr sz="550">
              <a:solidFill>
                <a:schemeClr val="lt1"/>
              </a:solidFill>
              <a:latin typeface="Century Gothic"/>
              <a:ea typeface="Century Gothic"/>
              <a:cs typeface="Century Gothic"/>
              <a:sym typeface="Century Gothic"/>
            </a:endParaRPr>
          </a:p>
          <a:p>
            <a:pPr indent="-304800" lvl="0" marL="457200" rtl="0" algn="l">
              <a:spcBef>
                <a:spcPts val="0"/>
              </a:spcBef>
              <a:spcAft>
                <a:spcPts val="0"/>
              </a:spcAft>
              <a:buClr>
                <a:schemeClr val="lt1"/>
              </a:buClr>
              <a:buSzPts val="1200"/>
              <a:buFont typeface="Century Gothic"/>
              <a:buChar char="●"/>
            </a:pPr>
            <a:r>
              <a:rPr b="1" lang="tr" sz="1200">
                <a:solidFill>
                  <a:schemeClr val="lt1"/>
                </a:solidFill>
                <a:latin typeface="Century Gothic"/>
                <a:ea typeface="Century Gothic"/>
                <a:cs typeface="Century Gothic"/>
                <a:sym typeface="Century Gothic"/>
              </a:rPr>
              <a:t>    Körduman (1957)</a:t>
            </a:r>
            <a:endParaRPr sz="550">
              <a:solidFill>
                <a:schemeClr val="lt1"/>
              </a:solidFill>
              <a:latin typeface="Century Gothic"/>
              <a:ea typeface="Century Gothic"/>
              <a:cs typeface="Century Gothic"/>
              <a:sym typeface="Century Gothic"/>
            </a:endParaRPr>
          </a:p>
          <a:p>
            <a:pPr indent="-304800" lvl="0" marL="457200" rtl="0" algn="l">
              <a:spcBef>
                <a:spcPts val="0"/>
              </a:spcBef>
              <a:spcAft>
                <a:spcPts val="0"/>
              </a:spcAft>
              <a:buClr>
                <a:schemeClr val="lt1"/>
              </a:buClr>
              <a:buSzPts val="1200"/>
              <a:buFont typeface="Century Gothic"/>
              <a:buChar char="●"/>
            </a:pPr>
            <a:r>
              <a:rPr b="1" lang="tr" sz="1200">
                <a:solidFill>
                  <a:schemeClr val="lt1"/>
                </a:solidFill>
                <a:latin typeface="Century Gothic"/>
                <a:ea typeface="Century Gothic"/>
                <a:cs typeface="Century Gothic"/>
                <a:sym typeface="Century Gothic"/>
              </a:rPr>
              <a:t>    Rahmet Yolları Kesti (1957)</a:t>
            </a:r>
            <a:endParaRPr sz="550">
              <a:solidFill>
                <a:schemeClr val="lt1"/>
              </a:solidFill>
              <a:latin typeface="Century Gothic"/>
              <a:ea typeface="Century Gothic"/>
              <a:cs typeface="Century Gothic"/>
              <a:sym typeface="Century Gothic"/>
            </a:endParaRPr>
          </a:p>
          <a:p>
            <a:pPr indent="-304800" lvl="0" marL="457200" rtl="0" algn="l">
              <a:spcBef>
                <a:spcPts val="0"/>
              </a:spcBef>
              <a:spcAft>
                <a:spcPts val="0"/>
              </a:spcAft>
              <a:buClr>
                <a:schemeClr val="lt1"/>
              </a:buClr>
              <a:buSzPts val="1200"/>
              <a:buFont typeface="Century Gothic"/>
              <a:buChar char="●"/>
            </a:pPr>
            <a:r>
              <a:rPr b="1" lang="tr" sz="1200">
                <a:solidFill>
                  <a:schemeClr val="lt1"/>
                </a:solidFill>
                <a:latin typeface="Century Gothic"/>
                <a:ea typeface="Century Gothic"/>
                <a:cs typeface="Century Gothic"/>
                <a:sym typeface="Century Gothic"/>
              </a:rPr>
              <a:t>    Yedi Çınar Yaylası (1958)</a:t>
            </a:r>
            <a:endParaRPr sz="550">
              <a:solidFill>
                <a:schemeClr val="lt1"/>
              </a:solidFill>
              <a:latin typeface="Century Gothic"/>
              <a:ea typeface="Century Gothic"/>
              <a:cs typeface="Century Gothic"/>
              <a:sym typeface="Century Gothic"/>
            </a:endParaRPr>
          </a:p>
          <a:p>
            <a:pPr indent="-304800" lvl="0" marL="457200" rtl="0" algn="l">
              <a:spcBef>
                <a:spcPts val="0"/>
              </a:spcBef>
              <a:spcAft>
                <a:spcPts val="0"/>
              </a:spcAft>
              <a:buClr>
                <a:schemeClr val="lt1"/>
              </a:buClr>
              <a:buSzPts val="1200"/>
              <a:buFont typeface="Century Gothic"/>
              <a:buChar char="●"/>
            </a:pPr>
            <a:r>
              <a:rPr b="1" lang="tr" sz="1200">
                <a:solidFill>
                  <a:schemeClr val="lt1"/>
                </a:solidFill>
                <a:latin typeface="Century Gothic"/>
                <a:ea typeface="Century Gothic"/>
                <a:cs typeface="Century Gothic"/>
                <a:sym typeface="Century Gothic"/>
              </a:rPr>
              <a:t>    Köyün Kamburu (1959)</a:t>
            </a:r>
            <a:endParaRPr sz="550">
              <a:solidFill>
                <a:schemeClr val="lt1"/>
              </a:solidFill>
              <a:latin typeface="Century Gothic"/>
              <a:ea typeface="Century Gothic"/>
              <a:cs typeface="Century Gothic"/>
              <a:sym typeface="Century Gothic"/>
            </a:endParaRPr>
          </a:p>
          <a:p>
            <a:pPr indent="-304800" lvl="0" marL="457200" rtl="0" algn="l">
              <a:spcBef>
                <a:spcPts val="0"/>
              </a:spcBef>
              <a:spcAft>
                <a:spcPts val="0"/>
              </a:spcAft>
              <a:buClr>
                <a:schemeClr val="lt1"/>
              </a:buClr>
              <a:buSzPts val="1200"/>
              <a:buFont typeface="Century Gothic"/>
              <a:buChar char="●"/>
            </a:pPr>
            <a:r>
              <a:rPr b="1" lang="tr" sz="1200">
                <a:solidFill>
                  <a:schemeClr val="lt1"/>
                </a:solidFill>
                <a:latin typeface="Century Gothic"/>
                <a:ea typeface="Century Gothic"/>
                <a:cs typeface="Century Gothic"/>
                <a:sym typeface="Century Gothic"/>
              </a:rPr>
              <a:t>    Esir Şehrin Mahpusu (1961)</a:t>
            </a:r>
            <a:endParaRPr sz="550">
              <a:solidFill>
                <a:schemeClr val="lt1"/>
              </a:solidFill>
              <a:latin typeface="Century Gothic"/>
              <a:ea typeface="Century Gothic"/>
              <a:cs typeface="Century Gothic"/>
              <a:sym typeface="Century Gothic"/>
            </a:endParaRPr>
          </a:p>
          <a:p>
            <a:pPr indent="-304800" lvl="0" marL="457200" rtl="0" algn="l">
              <a:spcBef>
                <a:spcPts val="0"/>
              </a:spcBef>
              <a:spcAft>
                <a:spcPts val="0"/>
              </a:spcAft>
              <a:buClr>
                <a:schemeClr val="lt1"/>
              </a:buClr>
              <a:buSzPts val="1200"/>
              <a:buFont typeface="Century Gothic"/>
              <a:buChar char="●"/>
            </a:pPr>
            <a:r>
              <a:rPr b="1" lang="tr" sz="1200">
                <a:solidFill>
                  <a:schemeClr val="lt1"/>
                </a:solidFill>
                <a:latin typeface="Century Gothic"/>
                <a:ea typeface="Century Gothic"/>
                <a:cs typeface="Century Gothic"/>
                <a:sym typeface="Century Gothic"/>
              </a:rPr>
              <a:t>    Bozkırdaki Çekirdek (1962)</a:t>
            </a:r>
            <a:endParaRPr sz="550">
              <a:solidFill>
                <a:schemeClr val="lt1"/>
              </a:solidFill>
              <a:latin typeface="Century Gothic"/>
              <a:ea typeface="Century Gothic"/>
              <a:cs typeface="Century Gothic"/>
              <a:sym typeface="Century Gothic"/>
            </a:endParaRPr>
          </a:p>
          <a:p>
            <a:pPr indent="-304800" lvl="0" marL="457200" rtl="0" algn="l">
              <a:spcBef>
                <a:spcPts val="0"/>
              </a:spcBef>
              <a:spcAft>
                <a:spcPts val="0"/>
              </a:spcAft>
              <a:buClr>
                <a:schemeClr val="lt1"/>
              </a:buClr>
              <a:buSzPts val="1200"/>
              <a:buFont typeface="Century Gothic"/>
              <a:buChar char="●"/>
            </a:pPr>
            <a:r>
              <a:rPr b="1" lang="tr" sz="1200">
                <a:solidFill>
                  <a:schemeClr val="lt1"/>
                </a:solidFill>
                <a:latin typeface="Century Gothic"/>
                <a:ea typeface="Century Gothic"/>
                <a:cs typeface="Century Gothic"/>
                <a:sym typeface="Century Gothic"/>
              </a:rPr>
              <a:t>    Kelleci Memet (1962)</a:t>
            </a:r>
            <a:endParaRPr sz="550">
              <a:solidFill>
                <a:schemeClr val="lt1"/>
              </a:solidFill>
              <a:latin typeface="Century Gothic"/>
              <a:ea typeface="Century Gothic"/>
              <a:cs typeface="Century Gothic"/>
              <a:sym typeface="Century Gothic"/>
            </a:endParaRPr>
          </a:p>
          <a:p>
            <a:pPr indent="-304800" lvl="0" marL="457200" rtl="0" algn="l">
              <a:spcBef>
                <a:spcPts val="0"/>
              </a:spcBef>
              <a:spcAft>
                <a:spcPts val="0"/>
              </a:spcAft>
              <a:buClr>
                <a:schemeClr val="lt1"/>
              </a:buClr>
              <a:buSzPts val="1200"/>
              <a:buFont typeface="Century Gothic"/>
              <a:buChar char="●"/>
            </a:pPr>
            <a:r>
              <a:rPr b="1" lang="tr" sz="1200">
                <a:solidFill>
                  <a:schemeClr val="lt1"/>
                </a:solidFill>
                <a:latin typeface="Century Gothic"/>
                <a:ea typeface="Century Gothic"/>
                <a:cs typeface="Century Gothic"/>
                <a:sym typeface="Century Gothic"/>
              </a:rPr>
              <a:t>    Yorgun Savaşçı (1965)</a:t>
            </a:r>
            <a:endParaRPr sz="550">
              <a:solidFill>
                <a:schemeClr val="lt1"/>
              </a:solidFill>
              <a:latin typeface="Century Gothic"/>
              <a:ea typeface="Century Gothic"/>
              <a:cs typeface="Century Gothic"/>
              <a:sym typeface="Century Gothic"/>
            </a:endParaRPr>
          </a:p>
          <a:p>
            <a:pPr indent="-304800" lvl="0" marL="457200" rtl="0" algn="l">
              <a:spcBef>
                <a:spcPts val="0"/>
              </a:spcBef>
              <a:spcAft>
                <a:spcPts val="0"/>
              </a:spcAft>
              <a:buClr>
                <a:schemeClr val="lt1"/>
              </a:buClr>
              <a:buSzPts val="1200"/>
              <a:buFont typeface="Century Gothic"/>
              <a:buChar char="●"/>
            </a:pPr>
            <a:r>
              <a:rPr b="1" lang="tr" sz="1200">
                <a:solidFill>
                  <a:schemeClr val="lt1"/>
                </a:solidFill>
                <a:latin typeface="Century Gothic"/>
                <a:ea typeface="Century Gothic"/>
                <a:cs typeface="Century Gothic"/>
                <a:sym typeface="Century Gothic"/>
              </a:rPr>
              <a:t>    Devlet Ana (1967)</a:t>
            </a:r>
            <a:endParaRPr sz="550">
              <a:solidFill>
                <a:schemeClr val="lt1"/>
              </a:solidFill>
              <a:latin typeface="Century Gothic"/>
              <a:ea typeface="Century Gothic"/>
              <a:cs typeface="Century Gothic"/>
              <a:sym typeface="Century Gothic"/>
            </a:endParaRPr>
          </a:p>
          <a:p>
            <a:pPr indent="-304800" lvl="0" marL="457200" rtl="0" algn="l">
              <a:spcBef>
                <a:spcPts val="0"/>
              </a:spcBef>
              <a:spcAft>
                <a:spcPts val="0"/>
              </a:spcAft>
              <a:buClr>
                <a:schemeClr val="lt1"/>
              </a:buClr>
              <a:buSzPts val="1200"/>
              <a:buFont typeface="Century Gothic"/>
              <a:buChar char="●"/>
            </a:pPr>
            <a:r>
              <a:rPr b="1" lang="tr" sz="1200">
                <a:solidFill>
                  <a:schemeClr val="lt1"/>
                </a:solidFill>
                <a:latin typeface="Century Gothic"/>
                <a:ea typeface="Century Gothic"/>
                <a:cs typeface="Century Gothic"/>
                <a:sym typeface="Century Gothic"/>
              </a:rPr>
              <a:t>    Kurt Kanunu (1969)</a:t>
            </a:r>
            <a:endParaRPr sz="550">
              <a:solidFill>
                <a:schemeClr val="lt1"/>
              </a:solidFill>
              <a:latin typeface="Century Gothic"/>
              <a:ea typeface="Century Gothic"/>
              <a:cs typeface="Century Gothic"/>
              <a:sym typeface="Century Gothic"/>
            </a:endParaRPr>
          </a:p>
          <a:p>
            <a:pPr indent="-304800" lvl="0" marL="457200" rtl="0" algn="l">
              <a:spcBef>
                <a:spcPts val="0"/>
              </a:spcBef>
              <a:spcAft>
                <a:spcPts val="0"/>
              </a:spcAft>
              <a:buClr>
                <a:schemeClr val="lt1"/>
              </a:buClr>
              <a:buSzPts val="1200"/>
              <a:buFont typeface="Century Gothic"/>
              <a:buChar char="●"/>
            </a:pPr>
            <a:r>
              <a:rPr b="1" lang="tr" sz="1200">
                <a:solidFill>
                  <a:schemeClr val="lt1"/>
                </a:solidFill>
                <a:latin typeface="Century Gothic"/>
                <a:ea typeface="Century Gothic"/>
                <a:cs typeface="Century Gothic"/>
                <a:sym typeface="Century Gothic"/>
              </a:rPr>
              <a:t>    Büyük Mal (1970)</a:t>
            </a:r>
            <a:endParaRPr sz="550">
              <a:solidFill>
                <a:schemeClr val="lt1"/>
              </a:solidFill>
              <a:latin typeface="Century Gothic"/>
              <a:ea typeface="Century Gothic"/>
              <a:cs typeface="Century Gothic"/>
              <a:sym typeface="Century Gothic"/>
            </a:endParaRPr>
          </a:p>
          <a:p>
            <a:pPr indent="-304800" lvl="0" marL="457200" rtl="0" algn="l">
              <a:spcBef>
                <a:spcPts val="0"/>
              </a:spcBef>
              <a:spcAft>
                <a:spcPts val="0"/>
              </a:spcAft>
              <a:buClr>
                <a:schemeClr val="lt1"/>
              </a:buClr>
              <a:buSzPts val="1200"/>
              <a:buFont typeface="Century Gothic"/>
              <a:buChar char="●"/>
            </a:pPr>
            <a:r>
              <a:rPr b="1" lang="tr" sz="1200">
                <a:solidFill>
                  <a:schemeClr val="lt1"/>
                </a:solidFill>
                <a:latin typeface="Century Gothic"/>
                <a:ea typeface="Century Gothic"/>
                <a:cs typeface="Century Gothic"/>
                <a:sym typeface="Century Gothic"/>
              </a:rPr>
              <a:t>    Yol Ayrımı (1971)</a:t>
            </a:r>
            <a:endParaRPr sz="550">
              <a:solidFill>
                <a:schemeClr val="lt1"/>
              </a:solidFill>
              <a:latin typeface="Century Gothic"/>
              <a:ea typeface="Century Gothic"/>
              <a:cs typeface="Century Gothic"/>
              <a:sym typeface="Century Gothic"/>
            </a:endParaRPr>
          </a:p>
          <a:p>
            <a:pPr indent="-304800" lvl="0" marL="457200" rtl="0" algn="l">
              <a:spcBef>
                <a:spcPts val="0"/>
              </a:spcBef>
              <a:spcAft>
                <a:spcPts val="0"/>
              </a:spcAft>
              <a:buClr>
                <a:schemeClr val="lt1"/>
              </a:buClr>
              <a:buSzPts val="1200"/>
              <a:buFont typeface="Century Gothic"/>
              <a:buChar char="●"/>
            </a:pPr>
            <a:r>
              <a:rPr b="1" lang="tr" sz="1200">
                <a:solidFill>
                  <a:schemeClr val="lt1"/>
                </a:solidFill>
                <a:latin typeface="Century Gothic"/>
                <a:ea typeface="Century Gothic"/>
                <a:cs typeface="Century Gothic"/>
                <a:sym typeface="Century Gothic"/>
              </a:rPr>
              <a:t>    Namusçular (1974)</a:t>
            </a:r>
            <a:endParaRPr sz="550">
              <a:solidFill>
                <a:schemeClr val="lt1"/>
              </a:solidFill>
              <a:latin typeface="Century Gothic"/>
              <a:ea typeface="Century Gothic"/>
              <a:cs typeface="Century Gothic"/>
              <a:sym typeface="Century Gothic"/>
            </a:endParaRPr>
          </a:p>
          <a:p>
            <a:pPr indent="-304800" lvl="0" marL="457200" rtl="0" algn="l">
              <a:spcBef>
                <a:spcPts val="0"/>
              </a:spcBef>
              <a:spcAft>
                <a:spcPts val="0"/>
              </a:spcAft>
              <a:buClr>
                <a:schemeClr val="lt1"/>
              </a:buClr>
              <a:buSzPts val="1200"/>
              <a:buFont typeface="Century Gothic"/>
              <a:buChar char="●"/>
            </a:pPr>
            <a:r>
              <a:rPr b="1" lang="tr" sz="1200">
                <a:solidFill>
                  <a:schemeClr val="lt1"/>
                </a:solidFill>
                <a:latin typeface="Century Gothic"/>
                <a:ea typeface="Century Gothic"/>
                <a:cs typeface="Century Gothic"/>
                <a:sym typeface="Century Gothic"/>
              </a:rPr>
              <a:t>    Karılar Koğuşu (1974)</a:t>
            </a:r>
            <a:endParaRPr sz="550">
              <a:solidFill>
                <a:schemeClr val="lt1"/>
              </a:solidFill>
              <a:latin typeface="Century Gothic"/>
              <a:ea typeface="Century Gothic"/>
              <a:cs typeface="Century Gothic"/>
              <a:sym typeface="Century Gothic"/>
            </a:endParaRPr>
          </a:p>
          <a:p>
            <a:pPr indent="-304800" lvl="0" marL="457200" rtl="0" algn="l">
              <a:spcBef>
                <a:spcPts val="0"/>
              </a:spcBef>
              <a:spcAft>
                <a:spcPts val="0"/>
              </a:spcAft>
              <a:buClr>
                <a:schemeClr val="lt1"/>
              </a:buClr>
              <a:buSzPts val="1200"/>
              <a:buFont typeface="Century Gothic"/>
              <a:buChar char="●"/>
            </a:pPr>
            <a:r>
              <a:rPr b="1" lang="tr" sz="1200">
                <a:solidFill>
                  <a:schemeClr val="lt1"/>
                </a:solidFill>
                <a:latin typeface="Century Gothic"/>
                <a:ea typeface="Century Gothic"/>
                <a:cs typeface="Century Gothic"/>
                <a:sym typeface="Century Gothic"/>
              </a:rPr>
              <a:t>    Hür Şehrin İnsanları (1976)</a:t>
            </a:r>
            <a:endParaRPr sz="550">
              <a:solidFill>
                <a:schemeClr val="lt1"/>
              </a:solidFill>
              <a:latin typeface="Century Gothic"/>
              <a:ea typeface="Century Gothic"/>
              <a:cs typeface="Century Gothic"/>
              <a:sym typeface="Century Gothic"/>
            </a:endParaRPr>
          </a:p>
          <a:p>
            <a:pPr indent="-304800" lvl="0" marL="457200" rtl="0" algn="l">
              <a:spcBef>
                <a:spcPts val="0"/>
              </a:spcBef>
              <a:spcAft>
                <a:spcPts val="0"/>
              </a:spcAft>
              <a:buClr>
                <a:schemeClr val="lt1"/>
              </a:buClr>
              <a:buSzPts val="1200"/>
              <a:buFont typeface="Century Gothic"/>
              <a:buChar char="●"/>
            </a:pPr>
            <a:r>
              <a:rPr b="1" lang="tr" sz="1200">
                <a:solidFill>
                  <a:schemeClr val="lt1"/>
                </a:solidFill>
                <a:latin typeface="Century Gothic"/>
                <a:ea typeface="Century Gothic"/>
                <a:cs typeface="Century Gothic"/>
                <a:sym typeface="Century Gothic"/>
              </a:rPr>
              <a:t>    Damağacı (1977)</a:t>
            </a:r>
            <a:endParaRPr sz="550">
              <a:solidFill>
                <a:schemeClr val="lt1"/>
              </a:solidFill>
              <a:latin typeface="Century Gothic"/>
              <a:ea typeface="Century Gothic"/>
              <a:cs typeface="Century Gothic"/>
              <a:sym typeface="Century Gothic"/>
            </a:endParaRPr>
          </a:p>
          <a:p>
            <a:pPr indent="-304800" lvl="0" marL="457200" rtl="0" algn="l">
              <a:spcBef>
                <a:spcPts val="0"/>
              </a:spcBef>
              <a:spcAft>
                <a:spcPts val="0"/>
              </a:spcAft>
              <a:buClr>
                <a:schemeClr val="lt1"/>
              </a:buClr>
              <a:buSzPts val="1200"/>
              <a:buFont typeface="Century Gothic"/>
              <a:buChar char="●"/>
            </a:pPr>
            <a:r>
              <a:rPr b="1" lang="tr" sz="1200">
                <a:solidFill>
                  <a:schemeClr val="lt1"/>
                </a:solidFill>
                <a:latin typeface="Century Gothic"/>
                <a:ea typeface="Century Gothic"/>
                <a:cs typeface="Century Gothic"/>
                <a:sym typeface="Century Gothic"/>
              </a:rPr>
              <a:t>    Bir Mülkiyet Kalesi I-II (1977)</a:t>
            </a:r>
            <a:endParaRPr>
              <a:latin typeface="Century Gothic"/>
              <a:ea typeface="Century Gothic"/>
              <a:cs typeface="Century Gothic"/>
              <a:sym typeface="Century Gothic"/>
            </a:endParaRPr>
          </a:p>
        </p:txBody>
      </p:sp>
      <p:sp>
        <p:nvSpPr>
          <p:cNvPr id="506" name="Google Shape;506;p85"/>
          <p:cNvSpPr txBox="1"/>
          <p:nvPr/>
        </p:nvSpPr>
        <p:spPr>
          <a:xfrm>
            <a:off x="3909050" y="989500"/>
            <a:ext cx="4908300" cy="3009300"/>
          </a:xfrm>
          <a:prstGeom prst="rect">
            <a:avLst/>
          </a:prstGeom>
          <a:noFill/>
          <a:ln>
            <a:noFill/>
          </a:ln>
        </p:spPr>
        <p:txBody>
          <a:bodyPr anchorCtr="0" anchor="t" bIns="91425" lIns="91425" spcFirstLastPara="1" rIns="91425" wrap="square" tIns="91425">
            <a:spAutoFit/>
          </a:bodyPr>
          <a:lstStyle/>
          <a:p>
            <a:pPr indent="0" lvl="0" marL="0" rtl="0" algn="l">
              <a:spcBef>
                <a:spcPts val="280"/>
              </a:spcBef>
              <a:spcAft>
                <a:spcPts val="0"/>
              </a:spcAft>
              <a:buNone/>
            </a:pPr>
            <a:r>
              <a:rPr b="1" lang="tr" sz="1500">
                <a:solidFill>
                  <a:srgbClr val="FFFF00"/>
                </a:solidFill>
                <a:latin typeface="Century Gothic"/>
                <a:ea typeface="Century Gothic"/>
                <a:cs typeface="Century Gothic"/>
                <a:sym typeface="Century Gothic"/>
              </a:rPr>
              <a:t>Öykü</a:t>
            </a:r>
            <a:r>
              <a:rPr b="1" lang="tr" sz="1500">
                <a:solidFill>
                  <a:schemeClr val="lt1"/>
                </a:solidFill>
                <a:latin typeface="Century Gothic"/>
                <a:ea typeface="Century Gothic"/>
                <a:cs typeface="Century Gothic"/>
                <a:sym typeface="Century Gothic"/>
              </a:rPr>
              <a:t>: Göl İnsanları (1955)</a:t>
            </a:r>
            <a:endParaRPr b="1" sz="1500">
              <a:solidFill>
                <a:schemeClr val="lt1"/>
              </a:solidFill>
              <a:latin typeface="Century Gothic"/>
              <a:ea typeface="Century Gothic"/>
              <a:cs typeface="Century Gothic"/>
              <a:sym typeface="Century Gothic"/>
            </a:endParaRPr>
          </a:p>
          <a:p>
            <a:pPr indent="0" lvl="0" marL="0" rtl="0" algn="l">
              <a:spcBef>
                <a:spcPts val="280"/>
              </a:spcBef>
              <a:spcAft>
                <a:spcPts val="0"/>
              </a:spcAft>
              <a:buClr>
                <a:schemeClr val="dk1"/>
              </a:buClr>
              <a:buSzPts val="275"/>
              <a:buFont typeface="Arial"/>
              <a:buNone/>
            </a:pPr>
            <a:r>
              <a:t/>
            </a:r>
            <a:endParaRPr b="1" sz="1500">
              <a:solidFill>
                <a:schemeClr val="lt1"/>
              </a:solidFill>
              <a:latin typeface="Century Gothic"/>
              <a:ea typeface="Century Gothic"/>
              <a:cs typeface="Century Gothic"/>
              <a:sym typeface="Century Gothic"/>
            </a:endParaRPr>
          </a:p>
          <a:p>
            <a:pPr indent="0" lvl="0" marL="0" rtl="0" algn="l">
              <a:spcBef>
                <a:spcPts val="280"/>
              </a:spcBef>
              <a:spcAft>
                <a:spcPts val="0"/>
              </a:spcAft>
              <a:buNone/>
            </a:pPr>
            <a:r>
              <a:rPr b="1" lang="tr" sz="1500">
                <a:solidFill>
                  <a:srgbClr val="FFFF00"/>
                </a:solidFill>
                <a:latin typeface="Century Gothic"/>
                <a:ea typeface="Century Gothic"/>
                <a:cs typeface="Century Gothic"/>
                <a:sym typeface="Century Gothic"/>
              </a:rPr>
              <a:t>Notlar</a:t>
            </a:r>
            <a:r>
              <a:rPr b="1" lang="tr" sz="1500">
                <a:solidFill>
                  <a:schemeClr val="lt1"/>
                </a:solidFill>
                <a:latin typeface="Century Gothic"/>
                <a:ea typeface="Century Gothic"/>
                <a:cs typeface="Century Gothic"/>
                <a:sym typeface="Century Gothic"/>
              </a:rPr>
              <a:t>:  Kemal Tahir’in Notları 1-13 (haz. Cengiz Yazoğlu, 1989-1992).</a:t>
            </a:r>
            <a:endParaRPr b="1" sz="1500">
              <a:solidFill>
                <a:schemeClr val="lt1"/>
              </a:solidFill>
              <a:latin typeface="Century Gothic"/>
              <a:ea typeface="Century Gothic"/>
              <a:cs typeface="Century Gothic"/>
              <a:sym typeface="Century Gothic"/>
            </a:endParaRPr>
          </a:p>
          <a:p>
            <a:pPr indent="0" lvl="0" marL="0" rtl="0" algn="l">
              <a:spcBef>
                <a:spcPts val="280"/>
              </a:spcBef>
              <a:spcAft>
                <a:spcPts val="0"/>
              </a:spcAft>
              <a:buNone/>
            </a:pPr>
            <a:r>
              <a:t/>
            </a:r>
            <a:endParaRPr b="1" sz="1500">
              <a:solidFill>
                <a:schemeClr val="lt1"/>
              </a:solidFill>
              <a:latin typeface="Century Gothic"/>
              <a:ea typeface="Century Gothic"/>
              <a:cs typeface="Century Gothic"/>
              <a:sym typeface="Century Gothic"/>
            </a:endParaRPr>
          </a:p>
          <a:p>
            <a:pPr indent="0" lvl="0" marL="0" rtl="0" algn="l">
              <a:spcBef>
                <a:spcPts val="280"/>
              </a:spcBef>
              <a:spcAft>
                <a:spcPts val="0"/>
              </a:spcAft>
              <a:buNone/>
            </a:pPr>
            <a:r>
              <a:rPr b="1" lang="tr" sz="1500">
                <a:solidFill>
                  <a:srgbClr val="FFFF00"/>
                </a:solidFill>
                <a:latin typeface="Century Gothic"/>
                <a:ea typeface="Century Gothic"/>
                <a:cs typeface="Century Gothic"/>
                <a:sym typeface="Century Gothic"/>
              </a:rPr>
              <a:t>Sohbet</a:t>
            </a:r>
            <a:r>
              <a:rPr b="1" lang="tr" sz="1500">
                <a:solidFill>
                  <a:schemeClr val="lt1"/>
                </a:solidFill>
                <a:latin typeface="Century Gothic"/>
                <a:ea typeface="Century Gothic"/>
                <a:cs typeface="Century Gothic"/>
                <a:sym typeface="Century Gothic"/>
              </a:rPr>
              <a:t>:  Kemal Fahir’in Sohbetleri (haz. İsmet Bozdağ, 1980).</a:t>
            </a:r>
            <a:endParaRPr b="1" sz="1500">
              <a:solidFill>
                <a:schemeClr val="lt1"/>
              </a:solidFill>
              <a:latin typeface="Century Gothic"/>
              <a:ea typeface="Century Gothic"/>
              <a:cs typeface="Century Gothic"/>
              <a:sym typeface="Century Gothic"/>
            </a:endParaRPr>
          </a:p>
          <a:p>
            <a:pPr indent="0" lvl="0" marL="0" rtl="0" algn="l">
              <a:spcBef>
                <a:spcPts val="280"/>
              </a:spcBef>
              <a:spcAft>
                <a:spcPts val="0"/>
              </a:spcAft>
              <a:buNone/>
            </a:pPr>
            <a:r>
              <a:t/>
            </a:r>
            <a:endParaRPr b="1" sz="1500">
              <a:solidFill>
                <a:schemeClr val="lt1"/>
              </a:solidFill>
              <a:latin typeface="Century Gothic"/>
              <a:ea typeface="Century Gothic"/>
              <a:cs typeface="Century Gothic"/>
              <a:sym typeface="Century Gothic"/>
            </a:endParaRPr>
          </a:p>
          <a:p>
            <a:pPr indent="0" lvl="0" marL="0" rtl="0" algn="l">
              <a:spcBef>
                <a:spcPts val="280"/>
              </a:spcBef>
              <a:spcAft>
                <a:spcPts val="0"/>
              </a:spcAft>
              <a:buNone/>
            </a:pPr>
            <a:r>
              <a:rPr b="1" lang="tr" sz="1500">
                <a:solidFill>
                  <a:srgbClr val="FFFF00"/>
                </a:solidFill>
                <a:latin typeface="Century Gothic"/>
                <a:ea typeface="Century Gothic"/>
                <a:cs typeface="Century Gothic"/>
                <a:sym typeface="Century Gothic"/>
              </a:rPr>
              <a:t>Mektup</a:t>
            </a:r>
            <a:r>
              <a:rPr b="1" lang="tr" sz="1500">
                <a:solidFill>
                  <a:schemeClr val="lt1"/>
                </a:solidFill>
                <a:latin typeface="Century Gothic"/>
                <a:ea typeface="Century Gothic"/>
                <a:cs typeface="Century Gothic"/>
                <a:sym typeface="Century Gothic"/>
              </a:rPr>
              <a:t>:  Kemal Tahir'den Fatma İrfan'a Mektuplar (ilk eşine mektuplar, 1979)</a:t>
            </a:r>
            <a:endParaRPr sz="850">
              <a:solidFill>
                <a:schemeClr val="lt1"/>
              </a:solidFill>
              <a:latin typeface="Century Gothic"/>
              <a:ea typeface="Century Gothic"/>
              <a:cs typeface="Century Gothic"/>
              <a:sym typeface="Century Gothic"/>
            </a:endParaRPr>
          </a:p>
          <a:p>
            <a:pPr indent="-338328" lvl="0" marL="448056" rtl="0" algn="l">
              <a:spcBef>
                <a:spcPts val="180"/>
              </a:spcBef>
              <a:spcAft>
                <a:spcPts val="0"/>
              </a:spcAft>
              <a:buClr>
                <a:schemeClr val="dk1"/>
              </a:buClr>
              <a:buSzPts val="720"/>
              <a:buFont typeface="Arial"/>
              <a:buNone/>
            </a:pPr>
            <a:r>
              <a:t/>
            </a:r>
            <a:endParaRPr sz="4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507" name="Google Shape;507;p85"/>
          <p:cNvSpPr txBox="1"/>
          <p:nvPr/>
        </p:nvSpPr>
        <p:spPr>
          <a:xfrm>
            <a:off x="1449975" y="285225"/>
            <a:ext cx="5819400" cy="646500"/>
          </a:xfrm>
          <a:prstGeom prst="rect">
            <a:avLst/>
          </a:prstGeom>
          <a:noFill/>
          <a:ln>
            <a:noFill/>
          </a:ln>
        </p:spPr>
        <p:txBody>
          <a:bodyPr anchorCtr="0" anchor="t" bIns="91425" lIns="91425" spcFirstLastPara="1" rIns="91425" wrap="square" tIns="91425">
            <a:spAutoFit/>
          </a:bodyPr>
          <a:lstStyle/>
          <a:p>
            <a:pPr indent="-384047" lvl="0" marL="448056" rtl="0" algn="ctr">
              <a:spcBef>
                <a:spcPts val="0"/>
              </a:spcBef>
              <a:spcAft>
                <a:spcPts val="0"/>
              </a:spcAft>
              <a:buNone/>
            </a:pPr>
            <a:r>
              <a:rPr b="1" lang="tr" sz="3000">
                <a:solidFill>
                  <a:srgbClr val="FFFF00"/>
                </a:solidFill>
                <a:latin typeface="Century Gothic"/>
                <a:ea typeface="Century Gothic"/>
                <a:cs typeface="Century Gothic"/>
                <a:sym typeface="Century Gothic"/>
              </a:rPr>
              <a:t>KEMAL TAHİR’İN ESERLERİ:</a:t>
            </a:r>
            <a:endParaRPr sz="300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86"/>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pic>
        <p:nvPicPr>
          <p:cNvPr descr="D:\Desktop\Ekran görüntüsü 2021-05-24 154716.jpg" id="513" name="Google Shape;513;p86"/>
          <p:cNvPicPr preferRelativeResize="0"/>
          <p:nvPr/>
        </p:nvPicPr>
        <p:blipFill rotWithShape="1">
          <a:blip r:embed="rId3">
            <a:alphaModFix/>
          </a:blip>
          <a:srcRect b="0" l="0" r="0" t="0"/>
          <a:stretch/>
        </p:blipFill>
        <p:spPr>
          <a:xfrm>
            <a:off x="2309400" y="675084"/>
            <a:ext cx="4657725" cy="3793331"/>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90000">
              <a:srgbClr val="000000">
                <a:alpha val="40000"/>
              </a:srgbClr>
            </a:outerShdw>
          </a:effectLst>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87"/>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519" name="Google Shape;519;p87"/>
          <p:cNvSpPr txBox="1"/>
          <p:nvPr>
            <p:ph idx="4294967295" type="body"/>
          </p:nvPr>
        </p:nvSpPr>
        <p:spPr>
          <a:xfrm>
            <a:off x="755576" y="195486"/>
            <a:ext cx="8136904" cy="5143500"/>
          </a:xfrm>
          <a:prstGeom prst="rect">
            <a:avLst/>
          </a:prstGeom>
          <a:noFill/>
          <a:ln>
            <a:noFill/>
          </a:ln>
        </p:spPr>
        <p:txBody>
          <a:bodyPr anchorCtr="0" anchor="t" bIns="45700" lIns="91425" spcFirstLastPara="1" rIns="91425" wrap="square" tIns="45700">
            <a:normAutofit lnSpcReduction="20000"/>
          </a:bodyPr>
          <a:lstStyle/>
          <a:p>
            <a:pPr indent="-384047" lvl="0" marL="448056" rtl="0" algn="ctr">
              <a:lnSpc>
                <a:spcPct val="100000"/>
              </a:lnSpc>
              <a:spcBef>
                <a:spcPts val="0"/>
              </a:spcBef>
              <a:spcAft>
                <a:spcPts val="0"/>
              </a:spcAft>
              <a:buSzPts val="2560"/>
              <a:buFont typeface="Noto Sans Symbols"/>
              <a:buNone/>
            </a:pPr>
            <a:r>
              <a:rPr b="1" lang="tr" sz="3200">
                <a:solidFill>
                  <a:srgbClr val="FFFF00"/>
                </a:solidFill>
              </a:rPr>
              <a:t>AZİZ NESİN (1915-1995)</a:t>
            </a:r>
            <a:endParaRPr/>
          </a:p>
          <a:p>
            <a:pPr indent="-384047" lvl="0" marL="448056" rtl="0" algn="l">
              <a:lnSpc>
                <a:spcPct val="100000"/>
              </a:lnSpc>
              <a:spcBef>
                <a:spcPts val="600"/>
              </a:spcBef>
              <a:spcAft>
                <a:spcPts val="0"/>
              </a:spcAft>
              <a:buSzPts val="2400"/>
              <a:buFont typeface="Noto Sans Symbols"/>
              <a:buNone/>
            </a:pPr>
            <a:r>
              <a:t/>
            </a:r>
            <a:endParaRPr b="1" i="1"/>
          </a:p>
          <a:p>
            <a:pPr indent="-384047" lvl="0" marL="448056" rtl="0" algn="l">
              <a:lnSpc>
                <a:spcPct val="100000"/>
              </a:lnSpc>
              <a:spcBef>
                <a:spcPts val="600"/>
              </a:spcBef>
              <a:spcAft>
                <a:spcPts val="0"/>
              </a:spcAft>
              <a:buSzPts val="2400"/>
              <a:buChar char="⦿"/>
            </a:pPr>
            <a:r>
              <a:rPr lang="tr"/>
              <a:t> Toplumcu gerçekçi bir yazardır.</a:t>
            </a:r>
            <a:endParaRPr/>
          </a:p>
          <a:p>
            <a:pPr indent="-384047" lvl="0" marL="448056" rtl="0" algn="l">
              <a:lnSpc>
                <a:spcPct val="100000"/>
              </a:lnSpc>
              <a:spcBef>
                <a:spcPts val="600"/>
              </a:spcBef>
              <a:spcAft>
                <a:spcPts val="0"/>
              </a:spcAft>
              <a:buSzPts val="2400"/>
              <a:buChar char="⦿"/>
            </a:pPr>
            <a:r>
              <a:rPr lang="tr"/>
              <a:t> Dünyaca tanınmış mizahi öykü yazarıdır.</a:t>
            </a:r>
            <a:endParaRPr/>
          </a:p>
          <a:p>
            <a:pPr indent="-231647" lvl="0" marL="448056" rtl="0" algn="l">
              <a:lnSpc>
                <a:spcPct val="100000"/>
              </a:lnSpc>
              <a:spcBef>
                <a:spcPts val="600"/>
              </a:spcBef>
              <a:spcAft>
                <a:spcPts val="0"/>
              </a:spcAft>
              <a:buSzPts val="2400"/>
              <a:buNone/>
            </a:pPr>
            <a:r>
              <a:t/>
            </a:r>
            <a:endParaRPr/>
          </a:p>
          <a:p>
            <a:pPr indent="-384047" lvl="0" marL="448056" rtl="0" algn="l">
              <a:spcBef>
                <a:spcPts val="640"/>
              </a:spcBef>
              <a:spcAft>
                <a:spcPts val="0"/>
              </a:spcAft>
              <a:buNone/>
            </a:pPr>
            <a:r>
              <a:rPr b="1" lang="tr" sz="3200">
                <a:solidFill>
                  <a:srgbClr val="FFFF00"/>
                </a:solidFill>
              </a:rPr>
              <a:t>Bazı Eserleri:</a:t>
            </a:r>
            <a:endParaRPr/>
          </a:p>
          <a:p>
            <a:pPr indent="-384047" lvl="0" marL="448056" rtl="0" algn="l">
              <a:lnSpc>
                <a:spcPct val="100000"/>
              </a:lnSpc>
              <a:spcBef>
                <a:spcPts val="600"/>
              </a:spcBef>
              <a:spcAft>
                <a:spcPts val="0"/>
              </a:spcAft>
              <a:buSzPts val="2400"/>
              <a:buChar char="⦿"/>
            </a:pPr>
            <a:r>
              <a:rPr b="1" lang="tr"/>
              <a:t>Roman:</a:t>
            </a:r>
            <a:r>
              <a:rPr lang="tr"/>
              <a:t> Yaşar Ne Yaşar Ne Yaşamaz…</a:t>
            </a:r>
            <a:endParaRPr/>
          </a:p>
          <a:p>
            <a:pPr indent="-384047" lvl="0" marL="448056" rtl="0" algn="l">
              <a:lnSpc>
                <a:spcPct val="100000"/>
              </a:lnSpc>
              <a:spcBef>
                <a:spcPts val="600"/>
              </a:spcBef>
              <a:spcAft>
                <a:spcPts val="0"/>
              </a:spcAft>
              <a:buSzPts val="2400"/>
              <a:buChar char="⦿"/>
            </a:pPr>
            <a:r>
              <a:rPr b="1" lang="tr"/>
              <a:t>Öykü:</a:t>
            </a:r>
            <a:r>
              <a:rPr lang="tr"/>
              <a:t> Toros Canavarı, Damda Deli Var, Fil Hamdi, Sizin Memlekette Eşek Yok Mu?...</a:t>
            </a:r>
            <a:endParaRPr/>
          </a:p>
          <a:p>
            <a:pPr indent="-231647" lvl="0" marL="448056" rtl="0" algn="l">
              <a:lnSpc>
                <a:spcPct val="100000"/>
              </a:lnSpc>
              <a:spcBef>
                <a:spcPts val="600"/>
              </a:spcBef>
              <a:spcAft>
                <a:spcPts val="0"/>
              </a:spcAft>
              <a:buSzPts val="2400"/>
              <a:buNone/>
            </a:pPr>
            <a:r>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88"/>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pic>
        <p:nvPicPr>
          <p:cNvPr descr="D:\Desktop\Ekran görüntüsü 2021-05-24 154953.jpg" id="525" name="Google Shape;525;p88"/>
          <p:cNvPicPr preferRelativeResize="0"/>
          <p:nvPr/>
        </p:nvPicPr>
        <p:blipFill rotWithShape="1">
          <a:blip r:embed="rId3">
            <a:alphaModFix/>
          </a:blip>
          <a:srcRect b="0" l="0" r="0" t="0"/>
          <a:stretch/>
        </p:blipFill>
        <p:spPr>
          <a:xfrm>
            <a:off x="2039563" y="200025"/>
            <a:ext cx="4636294" cy="474345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89"/>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531" name="Google Shape;531;p89"/>
          <p:cNvSpPr txBox="1"/>
          <p:nvPr>
            <p:ph idx="4294967295" type="body"/>
          </p:nvPr>
        </p:nvSpPr>
        <p:spPr>
          <a:xfrm>
            <a:off x="827584" y="303498"/>
            <a:ext cx="7776864" cy="4299942"/>
          </a:xfrm>
          <a:prstGeom prst="rect">
            <a:avLst/>
          </a:prstGeom>
          <a:noFill/>
          <a:ln>
            <a:noFill/>
          </a:ln>
        </p:spPr>
        <p:txBody>
          <a:bodyPr anchorCtr="0" anchor="t" bIns="45700" lIns="91425" spcFirstLastPara="1" rIns="91425" wrap="square" tIns="45700">
            <a:normAutofit fontScale="77500" lnSpcReduction="10000"/>
          </a:bodyPr>
          <a:lstStyle/>
          <a:p>
            <a:pPr indent="-384047" lvl="0" marL="448056" rtl="0" algn="ctr">
              <a:lnSpc>
                <a:spcPct val="100000"/>
              </a:lnSpc>
              <a:spcBef>
                <a:spcPts val="0"/>
              </a:spcBef>
              <a:spcAft>
                <a:spcPts val="0"/>
              </a:spcAft>
              <a:buSzPct val="66493"/>
              <a:buFont typeface="Noto Sans Symbols"/>
              <a:buNone/>
            </a:pPr>
            <a:r>
              <a:rPr b="1" lang="tr" sz="3850">
                <a:solidFill>
                  <a:srgbClr val="FFFF00"/>
                </a:solidFill>
              </a:rPr>
              <a:t>ORHAN KEMAL (1914-1970)</a:t>
            </a:r>
            <a:endParaRPr b="1" sz="3850">
              <a:solidFill>
                <a:srgbClr val="FFFF00"/>
              </a:solidFill>
            </a:endParaRPr>
          </a:p>
          <a:p>
            <a:pPr indent="-352044" lvl="0" marL="448056" rtl="0" algn="l">
              <a:lnSpc>
                <a:spcPct val="100000"/>
              </a:lnSpc>
              <a:spcBef>
                <a:spcPts val="560"/>
              </a:spcBef>
              <a:spcAft>
                <a:spcPts val="0"/>
              </a:spcAft>
              <a:buSzPct val="80000"/>
              <a:buChar char="⦿"/>
            </a:pPr>
            <a:r>
              <a:rPr lang="tr" sz="2800"/>
              <a:t> Toplumcu gerçekçi bir yazardır.</a:t>
            </a:r>
            <a:endParaRPr/>
          </a:p>
          <a:p>
            <a:pPr indent="-352044" lvl="0" marL="448056" rtl="0" algn="l">
              <a:lnSpc>
                <a:spcPct val="100000"/>
              </a:lnSpc>
              <a:spcBef>
                <a:spcPts val="560"/>
              </a:spcBef>
              <a:spcAft>
                <a:spcPts val="0"/>
              </a:spcAft>
              <a:buSzPct val="80000"/>
              <a:buChar char="⦿"/>
            </a:pPr>
            <a:r>
              <a:rPr lang="tr" sz="2800"/>
              <a:t> Gerçek adı “Mehmet Raşit Öğütçü” olan yazar daha çok öyküleriyle tanınır.</a:t>
            </a:r>
            <a:endParaRPr/>
          </a:p>
          <a:p>
            <a:pPr indent="-352044" lvl="0" marL="448056" rtl="0" algn="l">
              <a:lnSpc>
                <a:spcPct val="100000"/>
              </a:lnSpc>
              <a:spcBef>
                <a:spcPts val="560"/>
              </a:spcBef>
              <a:spcAft>
                <a:spcPts val="0"/>
              </a:spcAft>
              <a:buSzPct val="80000"/>
              <a:buChar char="⦿"/>
            </a:pPr>
            <a:r>
              <a:rPr lang="tr" sz="2800"/>
              <a:t> Öyküleri dışında oyun, roman ve film senaryoları da yazmıştır.</a:t>
            </a:r>
            <a:endParaRPr/>
          </a:p>
          <a:p>
            <a:pPr indent="-352044" lvl="0" marL="448056" rtl="0" algn="l">
              <a:lnSpc>
                <a:spcPct val="100000"/>
              </a:lnSpc>
              <a:spcBef>
                <a:spcPts val="560"/>
              </a:spcBef>
              <a:spcAft>
                <a:spcPts val="0"/>
              </a:spcAft>
              <a:buSzPct val="80000"/>
              <a:buChar char="⦿"/>
            </a:pPr>
            <a:r>
              <a:rPr lang="tr" sz="2800"/>
              <a:t> Öykü ve roman kişilerini konuşturmadaki ustalığı dikkat çekmiştir.</a:t>
            </a:r>
            <a:endParaRPr/>
          </a:p>
          <a:p>
            <a:pPr indent="-352044" lvl="0" marL="448056" rtl="0" algn="l">
              <a:lnSpc>
                <a:spcPct val="100000"/>
              </a:lnSpc>
              <a:spcBef>
                <a:spcPts val="560"/>
              </a:spcBef>
              <a:spcAft>
                <a:spcPts val="0"/>
              </a:spcAft>
              <a:buSzPct val="80000"/>
              <a:buChar char="⦿"/>
            </a:pPr>
            <a:r>
              <a:rPr lang="tr" sz="2800"/>
              <a:t> Çukurova’nın sanayileşmesini ve işçi sorunlarını, tarımın makineleşmesi ve ırgatların sıkıntılarını, mahpusları, bekçileri gardiyanları... konu edinmiştir.</a:t>
            </a:r>
            <a:endParaRPr/>
          </a:p>
          <a:p>
            <a:pPr indent="-241807" lvl="0" marL="448056" rtl="0" algn="l">
              <a:lnSpc>
                <a:spcPct val="100000"/>
              </a:lnSpc>
              <a:spcBef>
                <a:spcPts val="560"/>
              </a:spcBef>
              <a:spcAft>
                <a:spcPts val="0"/>
              </a:spcAft>
              <a:buSzPct val="80000"/>
              <a:buNone/>
            </a:pPr>
            <a:r>
              <a:t/>
            </a:r>
            <a:endParaRPr sz="2800"/>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90"/>
          <p:cNvSpPr txBox="1"/>
          <p:nvPr/>
        </p:nvSpPr>
        <p:spPr>
          <a:xfrm>
            <a:off x="163825" y="943300"/>
            <a:ext cx="2993700" cy="358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Font typeface="Arial"/>
              <a:buNone/>
            </a:pPr>
            <a:r>
              <a:rPr b="1" lang="tr" sz="1300" u="sng">
                <a:solidFill>
                  <a:schemeClr val="hlink"/>
                </a:solidFill>
                <a:latin typeface="Century Gothic"/>
                <a:ea typeface="Century Gothic"/>
                <a:cs typeface="Century Gothic"/>
                <a:sym typeface="Century Gothic"/>
                <a:hlinkClick r:id="rId3"/>
              </a:rPr>
              <a:t>ROMAN</a:t>
            </a:r>
            <a:r>
              <a:rPr b="1" lang="tr" sz="1300">
                <a:solidFill>
                  <a:schemeClr val="lt1"/>
                </a:solidFill>
                <a:latin typeface="Century Gothic"/>
                <a:ea typeface="Century Gothic"/>
                <a:cs typeface="Century Gothic"/>
                <a:sym typeface="Century Gothic"/>
              </a:rPr>
              <a:t>: </a:t>
            </a:r>
            <a:br>
              <a:rPr b="1" lang="tr" sz="1300">
                <a:solidFill>
                  <a:schemeClr val="lt1"/>
                </a:solidFill>
                <a:latin typeface="Century Gothic"/>
                <a:ea typeface="Century Gothic"/>
                <a:cs typeface="Century Gothic"/>
                <a:sym typeface="Century Gothic"/>
              </a:rPr>
            </a:br>
            <a:endParaRPr b="1" sz="13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rPr b="1" lang="tr" sz="1300">
                <a:solidFill>
                  <a:schemeClr val="lt1"/>
                </a:solidFill>
                <a:latin typeface="Century Gothic"/>
                <a:ea typeface="Century Gothic"/>
                <a:cs typeface="Century Gothic"/>
                <a:sym typeface="Century Gothic"/>
              </a:rPr>
              <a:t>Baba Evi 1949, </a:t>
            </a:r>
            <a:endParaRPr sz="13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rPr b="1" lang="tr" sz="1300">
                <a:solidFill>
                  <a:schemeClr val="lt1"/>
                </a:solidFill>
                <a:latin typeface="Century Gothic"/>
                <a:ea typeface="Century Gothic"/>
                <a:cs typeface="Century Gothic"/>
                <a:sym typeface="Century Gothic"/>
              </a:rPr>
              <a:t>Avare Yıllar 1950, </a:t>
            </a:r>
            <a:endParaRPr sz="13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rPr b="1" lang="tr" sz="1300">
                <a:solidFill>
                  <a:schemeClr val="lt1"/>
                </a:solidFill>
                <a:latin typeface="Century Gothic"/>
                <a:ea typeface="Century Gothic"/>
                <a:cs typeface="Century Gothic"/>
                <a:sym typeface="Century Gothic"/>
              </a:rPr>
              <a:t>Murtaza 1952, </a:t>
            </a:r>
            <a:endParaRPr sz="13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rPr b="1" lang="tr" sz="1300">
                <a:solidFill>
                  <a:schemeClr val="lt1"/>
                </a:solidFill>
                <a:latin typeface="Century Gothic"/>
                <a:ea typeface="Century Gothic"/>
                <a:cs typeface="Century Gothic"/>
                <a:sym typeface="Century Gothic"/>
              </a:rPr>
              <a:t>Cemile 1952, </a:t>
            </a:r>
            <a:endParaRPr sz="13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rPr b="1" lang="tr" sz="1300">
                <a:solidFill>
                  <a:schemeClr val="lt1"/>
                </a:solidFill>
                <a:latin typeface="Century Gothic"/>
                <a:ea typeface="Century Gothic"/>
                <a:cs typeface="Century Gothic"/>
                <a:sym typeface="Century Gothic"/>
              </a:rPr>
              <a:t>Bereketli Topraklar Üzerinde 1954, </a:t>
            </a:r>
            <a:endParaRPr sz="13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rPr b="1" lang="tr" sz="1300">
                <a:solidFill>
                  <a:schemeClr val="lt1"/>
                </a:solidFill>
                <a:latin typeface="Century Gothic"/>
                <a:ea typeface="Century Gothic"/>
                <a:cs typeface="Century Gothic"/>
                <a:sym typeface="Century Gothic"/>
              </a:rPr>
              <a:t>Suçlu 1957, Devlet Kuşu 1958, </a:t>
            </a:r>
            <a:endParaRPr sz="13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rPr b="1" lang="tr" sz="1300">
                <a:solidFill>
                  <a:schemeClr val="lt1"/>
                </a:solidFill>
                <a:latin typeface="Century Gothic"/>
                <a:ea typeface="Century Gothic"/>
                <a:cs typeface="Century Gothic"/>
                <a:sym typeface="Century Gothic"/>
              </a:rPr>
              <a:t>Vukuat Var 1958,</a:t>
            </a:r>
            <a:endParaRPr sz="13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rPr b="1" lang="tr" sz="1300">
                <a:solidFill>
                  <a:schemeClr val="lt1"/>
                </a:solidFill>
                <a:latin typeface="Century Gothic"/>
                <a:ea typeface="Century Gothic"/>
                <a:cs typeface="Century Gothic"/>
                <a:sym typeface="Century Gothic"/>
              </a:rPr>
              <a:t>Gavurun Kızı 1959,</a:t>
            </a:r>
            <a:endParaRPr sz="13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rPr b="1" lang="tr" sz="1300">
                <a:solidFill>
                  <a:schemeClr val="lt1"/>
                </a:solidFill>
                <a:latin typeface="Century Gothic"/>
                <a:ea typeface="Century Gothic"/>
                <a:cs typeface="Century Gothic"/>
                <a:sym typeface="Century Gothic"/>
              </a:rPr>
              <a:t>Küçücük 1960, </a:t>
            </a:r>
            <a:endParaRPr sz="13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rPr b="1" lang="tr" sz="1300">
                <a:solidFill>
                  <a:schemeClr val="lt1"/>
                </a:solidFill>
                <a:latin typeface="Century Gothic"/>
                <a:ea typeface="Century Gothic"/>
                <a:cs typeface="Century Gothic"/>
                <a:sym typeface="Century Gothic"/>
              </a:rPr>
              <a:t>Dünya Evi 1960,</a:t>
            </a:r>
            <a:endParaRPr sz="13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rPr b="1" lang="tr" sz="1300">
                <a:solidFill>
                  <a:schemeClr val="lt1"/>
                </a:solidFill>
                <a:latin typeface="Century Gothic"/>
                <a:ea typeface="Century Gothic"/>
                <a:cs typeface="Century Gothic"/>
                <a:sym typeface="Century Gothic"/>
              </a:rPr>
              <a:t>El Kızı 1960,</a:t>
            </a:r>
            <a:endParaRPr sz="13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rPr b="1" lang="tr" sz="1300">
                <a:solidFill>
                  <a:schemeClr val="lt1"/>
                </a:solidFill>
                <a:latin typeface="Century Gothic"/>
                <a:ea typeface="Century Gothic"/>
                <a:cs typeface="Century Gothic"/>
                <a:sym typeface="Century Gothic"/>
              </a:rPr>
              <a:t>Hanımın Çiftliği 1961, </a:t>
            </a:r>
            <a:endParaRPr sz="13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rPr b="1" lang="tr" sz="1300">
                <a:solidFill>
                  <a:schemeClr val="lt1"/>
                </a:solidFill>
                <a:latin typeface="Century Gothic"/>
                <a:ea typeface="Century Gothic"/>
                <a:cs typeface="Century Gothic"/>
                <a:sym typeface="Century Gothic"/>
              </a:rPr>
              <a:t>Eskici ve Oğulları 1962 (Eskici Dükkanı adıyla 1970), </a:t>
            </a:r>
            <a:endParaRPr sz="13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t/>
            </a:r>
            <a:endParaRPr sz="1300">
              <a:latin typeface="Century Gothic"/>
              <a:ea typeface="Century Gothic"/>
              <a:cs typeface="Century Gothic"/>
              <a:sym typeface="Century Gothic"/>
            </a:endParaRPr>
          </a:p>
        </p:txBody>
      </p:sp>
      <p:sp>
        <p:nvSpPr>
          <p:cNvPr id="537" name="Google Shape;537;p90"/>
          <p:cNvSpPr txBox="1"/>
          <p:nvPr/>
        </p:nvSpPr>
        <p:spPr>
          <a:xfrm>
            <a:off x="6106675" y="1002900"/>
            <a:ext cx="2820000" cy="340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Font typeface="Arial"/>
              <a:buNone/>
            </a:pPr>
            <a:r>
              <a:rPr b="1" lang="tr" sz="1300" u="sng">
                <a:solidFill>
                  <a:schemeClr val="hlink"/>
                </a:solidFill>
                <a:latin typeface="Century Gothic"/>
                <a:ea typeface="Century Gothic"/>
                <a:cs typeface="Century Gothic"/>
                <a:sym typeface="Century Gothic"/>
                <a:hlinkClick r:id="rId4"/>
              </a:rPr>
              <a:t>OYUN</a:t>
            </a:r>
            <a:r>
              <a:rPr b="1" lang="tr" sz="1300">
                <a:solidFill>
                  <a:schemeClr val="lt1"/>
                </a:solidFill>
                <a:latin typeface="Century Gothic"/>
                <a:ea typeface="Century Gothic"/>
                <a:cs typeface="Century Gothic"/>
                <a:sym typeface="Century Gothic"/>
              </a:rPr>
              <a:t>: </a:t>
            </a:r>
            <a:endParaRPr sz="1500">
              <a:solidFill>
                <a:schemeClr val="lt1"/>
              </a:solidFill>
              <a:latin typeface="Century Gothic"/>
              <a:ea typeface="Century Gothic"/>
              <a:cs typeface="Century Gothic"/>
              <a:sym typeface="Century Gothic"/>
            </a:endParaRPr>
          </a:p>
          <a:p>
            <a:pPr indent="-82550" lvl="0" marL="0" rtl="0" algn="l">
              <a:spcBef>
                <a:spcPts val="0"/>
              </a:spcBef>
              <a:spcAft>
                <a:spcPts val="0"/>
              </a:spcAft>
              <a:buClr>
                <a:schemeClr val="lt1"/>
              </a:buClr>
              <a:buSzPts val="1300"/>
              <a:buChar char="•"/>
            </a:pPr>
            <a:r>
              <a:rPr b="1" lang="tr" sz="1300">
                <a:solidFill>
                  <a:schemeClr val="lt1"/>
                </a:solidFill>
                <a:latin typeface="Century Gothic"/>
                <a:ea typeface="Century Gothic"/>
                <a:cs typeface="Century Gothic"/>
                <a:sym typeface="Century Gothic"/>
              </a:rPr>
              <a:t>İspinozlar 1965, </a:t>
            </a:r>
            <a:endParaRPr sz="1500">
              <a:solidFill>
                <a:schemeClr val="lt1"/>
              </a:solidFill>
              <a:latin typeface="Century Gothic"/>
              <a:ea typeface="Century Gothic"/>
              <a:cs typeface="Century Gothic"/>
              <a:sym typeface="Century Gothic"/>
            </a:endParaRPr>
          </a:p>
          <a:p>
            <a:pPr indent="-82550" lvl="0" marL="0" rtl="0" algn="l">
              <a:spcBef>
                <a:spcPts val="0"/>
              </a:spcBef>
              <a:spcAft>
                <a:spcPts val="0"/>
              </a:spcAft>
              <a:buClr>
                <a:schemeClr val="lt1"/>
              </a:buClr>
              <a:buSzPts val="1300"/>
              <a:buChar char="•"/>
            </a:pPr>
            <a:r>
              <a:rPr b="1" lang="tr" sz="1300">
                <a:solidFill>
                  <a:schemeClr val="lt1"/>
                </a:solidFill>
                <a:latin typeface="Century Gothic"/>
                <a:ea typeface="Century Gothic"/>
                <a:cs typeface="Century Gothic"/>
                <a:sym typeface="Century Gothic"/>
              </a:rPr>
              <a:t>72. Koğuş 1967 </a:t>
            </a:r>
            <a:endParaRPr sz="1500">
              <a:solidFill>
                <a:schemeClr val="lt1"/>
              </a:solidFill>
              <a:latin typeface="Century Gothic"/>
              <a:ea typeface="Century Gothic"/>
              <a:cs typeface="Century Gothic"/>
              <a:sym typeface="Century Gothic"/>
            </a:endParaRPr>
          </a:p>
          <a:p>
            <a:pPr indent="0" lvl="0" marL="0" rtl="0" algn="l">
              <a:spcBef>
                <a:spcPts val="0"/>
              </a:spcBef>
              <a:spcAft>
                <a:spcPts val="0"/>
              </a:spcAft>
              <a:buClr>
                <a:schemeClr val="lt1"/>
              </a:buClr>
              <a:buSzPts val="900"/>
              <a:buFont typeface="Arial"/>
              <a:buNone/>
            </a:pPr>
            <a:r>
              <a:t/>
            </a:r>
            <a:endParaRPr b="1" sz="1300">
              <a:solidFill>
                <a:schemeClr val="lt1"/>
              </a:solidFill>
              <a:latin typeface="Century Gothic"/>
              <a:ea typeface="Century Gothic"/>
              <a:cs typeface="Century Gothic"/>
              <a:sym typeface="Century Gothic"/>
            </a:endParaRPr>
          </a:p>
          <a:p>
            <a:pPr indent="0" lvl="0" marL="0" rtl="0" algn="l">
              <a:spcBef>
                <a:spcPts val="0"/>
              </a:spcBef>
              <a:spcAft>
                <a:spcPts val="0"/>
              </a:spcAft>
              <a:buClr>
                <a:schemeClr val="dk1"/>
              </a:buClr>
              <a:buFont typeface="Arial"/>
              <a:buNone/>
            </a:pPr>
            <a:r>
              <a:rPr b="1" lang="tr" sz="1300" u="sng">
                <a:solidFill>
                  <a:schemeClr val="hlink"/>
                </a:solidFill>
                <a:latin typeface="Century Gothic"/>
                <a:ea typeface="Century Gothic"/>
                <a:cs typeface="Century Gothic"/>
                <a:sym typeface="Century Gothic"/>
                <a:hlinkClick r:id="rId5"/>
              </a:rPr>
              <a:t>ANI</a:t>
            </a:r>
            <a:r>
              <a:rPr b="1" lang="tr" sz="1300">
                <a:solidFill>
                  <a:schemeClr val="lt1"/>
                </a:solidFill>
                <a:latin typeface="Century Gothic"/>
                <a:ea typeface="Century Gothic"/>
                <a:cs typeface="Century Gothic"/>
                <a:sym typeface="Century Gothic"/>
              </a:rPr>
              <a:t>: </a:t>
            </a:r>
            <a:endParaRPr sz="1500">
              <a:solidFill>
                <a:schemeClr val="lt1"/>
              </a:solidFill>
              <a:latin typeface="Century Gothic"/>
              <a:ea typeface="Century Gothic"/>
              <a:cs typeface="Century Gothic"/>
              <a:sym typeface="Century Gothic"/>
            </a:endParaRPr>
          </a:p>
          <a:p>
            <a:pPr indent="-82550" lvl="0" marL="0" rtl="0" algn="l">
              <a:spcBef>
                <a:spcPts val="0"/>
              </a:spcBef>
              <a:spcAft>
                <a:spcPts val="0"/>
              </a:spcAft>
              <a:buClr>
                <a:schemeClr val="lt1"/>
              </a:buClr>
              <a:buSzPts val="1300"/>
              <a:buChar char="•"/>
            </a:pPr>
            <a:r>
              <a:rPr b="1" lang="tr" sz="1300">
                <a:solidFill>
                  <a:schemeClr val="lt1"/>
                </a:solidFill>
                <a:latin typeface="Century Gothic"/>
                <a:ea typeface="Century Gothic"/>
                <a:cs typeface="Century Gothic"/>
                <a:sym typeface="Century Gothic"/>
              </a:rPr>
              <a:t>Nazım Hikmet'le Üç buçuk Yıl 1965 </a:t>
            </a:r>
            <a:endParaRPr sz="1500">
              <a:solidFill>
                <a:schemeClr val="lt1"/>
              </a:solidFill>
              <a:latin typeface="Century Gothic"/>
              <a:ea typeface="Century Gothic"/>
              <a:cs typeface="Century Gothic"/>
              <a:sym typeface="Century Gothic"/>
            </a:endParaRPr>
          </a:p>
          <a:p>
            <a:pPr indent="0" lvl="0" marL="0" rtl="0" algn="l">
              <a:spcBef>
                <a:spcPts val="0"/>
              </a:spcBef>
              <a:spcAft>
                <a:spcPts val="0"/>
              </a:spcAft>
              <a:buClr>
                <a:schemeClr val="lt1"/>
              </a:buClr>
              <a:buSzPts val="900"/>
              <a:buFont typeface="Arial"/>
              <a:buNone/>
            </a:pPr>
            <a:r>
              <a:t/>
            </a:r>
            <a:endParaRPr b="1" sz="1300">
              <a:solidFill>
                <a:schemeClr val="lt1"/>
              </a:solidFill>
              <a:latin typeface="Century Gothic"/>
              <a:ea typeface="Century Gothic"/>
              <a:cs typeface="Century Gothic"/>
              <a:sym typeface="Century Gothic"/>
            </a:endParaRPr>
          </a:p>
          <a:p>
            <a:pPr indent="0" lvl="0" marL="0" rtl="0" algn="l">
              <a:spcBef>
                <a:spcPts val="0"/>
              </a:spcBef>
              <a:spcAft>
                <a:spcPts val="0"/>
              </a:spcAft>
              <a:buClr>
                <a:schemeClr val="dk1"/>
              </a:buClr>
              <a:buFont typeface="Arial"/>
              <a:buNone/>
            </a:pPr>
            <a:r>
              <a:rPr b="1" lang="tr" sz="1300">
                <a:solidFill>
                  <a:schemeClr val="lt1"/>
                </a:solidFill>
                <a:latin typeface="Century Gothic"/>
                <a:ea typeface="Century Gothic"/>
                <a:cs typeface="Century Gothic"/>
                <a:sym typeface="Century Gothic"/>
              </a:rPr>
              <a:t>İNCELEME: </a:t>
            </a:r>
            <a:endParaRPr sz="1500">
              <a:solidFill>
                <a:schemeClr val="lt1"/>
              </a:solidFill>
              <a:latin typeface="Century Gothic"/>
              <a:ea typeface="Century Gothic"/>
              <a:cs typeface="Century Gothic"/>
              <a:sym typeface="Century Gothic"/>
            </a:endParaRPr>
          </a:p>
          <a:p>
            <a:pPr indent="-82550" lvl="0" marL="0" rtl="0" algn="l">
              <a:spcBef>
                <a:spcPts val="0"/>
              </a:spcBef>
              <a:spcAft>
                <a:spcPts val="0"/>
              </a:spcAft>
              <a:buClr>
                <a:schemeClr val="lt1"/>
              </a:buClr>
              <a:buSzPts val="1300"/>
              <a:buChar char="•"/>
            </a:pPr>
            <a:r>
              <a:rPr b="1" lang="tr" sz="1300">
                <a:solidFill>
                  <a:schemeClr val="lt1"/>
                </a:solidFill>
                <a:latin typeface="Century Gothic"/>
                <a:ea typeface="Century Gothic"/>
                <a:cs typeface="Century Gothic"/>
                <a:sym typeface="Century Gothic"/>
              </a:rPr>
              <a:t>Senaryo Tekniği ve Senaryoculuğumuzla İlgili Notlar 1963</a:t>
            </a:r>
            <a:endParaRPr sz="1500">
              <a:solidFill>
                <a:schemeClr val="lt1"/>
              </a:solidFill>
              <a:latin typeface="Century Gothic"/>
              <a:ea typeface="Century Gothic"/>
              <a:cs typeface="Century Gothic"/>
              <a:sym typeface="Century Gothic"/>
            </a:endParaRPr>
          </a:p>
          <a:p>
            <a:pPr indent="0" lvl="0" marL="0" rtl="0" algn="l">
              <a:spcBef>
                <a:spcPts val="0"/>
              </a:spcBef>
              <a:spcAft>
                <a:spcPts val="0"/>
              </a:spcAft>
              <a:buClr>
                <a:schemeClr val="lt1"/>
              </a:buClr>
              <a:buSzPts val="900"/>
              <a:buFont typeface="Arial"/>
              <a:buNone/>
            </a:pPr>
            <a:r>
              <a:t/>
            </a:r>
            <a:endParaRPr b="1" sz="1300">
              <a:solidFill>
                <a:schemeClr val="lt1"/>
              </a:solidFill>
              <a:latin typeface="Century Gothic"/>
              <a:ea typeface="Century Gothic"/>
              <a:cs typeface="Century Gothic"/>
              <a:sym typeface="Century Gothic"/>
            </a:endParaRPr>
          </a:p>
          <a:p>
            <a:pPr indent="0" lvl="0" marL="0" rtl="0" algn="l">
              <a:spcBef>
                <a:spcPts val="0"/>
              </a:spcBef>
              <a:spcAft>
                <a:spcPts val="0"/>
              </a:spcAft>
              <a:buClr>
                <a:schemeClr val="dk1"/>
              </a:buClr>
              <a:buFont typeface="Arial"/>
              <a:buNone/>
            </a:pPr>
            <a:r>
              <a:rPr b="1" lang="tr" sz="1300" u="sng">
                <a:solidFill>
                  <a:schemeClr val="hlink"/>
                </a:solidFill>
                <a:latin typeface="Century Gothic"/>
                <a:ea typeface="Century Gothic"/>
                <a:cs typeface="Century Gothic"/>
                <a:sym typeface="Century Gothic"/>
                <a:hlinkClick r:id="rId6"/>
              </a:rPr>
              <a:t>RÖPORTAJ</a:t>
            </a:r>
            <a:r>
              <a:rPr b="1" lang="tr" sz="1300">
                <a:solidFill>
                  <a:schemeClr val="lt1"/>
                </a:solidFill>
                <a:latin typeface="Century Gothic"/>
                <a:ea typeface="Century Gothic"/>
                <a:cs typeface="Century Gothic"/>
                <a:sym typeface="Century Gothic"/>
              </a:rPr>
              <a:t>: </a:t>
            </a:r>
            <a:endParaRPr sz="1500">
              <a:solidFill>
                <a:schemeClr val="lt1"/>
              </a:solidFill>
              <a:latin typeface="Century Gothic"/>
              <a:ea typeface="Century Gothic"/>
              <a:cs typeface="Century Gothic"/>
              <a:sym typeface="Century Gothic"/>
            </a:endParaRPr>
          </a:p>
          <a:p>
            <a:pPr indent="-82550" lvl="0" marL="0" rtl="0" algn="l">
              <a:spcBef>
                <a:spcPts val="0"/>
              </a:spcBef>
              <a:spcAft>
                <a:spcPts val="0"/>
              </a:spcAft>
              <a:buClr>
                <a:schemeClr val="lt1"/>
              </a:buClr>
              <a:buSzPts val="1300"/>
              <a:buChar char="•"/>
            </a:pPr>
            <a:r>
              <a:rPr b="1" lang="tr" sz="1300">
                <a:solidFill>
                  <a:schemeClr val="lt1"/>
                </a:solidFill>
                <a:latin typeface="Century Gothic"/>
                <a:ea typeface="Century Gothic"/>
                <a:cs typeface="Century Gothic"/>
                <a:sym typeface="Century Gothic"/>
              </a:rPr>
              <a:t>İstanbul'dan Çizgiler (ö.s.) 1971 </a:t>
            </a:r>
            <a:endParaRPr sz="15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538" name="Google Shape;538;p90"/>
          <p:cNvSpPr txBox="1"/>
          <p:nvPr/>
        </p:nvSpPr>
        <p:spPr>
          <a:xfrm>
            <a:off x="1052450" y="314750"/>
            <a:ext cx="5689800" cy="507900"/>
          </a:xfrm>
          <a:prstGeom prst="rect">
            <a:avLst/>
          </a:prstGeom>
          <a:noFill/>
          <a:ln>
            <a:noFill/>
          </a:ln>
        </p:spPr>
        <p:txBody>
          <a:bodyPr anchorCtr="0" anchor="t" bIns="91425" lIns="91425" spcFirstLastPara="1" rIns="91425" wrap="square" tIns="91425">
            <a:spAutoFit/>
          </a:bodyPr>
          <a:lstStyle/>
          <a:p>
            <a:pPr indent="-384047" lvl="0" marL="448056" rtl="0" algn="ctr">
              <a:spcBef>
                <a:spcPts val="0"/>
              </a:spcBef>
              <a:spcAft>
                <a:spcPts val="0"/>
              </a:spcAft>
              <a:buNone/>
            </a:pPr>
            <a:r>
              <a:rPr b="1" lang="tr" sz="2100">
                <a:solidFill>
                  <a:srgbClr val="FFFF00"/>
                </a:solidFill>
                <a:latin typeface="Century Gothic"/>
                <a:ea typeface="Century Gothic"/>
                <a:cs typeface="Century Gothic"/>
                <a:sym typeface="Century Gothic"/>
              </a:rPr>
              <a:t>ORHAN KEMAL’İN ESERLERİ</a:t>
            </a:r>
            <a:endParaRPr sz="2300">
              <a:solidFill>
                <a:schemeClr val="lt1"/>
              </a:solidFill>
              <a:latin typeface="Century Gothic"/>
              <a:ea typeface="Century Gothic"/>
              <a:cs typeface="Century Gothic"/>
              <a:sym typeface="Century Gothic"/>
            </a:endParaRPr>
          </a:p>
        </p:txBody>
      </p:sp>
      <p:sp>
        <p:nvSpPr>
          <p:cNvPr id="539" name="Google Shape;539;p90"/>
          <p:cNvSpPr txBox="1"/>
          <p:nvPr/>
        </p:nvSpPr>
        <p:spPr>
          <a:xfrm>
            <a:off x="3058275" y="943300"/>
            <a:ext cx="2467500" cy="340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tr" sz="1300" u="sng">
                <a:solidFill>
                  <a:schemeClr val="hlink"/>
                </a:solidFill>
                <a:latin typeface="Century Gothic"/>
                <a:ea typeface="Century Gothic"/>
                <a:cs typeface="Century Gothic"/>
                <a:sym typeface="Century Gothic"/>
                <a:hlinkClick r:id="rId7"/>
              </a:rPr>
              <a:t>ROMAN</a:t>
            </a:r>
            <a:r>
              <a:rPr b="1" lang="tr" sz="1300">
                <a:solidFill>
                  <a:schemeClr val="lt1"/>
                </a:solidFill>
                <a:latin typeface="Century Gothic"/>
                <a:ea typeface="Century Gothic"/>
                <a:cs typeface="Century Gothic"/>
                <a:sym typeface="Century Gothic"/>
              </a:rPr>
              <a:t>: </a:t>
            </a:r>
            <a:endParaRPr b="1" sz="13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t/>
            </a:r>
            <a:endParaRPr b="1" sz="1300">
              <a:solidFill>
                <a:schemeClr val="lt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tr" sz="1300">
                <a:solidFill>
                  <a:schemeClr val="lt1"/>
                </a:solidFill>
                <a:latin typeface="Century Gothic"/>
                <a:ea typeface="Century Gothic"/>
                <a:cs typeface="Century Gothic"/>
                <a:sym typeface="Century Gothic"/>
              </a:rPr>
              <a:t>Gurbet Kuşları 1962, </a:t>
            </a:r>
            <a:endParaRPr sz="1300">
              <a:solidFill>
                <a:schemeClr val="lt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tr" sz="1300">
                <a:solidFill>
                  <a:schemeClr val="lt1"/>
                </a:solidFill>
                <a:latin typeface="Century Gothic"/>
                <a:ea typeface="Century Gothic"/>
                <a:cs typeface="Century Gothic"/>
                <a:sym typeface="Century Gothic"/>
              </a:rPr>
              <a:t>Sokakların Çocuğu 1963, </a:t>
            </a:r>
            <a:endParaRPr sz="1300">
              <a:solidFill>
                <a:schemeClr val="lt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tr" sz="1300">
                <a:solidFill>
                  <a:schemeClr val="lt1"/>
                </a:solidFill>
                <a:latin typeface="Century Gothic"/>
                <a:ea typeface="Century Gothic"/>
                <a:cs typeface="Century Gothic"/>
                <a:sym typeface="Century Gothic"/>
              </a:rPr>
              <a:t>Kanlı Topraklar 1963, </a:t>
            </a:r>
            <a:endParaRPr sz="1300">
              <a:solidFill>
                <a:schemeClr val="lt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tr" sz="1300">
                <a:solidFill>
                  <a:schemeClr val="lt1"/>
                </a:solidFill>
                <a:latin typeface="Century Gothic"/>
                <a:ea typeface="Century Gothic"/>
                <a:cs typeface="Century Gothic"/>
                <a:sym typeface="Century Gothic"/>
              </a:rPr>
              <a:t>Bir Filiz Vardı 1965, </a:t>
            </a:r>
            <a:endParaRPr sz="1300">
              <a:solidFill>
                <a:schemeClr val="lt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tr" sz="1300">
                <a:solidFill>
                  <a:schemeClr val="lt1"/>
                </a:solidFill>
                <a:latin typeface="Century Gothic"/>
                <a:ea typeface="Century Gothic"/>
                <a:cs typeface="Century Gothic"/>
                <a:sym typeface="Century Gothic"/>
              </a:rPr>
              <a:t>Müfettişler Müfettişi 1966, </a:t>
            </a:r>
            <a:endParaRPr sz="1300">
              <a:solidFill>
                <a:schemeClr val="lt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tr" sz="1300">
                <a:solidFill>
                  <a:schemeClr val="lt1"/>
                </a:solidFill>
                <a:latin typeface="Century Gothic"/>
                <a:ea typeface="Century Gothic"/>
                <a:cs typeface="Century Gothic"/>
                <a:sym typeface="Century Gothic"/>
              </a:rPr>
              <a:t>Yalancı Dünya 1966, </a:t>
            </a:r>
            <a:endParaRPr sz="1300">
              <a:solidFill>
                <a:schemeClr val="lt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tr" sz="1300">
                <a:solidFill>
                  <a:schemeClr val="lt1"/>
                </a:solidFill>
                <a:latin typeface="Century Gothic"/>
                <a:ea typeface="Century Gothic"/>
                <a:cs typeface="Century Gothic"/>
                <a:sym typeface="Century Gothic"/>
              </a:rPr>
              <a:t>Evlerden Biri 1966, </a:t>
            </a:r>
            <a:endParaRPr sz="1300">
              <a:solidFill>
                <a:schemeClr val="lt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tr" sz="1300">
                <a:solidFill>
                  <a:schemeClr val="lt1"/>
                </a:solidFill>
                <a:latin typeface="Century Gothic"/>
                <a:ea typeface="Century Gothic"/>
                <a:cs typeface="Century Gothic"/>
                <a:sym typeface="Century Gothic"/>
              </a:rPr>
              <a:t>Arkadaş Islıkları 1968, </a:t>
            </a:r>
            <a:endParaRPr sz="1300">
              <a:solidFill>
                <a:schemeClr val="lt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tr" sz="1300">
                <a:solidFill>
                  <a:schemeClr val="lt1"/>
                </a:solidFill>
                <a:latin typeface="Century Gothic"/>
                <a:ea typeface="Century Gothic"/>
                <a:cs typeface="Century Gothic"/>
                <a:sym typeface="Century Gothic"/>
              </a:rPr>
              <a:t>Sokaklardan Bir Kız 1968, </a:t>
            </a:r>
            <a:endParaRPr sz="1300">
              <a:solidFill>
                <a:schemeClr val="lt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tr" sz="1300">
                <a:solidFill>
                  <a:schemeClr val="lt1"/>
                </a:solidFill>
                <a:latin typeface="Century Gothic"/>
                <a:ea typeface="Century Gothic"/>
                <a:cs typeface="Century Gothic"/>
                <a:sym typeface="Century Gothic"/>
              </a:rPr>
              <a:t>Üç Kağıtçı 1969,</a:t>
            </a:r>
            <a:endParaRPr sz="1300">
              <a:solidFill>
                <a:schemeClr val="lt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tr" sz="1300">
                <a:solidFill>
                  <a:schemeClr val="lt1"/>
                </a:solidFill>
                <a:latin typeface="Century Gothic"/>
                <a:ea typeface="Century Gothic"/>
                <a:cs typeface="Century Gothic"/>
                <a:sym typeface="Century Gothic"/>
              </a:rPr>
              <a:t>Kötü Yol 1969, </a:t>
            </a:r>
            <a:endParaRPr sz="1300">
              <a:solidFill>
                <a:schemeClr val="lt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tr" sz="1300">
                <a:solidFill>
                  <a:schemeClr val="lt1"/>
                </a:solidFill>
                <a:latin typeface="Century Gothic"/>
                <a:ea typeface="Century Gothic"/>
                <a:cs typeface="Century Gothic"/>
                <a:sym typeface="Century Gothic"/>
              </a:rPr>
              <a:t>Kaçak (ö.s.) 1970, </a:t>
            </a:r>
            <a:endParaRPr sz="1300">
              <a:solidFill>
                <a:schemeClr val="lt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tr" sz="1300">
                <a:solidFill>
                  <a:schemeClr val="lt1"/>
                </a:solidFill>
                <a:latin typeface="Century Gothic"/>
                <a:ea typeface="Century Gothic"/>
                <a:cs typeface="Century Gothic"/>
                <a:sym typeface="Century Gothic"/>
              </a:rPr>
              <a:t>Tersine Dünya (ö.s.) 1986. </a:t>
            </a:r>
            <a:endParaRPr sz="13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91"/>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pic>
        <p:nvPicPr>
          <p:cNvPr descr="D:\Desktop\Ekran görüntüsü 2021-05-24 192313.jpg" id="545" name="Google Shape;545;p91"/>
          <p:cNvPicPr preferRelativeResize="0"/>
          <p:nvPr/>
        </p:nvPicPr>
        <p:blipFill rotWithShape="1">
          <a:blip r:embed="rId3">
            <a:alphaModFix/>
          </a:blip>
          <a:srcRect b="0" l="0" r="0" t="0"/>
          <a:stretch/>
        </p:blipFill>
        <p:spPr>
          <a:xfrm>
            <a:off x="2370163" y="42558"/>
            <a:ext cx="4121944" cy="477202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92"/>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551" name="Google Shape;551;p92"/>
          <p:cNvSpPr txBox="1"/>
          <p:nvPr>
            <p:ph idx="4294967295" type="body"/>
          </p:nvPr>
        </p:nvSpPr>
        <p:spPr>
          <a:xfrm>
            <a:off x="204375" y="278050"/>
            <a:ext cx="8424900" cy="4508100"/>
          </a:xfrm>
          <a:prstGeom prst="rect">
            <a:avLst/>
          </a:prstGeom>
          <a:noFill/>
          <a:ln>
            <a:noFill/>
          </a:ln>
        </p:spPr>
        <p:txBody>
          <a:bodyPr anchorCtr="0" anchor="t" bIns="45700" lIns="91425" spcFirstLastPara="1" rIns="91425" wrap="square" tIns="45700">
            <a:normAutofit fontScale="92500" lnSpcReduction="20000"/>
          </a:bodyPr>
          <a:lstStyle/>
          <a:p>
            <a:pPr indent="-384047" lvl="0" marL="448056" rtl="0" algn="ctr">
              <a:lnSpc>
                <a:spcPct val="100000"/>
              </a:lnSpc>
              <a:spcBef>
                <a:spcPts val="0"/>
              </a:spcBef>
              <a:spcAft>
                <a:spcPts val="0"/>
              </a:spcAft>
              <a:buSzPct val="72548"/>
              <a:buFont typeface="Noto Sans Symbols"/>
              <a:buNone/>
            </a:pPr>
            <a:r>
              <a:rPr b="1" lang="tr" sz="3308">
                <a:solidFill>
                  <a:srgbClr val="FFFF00"/>
                </a:solidFill>
              </a:rPr>
              <a:t>YAŞAR KEMAL (1923-2015)</a:t>
            </a:r>
            <a:endParaRPr b="1" sz="3308">
              <a:solidFill>
                <a:srgbClr val="FFFF00"/>
              </a:solidFill>
            </a:endParaRPr>
          </a:p>
          <a:p>
            <a:pPr indent="-372617" lvl="0" marL="448056" rtl="0" algn="l">
              <a:lnSpc>
                <a:spcPct val="100000"/>
              </a:lnSpc>
              <a:spcBef>
                <a:spcPts val="600"/>
              </a:spcBef>
              <a:spcAft>
                <a:spcPts val="0"/>
              </a:spcAft>
              <a:buSzPct val="80000"/>
              <a:buChar char="⦿"/>
            </a:pPr>
            <a:r>
              <a:rPr lang="tr"/>
              <a:t>Toplumcu gerçekçi bir yazardır.</a:t>
            </a:r>
            <a:endParaRPr/>
          </a:p>
          <a:p>
            <a:pPr indent="-372617" lvl="0" marL="448056" rtl="0" algn="l">
              <a:lnSpc>
                <a:spcPct val="100000"/>
              </a:lnSpc>
              <a:spcBef>
                <a:spcPts val="600"/>
              </a:spcBef>
              <a:spcAft>
                <a:spcPts val="0"/>
              </a:spcAft>
              <a:buSzPct val="80000"/>
              <a:buChar char="⦿"/>
            </a:pPr>
            <a:r>
              <a:rPr lang="tr"/>
              <a:t>Gerçek adı Kemal Sadık Gökçeli’dir.</a:t>
            </a:r>
            <a:endParaRPr/>
          </a:p>
          <a:p>
            <a:pPr indent="-372617" lvl="0" marL="448056" rtl="0" algn="l">
              <a:lnSpc>
                <a:spcPct val="100000"/>
              </a:lnSpc>
              <a:spcBef>
                <a:spcPts val="600"/>
              </a:spcBef>
              <a:spcAft>
                <a:spcPts val="0"/>
              </a:spcAft>
              <a:buSzPct val="80000"/>
              <a:buChar char="⦿"/>
            </a:pPr>
            <a:r>
              <a:rPr lang="tr"/>
              <a:t>Adını ilk olarak Cumhuriyet gazetesindeki röportajlarıyla</a:t>
            </a:r>
            <a:endParaRPr/>
          </a:p>
          <a:p>
            <a:pPr indent="-384047" lvl="0" marL="448056" rtl="0" algn="l">
              <a:lnSpc>
                <a:spcPct val="100000"/>
              </a:lnSpc>
              <a:spcBef>
                <a:spcPts val="600"/>
              </a:spcBef>
              <a:spcAft>
                <a:spcPts val="0"/>
              </a:spcAft>
              <a:buSzPct val="80000"/>
              <a:buFont typeface="Noto Sans Symbols"/>
              <a:buNone/>
            </a:pPr>
            <a:r>
              <a:rPr lang="tr"/>
              <a:t>duyurmuştur.</a:t>
            </a:r>
            <a:endParaRPr/>
          </a:p>
          <a:p>
            <a:pPr indent="-372617" lvl="0" marL="448056" rtl="0" algn="l">
              <a:lnSpc>
                <a:spcPct val="100000"/>
              </a:lnSpc>
              <a:spcBef>
                <a:spcPts val="600"/>
              </a:spcBef>
              <a:spcAft>
                <a:spcPts val="0"/>
              </a:spcAft>
              <a:buSzPct val="80000"/>
              <a:buChar char="⦿"/>
            </a:pPr>
            <a:r>
              <a:rPr lang="tr"/>
              <a:t>İlk romanı İnce Memed’le büyük ün kazanmış ve romancı kimliği öne çıkar olmuştur.</a:t>
            </a:r>
            <a:endParaRPr/>
          </a:p>
          <a:p>
            <a:pPr indent="-372617" lvl="0" marL="448056" rtl="0" algn="l">
              <a:lnSpc>
                <a:spcPct val="100000"/>
              </a:lnSpc>
              <a:spcBef>
                <a:spcPts val="600"/>
              </a:spcBef>
              <a:spcAft>
                <a:spcPts val="0"/>
              </a:spcAft>
              <a:buSzPct val="80000"/>
              <a:buChar char="⦿"/>
            </a:pPr>
            <a:r>
              <a:rPr lang="tr"/>
              <a:t>Türk edebiyatının olduğu kadar dünya edebiyatının da önemli romancılarındandır.</a:t>
            </a:r>
            <a:endParaRPr/>
          </a:p>
          <a:p>
            <a:pPr indent="-231647" lvl="0" marL="448056" rtl="0" algn="l">
              <a:lnSpc>
                <a:spcPct val="100000"/>
              </a:lnSpc>
              <a:spcBef>
                <a:spcPts val="600"/>
              </a:spcBef>
              <a:spcAft>
                <a:spcPts val="0"/>
              </a:spcAft>
              <a:buSzPct val="80000"/>
              <a:buNone/>
            </a:pPr>
            <a:r>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93"/>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557" name="Google Shape;557;p93"/>
          <p:cNvSpPr txBox="1"/>
          <p:nvPr>
            <p:ph idx="4294967295" type="body"/>
          </p:nvPr>
        </p:nvSpPr>
        <p:spPr>
          <a:xfrm>
            <a:off x="251520" y="330511"/>
            <a:ext cx="8640900" cy="4482600"/>
          </a:xfrm>
          <a:prstGeom prst="rect">
            <a:avLst/>
          </a:prstGeom>
          <a:noFill/>
          <a:ln>
            <a:noFill/>
          </a:ln>
        </p:spPr>
        <p:txBody>
          <a:bodyPr anchorCtr="0" anchor="t" bIns="45700" lIns="91425" spcFirstLastPara="1" rIns="91425" wrap="square" tIns="45700">
            <a:normAutofit fontScale="77500" lnSpcReduction="20000"/>
          </a:bodyPr>
          <a:lstStyle/>
          <a:p>
            <a:pPr indent="-352044" lvl="0" marL="448056" rtl="0" algn="l">
              <a:lnSpc>
                <a:spcPct val="90000"/>
              </a:lnSpc>
              <a:spcBef>
                <a:spcPts val="0"/>
              </a:spcBef>
              <a:spcAft>
                <a:spcPts val="0"/>
              </a:spcAft>
              <a:buSzPct val="80000"/>
              <a:buChar char="⦿"/>
            </a:pPr>
            <a:r>
              <a:rPr lang="tr" sz="2800"/>
              <a:t>Çukurova’yı insanıyla, sorunlarıyla doğasıyla destansı bir dille anlatmıştır.</a:t>
            </a:r>
            <a:endParaRPr/>
          </a:p>
          <a:p>
            <a:pPr indent="-352044" lvl="0" marL="448056" rtl="0" algn="l">
              <a:lnSpc>
                <a:spcPct val="90000"/>
              </a:lnSpc>
              <a:spcBef>
                <a:spcPts val="560"/>
              </a:spcBef>
              <a:spcAft>
                <a:spcPts val="0"/>
              </a:spcAft>
              <a:buSzPct val="80000"/>
              <a:buChar char="⦿"/>
            </a:pPr>
            <a:r>
              <a:rPr lang="tr" sz="2800"/>
              <a:t>Romanlarında doğayı ustaca ve ayrıntılı olarak betimlemiştir.</a:t>
            </a:r>
            <a:endParaRPr/>
          </a:p>
          <a:p>
            <a:pPr indent="-352044" lvl="0" marL="448056" rtl="0" algn="l">
              <a:lnSpc>
                <a:spcPct val="90000"/>
              </a:lnSpc>
              <a:spcBef>
                <a:spcPts val="560"/>
              </a:spcBef>
              <a:spcAft>
                <a:spcPts val="0"/>
              </a:spcAft>
              <a:buSzPct val="80000"/>
              <a:buChar char="⦿"/>
            </a:pPr>
            <a:r>
              <a:rPr lang="tr" sz="2800"/>
              <a:t>Masallardan, ağıtlardan, halk hikayelerinden, efsanelerden ustaca yararlanmayı bilmiştir.</a:t>
            </a:r>
            <a:endParaRPr sz="2800"/>
          </a:p>
          <a:p>
            <a:pPr indent="0" lvl="0" marL="448056" rtl="0" algn="l">
              <a:lnSpc>
                <a:spcPct val="90000"/>
              </a:lnSpc>
              <a:spcBef>
                <a:spcPts val="560"/>
              </a:spcBef>
              <a:spcAft>
                <a:spcPts val="0"/>
              </a:spcAft>
              <a:buNone/>
            </a:pPr>
            <a:r>
              <a:t/>
            </a:r>
            <a:endParaRPr sz="2800"/>
          </a:p>
          <a:p>
            <a:pPr indent="-384047" lvl="0" marL="448056" rtl="0" algn="l">
              <a:lnSpc>
                <a:spcPct val="90000"/>
              </a:lnSpc>
              <a:spcBef>
                <a:spcPts val="560"/>
              </a:spcBef>
              <a:spcAft>
                <a:spcPts val="0"/>
              </a:spcAft>
              <a:buSzPct val="80000"/>
              <a:buFont typeface="Noto Sans Symbols"/>
              <a:buNone/>
            </a:pPr>
            <a:r>
              <a:rPr b="1" lang="tr" sz="2800">
                <a:solidFill>
                  <a:srgbClr val="FFFF00"/>
                </a:solidFill>
              </a:rPr>
              <a:t>YAŞAR KEMAL’İN (Bazı) ESERLERİ:</a:t>
            </a:r>
            <a:endParaRPr b="1" sz="2800">
              <a:solidFill>
                <a:srgbClr val="FFFF00"/>
              </a:solidFill>
            </a:endParaRPr>
          </a:p>
          <a:p>
            <a:pPr indent="-352044" lvl="0" marL="448056" rtl="0" algn="l">
              <a:lnSpc>
                <a:spcPct val="90000"/>
              </a:lnSpc>
              <a:spcBef>
                <a:spcPts val="560"/>
              </a:spcBef>
              <a:spcAft>
                <a:spcPts val="0"/>
              </a:spcAft>
              <a:buSzPct val="80000"/>
              <a:buChar char="⦿"/>
            </a:pPr>
            <a:r>
              <a:rPr b="1" lang="tr" sz="2800"/>
              <a:t>Roman:</a:t>
            </a:r>
            <a:r>
              <a:rPr lang="tr" sz="2800"/>
              <a:t> İnce Memed, Yer Demir Gök Bakır, Demirciler Çarşısı Cinayeti, Orta Direk, Teneke, Yılanı Öldürseler,Yusufçuk Yusuf…</a:t>
            </a:r>
            <a:endParaRPr sz="2800"/>
          </a:p>
          <a:p>
            <a:pPr indent="-352044" lvl="0" marL="448056" rtl="0" algn="l">
              <a:lnSpc>
                <a:spcPct val="90000"/>
              </a:lnSpc>
              <a:spcBef>
                <a:spcPts val="560"/>
              </a:spcBef>
              <a:spcAft>
                <a:spcPts val="0"/>
              </a:spcAft>
              <a:buSzPct val="80000"/>
              <a:buChar char="⦿"/>
            </a:pPr>
            <a:r>
              <a:rPr b="1" lang="tr" sz="2800"/>
              <a:t>Öykü:</a:t>
            </a:r>
            <a:r>
              <a:rPr lang="tr" sz="2800"/>
              <a:t> Sarı Sıcak</a:t>
            </a:r>
            <a:endParaRPr/>
          </a:p>
          <a:p>
            <a:pPr indent="-352044" lvl="0" marL="448056" rtl="0" algn="l">
              <a:lnSpc>
                <a:spcPct val="90000"/>
              </a:lnSpc>
              <a:spcBef>
                <a:spcPts val="560"/>
              </a:spcBef>
              <a:spcAft>
                <a:spcPts val="0"/>
              </a:spcAft>
              <a:buSzPct val="80000"/>
              <a:buChar char="⦿"/>
            </a:pPr>
            <a:r>
              <a:rPr b="1" lang="tr" sz="2800"/>
              <a:t>Röportaj:</a:t>
            </a:r>
            <a:r>
              <a:rPr lang="tr" sz="2800"/>
              <a:t> Bu Diyar Baştan Başa</a:t>
            </a:r>
            <a:endParaRPr/>
          </a:p>
          <a:p>
            <a:pPr indent="-352044" lvl="0" marL="448056" rtl="0" algn="l">
              <a:lnSpc>
                <a:spcPct val="90000"/>
              </a:lnSpc>
              <a:spcBef>
                <a:spcPts val="560"/>
              </a:spcBef>
              <a:spcAft>
                <a:spcPts val="0"/>
              </a:spcAft>
              <a:buSzPct val="80000"/>
              <a:buChar char="⦿"/>
            </a:pPr>
            <a:r>
              <a:rPr b="1" lang="tr" sz="2800"/>
              <a:t>Derleme </a:t>
            </a:r>
            <a:r>
              <a:rPr lang="tr" sz="2800"/>
              <a:t>(Özgün Anlatı): Üç Anadolu Efsanesi</a:t>
            </a:r>
            <a:endParaRPr/>
          </a:p>
          <a:p>
            <a:pPr indent="-241807" lvl="0" marL="448056" rtl="0" algn="l">
              <a:lnSpc>
                <a:spcPct val="90000"/>
              </a:lnSpc>
              <a:spcBef>
                <a:spcPts val="560"/>
              </a:spcBef>
              <a:spcAft>
                <a:spcPts val="0"/>
              </a:spcAft>
              <a:buSzPct val="80000"/>
              <a:buNone/>
            </a:pPr>
            <a:r>
              <a:t/>
            </a:r>
            <a:endParaRPr sz="2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1"/>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174" name="Google Shape;174;p31"/>
          <p:cNvSpPr txBox="1"/>
          <p:nvPr/>
        </p:nvSpPr>
        <p:spPr>
          <a:xfrm>
            <a:off x="467544" y="411956"/>
            <a:ext cx="8280920" cy="4482052"/>
          </a:xfrm>
          <a:prstGeom prst="rect">
            <a:avLst/>
          </a:prstGeom>
          <a:noFill/>
          <a:ln>
            <a:noFill/>
          </a:ln>
        </p:spPr>
        <p:txBody>
          <a:bodyPr anchorCtr="0" anchor="t" bIns="45700" lIns="91425" spcFirstLastPara="1" rIns="91425" wrap="square" tIns="45700">
            <a:normAutofit fontScale="92500" lnSpcReduction="20000"/>
          </a:bodyPr>
          <a:lstStyle/>
          <a:p>
            <a:pPr indent="-384047" lvl="0" marL="448056" marR="0" rtl="0" algn="l">
              <a:spcBef>
                <a:spcPts val="0"/>
              </a:spcBef>
              <a:spcAft>
                <a:spcPts val="0"/>
              </a:spcAft>
              <a:buClr>
                <a:schemeClr val="accent1"/>
              </a:buClr>
              <a:buSzPct val="80000"/>
              <a:buFont typeface="Noto Sans Symbols"/>
              <a:buNone/>
            </a:pPr>
            <a:r>
              <a:t/>
            </a:r>
            <a:endParaRPr b="1" i="1" sz="2800" u="none" cap="none" strike="noStrike">
              <a:solidFill>
                <a:schemeClr val="lt1"/>
              </a:solidFill>
              <a:latin typeface="Century Gothic"/>
              <a:ea typeface="Century Gothic"/>
              <a:cs typeface="Century Gothic"/>
              <a:sym typeface="Century Gothic"/>
            </a:endParaRPr>
          </a:p>
          <a:p>
            <a:pPr indent="-384047" lvl="0" marL="448056" marR="0" rtl="0" algn="l">
              <a:spcBef>
                <a:spcPts val="560"/>
              </a:spcBef>
              <a:spcAft>
                <a:spcPts val="0"/>
              </a:spcAft>
              <a:buClr>
                <a:schemeClr val="accent1"/>
              </a:buClr>
              <a:buSzPct val="80000"/>
              <a:buFont typeface="Noto Sans Symbols"/>
              <a:buNone/>
            </a:pPr>
            <a:r>
              <a:t/>
            </a:r>
            <a:endParaRPr b="1" i="1" sz="2800" u="none" cap="none" strike="noStrike">
              <a:solidFill>
                <a:schemeClr val="lt1"/>
              </a:solidFill>
              <a:latin typeface="Century Gothic"/>
              <a:ea typeface="Century Gothic"/>
              <a:cs typeface="Century Gothic"/>
              <a:sym typeface="Century Gothic"/>
            </a:endParaRPr>
          </a:p>
          <a:p>
            <a:pPr indent="-384047" lvl="0" marL="448056" marR="0" rtl="0" algn="l">
              <a:spcBef>
                <a:spcPts val="560"/>
              </a:spcBef>
              <a:spcAft>
                <a:spcPts val="0"/>
              </a:spcAft>
              <a:buClr>
                <a:schemeClr val="accent1"/>
              </a:buClr>
              <a:buSzPct val="80000"/>
              <a:buFont typeface="Noto Sans Symbols"/>
              <a:buNone/>
            </a:pPr>
            <a:r>
              <a:t/>
            </a:r>
            <a:endParaRPr b="1" i="1" sz="2800" u="none" cap="none" strike="noStrike">
              <a:solidFill>
                <a:schemeClr val="lt1"/>
              </a:solidFill>
              <a:latin typeface="Century Gothic"/>
              <a:ea typeface="Century Gothic"/>
              <a:cs typeface="Century Gothic"/>
              <a:sym typeface="Century Gothic"/>
            </a:endParaRPr>
          </a:p>
          <a:p>
            <a:pPr indent="-384047" lvl="0" marL="448056" marR="0" rtl="0" algn="l">
              <a:spcBef>
                <a:spcPts val="560"/>
              </a:spcBef>
              <a:spcAft>
                <a:spcPts val="0"/>
              </a:spcAft>
              <a:buClr>
                <a:schemeClr val="accent1"/>
              </a:buClr>
              <a:buSzPct val="80000"/>
              <a:buFont typeface="Noto Sans Symbols"/>
              <a:buNone/>
            </a:pPr>
            <a:r>
              <a:t/>
            </a:r>
            <a:endParaRPr b="1" i="1" sz="2800" u="none" cap="none" strike="noStrike">
              <a:solidFill>
                <a:schemeClr val="lt1"/>
              </a:solidFill>
              <a:latin typeface="Century Gothic"/>
              <a:ea typeface="Century Gothic"/>
              <a:cs typeface="Century Gothic"/>
              <a:sym typeface="Century Gothic"/>
            </a:endParaRPr>
          </a:p>
          <a:p>
            <a:pPr indent="-384047" lvl="0" marL="448056" marR="0" rtl="0" algn="l">
              <a:spcBef>
                <a:spcPts val="560"/>
              </a:spcBef>
              <a:spcAft>
                <a:spcPts val="0"/>
              </a:spcAft>
              <a:buClr>
                <a:schemeClr val="accent1"/>
              </a:buClr>
              <a:buSzPct val="86742"/>
              <a:buFont typeface="Noto Sans Symbols"/>
              <a:buNone/>
            </a:pPr>
            <a:r>
              <a:t/>
            </a:r>
            <a:endParaRPr b="1" sz="2582">
              <a:solidFill>
                <a:srgbClr val="FFFF00"/>
              </a:solidFill>
              <a:latin typeface="Century Gothic"/>
              <a:ea typeface="Century Gothic"/>
              <a:cs typeface="Century Gothic"/>
              <a:sym typeface="Century Gothic"/>
            </a:endParaRPr>
          </a:p>
          <a:p>
            <a:pPr indent="-384047" lvl="0" marL="448056" marR="0" rtl="0" algn="l">
              <a:spcBef>
                <a:spcPts val="560"/>
              </a:spcBef>
              <a:spcAft>
                <a:spcPts val="0"/>
              </a:spcAft>
              <a:buClr>
                <a:schemeClr val="accent1"/>
              </a:buClr>
              <a:buSzPct val="86742"/>
              <a:buFont typeface="Noto Sans Symbols"/>
              <a:buNone/>
            </a:pPr>
            <a:r>
              <a:rPr b="1" i="0" lang="tr" sz="2582" u="none" cap="none" strike="noStrike">
                <a:solidFill>
                  <a:srgbClr val="FFFF00"/>
                </a:solidFill>
                <a:latin typeface="Century Gothic"/>
                <a:ea typeface="Century Gothic"/>
                <a:cs typeface="Century Gothic"/>
                <a:sym typeface="Century Gothic"/>
              </a:rPr>
              <a:t>YEDİ MEŞALECİLER</a:t>
            </a:r>
            <a:endParaRPr sz="1182"/>
          </a:p>
          <a:p>
            <a:pPr indent="-360595" lvl="0" marL="448056" marR="0" rtl="0" algn="l">
              <a:spcBef>
                <a:spcPts val="560"/>
              </a:spcBef>
              <a:spcAft>
                <a:spcPts val="0"/>
              </a:spcAft>
              <a:buClr>
                <a:schemeClr val="accent1"/>
              </a:buClr>
              <a:buSzPct val="78314"/>
              <a:buFont typeface="Noto Sans Symbols"/>
              <a:buChar char="⦿"/>
            </a:pPr>
            <a:r>
              <a:rPr b="0" i="0" lang="tr" sz="2582" u="none" cap="none" strike="noStrike">
                <a:solidFill>
                  <a:schemeClr val="lt1"/>
                </a:solidFill>
                <a:latin typeface="Century Gothic"/>
                <a:ea typeface="Century Gothic"/>
                <a:cs typeface="Century Gothic"/>
                <a:sym typeface="Century Gothic"/>
              </a:rPr>
              <a:t>Kenan </a:t>
            </a:r>
            <a:r>
              <a:rPr lang="tr" sz="2582">
                <a:solidFill>
                  <a:schemeClr val="lt1"/>
                </a:solidFill>
                <a:latin typeface="Century Gothic"/>
                <a:ea typeface="Century Gothic"/>
                <a:cs typeface="Century Gothic"/>
                <a:sym typeface="Century Gothic"/>
              </a:rPr>
              <a:t>Hulusi</a:t>
            </a:r>
            <a:r>
              <a:rPr b="0" i="0" lang="tr" sz="2582" u="none" cap="none" strike="noStrike">
                <a:solidFill>
                  <a:schemeClr val="lt1"/>
                </a:solidFill>
                <a:latin typeface="Century Gothic"/>
                <a:ea typeface="Century Gothic"/>
                <a:cs typeface="Century Gothic"/>
                <a:sym typeface="Century Gothic"/>
              </a:rPr>
              <a:t> Koray (Öykücü), Cevdet Kudret Solok, Muammer Lütfi Bahşi. Sabri Esat Siyavuşgil, Yaşar Nabi Nayır, Vasfi Mahir Kocatürk, Ziya Osman Saba</a:t>
            </a:r>
            <a:endParaRPr sz="1182"/>
          </a:p>
          <a:p>
            <a:pPr indent="-373379" lvl="0" marL="448056" marR="0" rtl="0" algn="l">
              <a:spcBef>
                <a:spcPts val="560"/>
              </a:spcBef>
              <a:spcAft>
                <a:spcPts val="0"/>
              </a:spcAft>
              <a:buClr>
                <a:schemeClr val="accent1"/>
              </a:buClr>
              <a:buSzPct val="86742"/>
              <a:buFont typeface="Noto Sans Symbols"/>
              <a:buChar char="⦿"/>
            </a:pPr>
            <a:r>
              <a:rPr b="0" i="0" lang="tr" sz="2582" u="none" cap="none" strike="noStrike">
                <a:solidFill>
                  <a:schemeClr val="lt1"/>
                </a:solidFill>
                <a:latin typeface="Century Gothic"/>
                <a:ea typeface="Century Gothic"/>
                <a:cs typeface="Century Gothic"/>
                <a:sym typeface="Century Gothic"/>
              </a:rPr>
              <a:t>1928’de “Yedi Meşale” adlı ortak bir kitap </a:t>
            </a:r>
            <a:r>
              <a:rPr b="0" i="0" lang="tr" sz="2682" u="none" cap="none" strike="noStrike">
                <a:solidFill>
                  <a:schemeClr val="lt1"/>
                </a:solidFill>
                <a:latin typeface="Century Gothic"/>
                <a:ea typeface="Century Gothic"/>
                <a:cs typeface="Century Gothic"/>
                <a:sym typeface="Century Gothic"/>
              </a:rPr>
              <a:t>yayımlayan biri öykücü, altısı şair yedi kişinin oluşturduğu bir topluluktur.</a:t>
            </a:r>
            <a:endParaRPr b="0" i="0" sz="2800" u="none" cap="none" strike="noStrike">
              <a:solidFill>
                <a:schemeClr val="lt1"/>
              </a:solidFill>
              <a:latin typeface="Century Gothic"/>
              <a:ea typeface="Century Gothic"/>
              <a:cs typeface="Century Gothic"/>
              <a:sym typeface="Century Gothic"/>
            </a:endParaRPr>
          </a:p>
        </p:txBody>
      </p:sp>
      <p:pic>
        <p:nvPicPr>
          <p:cNvPr descr="D:\Desktop\Yedi_7_Mesaleciler.jpg" id="175" name="Google Shape;175;p31"/>
          <p:cNvPicPr preferRelativeResize="0"/>
          <p:nvPr/>
        </p:nvPicPr>
        <p:blipFill rotWithShape="1">
          <a:blip r:embed="rId3">
            <a:alphaModFix/>
          </a:blip>
          <a:srcRect b="0" l="0" r="0" t="0"/>
          <a:stretch/>
        </p:blipFill>
        <p:spPr>
          <a:xfrm>
            <a:off x="1618354" y="239455"/>
            <a:ext cx="5979319" cy="18288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94"/>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pic>
        <p:nvPicPr>
          <p:cNvPr id="563" name="Google Shape;563;p94"/>
          <p:cNvPicPr preferRelativeResize="0"/>
          <p:nvPr/>
        </p:nvPicPr>
        <p:blipFill rotWithShape="1">
          <a:blip r:embed="rId3">
            <a:alphaModFix/>
          </a:blip>
          <a:srcRect b="0" l="0" r="0" t="0"/>
          <a:stretch/>
        </p:blipFill>
        <p:spPr>
          <a:xfrm>
            <a:off x="2210456" y="927980"/>
            <a:ext cx="4320968" cy="2927915"/>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90000">
              <a:srgbClr val="000000">
                <a:alpha val="40000"/>
              </a:srgbClr>
            </a:outerShdw>
          </a:effectLst>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95"/>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569" name="Google Shape;569;p95"/>
          <p:cNvSpPr txBox="1"/>
          <p:nvPr>
            <p:ph idx="4294967295" type="body"/>
          </p:nvPr>
        </p:nvSpPr>
        <p:spPr>
          <a:xfrm>
            <a:off x="539550" y="195476"/>
            <a:ext cx="8352900" cy="4665900"/>
          </a:xfrm>
          <a:prstGeom prst="rect">
            <a:avLst/>
          </a:prstGeom>
          <a:noFill/>
          <a:ln>
            <a:noFill/>
          </a:ln>
        </p:spPr>
        <p:txBody>
          <a:bodyPr anchorCtr="0" anchor="t" bIns="45700" lIns="91425" spcFirstLastPara="1" rIns="91425" wrap="square" tIns="45700">
            <a:normAutofit fontScale="85000" lnSpcReduction="20000"/>
          </a:bodyPr>
          <a:lstStyle/>
          <a:p>
            <a:pPr indent="-384047" lvl="0" marL="448056" rtl="0" algn="ctr">
              <a:lnSpc>
                <a:spcPct val="100000"/>
              </a:lnSpc>
              <a:spcBef>
                <a:spcPts val="0"/>
              </a:spcBef>
              <a:spcAft>
                <a:spcPts val="0"/>
              </a:spcAft>
              <a:buSzPct val="72053"/>
              <a:buFont typeface="Noto Sans Symbols"/>
              <a:buNone/>
            </a:pPr>
            <a:r>
              <a:rPr b="1" lang="tr" sz="3552">
                <a:solidFill>
                  <a:srgbClr val="FFFF00"/>
                </a:solidFill>
              </a:rPr>
              <a:t>BEHÇET NECATİGİL (1916-1979)</a:t>
            </a:r>
            <a:endParaRPr sz="3352"/>
          </a:p>
          <a:p>
            <a:pPr indent="-384047" lvl="0" marL="448056" rtl="0" algn="l">
              <a:lnSpc>
                <a:spcPct val="100000"/>
              </a:lnSpc>
              <a:spcBef>
                <a:spcPts val="560"/>
              </a:spcBef>
              <a:spcAft>
                <a:spcPts val="0"/>
              </a:spcAft>
              <a:buSzPct val="80000"/>
              <a:buFont typeface="Noto Sans Symbols"/>
              <a:buNone/>
            </a:pPr>
            <a:r>
              <a:t/>
            </a:r>
            <a:endParaRPr b="1" i="1" sz="2800"/>
          </a:p>
          <a:p>
            <a:pPr indent="-362712" lvl="0" marL="448056" rtl="0" algn="l">
              <a:lnSpc>
                <a:spcPct val="100000"/>
              </a:lnSpc>
              <a:spcBef>
                <a:spcPts val="560"/>
              </a:spcBef>
              <a:spcAft>
                <a:spcPts val="0"/>
              </a:spcAft>
              <a:buSzPct val="80000"/>
              <a:buChar char="⦿"/>
            </a:pPr>
            <a:r>
              <a:rPr lang="tr" sz="2800"/>
              <a:t>Cumhuriyet dönemi Türk şiirinde kendi çizgisini yaratmış şairlerdendir.</a:t>
            </a:r>
            <a:endParaRPr/>
          </a:p>
          <a:p>
            <a:pPr indent="-362712" lvl="0" marL="448056" rtl="0" algn="l">
              <a:lnSpc>
                <a:spcPct val="100000"/>
              </a:lnSpc>
              <a:spcBef>
                <a:spcPts val="560"/>
              </a:spcBef>
              <a:spcAft>
                <a:spcPts val="0"/>
              </a:spcAft>
              <a:buSzPct val="80000"/>
              <a:buChar char="⦿"/>
            </a:pPr>
            <a:r>
              <a:rPr lang="tr" sz="2800"/>
              <a:t>Heceyi kullandığı şiirleri olmakla birlikte ağırlıklı olarak serbest şiirler yazmıştır.</a:t>
            </a:r>
            <a:endParaRPr/>
          </a:p>
          <a:p>
            <a:pPr indent="-362712" lvl="0" marL="448056" rtl="0" algn="l">
              <a:lnSpc>
                <a:spcPct val="100000"/>
              </a:lnSpc>
              <a:spcBef>
                <a:spcPts val="560"/>
              </a:spcBef>
              <a:spcAft>
                <a:spcPts val="0"/>
              </a:spcAft>
              <a:buSzPct val="80000"/>
              <a:buChar char="⦿"/>
            </a:pPr>
            <a:r>
              <a:rPr lang="tr" sz="2800"/>
              <a:t>Şiir geleneğinden ustaca esinlenmeyi bilen, söyleyişi rahat, samimi bir şiiri vardır.</a:t>
            </a:r>
            <a:endParaRPr/>
          </a:p>
          <a:p>
            <a:pPr indent="-362712" lvl="0" marL="448056" rtl="0" algn="l">
              <a:lnSpc>
                <a:spcPct val="100000"/>
              </a:lnSpc>
              <a:spcBef>
                <a:spcPts val="560"/>
              </a:spcBef>
              <a:spcAft>
                <a:spcPts val="0"/>
              </a:spcAft>
              <a:buSzPct val="80000"/>
              <a:buChar char="⦿"/>
            </a:pPr>
            <a:r>
              <a:rPr lang="tr" sz="2800"/>
              <a:t>Büyük kentte yaşayan orta tabaka insanının yaşantısını, bunalımlarını, ev-aile sorunlarını, geçim sıkıntısını işlemiştir.</a:t>
            </a:r>
            <a:endParaRPr/>
          </a:p>
          <a:p>
            <a:pPr indent="-362712" lvl="0" marL="448056" rtl="0" algn="l">
              <a:lnSpc>
                <a:spcPct val="100000"/>
              </a:lnSpc>
              <a:spcBef>
                <a:spcPts val="560"/>
              </a:spcBef>
              <a:spcAft>
                <a:spcPts val="0"/>
              </a:spcAft>
              <a:buSzPct val="80000"/>
              <a:buChar char="⦿"/>
            </a:pPr>
            <a:r>
              <a:rPr lang="tr" sz="2800"/>
              <a:t>Şiirleri kadar radyo oyunları da önemlidir.</a:t>
            </a:r>
            <a:endParaRPr/>
          </a:p>
          <a:p>
            <a:pPr indent="-241807" lvl="0" marL="448056" rtl="0" algn="l">
              <a:lnSpc>
                <a:spcPct val="100000"/>
              </a:lnSpc>
              <a:spcBef>
                <a:spcPts val="560"/>
              </a:spcBef>
              <a:spcAft>
                <a:spcPts val="0"/>
              </a:spcAft>
              <a:buSzPct val="80000"/>
              <a:buNone/>
            </a:pPr>
            <a:r>
              <a:t/>
            </a:r>
            <a:endParaRPr sz="2800"/>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96"/>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575" name="Google Shape;575;p96"/>
          <p:cNvSpPr txBox="1"/>
          <p:nvPr>
            <p:ph idx="4294967295" type="body"/>
          </p:nvPr>
        </p:nvSpPr>
        <p:spPr>
          <a:xfrm>
            <a:off x="251520" y="573528"/>
            <a:ext cx="8496944" cy="4104456"/>
          </a:xfrm>
          <a:prstGeom prst="rect">
            <a:avLst/>
          </a:prstGeom>
          <a:noFill/>
          <a:ln>
            <a:noFill/>
          </a:ln>
        </p:spPr>
        <p:txBody>
          <a:bodyPr anchorCtr="0" anchor="t" bIns="45700" lIns="91425" spcFirstLastPara="1" rIns="91425" wrap="square" tIns="45700">
            <a:normAutofit fontScale="92500" lnSpcReduction="10000"/>
          </a:bodyPr>
          <a:lstStyle/>
          <a:p>
            <a:pPr indent="-384047" lvl="0" marL="448056" rtl="0" algn="ctr">
              <a:lnSpc>
                <a:spcPct val="100000"/>
              </a:lnSpc>
              <a:spcBef>
                <a:spcPts val="0"/>
              </a:spcBef>
              <a:spcAft>
                <a:spcPts val="0"/>
              </a:spcAft>
              <a:buSzPct val="80000"/>
              <a:buFont typeface="Noto Sans Symbols"/>
              <a:buNone/>
            </a:pPr>
            <a:r>
              <a:rPr b="1" lang="tr" sz="2800">
                <a:solidFill>
                  <a:srgbClr val="FFFF00"/>
                </a:solidFill>
              </a:rPr>
              <a:t>BEHÇET NECATİGİL’İN (Bazı) </a:t>
            </a:r>
            <a:r>
              <a:rPr b="1" lang="tr">
                <a:solidFill>
                  <a:srgbClr val="FFFF00"/>
                </a:solidFill>
              </a:rPr>
              <a:t>ESERLERİ:</a:t>
            </a:r>
            <a:endParaRPr/>
          </a:p>
          <a:p>
            <a:pPr indent="-384047" lvl="0" marL="448056" rtl="0" algn="l">
              <a:lnSpc>
                <a:spcPct val="100000"/>
              </a:lnSpc>
              <a:spcBef>
                <a:spcPts val="600"/>
              </a:spcBef>
              <a:spcAft>
                <a:spcPts val="0"/>
              </a:spcAft>
              <a:buSzPct val="80000"/>
              <a:buFont typeface="Noto Sans Symbols"/>
              <a:buNone/>
            </a:pPr>
            <a:r>
              <a:t/>
            </a:r>
            <a:endParaRPr b="1">
              <a:solidFill>
                <a:srgbClr val="FFFF00"/>
              </a:solidFill>
            </a:endParaRPr>
          </a:p>
          <a:p>
            <a:pPr indent="-372617" lvl="0" marL="448056" rtl="0" algn="l">
              <a:lnSpc>
                <a:spcPct val="100000"/>
              </a:lnSpc>
              <a:spcBef>
                <a:spcPts val="600"/>
              </a:spcBef>
              <a:spcAft>
                <a:spcPts val="0"/>
              </a:spcAft>
              <a:buSzPct val="80000"/>
              <a:buChar char="⦿"/>
            </a:pPr>
            <a:r>
              <a:rPr b="1" lang="tr"/>
              <a:t>Şiir:</a:t>
            </a:r>
            <a:r>
              <a:rPr lang="tr"/>
              <a:t> Kapalıçarşı, Evler, Divançe, Arada, Çevre, Eski Toprak</a:t>
            </a:r>
            <a:endParaRPr/>
          </a:p>
          <a:p>
            <a:pPr indent="-372617" lvl="0" marL="448056" rtl="0" algn="l">
              <a:lnSpc>
                <a:spcPct val="100000"/>
              </a:lnSpc>
              <a:spcBef>
                <a:spcPts val="600"/>
              </a:spcBef>
              <a:spcAft>
                <a:spcPts val="0"/>
              </a:spcAft>
              <a:buSzPct val="80000"/>
              <a:buChar char="⦿"/>
            </a:pPr>
            <a:r>
              <a:rPr b="1" lang="tr"/>
              <a:t>Radyo Oyunu:</a:t>
            </a:r>
            <a:r>
              <a:rPr lang="tr"/>
              <a:t> Yıldızlara Bakmak, Uç Turunçlar</a:t>
            </a:r>
            <a:endParaRPr/>
          </a:p>
          <a:p>
            <a:pPr indent="-372617" lvl="0" marL="448056" rtl="0" algn="l">
              <a:lnSpc>
                <a:spcPct val="100000"/>
              </a:lnSpc>
              <a:spcBef>
                <a:spcPts val="600"/>
              </a:spcBef>
              <a:spcAft>
                <a:spcPts val="0"/>
              </a:spcAft>
              <a:buSzPct val="80000"/>
              <a:buChar char="⦿"/>
            </a:pPr>
            <a:r>
              <a:rPr b="1" lang="tr"/>
              <a:t>Araştırma-biyografi:</a:t>
            </a:r>
            <a:r>
              <a:rPr lang="tr"/>
              <a:t> Edebiyatımızda İsimler Sözlüğü</a:t>
            </a:r>
            <a:endParaRPr/>
          </a:p>
          <a:p>
            <a:pPr indent="-372617" lvl="0" marL="448056" rtl="0" algn="l">
              <a:lnSpc>
                <a:spcPct val="100000"/>
              </a:lnSpc>
              <a:spcBef>
                <a:spcPts val="600"/>
              </a:spcBef>
              <a:spcAft>
                <a:spcPts val="0"/>
              </a:spcAft>
              <a:buSzPct val="80000"/>
              <a:buChar char="⦿"/>
            </a:pPr>
            <a:r>
              <a:rPr b="1" lang="tr"/>
              <a:t>Araştırma:</a:t>
            </a:r>
            <a:r>
              <a:rPr lang="tr"/>
              <a:t> Edebiyatımızda Eserler Sözlüğü</a:t>
            </a:r>
            <a:endParaRPr/>
          </a:p>
          <a:p>
            <a:pPr indent="-231647" lvl="0" marL="448056" rtl="0" algn="l">
              <a:lnSpc>
                <a:spcPct val="100000"/>
              </a:lnSpc>
              <a:spcBef>
                <a:spcPts val="600"/>
              </a:spcBef>
              <a:spcAft>
                <a:spcPts val="0"/>
              </a:spcAft>
              <a:buSzPct val="80000"/>
              <a:buNone/>
            </a:pPr>
            <a:r>
              <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97"/>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pic>
        <p:nvPicPr>
          <p:cNvPr descr="D:\Desktop\Ekran görüntüsü 2021-05-24 194822.jpg" id="581" name="Google Shape;581;p97"/>
          <p:cNvPicPr preferRelativeResize="0"/>
          <p:nvPr/>
        </p:nvPicPr>
        <p:blipFill rotWithShape="1">
          <a:blip r:embed="rId3">
            <a:alphaModFix/>
          </a:blip>
          <a:srcRect b="0" l="0" r="0" t="0"/>
          <a:stretch/>
        </p:blipFill>
        <p:spPr>
          <a:xfrm>
            <a:off x="2459938" y="132647"/>
            <a:ext cx="4136231" cy="4679156"/>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98"/>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587" name="Google Shape;587;p98"/>
          <p:cNvSpPr txBox="1"/>
          <p:nvPr>
            <p:ph idx="4294967295" type="body"/>
          </p:nvPr>
        </p:nvSpPr>
        <p:spPr>
          <a:xfrm>
            <a:off x="323525" y="228375"/>
            <a:ext cx="8496900" cy="4611600"/>
          </a:xfrm>
          <a:prstGeom prst="rect">
            <a:avLst/>
          </a:prstGeom>
          <a:noFill/>
          <a:ln>
            <a:noFill/>
          </a:ln>
        </p:spPr>
        <p:txBody>
          <a:bodyPr anchorCtr="0" anchor="t" bIns="45700" lIns="91425" spcFirstLastPara="1" rIns="91425" wrap="square" tIns="45700">
            <a:normAutofit fontScale="77500" lnSpcReduction="20000"/>
          </a:bodyPr>
          <a:lstStyle/>
          <a:p>
            <a:pPr indent="-384047" lvl="0" marL="448056" rtl="0" algn="ctr">
              <a:lnSpc>
                <a:spcPct val="80000"/>
              </a:lnSpc>
              <a:spcBef>
                <a:spcPts val="0"/>
              </a:spcBef>
              <a:spcAft>
                <a:spcPts val="0"/>
              </a:spcAft>
              <a:buSzPct val="80000"/>
              <a:buFont typeface="Noto Sans Symbols"/>
              <a:buNone/>
            </a:pPr>
            <a:r>
              <a:t/>
            </a:r>
            <a:endParaRPr b="1" sz="2800">
              <a:solidFill>
                <a:srgbClr val="FFFF00"/>
              </a:solidFill>
            </a:endParaRPr>
          </a:p>
          <a:p>
            <a:pPr indent="-384047" lvl="0" marL="448056" rtl="0" algn="ctr">
              <a:lnSpc>
                <a:spcPct val="80000"/>
              </a:lnSpc>
              <a:spcBef>
                <a:spcPts val="0"/>
              </a:spcBef>
              <a:spcAft>
                <a:spcPts val="0"/>
              </a:spcAft>
              <a:buSzPct val="64000"/>
              <a:buFont typeface="Noto Sans Symbols"/>
              <a:buNone/>
            </a:pPr>
            <a:r>
              <a:rPr b="1" lang="tr" sz="3500">
                <a:solidFill>
                  <a:srgbClr val="FFFF00"/>
                </a:solidFill>
              </a:rPr>
              <a:t>CAHİT SITKI TARANCI (1910-1956)</a:t>
            </a:r>
            <a:endParaRPr b="1" sz="3500">
              <a:solidFill>
                <a:srgbClr val="FFFF00"/>
              </a:solidFill>
            </a:endParaRPr>
          </a:p>
          <a:p>
            <a:pPr indent="-384047" lvl="0" marL="448056" rtl="0" algn="ctr">
              <a:lnSpc>
                <a:spcPct val="80000"/>
              </a:lnSpc>
              <a:spcBef>
                <a:spcPts val="0"/>
              </a:spcBef>
              <a:spcAft>
                <a:spcPts val="0"/>
              </a:spcAft>
              <a:buSzPct val="80000"/>
              <a:buFont typeface="Noto Sans Symbols"/>
              <a:buNone/>
            </a:pPr>
            <a:r>
              <a:t/>
            </a:r>
            <a:endParaRPr b="1" sz="2800">
              <a:solidFill>
                <a:srgbClr val="FFFF00"/>
              </a:solidFill>
            </a:endParaRPr>
          </a:p>
          <a:p>
            <a:pPr indent="-352044" lvl="0" marL="448056" rtl="0" algn="l">
              <a:lnSpc>
                <a:spcPct val="100000"/>
              </a:lnSpc>
              <a:spcBef>
                <a:spcPts val="560"/>
              </a:spcBef>
              <a:spcAft>
                <a:spcPts val="0"/>
              </a:spcAft>
              <a:buSzPct val="80000"/>
              <a:buChar char="⦿"/>
            </a:pPr>
            <a:r>
              <a:rPr lang="tr" sz="2800"/>
              <a:t> </a:t>
            </a:r>
            <a:r>
              <a:rPr b="1" lang="tr" sz="2800"/>
              <a:t>Otuz Beş Yaş</a:t>
            </a:r>
            <a:r>
              <a:rPr lang="tr" sz="2800"/>
              <a:t>, Desem ki ve Gün Eksilmesin Penceremden şiirleriyle tanınır.</a:t>
            </a:r>
            <a:endParaRPr/>
          </a:p>
          <a:p>
            <a:pPr indent="-352044" lvl="0" marL="448056" rtl="0" algn="l">
              <a:lnSpc>
                <a:spcPct val="100000"/>
              </a:lnSpc>
              <a:spcBef>
                <a:spcPts val="560"/>
              </a:spcBef>
              <a:spcAft>
                <a:spcPts val="0"/>
              </a:spcAft>
              <a:buSzPct val="80000"/>
              <a:buChar char="⦿"/>
            </a:pPr>
            <a:r>
              <a:rPr lang="tr" sz="2800"/>
              <a:t> Şiirlerinin çoğunda ölüm konusunu işlemiştir.</a:t>
            </a:r>
            <a:endParaRPr/>
          </a:p>
          <a:p>
            <a:pPr indent="-352044" lvl="0" marL="448056" rtl="0" algn="l">
              <a:lnSpc>
                <a:spcPct val="100000"/>
              </a:lnSpc>
              <a:spcBef>
                <a:spcPts val="560"/>
              </a:spcBef>
              <a:spcAft>
                <a:spcPts val="0"/>
              </a:spcAft>
              <a:buSzPct val="80000"/>
              <a:buChar char="⦿"/>
            </a:pPr>
            <a:r>
              <a:rPr lang="tr" sz="2800"/>
              <a:t> Romantizm ve sembolizmden etkilenmiştir.</a:t>
            </a:r>
            <a:endParaRPr/>
          </a:p>
          <a:p>
            <a:pPr indent="-352044" lvl="0" marL="448056" rtl="0" algn="l">
              <a:lnSpc>
                <a:spcPct val="100000"/>
              </a:lnSpc>
              <a:spcBef>
                <a:spcPts val="560"/>
              </a:spcBef>
              <a:spcAft>
                <a:spcPts val="0"/>
              </a:spcAft>
              <a:buSzPct val="80000"/>
              <a:buChar char="⦿"/>
            </a:pPr>
            <a:r>
              <a:rPr lang="tr" sz="2800"/>
              <a:t> Hece ölçüsüyle yazdığı şiirleri de serbest şiirleri de vardır.</a:t>
            </a:r>
            <a:endParaRPr/>
          </a:p>
          <a:p>
            <a:pPr indent="-352044" lvl="0" marL="448056" rtl="0" algn="l">
              <a:lnSpc>
                <a:spcPct val="100000"/>
              </a:lnSpc>
              <a:spcBef>
                <a:spcPts val="560"/>
              </a:spcBef>
              <a:spcAft>
                <a:spcPts val="0"/>
              </a:spcAft>
              <a:buSzPct val="80000"/>
              <a:buChar char="⦿"/>
            </a:pPr>
            <a:r>
              <a:rPr lang="tr" sz="2800"/>
              <a:t> Şiirde biçime, kafiyeye ve ahenge önem vermiştir.</a:t>
            </a:r>
            <a:endParaRPr/>
          </a:p>
          <a:p>
            <a:pPr indent="-241807" lvl="0" marL="448056" rtl="0" algn="l">
              <a:lnSpc>
                <a:spcPct val="100000"/>
              </a:lnSpc>
              <a:spcBef>
                <a:spcPts val="560"/>
              </a:spcBef>
              <a:spcAft>
                <a:spcPts val="0"/>
              </a:spcAft>
              <a:buSzPct val="80000"/>
              <a:buNone/>
            </a:pPr>
            <a:r>
              <a:t/>
            </a:r>
            <a:endParaRPr sz="2800"/>
          </a:p>
          <a:p>
            <a:pPr indent="-384047" lvl="0" marL="448056" rtl="0" algn="l">
              <a:lnSpc>
                <a:spcPct val="100000"/>
              </a:lnSpc>
              <a:spcBef>
                <a:spcPts val="640"/>
              </a:spcBef>
              <a:spcAft>
                <a:spcPts val="0"/>
              </a:spcAft>
              <a:buNone/>
            </a:pPr>
            <a:r>
              <a:rPr b="1" lang="tr" sz="3200">
                <a:solidFill>
                  <a:srgbClr val="FFFF00"/>
                </a:solidFill>
              </a:rPr>
              <a:t>Bazı Eserleri:</a:t>
            </a:r>
            <a:endParaRPr/>
          </a:p>
          <a:p>
            <a:pPr indent="-352044" lvl="0" marL="448056" rtl="0" algn="l">
              <a:lnSpc>
                <a:spcPct val="100000"/>
              </a:lnSpc>
              <a:spcBef>
                <a:spcPts val="560"/>
              </a:spcBef>
              <a:spcAft>
                <a:spcPts val="0"/>
              </a:spcAft>
              <a:buSzPct val="80000"/>
              <a:buChar char="⦿"/>
            </a:pPr>
            <a:r>
              <a:rPr b="1" lang="tr" sz="2800"/>
              <a:t>Şiir:</a:t>
            </a:r>
            <a:r>
              <a:rPr lang="tr" sz="2800"/>
              <a:t> Otuz Beş Yaş, Düşten Güzel, Ömrümde Sükut, Sonrası</a:t>
            </a:r>
            <a:endParaRPr/>
          </a:p>
          <a:p>
            <a:pPr indent="-352044" lvl="0" marL="448056" rtl="0" algn="l">
              <a:lnSpc>
                <a:spcPct val="100000"/>
              </a:lnSpc>
              <a:spcBef>
                <a:spcPts val="560"/>
              </a:spcBef>
              <a:spcAft>
                <a:spcPts val="0"/>
              </a:spcAft>
              <a:buSzPct val="80000"/>
              <a:buChar char="⦿"/>
            </a:pPr>
            <a:r>
              <a:rPr b="1" lang="tr" sz="2800"/>
              <a:t>Mektup:</a:t>
            </a:r>
            <a:r>
              <a:rPr lang="tr" sz="2800"/>
              <a:t> Ziya’ya Mektuplar...</a:t>
            </a:r>
            <a:endParaRPr/>
          </a:p>
          <a:p>
            <a:pPr indent="-241807" lvl="0" marL="448056" rtl="0" algn="l">
              <a:lnSpc>
                <a:spcPct val="100000"/>
              </a:lnSpc>
              <a:spcBef>
                <a:spcPts val="560"/>
              </a:spcBef>
              <a:spcAft>
                <a:spcPts val="0"/>
              </a:spcAft>
              <a:buSzPct val="80000"/>
              <a:buNone/>
            </a:pPr>
            <a:r>
              <a:t/>
            </a:r>
            <a:endParaRPr sz="2800"/>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99"/>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graphicFrame>
        <p:nvGraphicFramePr>
          <p:cNvPr id="593" name="Google Shape;593;p99"/>
          <p:cNvGraphicFramePr/>
          <p:nvPr/>
        </p:nvGraphicFramePr>
        <p:xfrm>
          <a:off x="323528" y="195486"/>
          <a:ext cx="3000000" cy="3000000"/>
        </p:xfrm>
        <a:graphic>
          <a:graphicData uri="http://schemas.openxmlformats.org/drawingml/2006/table">
            <a:tbl>
              <a:tblPr bandRow="1" firstRow="1">
                <a:noFill/>
                <a:tableStyleId>{43211C46-BB34-4991-A635-1904E2587BE2}</a:tableStyleId>
              </a:tblPr>
              <a:tblGrid>
                <a:gridCol w="4284475"/>
                <a:gridCol w="4284475"/>
              </a:tblGrid>
              <a:tr h="281850">
                <a:tc>
                  <a:txBody>
                    <a:bodyPr/>
                    <a:lstStyle/>
                    <a:p>
                      <a:pPr indent="0" lvl="0" marL="0" marR="0" rtl="0" algn="l">
                        <a:spcBef>
                          <a:spcPts val="0"/>
                        </a:spcBef>
                        <a:spcAft>
                          <a:spcPts val="0"/>
                        </a:spcAft>
                        <a:buNone/>
                      </a:pPr>
                      <a:r>
                        <a:rPr lang="tr" sz="1800">
                          <a:solidFill>
                            <a:srgbClr val="FFFF00"/>
                          </a:solidFill>
                        </a:rPr>
                        <a:t>OTUZ</a:t>
                      </a:r>
                      <a:r>
                        <a:rPr lang="tr" sz="1800">
                          <a:solidFill>
                            <a:srgbClr val="FFFF00"/>
                          </a:solidFill>
                        </a:rPr>
                        <a:t> BEŞ YAŞ ŞİİRİ</a:t>
                      </a:r>
                      <a:endParaRPr sz="1800">
                        <a:solidFill>
                          <a:srgbClr val="FFFF00"/>
                        </a:solidFill>
                      </a:endParaRPr>
                    </a:p>
                    <a:p>
                      <a:pPr indent="0" lvl="0" marL="0" marR="0" rtl="0" algn="l">
                        <a:spcBef>
                          <a:spcPts val="0"/>
                        </a:spcBef>
                        <a:spcAft>
                          <a:spcPts val="0"/>
                        </a:spcAft>
                        <a:buNone/>
                      </a:pPr>
                      <a:r>
                        <a:t/>
                      </a:r>
                      <a:endParaRPr sz="1100"/>
                    </a:p>
                    <a:p>
                      <a:pPr indent="0" lvl="0" marL="0" marR="0" rtl="0" algn="l">
                        <a:spcBef>
                          <a:spcPts val="0"/>
                        </a:spcBef>
                        <a:spcAft>
                          <a:spcPts val="0"/>
                        </a:spcAft>
                        <a:buNone/>
                      </a:pPr>
                      <a:r>
                        <a:rPr lang="tr" sz="1200"/>
                        <a:t>Yaş otuz beş! yolun yarısı eder.</a:t>
                      </a:r>
                      <a:endParaRPr sz="1100"/>
                    </a:p>
                    <a:p>
                      <a:pPr indent="0" lvl="0" marL="0" marR="0" rtl="0" algn="l">
                        <a:spcBef>
                          <a:spcPts val="0"/>
                        </a:spcBef>
                        <a:spcAft>
                          <a:spcPts val="0"/>
                        </a:spcAft>
                        <a:buNone/>
                      </a:pPr>
                      <a:r>
                        <a:rPr lang="tr" sz="1200"/>
                        <a:t>Dante gibi ortasındayız ömrün.</a:t>
                      </a:r>
                      <a:endParaRPr sz="1100"/>
                    </a:p>
                    <a:p>
                      <a:pPr indent="0" lvl="0" marL="0" marR="0" rtl="0" algn="l">
                        <a:spcBef>
                          <a:spcPts val="0"/>
                        </a:spcBef>
                        <a:spcAft>
                          <a:spcPts val="0"/>
                        </a:spcAft>
                        <a:buNone/>
                      </a:pPr>
                      <a:r>
                        <a:rPr lang="tr" sz="1200"/>
                        <a:t>Delikanlı çağımızdaki cevher,</a:t>
                      </a:r>
                      <a:endParaRPr sz="1100"/>
                    </a:p>
                    <a:p>
                      <a:pPr indent="0" lvl="0" marL="0" marR="0" rtl="0" algn="l">
                        <a:spcBef>
                          <a:spcPts val="0"/>
                        </a:spcBef>
                        <a:spcAft>
                          <a:spcPts val="0"/>
                        </a:spcAft>
                        <a:buNone/>
                      </a:pPr>
                      <a:r>
                        <a:rPr lang="tr" sz="1200"/>
                        <a:t>Yalvarmak, yakarmak nafile bugün,</a:t>
                      </a:r>
                      <a:endParaRPr sz="1100"/>
                    </a:p>
                    <a:p>
                      <a:pPr indent="0" lvl="0" marL="0" marR="0" rtl="0" algn="l">
                        <a:spcBef>
                          <a:spcPts val="0"/>
                        </a:spcBef>
                        <a:spcAft>
                          <a:spcPts val="0"/>
                        </a:spcAft>
                        <a:buNone/>
                      </a:pPr>
                      <a:r>
                        <a:rPr lang="tr" sz="1200"/>
                        <a:t>Gözünün yaşına bakmadan gider.</a:t>
                      </a:r>
                      <a:endParaRPr sz="1100"/>
                    </a:p>
                    <a:p>
                      <a:pPr indent="0" lvl="0" marL="0" marR="0" rtl="0" algn="l">
                        <a:spcBef>
                          <a:spcPts val="0"/>
                        </a:spcBef>
                        <a:spcAft>
                          <a:spcPts val="0"/>
                        </a:spcAft>
                        <a:buNone/>
                      </a:pPr>
                      <a:r>
                        <a:t/>
                      </a:r>
                      <a:endParaRPr sz="1200"/>
                    </a:p>
                    <a:p>
                      <a:pPr indent="0" lvl="0" marL="0" marR="0" rtl="0" algn="l">
                        <a:spcBef>
                          <a:spcPts val="0"/>
                        </a:spcBef>
                        <a:spcAft>
                          <a:spcPts val="0"/>
                        </a:spcAft>
                        <a:buNone/>
                      </a:pPr>
                      <a:r>
                        <a:rPr lang="tr" sz="1200"/>
                        <a:t>Şakaklarıma kar mı yağdı ne var?</a:t>
                      </a:r>
                      <a:endParaRPr sz="1100"/>
                    </a:p>
                    <a:p>
                      <a:pPr indent="0" lvl="0" marL="0" marR="0" rtl="0" algn="l">
                        <a:spcBef>
                          <a:spcPts val="0"/>
                        </a:spcBef>
                        <a:spcAft>
                          <a:spcPts val="0"/>
                        </a:spcAft>
                        <a:buNone/>
                      </a:pPr>
                      <a:r>
                        <a:rPr lang="tr" sz="1200"/>
                        <a:t>Benim mi Allah'ım bu çizgili yüz?</a:t>
                      </a:r>
                      <a:endParaRPr sz="1100"/>
                    </a:p>
                    <a:p>
                      <a:pPr indent="0" lvl="0" marL="0" marR="0" rtl="0" algn="l">
                        <a:spcBef>
                          <a:spcPts val="0"/>
                        </a:spcBef>
                        <a:spcAft>
                          <a:spcPts val="0"/>
                        </a:spcAft>
                        <a:buNone/>
                      </a:pPr>
                      <a:r>
                        <a:rPr lang="tr" sz="1200"/>
                        <a:t>Ya gözler altındaki mor halkalar?</a:t>
                      </a:r>
                      <a:endParaRPr sz="1100"/>
                    </a:p>
                    <a:p>
                      <a:pPr indent="0" lvl="0" marL="0" marR="0" rtl="0" algn="l">
                        <a:spcBef>
                          <a:spcPts val="0"/>
                        </a:spcBef>
                        <a:spcAft>
                          <a:spcPts val="0"/>
                        </a:spcAft>
                        <a:buNone/>
                      </a:pPr>
                      <a:r>
                        <a:rPr lang="tr" sz="1200"/>
                        <a:t>Neden böyle düşman görünürsünüz,</a:t>
                      </a:r>
                      <a:endParaRPr sz="1100"/>
                    </a:p>
                    <a:p>
                      <a:pPr indent="0" lvl="0" marL="0" marR="0" rtl="0" algn="l">
                        <a:spcBef>
                          <a:spcPts val="0"/>
                        </a:spcBef>
                        <a:spcAft>
                          <a:spcPts val="0"/>
                        </a:spcAft>
                        <a:buNone/>
                      </a:pPr>
                      <a:r>
                        <a:rPr lang="tr" sz="1200"/>
                        <a:t>Yıllar yılı dost bildiğim aynalar?</a:t>
                      </a:r>
                      <a:endParaRPr sz="1100"/>
                    </a:p>
                    <a:p>
                      <a:pPr indent="0" lvl="0" marL="0" marR="0" rtl="0" algn="l">
                        <a:spcBef>
                          <a:spcPts val="0"/>
                        </a:spcBef>
                        <a:spcAft>
                          <a:spcPts val="0"/>
                        </a:spcAft>
                        <a:buNone/>
                      </a:pPr>
                      <a:r>
                        <a:t/>
                      </a:r>
                      <a:endParaRPr sz="1200"/>
                    </a:p>
                    <a:p>
                      <a:pPr indent="0" lvl="0" marL="0" marR="0" rtl="0" algn="l">
                        <a:spcBef>
                          <a:spcPts val="0"/>
                        </a:spcBef>
                        <a:spcAft>
                          <a:spcPts val="0"/>
                        </a:spcAft>
                        <a:buNone/>
                      </a:pPr>
                      <a:r>
                        <a:rPr lang="tr" sz="1200"/>
                        <a:t>Zamanla nasıl değişiyor insan!</a:t>
                      </a:r>
                      <a:endParaRPr sz="1100"/>
                    </a:p>
                    <a:p>
                      <a:pPr indent="0" lvl="0" marL="0" marR="0" rtl="0" algn="l">
                        <a:spcBef>
                          <a:spcPts val="0"/>
                        </a:spcBef>
                        <a:spcAft>
                          <a:spcPts val="0"/>
                        </a:spcAft>
                        <a:buNone/>
                      </a:pPr>
                      <a:r>
                        <a:rPr lang="tr" sz="1200"/>
                        <a:t>Hangi resmime baksam ben değilim.</a:t>
                      </a:r>
                      <a:endParaRPr sz="1100"/>
                    </a:p>
                    <a:p>
                      <a:pPr indent="0" lvl="0" marL="0" marR="0" rtl="0" algn="l">
                        <a:spcBef>
                          <a:spcPts val="0"/>
                        </a:spcBef>
                        <a:spcAft>
                          <a:spcPts val="0"/>
                        </a:spcAft>
                        <a:buNone/>
                      </a:pPr>
                      <a:r>
                        <a:rPr lang="tr" sz="1200"/>
                        <a:t>Nerde o günler, o şevk, o heyecan?</a:t>
                      </a:r>
                      <a:endParaRPr sz="1100"/>
                    </a:p>
                    <a:p>
                      <a:pPr indent="0" lvl="0" marL="0" marR="0" rtl="0" algn="l">
                        <a:spcBef>
                          <a:spcPts val="0"/>
                        </a:spcBef>
                        <a:spcAft>
                          <a:spcPts val="0"/>
                        </a:spcAft>
                        <a:buNone/>
                      </a:pPr>
                      <a:r>
                        <a:rPr lang="tr" sz="1200"/>
                        <a:t>Bu güler yüzlü adam ben değilim;</a:t>
                      </a:r>
                      <a:endParaRPr sz="1100"/>
                    </a:p>
                    <a:p>
                      <a:pPr indent="0" lvl="0" marL="0" marR="0" rtl="0" algn="l">
                        <a:spcBef>
                          <a:spcPts val="0"/>
                        </a:spcBef>
                        <a:spcAft>
                          <a:spcPts val="0"/>
                        </a:spcAft>
                        <a:buNone/>
                      </a:pPr>
                      <a:r>
                        <a:rPr lang="tr" sz="1200"/>
                        <a:t>Yalandır kaygısız olduğum yalan.</a:t>
                      </a:r>
                      <a:endParaRPr sz="1100"/>
                    </a:p>
                    <a:p>
                      <a:pPr indent="0" lvl="0" marL="0" marR="0" rtl="0" algn="l">
                        <a:spcBef>
                          <a:spcPts val="0"/>
                        </a:spcBef>
                        <a:spcAft>
                          <a:spcPts val="0"/>
                        </a:spcAft>
                        <a:buNone/>
                      </a:pPr>
                      <a:r>
                        <a:t/>
                      </a:r>
                      <a:endParaRPr sz="1200"/>
                    </a:p>
                    <a:p>
                      <a:pPr indent="0" lvl="0" marL="0" marR="0" rtl="0" algn="l">
                        <a:spcBef>
                          <a:spcPts val="0"/>
                        </a:spcBef>
                        <a:spcAft>
                          <a:spcPts val="0"/>
                        </a:spcAft>
                        <a:buNone/>
                      </a:pPr>
                      <a:r>
                        <a:rPr lang="tr" sz="1200"/>
                        <a:t>Hayal meyal şeylerden ilk aşkımız;</a:t>
                      </a:r>
                      <a:endParaRPr sz="1100"/>
                    </a:p>
                    <a:p>
                      <a:pPr indent="0" lvl="0" marL="0" marR="0" rtl="0" algn="l">
                        <a:spcBef>
                          <a:spcPts val="0"/>
                        </a:spcBef>
                        <a:spcAft>
                          <a:spcPts val="0"/>
                        </a:spcAft>
                        <a:buNone/>
                      </a:pPr>
                      <a:r>
                        <a:rPr lang="tr" sz="1200"/>
                        <a:t>Hatırası bile yabancı gelir.</a:t>
                      </a:r>
                      <a:endParaRPr sz="1100"/>
                    </a:p>
                    <a:p>
                      <a:pPr indent="0" lvl="0" marL="0" marR="0" rtl="0" algn="l">
                        <a:spcBef>
                          <a:spcPts val="0"/>
                        </a:spcBef>
                        <a:spcAft>
                          <a:spcPts val="0"/>
                        </a:spcAft>
                        <a:buNone/>
                      </a:pPr>
                      <a:r>
                        <a:rPr lang="tr" sz="1200"/>
                        <a:t>Hayata beraber başladığımız,</a:t>
                      </a:r>
                      <a:endParaRPr sz="1100"/>
                    </a:p>
                    <a:p>
                      <a:pPr indent="0" lvl="0" marL="0" marR="0" rtl="0" algn="l">
                        <a:spcBef>
                          <a:spcPts val="0"/>
                        </a:spcBef>
                        <a:spcAft>
                          <a:spcPts val="0"/>
                        </a:spcAft>
                        <a:buNone/>
                      </a:pPr>
                      <a:r>
                        <a:rPr lang="tr" sz="1200"/>
                        <a:t>Dostlarla da yollar ayrıldı bir bir;</a:t>
                      </a:r>
                      <a:endParaRPr sz="1100"/>
                    </a:p>
                    <a:p>
                      <a:pPr indent="0" lvl="0" marL="0" marR="0" rtl="0" algn="l">
                        <a:spcBef>
                          <a:spcPts val="0"/>
                        </a:spcBef>
                        <a:spcAft>
                          <a:spcPts val="0"/>
                        </a:spcAft>
                        <a:buNone/>
                      </a:pPr>
                      <a:r>
                        <a:rPr lang="tr" sz="1200"/>
                        <a:t>Gittikçe artıyor yalnızlığımız.</a:t>
                      </a:r>
                      <a:endParaRPr sz="1200"/>
                    </a:p>
                  </a:txBody>
                  <a:tcPr marT="34300" marB="34300" marR="91450" marL="91450"/>
                </a:tc>
                <a:tc>
                  <a:txBody>
                    <a:bodyPr/>
                    <a:lstStyle/>
                    <a:p>
                      <a:pPr indent="0" lvl="0" marL="0" marR="0" rtl="0" algn="l">
                        <a:spcBef>
                          <a:spcPts val="0"/>
                        </a:spcBef>
                        <a:spcAft>
                          <a:spcPts val="0"/>
                        </a:spcAft>
                        <a:buNone/>
                      </a:pPr>
                      <a:r>
                        <a:t/>
                      </a:r>
                      <a:endParaRPr sz="1400"/>
                    </a:p>
                    <a:p>
                      <a:pPr indent="0" lvl="0" marL="0" marR="0" rtl="0" algn="l">
                        <a:spcBef>
                          <a:spcPts val="0"/>
                        </a:spcBef>
                        <a:spcAft>
                          <a:spcPts val="0"/>
                        </a:spcAft>
                        <a:buNone/>
                      </a:pPr>
                      <a:r>
                        <a:t/>
                      </a:r>
                      <a:endParaRPr sz="1400"/>
                    </a:p>
                    <a:p>
                      <a:pPr indent="0" lvl="0" marL="0" marR="0" rtl="0" algn="l">
                        <a:spcBef>
                          <a:spcPts val="0"/>
                        </a:spcBef>
                        <a:spcAft>
                          <a:spcPts val="0"/>
                        </a:spcAft>
                        <a:buNone/>
                      </a:pPr>
                      <a:r>
                        <a:rPr lang="tr" sz="1400"/>
                        <a:t>Gökyüzünün başka rengi de varmış!</a:t>
                      </a:r>
                      <a:endParaRPr sz="1100"/>
                    </a:p>
                    <a:p>
                      <a:pPr indent="0" lvl="0" marL="0" marR="0" rtl="0" algn="l">
                        <a:spcBef>
                          <a:spcPts val="0"/>
                        </a:spcBef>
                        <a:spcAft>
                          <a:spcPts val="0"/>
                        </a:spcAft>
                        <a:buNone/>
                      </a:pPr>
                      <a:r>
                        <a:rPr lang="tr" sz="1400"/>
                        <a:t>Geç fark ettim taşın sert olduğunu.</a:t>
                      </a:r>
                      <a:endParaRPr sz="1100"/>
                    </a:p>
                    <a:p>
                      <a:pPr indent="0" lvl="0" marL="0" marR="0" rtl="0" algn="l">
                        <a:spcBef>
                          <a:spcPts val="0"/>
                        </a:spcBef>
                        <a:spcAft>
                          <a:spcPts val="0"/>
                        </a:spcAft>
                        <a:buNone/>
                      </a:pPr>
                      <a:r>
                        <a:rPr lang="tr" sz="1400"/>
                        <a:t>Su insanı boğar, ateş yakarmış!</a:t>
                      </a:r>
                      <a:endParaRPr sz="1100"/>
                    </a:p>
                    <a:p>
                      <a:pPr indent="0" lvl="0" marL="0" marR="0" rtl="0" algn="l">
                        <a:spcBef>
                          <a:spcPts val="0"/>
                        </a:spcBef>
                        <a:spcAft>
                          <a:spcPts val="0"/>
                        </a:spcAft>
                        <a:buNone/>
                      </a:pPr>
                      <a:r>
                        <a:rPr lang="tr" sz="1400"/>
                        <a:t>Her doğan günün bir dert olduğunu,</a:t>
                      </a:r>
                      <a:endParaRPr sz="1100"/>
                    </a:p>
                    <a:p>
                      <a:pPr indent="0" lvl="0" marL="0" marR="0" rtl="0" algn="l">
                        <a:spcBef>
                          <a:spcPts val="0"/>
                        </a:spcBef>
                        <a:spcAft>
                          <a:spcPts val="0"/>
                        </a:spcAft>
                        <a:buNone/>
                      </a:pPr>
                      <a:r>
                        <a:rPr lang="tr" sz="1400"/>
                        <a:t>İnsan bu yaşa gelince anlarmış.</a:t>
                      </a:r>
                      <a:endParaRPr sz="1100"/>
                    </a:p>
                    <a:p>
                      <a:pPr indent="0" lvl="0" marL="0" marR="0" rtl="0" algn="l">
                        <a:spcBef>
                          <a:spcPts val="0"/>
                        </a:spcBef>
                        <a:spcAft>
                          <a:spcPts val="0"/>
                        </a:spcAft>
                        <a:buNone/>
                      </a:pPr>
                      <a:r>
                        <a:t/>
                      </a:r>
                      <a:endParaRPr sz="1400"/>
                    </a:p>
                    <a:p>
                      <a:pPr indent="0" lvl="0" marL="0" marR="0" rtl="0" algn="l">
                        <a:spcBef>
                          <a:spcPts val="0"/>
                        </a:spcBef>
                        <a:spcAft>
                          <a:spcPts val="0"/>
                        </a:spcAft>
                        <a:buNone/>
                      </a:pPr>
                      <a:r>
                        <a:rPr lang="tr" sz="1400"/>
                        <a:t>Ayva sarı nar kırmızı sonbahar!</a:t>
                      </a:r>
                      <a:endParaRPr sz="1100"/>
                    </a:p>
                    <a:p>
                      <a:pPr indent="0" lvl="0" marL="0" marR="0" rtl="0" algn="l">
                        <a:spcBef>
                          <a:spcPts val="0"/>
                        </a:spcBef>
                        <a:spcAft>
                          <a:spcPts val="0"/>
                        </a:spcAft>
                        <a:buNone/>
                      </a:pPr>
                      <a:r>
                        <a:rPr lang="tr" sz="1400"/>
                        <a:t>Her yıl biraz daha benimsediğim.</a:t>
                      </a:r>
                      <a:endParaRPr sz="1100"/>
                    </a:p>
                    <a:p>
                      <a:pPr indent="0" lvl="0" marL="0" marR="0" rtl="0" algn="l">
                        <a:spcBef>
                          <a:spcPts val="0"/>
                        </a:spcBef>
                        <a:spcAft>
                          <a:spcPts val="0"/>
                        </a:spcAft>
                        <a:buNone/>
                      </a:pPr>
                      <a:r>
                        <a:rPr lang="tr" sz="1400"/>
                        <a:t>Ne dönüp duruyor havada kuşlar?</a:t>
                      </a:r>
                      <a:endParaRPr sz="1100"/>
                    </a:p>
                    <a:p>
                      <a:pPr indent="0" lvl="0" marL="0" marR="0" rtl="0" algn="l">
                        <a:spcBef>
                          <a:spcPts val="0"/>
                        </a:spcBef>
                        <a:spcAft>
                          <a:spcPts val="0"/>
                        </a:spcAft>
                        <a:buNone/>
                      </a:pPr>
                      <a:r>
                        <a:rPr lang="tr" sz="1400"/>
                        <a:t>Nerden çıktı bu cenaze? ölen kim?</a:t>
                      </a:r>
                      <a:endParaRPr sz="1100"/>
                    </a:p>
                    <a:p>
                      <a:pPr indent="0" lvl="0" marL="0" marR="0" rtl="0" algn="l">
                        <a:spcBef>
                          <a:spcPts val="0"/>
                        </a:spcBef>
                        <a:spcAft>
                          <a:spcPts val="0"/>
                        </a:spcAft>
                        <a:buNone/>
                      </a:pPr>
                      <a:r>
                        <a:rPr lang="tr" sz="1400"/>
                        <a:t>Bu kaçıncı bahçe gördüm tarumar?</a:t>
                      </a:r>
                      <a:endParaRPr sz="1100"/>
                    </a:p>
                    <a:p>
                      <a:pPr indent="0" lvl="0" marL="0" marR="0" rtl="0" algn="l">
                        <a:spcBef>
                          <a:spcPts val="0"/>
                        </a:spcBef>
                        <a:spcAft>
                          <a:spcPts val="0"/>
                        </a:spcAft>
                        <a:buNone/>
                      </a:pPr>
                      <a:r>
                        <a:t/>
                      </a:r>
                      <a:endParaRPr sz="1400"/>
                    </a:p>
                    <a:p>
                      <a:pPr indent="0" lvl="0" marL="0" marR="0" rtl="0" algn="l">
                        <a:spcBef>
                          <a:spcPts val="0"/>
                        </a:spcBef>
                        <a:spcAft>
                          <a:spcPts val="0"/>
                        </a:spcAft>
                        <a:buNone/>
                      </a:pPr>
                      <a:r>
                        <a:rPr lang="tr" sz="1400"/>
                        <a:t>Neylersin ölüm herkesin başında.</a:t>
                      </a:r>
                      <a:endParaRPr sz="1100"/>
                    </a:p>
                    <a:p>
                      <a:pPr indent="0" lvl="0" marL="0" marR="0" rtl="0" algn="l">
                        <a:spcBef>
                          <a:spcPts val="0"/>
                        </a:spcBef>
                        <a:spcAft>
                          <a:spcPts val="0"/>
                        </a:spcAft>
                        <a:buNone/>
                      </a:pPr>
                      <a:r>
                        <a:rPr lang="tr" sz="1400"/>
                        <a:t>Uyudun uyanamadın olacak.</a:t>
                      </a:r>
                      <a:endParaRPr sz="1100"/>
                    </a:p>
                    <a:p>
                      <a:pPr indent="0" lvl="0" marL="0" marR="0" rtl="0" algn="l">
                        <a:spcBef>
                          <a:spcPts val="0"/>
                        </a:spcBef>
                        <a:spcAft>
                          <a:spcPts val="0"/>
                        </a:spcAft>
                        <a:buNone/>
                      </a:pPr>
                      <a:r>
                        <a:rPr lang="tr" sz="1400"/>
                        <a:t>Kim bilir nerde, nasıl, kaç yaşında?</a:t>
                      </a:r>
                      <a:endParaRPr sz="1100"/>
                    </a:p>
                    <a:p>
                      <a:pPr indent="0" lvl="0" marL="0" marR="0" rtl="0" algn="l">
                        <a:spcBef>
                          <a:spcPts val="0"/>
                        </a:spcBef>
                        <a:spcAft>
                          <a:spcPts val="0"/>
                        </a:spcAft>
                        <a:buNone/>
                      </a:pPr>
                      <a:r>
                        <a:rPr lang="tr" sz="1400"/>
                        <a:t>Bir namazlık saltanatın olacak,</a:t>
                      </a:r>
                      <a:endParaRPr sz="1100"/>
                    </a:p>
                    <a:p>
                      <a:pPr indent="0" lvl="0" marL="0" marR="0" rtl="0" algn="l">
                        <a:spcBef>
                          <a:spcPts val="0"/>
                        </a:spcBef>
                        <a:spcAft>
                          <a:spcPts val="0"/>
                        </a:spcAft>
                        <a:buNone/>
                      </a:pPr>
                      <a:r>
                        <a:rPr lang="tr" sz="1400"/>
                        <a:t>Taht misali o musalla taşında.</a:t>
                      </a:r>
                      <a:endParaRPr sz="1100"/>
                    </a:p>
                    <a:p>
                      <a:pPr indent="0" lvl="0" marL="0" marR="0" rtl="0" algn="l">
                        <a:spcBef>
                          <a:spcPts val="0"/>
                        </a:spcBef>
                        <a:spcAft>
                          <a:spcPts val="0"/>
                        </a:spcAft>
                        <a:buNone/>
                      </a:pPr>
                      <a:r>
                        <a:t/>
                      </a:r>
                      <a:endParaRPr sz="1400"/>
                    </a:p>
                    <a:p>
                      <a:pPr indent="0" lvl="0" marL="0" marR="0" rtl="0" algn="r">
                        <a:spcBef>
                          <a:spcPts val="0"/>
                        </a:spcBef>
                        <a:spcAft>
                          <a:spcPts val="0"/>
                        </a:spcAft>
                        <a:buNone/>
                      </a:pPr>
                      <a:r>
                        <a:rPr lang="tr" sz="1400"/>
                        <a:t>Cahit Sıtkı TARANCI</a:t>
                      </a:r>
                      <a:endParaRPr sz="1400"/>
                    </a:p>
                  </a:txBody>
                  <a:tcPr marT="34300" marB="34300" marR="91450" marL="91450"/>
                </a:tc>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100"/>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pic>
        <p:nvPicPr>
          <p:cNvPr descr="D:\Desktop\Ekran görüntüsü 2021-05-24 195000.jpg" id="599" name="Google Shape;599;p100"/>
          <p:cNvPicPr preferRelativeResize="0"/>
          <p:nvPr/>
        </p:nvPicPr>
        <p:blipFill rotWithShape="1">
          <a:blip r:embed="rId3">
            <a:alphaModFix/>
          </a:blip>
          <a:srcRect b="0" l="0" r="0" t="0"/>
          <a:stretch/>
        </p:blipFill>
        <p:spPr>
          <a:xfrm>
            <a:off x="2265097" y="1493560"/>
            <a:ext cx="4286250" cy="1728788"/>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90000">
              <a:srgbClr val="000000">
                <a:alpha val="40000"/>
              </a:srgbClr>
            </a:outerShdw>
          </a:effectLst>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101"/>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605" name="Google Shape;605;p101"/>
          <p:cNvSpPr txBox="1"/>
          <p:nvPr>
            <p:ph idx="4294967295" type="body"/>
          </p:nvPr>
        </p:nvSpPr>
        <p:spPr>
          <a:xfrm>
            <a:off x="216025" y="246900"/>
            <a:ext cx="8599800" cy="4614600"/>
          </a:xfrm>
          <a:prstGeom prst="rect">
            <a:avLst/>
          </a:prstGeom>
          <a:noFill/>
          <a:ln>
            <a:noFill/>
          </a:ln>
        </p:spPr>
        <p:txBody>
          <a:bodyPr anchorCtr="0" anchor="t" bIns="45700" lIns="91425" spcFirstLastPara="1" rIns="91425" wrap="square" tIns="45700">
            <a:normAutofit lnSpcReduction="20000"/>
          </a:bodyPr>
          <a:lstStyle/>
          <a:p>
            <a:pPr indent="-384047" lvl="0" marL="448056" rtl="0" algn="ctr">
              <a:lnSpc>
                <a:spcPct val="100000"/>
              </a:lnSpc>
              <a:spcBef>
                <a:spcPts val="0"/>
              </a:spcBef>
              <a:spcAft>
                <a:spcPts val="0"/>
              </a:spcAft>
              <a:buSzPts val="2400"/>
              <a:buFont typeface="Noto Sans Symbols"/>
              <a:buNone/>
            </a:pPr>
            <a:r>
              <a:rPr b="1" lang="tr" sz="3588">
                <a:solidFill>
                  <a:srgbClr val="FFFF00"/>
                </a:solidFill>
              </a:rPr>
              <a:t>AHMET KUTSİ TECER (1901-1967)</a:t>
            </a:r>
            <a:endParaRPr sz="3588"/>
          </a:p>
          <a:p>
            <a:pPr indent="-355600" lvl="0" marL="457200" rtl="0" algn="l">
              <a:lnSpc>
                <a:spcPct val="100000"/>
              </a:lnSpc>
              <a:spcBef>
                <a:spcPts val="600"/>
              </a:spcBef>
              <a:spcAft>
                <a:spcPts val="0"/>
              </a:spcAft>
              <a:buSzPts val="2000"/>
              <a:buChar char="⦿"/>
            </a:pPr>
            <a:r>
              <a:rPr lang="tr" sz="2000"/>
              <a:t>“</a:t>
            </a:r>
            <a:r>
              <a:rPr b="1" lang="tr" sz="2000"/>
              <a:t>Neredesin</a:t>
            </a:r>
            <a:r>
              <a:rPr lang="tr" sz="2000"/>
              <a:t>?” şiiriyle tanınmış ve sevilmiştir.</a:t>
            </a:r>
            <a:endParaRPr/>
          </a:p>
          <a:p>
            <a:pPr indent="-355600" lvl="0" marL="457200" rtl="0" algn="l">
              <a:lnSpc>
                <a:spcPct val="100000"/>
              </a:lnSpc>
              <a:spcBef>
                <a:spcPts val="0"/>
              </a:spcBef>
              <a:spcAft>
                <a:spcPts val="0"/>
              </a:spcAft>
              <a:buSzPts val="2000"/>
              <a:buChar char="⦿"/>
            </a:pPr>
            <a:r>
              <a:rPr lang="tr" sz="2000"/>
              <a:t>Şair ve oyun yazarıdır.</a:t>
            </a:r>
            <a:endParaRPr/>
          </a:p>
          <a:p>
            <a:pPr indent="-355600" lvl="0" marL="457200" rtl="0" algn="l">
              <a:lnSpc>
                <a:spcPct val="100000"/>
              </a:lnSpc>
              <a:spcBef>
                <a:spcPts val="0"/>
              </a:spcBef>
              <a:spcAft>
                <a:spcPts val="0"/>
              </a:spcAft>
              <a:buSzPts val="2000"/>
              <a:buChar char="⦿"/>
            </a:pPr>
            <a:r>
              <a:rPr lang="tr" sz="2000"/>
              <a:t>Halk şiiri geleneğine bağlı bir şairidir; Âşık Veysel’i edebiyat dünyamıza o tanıtmıştır.</a:t>
            </a:r>
            <a:endParaRPr/>
          </a:p>
          <a:p>
            <a:pPr indent="-355600" lvl="0" marL="457200" rtl="0" algn="l">
              <a:lnSpc>
                <a:spcPct val="100000"/>
              </a:lnSpc>
              <a:spcBef>
                <a:spcPts val="0"/>
              </a:spcBef>
              <a:spcAft>
                <a:spcPts val="0"/>
              </a:spcAft>
              <a:buSzPts val="2000"/>
              <a:buChar char="⦿"/>
            </a:pPr>
            <a:r>
              <a:rPr lang="tr" sz="2000"/>
              <a:t>Faruk Nafiz’in etkisi altında kalmış,  önceleri bireysel şiir yazarken sonraları memleket ile ilgili şiirler yazmıştır. </a:t>
            </a:r>
            <a:endParaRPr/>
          </a:p>
          <a:p>
            <a:pPr indent="-355600" lvl="0" marL="457200" rtl="0" algn="l">
              <a:lnSpc>
                <a:spcPct val="100000"/>
              </a:lnSpc>
              <a:spcBef>
                <a:spcPts val="0"/>
              </a:spcBef>
              <a:spcAft>
                <a:spcPts val="0"/>
              </a:spcAft>
              <a:buSzPts val="2000"/>
              <a:buChar char="⦿"/>
            </a:pPr>
            <a:r>
              <a:rPr lang="tr" sz="2000"/>
              <a:t>Folklorun ve âşık tarzı söyleyişin en önemli destekleyicilerindendir. </a:t>
            </a:r>
            <a:endParaRPr/>
          </a:p>
          <a:p>
            <a:pPr indent="-355600" lvl="0" marL="457200" rtl="0" algn="l">
              <a:lnSpc>
                <a:spcPct val="100000"/>
              </a:lnSpc>
              <a:spcBef>
                <a:spcPts val="0"/>
              </a:spcBef>
              <a:spcAft>
                <a:spcPts val="0"/>
              </a:spcAft>
              <a:buSzPts val="2000"/>
              <a:buChar char="⦿"/>
            </a:pPr>
            <a:r>
              <a:rPr lang="tr" sz="2000"/>
              <a:t>Halk edebiyatı üzerine araştırmaları önemlidir. </a:t>
            </a:r>
            <a:endParaRPr/>
          </a:p>
          <a:p>
            <a:pPr indent="-355600" lvl="0" marL="457200" rtl="0" algn="l">
              <a:lnSpc>
                <a:spcPct val="100000"/>
              </a:lnSpc>
              <a:spcBef>
                <a:spcPts val="0"/>
              </a:spcBef>
              <a:spcAft>
                <a:spcPts val="0"/>
              </a:spcAft>
              <a:buSzPts val="2000"/>
              <a:buChar char="⦿"/>
            </a:pPr>
            <a:r>
              <a:rPr lang="tr" sz="2000"/>
              <a:t>Tiyatro eserlerinde köy ve şehir folkloru yanında orta oyunu tekniğini de kullanmıştır.</a:t>
            </a:r>
            <a:endParaRPr sz="2000"/>
          </a:p>
          <a:p>
            <a:pPr indent="0" lvl="0" marL="448056" rtl="0" algn="l">
              <a:lnSpc>
                <a:spcPct val="100000"/>
              </a:lnSpc>
              <a:spcBef>
                <a:spcPts val="400"/>
              </a:spcBef>
              <a:spcAft>
                <a:spcPts val="0"/>
              </a:spcAft>
              <a:buNone/>
            </a:pPr>
            <a:r>
              <a:t/>
            </a:r>
            <a:endParaRPr sz="2000"/>
          </a:p>
          <a:p>
            <a:pPr indent="-384047" lvl="0" marL="448056" rtl="0" algn="l">
              <a:lnSpc>
                <a:spcPct val="100000"/>
              </a:lnSpc>
              <a:spcBef>
                <a:spcPts val="400"/>
              </a:spcBef>
              <a:spcAft>
                <a:spcPts val="0"/>
              </a:spcAft>
              <a:buSzPts val="1600"/>
              <a:buFont typeface="Noto Sans Symbols"/>
              <a:buNone/>
            </a:pPr>
            <a:r>
              <a:rPr b="1" lang="tr" sz="2000">
                <a:solidFill>
                  <a:srgbClr val="FFFF00"/>
                </a:solidFill>
              </a:rPr>
              <a:t>Bazı Eserleri:</a:t>
            </a:r>
            <a:endParaRPr b="1" i="1" sz="2000">
              <a:solidFill>
                <a:srgbClr val="FFFF00"/>
              </a:solidFill>
            </a:endParaRPr>
          </a:p>
          <a:p>
            <a:pPr indent="-384047" lvl="0" marL="448056" rtl="0" algn="l">
              <a:lnSpc>
                <a:spcPct val="100000"/>
              </a:lnSpc>
              <a:spcBef>
                <a:spcPts val="400"/>
              </a:spcBef>
              <a:spcAft>
                <a:spcPts val="0"/>
              </a:spcAft>
              <a:buSzPts val="1600"/>
              <a:buChar char="⦿"/>
            </a:pPr>
            <a:r>
              <a:rPr b="1" lang="tr" sz="2000"/>
              <a:t>Şiir:</a:t>
            </a:r>
            <a:r>
              <a:rPr lang="tr" sz="2000"/>
              <a:t> Şiirler</a:t>
            </a:r>
            <a:endParaRPr/>
          </a:p>
          <a:p>
            <a:pPr indent="-384047" lvl="0" marL="448056" rtl="0" algn="l">
              <a:lnSpc>
                <a:spcPct val="100000"/>
              </a:lnSpc>
              <a:spcBef>
                <a:spcPts val="400"/>
              </a:spcBef>
              <a:spcAft>
                <a:spcPts val="0"/>
              </a:spcAft>
              <a:buSzPts val="1600"/>
              <a:buChar char="⦿"/>
            </a:pPr>
            <a:r>
              <a:rPr b="1" lang="tr" sz="2000"/>
              <a:t>Oyunları:</a:t>
            </a:r>
            <a:r>
              <a:rPr lang="tr" sz="2000"/>
              <a:t> Koçyiğit Köroğlu, Köşebaşı...</a:t>
            </a:r>
            <a:endParaRPr sz="2000"/>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102"/>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611" name="Google Shape;611;p102"/>
          <p:cNvSpPr/>
          <p:nvPr/>
        </p:nvSpPr>
        <p:spPr>
          <a:xfrm>
            <a:off x="921900" y="355100"/>
            <a:ext cx="7200900" cy="4290300"/>
          </a:xfrm>
          <a:prstGeom prst="rect">
            <a:avLst/>
          </a:prstGeom>
          <a:gradFill>
            <a:gsLst>
              <a:gs pos="0">
                <a:srgbClr val="B9A1C5"/>
              </a:gs>
              <a:gs pos="46000">
                <a:srgbClr val="8F59A7"/>
              </a:gs>
              <a:gs pos="100000">
                <a:srgbClr val="53006B"/>
              </a:gs>
            </a:gsLst>
            <a:path path="circle">
              <a:fillToRect b="50%" l="50%" r="50%" t="50%"/>
            </a:path>
            <a:tileRect/>
          </a:gradFill>
          <a:ln>
            <a:noFill/>
          </a:ln>
          <a:effectLst>
            <a:outerShdw blurRad="50800" rotWithShape="0" algn="t" dir="14700000" dist="38100">
              <a:srgbClr val="000000">
                <a:alpha val="60000"/>
              </a:srgbClr>
            </a:outerShdw>
          </a:effectLst>
        </p:spPr>
        <p:txBody>
          <a:bodyPr anchorCtr="0" anchor="t" bIns="45700" lIns="91425" spcFirstLastPara="1" rIns="91425" wrap="square" tIns="45700">
            <a:noAutofit/>
          </a:bodyPr>
          <a:lstStyle/>
          <a:p>
            <a:pPr indent="0" lvl="3" marL="1371600" marR="0" rtl="0" algn="l">
              <a:spcBef>
                <a:spcPts val="0"/>
              </a:spcBef>
              <a:spcAft>
                <a:spcPts val="0"/>
              </a:spcAft>
              <a:buNone/>
            </a:pPr>
            <a:r>
              <a:rPr b="1" i="0" lang="tr" sz="1600" u="none" cap="none" strike="noStrike">
                <a:solidFill>
                  <a:schemeClr val="lt1"/>
                </a:solidFill>
                <a:latin typeface="Arial"/>
                <a:ea typeface="Arial"/>
                <a:cs typeface="Arial"/>
                <a:sym typeface="Arial"/>
              </a:rPr>
              <a:t>NEREDESİN?</a:t>
            </a:r>
            <a:endParaRPr sz="1200"/>
          </a:p>
          <a:p>
            <a:pPr indent="0" lvl="3" marL="1371600" marR="0" rtl="0" algn="l">
              <a:spcBef>
                <a:spcPts val="0"/>
              </a:spcBef>
              <a:spcAft>
                <a:spcPts val="0"/>
              </a:spcAft>
              <a:buNone/>
            </a:pPr>
            <a:r>
              <a:t/>
            </a:r>
            <a:endParaRPr b="1" i="0" sz="1600" u="none" cap="none" strike="noStrike">
              <a:solidFill>
                <a:schemeClr val="lt1"/>
              </a:solidFill>
              <a:latin typeface="Arial"/>
              <a:ea typeface="Arial"/>
              <a:cs typeface="Arial"/>
              <a:sym typeface="Arial"/>
            </a:endParaRPr>
          </a:p>
          <a:p>
            <a:pPr indent="0" lvl="3" marL="1371600" marR="0" rtl="0" algn="l">
              <a:spcBef>
                <a:spcPts val="0"/>
              </a:spcBef>
              <a:spcAft>
                <a:spcPts val="0"/>
              </a:spcAft>
              <a:buNone/>
            </a:pPr>
            <a:r>
              <a:rPr b="1" i="0" lang="tr" sz="1600" u="none" cap="none" strike="noStrike">
                <a:solidFill>
                  <a:schemeClr val="lt1"/>
                </a:solidFill>
                <a:latin typeface="Arial"/>
                <a:ea typeface="Arial"/>
                <a:cs typeface="Arial"/>
                <a:sym typeface="Arial"/>
              </a:rPr>
              <a:t>Geceleyin bir ses böler uykumu,</a:t>
            </a:r>
            <a:endParaRPr sz="1200"/>
          </a:p>
          <a:p>
            <a:pPr indent="0" lvl="3" marL="1371600" marR="0" rtl="0" algn="l">
              <a:spcBef>
                <a:spcPts val="0"/>
              </a:spcBef>
              <a:spcAft>
                <a:spcPts val="0"/>
              </a:spcAft>
              <a:buNone/>
            </a:pPr>
            <a:r>
              <a:rPr b="1" i="0" lang="tr" sz="1600" u="none" cap="none" strike="noStrike">
                <a:solidFill>
                  <a:schemeClr val="lt1"/>
                </a:solidFill>
                <a:latin typeface="Arial"/>
                <a:ea typeface="Arial"/>
                <a:cs typeface="Arial"/>
                <a:sym typeface="Arial"/>
              </a:rPr>
              <a:t>İçim ürpermeyle dolar: - Nerdesin?</a:t>
            </a:r>
            <a:endParaRPr sz="1200"/>
          </a:p>
          <a:p>
            <a:pPr indent="0" lvl="3" marL="1371600" marR="0" rtl="0" algn="l">
              <a:spcBef>
                <a:spcPts val="0"/>
              </a:spcBef>
              <a:spcAft>
                <a:spcPts val="0"/>
              </a:spcAft>
              <a:buNone/>
            </a:pPr>
            <a:r>
              <a:rPr b="1" i="0" lang="tr" sz="1600" u="none" cap="none" strike="noStrike">
                <a:solidFill>
                  <a:schemeClr val="lt1"/>
                </a:solidFill>
                <a:latin typeface="Arial"/>
                <a:ea typeface="Arial"/>
                <a:cs typeface="Arial"/>
                <a:sym typeface="Arial"/>
              </a:rPr>
              <a:t>Arıyorum yıllar var ki, ben onu,</a:t>
            </a:r>
            <a:endParaRPr sz="1200"/>
          </a:p>
          <a:p>
            <a:pPr indent="0" lvl="3" marL="1371600" marR="0" rtl="0" algn="l">
              <a:spcBef>
                <a:spcPts val="0"/>
              </a:spcBef>
              <a:spcAft>
                <a:spcPts val="0"/>
              </a:spcAft>
              <a:buNone/>
            </a:pPr>
            <a:r>
              <a:rPr b="1" i="0" lang="tr" sz="1600" u="none" cap="none" strike="noStrike">
                <a:solidFill>
                  <a:schemeClr val="lt1"/>
                </a:solidFill>
                <a:latin typeface="Arial"/>
                <a:ea typeface="Arial"/>
                <a:cs typeface="Arial"/>
                <a:sym typeface="Arial"/>
              </a:rPr>
              <a:t>Âşıkıyım beni çağıran bu sesin.</a:t>
            </a:r>
            <a:endParaRPr sz="1200"/>
          </a:p>
          <a:p>
            <a:pPr indent="0" lvl="3" marL="1371600" marR="0" rtl="0" algn="l">
              <a:spcBef>
                <a:spcPts val="0"/>
              </a:spcBef>
              <a:spcAft>
                <a:spcPts val="0"/>
              </a:spcAft>
              <a:buNone/>
            </a:pPr>
            <a:r>
              <a:t/>
            </a:r>
            <a:endParaRPr b="1" i="0" sz="1600" u="none" cap="none" strike="noStrike">
              <a:solidFill>
                <a:schemeClr val="lt1"/>
              </a:solidFill>
              <a:latin typeface="Arial"/>
              <a:ea typeface="Arial"/>
              <a:cs typeface="Arial"/>
              <a:sym typeface="Arial"/>
            </a:endParaRPr>
          </a:p>
          <a:p>
            <a:pPr indent="0" lvl="3" marL="1371600" marR="0" rtl="0" algn="l">
              <a:spcBef>
                <a:spcPts val="0"/>
              </a:spcBef>
              <a:spcAft>
                <a:spcPts val="0"/>
              </a:spcAft>
              <a:buNone/>
            </a:pPr>
            <a:r>
              <a:rPr b="1" i="0" lang="tr" sz="1600" u="none" cap="none" strike="noStrike">
                <a:solidFill>
                  <a:schemeClr val="lt1"/>
                </a:solidFill>
                <a:latin typeface="Arial"/>
                <a:ea typeface="Arial"/>
                <a:cs typeface="Arial"/>
                <a:sym typeface="Arial"/>
              </a:rPr>
              <a:t>Gün olur sürüyüp beni derbeder,</a:t>
            </a:r>
            <a:endParaRPr sz="1200"/>
          </a:p>
          <a:p>
            <a:pPr indent="0" lvl="3" marL="1371600" marR="0" rtl="0" algn="l">
              <a:spcBef>
                <a:spcPts val="0"/>
              </a:spcBef>
              <a:spcAft>
                <a:spcPts val="0"/>
              </a:spcAft>
              <a:buNone/>
            </a:pPr>
            <a:r>
              <a:rPr b="1" i="0" lang="tr" sz="1600" u="none" cap="none" strike="noStrike">
                <a:solidFill>
                  <a:schemeClr val="lt1"/>
                </a:solidFill>
                <a:latin typeface="Arial"/>
                <a:ea typeface="Arial"/>
                <a:cs typeface="Arial"/>
                <a:sym typeface="Arial"/>
              </a:rPr>
              <a:t>Bu ses rüzgarlara karışır gider.</a:t>
            </a:r>
            <a:endParaRPr sz="1200"/>
          </a:p>
          <a:p>
            <a:pPr indent="0" lvl="3" marL="1371600" marR="0" rtl="0" algn="l">
              <a:spcBef>
                <a:spcPts val="0"/>
              </a:spcBef>
              <a:spcAft>
                <a:spcPts val="0"/>
              </a:spcAft>
              <a:buNone/>
            </a:pPr>
            <a:r>
              <a:rPr b="1" i="0" lang="tr" sz="1600" u="none" cap="none" strike="noStrike">
                <a:solidFill>
                  <a:schemeClr val="lt1"/>
                </a:solidFill>
                <a:latin typeface="Arial"/>
                <a:ea typeface="Arial"/>
                <a:cs typeface="Arial"/>
                <a:sym typeface="Arial"/>
              </a:rPr>
              <a:t>Gün olur peşimden yürür beraber,</a:t>
            </a:r>
            <a:endParaRPr sz="1200"/>
          </a:p>
          <a:p>
            <a:pPr indent="0" lvl="3" marL="1371600" marR="0" rtl="0" algn="l">
              <a:spcBef>
                <a:spcPts val="0"/>
              </a:spcBef>
              <a:spcAft>
                <a:spcPts val="0"/>
              </a:spcAft>
              <a:buNone/>
            </a:pPr>
            <a:r>
              <a:rPr b="1" i="0" lang="tr" sz="1600" u="none" cap="none" strike="noStrike">
                <a:solidFill>
                  <a:schemeClr val="lt1"/>
                </a:solidFill>
                <a:latin typeface="Arial"/>
                <a:ea typeface="Arial"/>
                <a:cs typeface="Arial"/>
                <a:sym typeface="Arial"/>
              </a:rPr>
              <a:t>Ansızın haykırır bana: -Nerdesin?</a:t>
            </a:r>
            <a:endParaRPr sz="1200"/>
          </a:p>
          <a:p>
            <a:pPr indent="0" lvl="3" marL="1371600" marR="0" rtl="0" algn="l">
              <a:spcBef>
                <a:spcPts val="0"/>
              </a:spcBef>
              <a:spcAft>
                <a:spcPts val="0"/>
              </a:spcAft>
              <a:buNone/>
            </a:pPr>
            <a:r>
              <a:t/>
            </a:r>
            <a:endParaRPr b="1" i="0" sz="1600" u="none" cap="none" strike="noStrike">
              <a:solidFill>
                <a:schemeClr val="lt1"/>
              </a:solidFill>
              <a:latin typeface="Arial"/>
              <a:ea typeface="Arial"/>
              <a:cs typeface="Arial"/>
              <a:sym typeface="Arial"/>
            </a:endParaRPr>
          </a:p>
          <a:p>
            <a:pPr indent="0" lvl="3" marL="1371600" marR="0" rtl="0" algn="l">
              <a:spcBef>
                <a:spcPts val="0"/>
              </a:spcBef>
              <a:spcAft>
                <a:spcPts val="0"/>
              </a:spcAft>
              <a:buNone/>
            </a:pPr>
            <a:r>
              <a:rPr b="1" i="0" lang="tr" sz="1600" u="none" cap="none" strike="noStrike">
                <a:solidFill>
                  <a:schemeClr val="lt1"/>
                </a:solidFill>
                <a:latin typeface="Arial"/>
                <a:ea typeface="Arial"/>
                <a:cs typeface="Arial"/>
                <a:sym typeface="Arial"/>
              </a:rPr>
              <a:t>Bütün sevgileri atıp içimden,</a:t>
            </a:r>
            <a:endParaRPr sz="1200"/>
          </a:p>
          <a:p>
            <a:pPr indent="0" lvl="3" marL="1371600" marR="0" rtl="0" algn="l">
              <a:spcBef>
                <a:spcPts val="0"/>
              </a:spcBef>
              <a:spcAft>
                <a:spcPts val="0"/>
              </a:spcAft>
              <a:buNone/>
            </a:pPr>
            <a:r>
              <a:rPr b="1" i="0" lang="tr" sz="1600" u="none" cap="none" strike="noStrike">
                <a:solidFill>
                  <a:schemeClr val="lt1"/>
                </a:solidFill>
                <a:latin typeface="Arial"/>
                <a:ea typeface="Arial"/>
                <a:cs typeface="Arial"/>
                <a:sym typeface="Arial"/>
              </a:rPr>
              <a:t>Varlığımı yalnız ona verdim ben.</a:t>
            </a:r>
            <a:endParaRPr sz="1200"/>
          </a:p>
          <a:p>
            <a:pPr indent="0" lvl="3" marL="1371600" marR="0" rtl="0" algn="l">
              <a:spcBef>
                <a:spcPts val="0"/>
              </a:spcBef>
              <a:spcAft>
                <a:spcPts val="0"/>
              </a:spcAft>
              <a:buNone/>
            </a:pPr>
            <a:r>
              <a:rPr b="1" i="0" lang="tr" sz="1600" u="none" cap="none" strike="noStrike">
                <a:solidFill>
                  <a:schemeClr val="lt1"/>
                </a:solidFill>
                <a:latin typeface="Arial"/>
                <a:ea typeface="Arial"/>
                <a:cs typeface="Arial"/>
                <a:sym typeface="Arial"/>
              </a:rPr>
              <a:t>Elverir ki bir gün bana derinden,</a:t>
            </a:r>
            <a:endParaRPr sz="1200"/>
          </a:p>
          <a:p>
            <a:pPr indent="0" lvl="3" marL="1371600" marR="0" rtl="0" algn="l">
              <a:spcBef>
                <a:spcPts val="0"/>
              </a:spcBef>
              <a:spcAft>
                <a:spcPts val="0"/>
              </a:spcAft>
              <a:buNone/>
            </a:pPr>
            <a:r>
              <a:rPr b="1" i="0" lang="tr" sz="1600" u="none" cap="none" strike="noStrike">
                <a:solidFill>
                  <a:schemeClr val="lt1"/>
                </a:solidFill>
                <a:latin typeface="Arial"/>
                <a:ea typeface="Arial"/>
                <a:cs typeface="Arial"/>
                <a:sym typeface="Arial"/>
              </a:rPr>
              <a:t>Ta derinden bir gün bana ''Gel'' desin.</a:t>
            </a:r>
            <a:endParaRPr b="1" i="0" sz="1600" u="none" cap="none" strike="noStrike">
              <a:solidFill>
                <a:schemeClr val="lt1"/>
              </a:solidFill>
              <a:latin typeface="Arial"/>
              <a:ea typeface="Arial"/>
              <a:cs typeface="Arial"/>
              <a:sym typeface="Arial"/>
            </a:endParaRPr>
          </a:p>
          <a:p>
            <a:pPr indent="0" lvl="0" marL="0" marR="0" rtl="0" algn="r">
              <a:spcBef>
                <a:spcPts val="0"/>
              </a:spcBef>
              <a:spcAft>
                <a:spcPts val="0"/>
              </a:spcAft>
              <a:buNone/>
            </a:pPr>
            <a:r>
              <a:rPr b="1" lang="tr" sz="1600">
                <a:solidFill>
                  <a:schemeClr val="lt1"/>
                </a:solidFill>
                <a:latin typeface="Arial"/>
                <a:ea typeface="Arial"/>
                <a:cs typeface="Arial"/>
                <a:sym typeface="Arial"/>
              </a:rPr>
              <a:t>Ahmet Kutsi Tecer</a:t>
            </a:r>
            <a:endParaRPr sz="1200"/>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103"/>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pic>
        <p:nvPicPr>
          <p:cNvPr descr="D:\Desktop\Ekran görüntüsü 2021-05-24 205703.jpg" id="617" name="Google Shape;617;p103"/>
          <p:cNvPicPr preferRelativeResize="0"/>
          <p:nvPr/>
        </p:nvPicPr>
        <p:blipFill rotWithShape="1">
          <a:blip r:embed="rId3">
            <a:alphaModFix/>
          </a:blip>
          <a:srcRect b="0" l="0" r="0" t="0"/>
          <a:stretch/>
        </p:blipFill>
        <p:spPr>
          <a:xfrm>
            <a:off x="2355513" y="1558488"/>
            <a:ext cx="4150519" cy="1707356"/>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9000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2"/>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181" name="Google Shape;181;p32"/>
          <p:cNvSpPr txBox="1"/>
          <p:nvPr>
            <p:ph idx="4294967295" type="body"/>
          </p:nvPr>
        </p:nvSpPr>
        <p:spPr>
          <a:xfrm>
            <a:off x="251525" y="391875"/>
            <a:ext cx="8424900" cy="4177800"/>
          </a:xfrm>
          <a:prstGeom prst="rect">
            <a:avLst/>
          </a:prstGeom>
          <a:noFill/>
          <a:ln>
            <a:noFill/>
          </a:ln>
        </p:spPr>
        <p:txBody>
          <a:bodyPr anchorCtr="0" anchor="t" bIns="45700" lIns="91425" spcFirstLastPara="1" rIns="91425" wrap="square" tIns="45700">
            <a:noAutofit/>
          </a:bodyPr>
          <a:lstStyle/>
          <a:p>
            <a:pPr indent="-364998" lvl="0" marL="448056" rtl="0" algn="l">
              <a:lnSpc>
                <a:spcPct val="90000"/>
              </a:lnSpc>
              <a:spcBef>
                <a:spcPts val="0"/>
              </a:spcBef>
              <a:spcAft>
                <a:spcPts val="0"/>
              </a:spcAft>
              <a:buSzPts val="1920"/>
              <a:buChar char="⦿"/>
            </a:pPr>
            <a:r>
              <a:rPr lang="tr" sz="2475"/>
              <a:t>Sanat için sanat anlayışını savunmuşlar, samimiyeti ve içtenliği öne çıkaran bir sanat istemişlerdir.</a:t>
            </a:r>
            <a:endParaRPr sz="2475"/>
          </a:p>
          <a:p>
            <a:pPr indent="-364998" lvl="0" marL="448056" rtl="0" algn="l">
              <a:lnSpc>
                <a:spcPct val="90000"/>
              </a:lnSpc>
              <a:spcBef>
                <a:spcPts val="555"/>
              </a:spcBef>
              <a:spcAft>
                <a:spcPts val="0"/>
              </a:spcAft>
              <a:buSzPts val="1920"/>
              <a:buChar char="⦿"/>
            </a:pPr>
            <a:r>
              <a:rPr lang="tr" sz="2475"/>
              <a:t>Beş Hececilerin sürdürdüğü memleketçi edebiyat anlayışına tepki duymuşlar, sanatta Batılı ilkelerin savunucusu olmuşlardır.</a:t>
            </a:r>
            <a:endParaRPr sz="2475"/>
          </a:p>
          <a:p>
            <a:pPr indent="-364998" lvl="0" marL="448056" rtl="0" algn="l">
              <a:lnSpc>
                <a:spcPct val="90000"/>
              </a:lnSpc>
              <a:spcBef>
                <a:spcPts val="555"/>
              </a:spcBef>
              <a:spcAft>
                <a:spcPts val="0"/>
              </a:spcAft>
              <a:buSzPts val="1920"/>
              <a:buChar char="⦿"/>
            </a:pPr>
            <a:r>
              <a:rPr lang="tr" sz="2475"/>
              <a:t>Hece ölçüsüyle özellikle Fransız sembolistlerini örnek alarak şiirler yazmışlardır.</a:t>
            </a:r>
            <a:endParaRPr sz="2475"/>
          </a:p>
          <a:p>
            <a:pPr indent="-364998" lvl="0" marL="448056" rtl="0" algn="l">
              <a:lnSpc>
                <a:spcPct val="90000"/>
              </a:lnSpc>
              <a:spcBef>
                <a:spcPts val="555"/>
              </a:spcBef>
              <a:spcAft>
                <a:spcPts val="0"/>
              </a:spcAft>
              <a:buSzPts val="1920"/>
              <a:buChar char="⦿"/>
            </a:pPr>
            <a:r>
              <a:rPr lang="tr" sz="2475"/>
              <a:t>Yedi Meş’aleciler de Fecr-i Aticiler gibi etkin olamamışlar; “Meşale” adlı dergiyi sekiz sayı </a:t>
            </a:r>
            <a:r>
              <a:rPr lang="tr" sz="2475"/>
              <a:t>yayınladıktan</a:t>
            </a:r>
            <a:r>
              <a:rPr lang="tr" sz="2475"/>
              <a:t> sonra dağılmışlardır.</a:t>
            </a:r>
            <a:endParaRPr sz="2475"/>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104"/>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623" name="Google Shape;623;p104"/>
          <p:cNvSpPr txBox="1"/>
          <p:nvPr>
            <p:ph idx="4294967295" type="body"/>
          </p:nvPr>
        </p:nvSpPr>
        <p:spPr>
          <a:xfrm>
            <a:off x="467544" y="195486"/>
            <a:ext cx="8352928" cy="3996444"/>
          </a:xfrm>
          <a:prstGeom prst="rect">
            <a:avLst/>
          </a:prstGeom>
          <a:noFill/>
          <a:ln>
            <a:noFill/>
          </a:ln>
        </p:spPr>
        <p:txBody>
          <a:bodyPr anchorCtr="0" anchor="t" bIns="45700" lIns="91425" spcFirstLastPara="1" rIns="91425" wrap="square" tIns="45700">
            <a:normAutofit lnSpcReduction="20000"/>
          </a:bodyPr>
          <a:lstStyle/>
          <a:p>
            <a:pPr indent="-384047" lvl="0" marL="448056" rtl="0" algn="ctr">
              <a:lnSpc>
                <a:spcPct val="100000"/>
              </a:lnSpc>
              <a:spcBef>
                <a:spcPts val="0"/>
              </a:spcBef>
              <a:spcAft>
                <a:spcPts val="0"/>
              </a:spcAft>
              <a:buSzPts val="2400"/>
              <a:buFont typeface="Noto Sans Symbols"/>
              <a:buNone/>
            </a:pPr>
            <a:r>
              <a:rPr b="1" lang="tr">
                <a:solidFill>
                  <a:srgbClr val="FFFF00"/>
                </a:solidFill>
              </a:rPr>
              <a:t>SABAHATTİN EYÜBOĞLU (1908-1973)</a:t>
            </a:r>
            <a:endParaRPr/>
          </a:p>
          <a:p>
            <a:pPr indent="-384047" lvl="0" marL="448056" rtl="0" algn="l">
              <a:spcBef>
                <a:spcPts val="600"/>
              </a:spcBef>
              <a:spcAft>
                <a:spcPts val="0"/>
              </a:spcAft>
              <a:buSzPts val="2400"/>
              <a:buFont typeface="Noto Sans Symbols"/>
              <a:buNone/>
            </a:pPr>
            <a:r>
              <a:t/>
            </a:r>
            <a:endParaRPr b="1" i="1"/>
          </a:p>
          <a:p>
            <a:pPr indent="-384047" lvl="0" marL="448056" rtl="0" algn="l">
              <a:spcBef>
                <a:spcPts val="600"/>
              </a:spcBef>
              <a:spcAft>
                <a:spcPts val="0"/>
              </a:spcAft>
              <a:buSzPts val="2400"/>
              <a:buChar char="⦿"/>
            </a:pPr>
            <a:r>
              <a:rPr lang="tr"/>
              <a:t> Deneme ustalarındandır.</a:t>
            </a:r>
            <a:endParaRPr/>
          </a:p>
          <a:p>
            <a:pPr indent="-384047" lvl="0" marL="448056" rtl="0" algn="l">
              <a:spcBef>
                <a:spcPts val="600"/>
              </a:spcBef>
              <a:spcAft>
                <a:spcPts val="0"/>
              </a:spcAft>
              <a:buSzPts val="2400"/>
              <a:buChar char="⦿"/>
            </a:pPr>
            <a:r>
              <a:rPr lang="tr"/>
              <a:t> Araştırma ve incelemeleri de vardır.</a:t>
            </a:r>
            <a:endParaRPr/>
          </a:p>
          <a:p>
            <a:pPr indent="0" lvl="0" marL="64008" rtl="0" algn="l">
              <a:spcBef>
                <a:spcPts val="600"/>
              </a:spcBef>
              <a:spcAft>
                <a:spcPts val="0"/>
              </a:spcAft>
              <a:buSzPts val="2400"/>
              <a:buNone/>
            </a:pPr>
            <a:r>
              <a:t/>
            </a:r>
            <a:endParaRPr/>
          </a:p>
          <a:p>
            <a:pPr indent="-384047" lvl="0" marL="448056" rtl="0" algn="l">
              <a:spcBef>
                <a:spcPts val="600"/>
              </a:spcBef>
              <a:spcAft>
                <a:spcPts val="0"/>
              </a:spcAft>
              <a:buSzPts val="2400"/>
              <a:buFont typeface="Noto Sans Symbols"/>
              <a:buNone/>
            </a:pPr>
            <a:r>
              <a:rPr b="1" lang="tr">
                <a:solidFill>
                  <a:srgbClr val="FFFF00"/>
                </a:solidFill>
              </a:rPr>
              <a:t>Bazı Eserleri:</a:t>
            </a:r>
            <a:endParaRPr/>
          </a:p>
          <a:p>
            <a:pPr indent="-384047" lvl="0" marL="448056" rtl="0" algn="l">
              <a:spcBef>
                <a:spcPts val="600"/>
              </a:spcBef>
              <a:spcAft>
                <a:spcPts val="0"/>
              </a:spcAft>
              <a:buSzPts val="2400"/>
              <a:buChar char="⦿"/>
            </a:pPr>
            <a:r>
              <a:rPr b="1" lang="tr"/>
              <a:t>Deneme:</a:t>
            </a:r>
            <a:r>
              <a:rPr lang="tr"/>
              <a:t> Mavi ve Kara, Sanat Üzerine Denemeler</a:t>
            </a:r>
            <a:endParaRPr/>
          </a:p>
          <a:p>
            <a:pPr indent="-231647" lvl="0" marL="448056" rtl="0" algn="l">
              <a:spcBef>
                <a:spcPts val="600"/>
              </a:spcBef>
              <a:spcAft>
                <a:spcPts val="0"/>
              </a:spcAft>
              <a:buSzPts val="2400"/>
              <a:buNone/>
            </a:pPr>
            <a:r>
              <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105"/>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pic>
        <p:nvPicPr>
          <p:cNvPr descr="D:\Desktop\Ekran-görüntüsü-2021-05-24-205847.jpg" id="629" name="Google Shape;629;p105"/>
          <p:cNvPicPr preferRelativeResize="0"/>
          <p:nvPr/>
        </p:nvPicPr>
        <p:blipFill rotWithShape="1">
          <a:blip r:embed="rId3">
            <a:alphaModFix/>
          </a:blip>
          <a:srcRect b="0" l="0" r="0" t="0"/>
          <a:stretch/>
        </p:blipFill>
        <p:spPr>
          <a:xfrm>
            <a:off x="2336011" y="1275993"/>
            <a:ext cx="4471988" cy="2107406"/>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90000">
              <a:srgbClr val="000000">
                <a:alpha val="40000"/>
              </a:srgbClr>
            </a:outerShdw>
          </a:effectLst>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106"/>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635" name="Google Shape;635;p106"/>
          <p:cNvSpPr txBox="1"/>
          <p:nvPr>
            <p:ph idx="4294967295" type="body"/>
          </p:nvPr>
        </p:nvSpPr>
        <p:spPr>
          <a:xfrm>
            <a:off x="251520" y="141480"/>
            <a:ext cx="8496944" cy="5143500"/>
          </a:xfrm>
          <a:prstGeom prst="rect">
            <a:avLst/>
          </a:prstGeom>
          <a:noFill/>
          <a:ln>
            <a:noFill/>
          </a:ln>
        </p:spPr>
        <p:txBody>
          <a:bodyPr anchorCtr="0" anchor="t" bIns="45700" lIns="91425" spcFirstLastPara="1" rIns="91425" wrap="square" tIns="45700">
            <a:normAutofit fontScale="85000" lnSpcReduction="20000"/>
          </a:bodyPr>
          <a:lstStyle/>
          <a:p>
            <a:pPr indent="-384047" lvl="0" marL="448056" rtl="0" algn="ctr">
              <a:lnSpc>
                <a:spcPct val="90000"/>
              </a:lnSpc>
              <a:spcBef>
                <a:spcPts val="640"/>
              </a:spcBef>
              <a:spcAft>
                <a:spcPts val="0"/>
              </a:spcAft>
              <a:buSzPct val="80000"/>
              <a:buFont typeface="Noto Sans Symbols"/>
              <a:buNone/>
            </a:pPr>
            <a:r>
              <a:t/>
            </a:r>
            <a:endParaRPr b="1" sz="3200">
              <a:solidFill>
                <a:srgbClr val="FFFF00"/>
              </a:solidFill>
            </a:endParaRPr>
          </a:p>
          <a:p>
            <a:pPr indent="-384047" lvl="0" marL="448056" rtl="0" algn="ctr">
              <a:lnSpc>
                <a:spcPct val="90000"/>
              </a:lnSpc>
              <a:spcBef>
                <a:spcPts val="640"/>
              </a:spcBef>
              <a:spcAft>
                <a:spcPts val="0"/>
              </a:spcAft>
              <a:buSzPct val="72053"/>
              <a:buFont typeface="Noto Sans Symbols"/>
              <a:buNone/>
            </a:pPr>
            <a:r>
              <a:rPr b="1" lang="tr" sz="3552">
                <a:solidFill>
                  <a:srgbClr val="FFFF00"/>
                </a:solidFill>
              </a:rPr>
              <a:t>CAHİT KÜLEBİ (1917— 1997)</a:t>
            </a:r>
            <a:endParaRPr b="1" sz="3552">
              <a:solidFill>
                <a:srgbClr val="FFFF00"/>
              </a:solidFill>
            </a:endParaRPr>
          </a:p>
          <a:p>
            <a:pPr indent="-384047" lvl="0" marL="448056" rtl="0" algn="ctr">
              <a:lnSpc>
                <a:spcPct val="90000"/>
              </a:lnSpc>
              <a:spcBef>
                <a:spcPts val="640"/>
              </a:spcBef>
              <a:spcAft>
                <a:spcPts val="0"/>
              </a:spcAft>
              <a:buSzPct val="80000"/>
              <a:buFont typeface="Noto Sans Symbols"/>
              <a:buNone/>
            </a:pPr>
            <a:r>
              <a:t/>
            </a:r>
            <a:endParaRPr b="1" sz="3200">
              <a:solidFill>
                <a:srgbClr val="FFFF00"/>
              </a:solidFill>
            </a:endParaRPr>
          </a:p>
          <a:p>
            <a:pPr indent="-361187" lvl="0" marL="448056" rtl="0" algn="l">
              <a:lnSpc>
                <a:spcPct val="90000"/>
              </a:lnSpc>
              <a:spcBef>
                <a:spcPts val="600"/>
              </a:spcBef>
              <a:spcAft>
                <a:spcPts val="0"/>
              </a:spcAft>
              <a:buSzPct val="80000"/>
              <a:buChar char="⦿"/>
            </a:pPr>
            <a:r>
              <a:rPr lang="tr"/>
              <a:t>“Hikâye” şiiriyle tanınmış ve sevilmiştir.</a:t>
            </a:r>
            <a:endParaRPr/>
          </a:p>
          <a:p>
            <a:pPr indent="-361187" lvl="0" marL="448056" rtl="0" algn="l">
              <a:lnSpc>
                <a:spcPct val="90000"/>
              </a:lnSpc>
              <a:spcBef>
                <a:spcPts val="600"/>
              </a:spcBef>
              <a:spcAft>
                <a:spcPts val="0"/>
              </a:spcAft>
              <a:buSzPct val="80000"/>
              <a:buChar char="⦿"/>
            </a:pPr>
            <a:r>
              <a:rPr lang="tr"/>
              <a:t>Âşık edebiyatı geleneğinden beslendiği ve Anadolu’yu anlattığı kendine has bir şiir çizgisi vardır.</a:t>
            </a:r>
            <a:endParaRPr/>
          </a:p>
          <a:p>
            <a:pPr indent="-361187" lvl="0" marL="448056" rtl="0" algn="l">
              <a:lnSpc>
                <a:spcPct val="90000"/>
              </a:lnSpc>
              <a:spcBef>
                <a:spcPts val="600"/>
              </a:spcBef>
              <a:spcAft>
                <a:spcPts val="0"/>
              </a:spcAft>
              <a:buSzPct val="80000"/>
              <a:buChar char="⦿"/>
            </a:pPr>
            <a:r>
              <a:rPr lang="tr"/>
              <a:t>Serbest şiirler yazmıştır.</a:t>
            </a:r>
            <a:endParaRPr/>
          </a:p>
          <a:p>
            <a:pPr indent="-361187" lvl="0" marL="448056" rtl="0" algn="l">
              <a:lnSpc>
                <a:spcPct val="90000"/>
              </a:lnSpc>
              <a:spcBef>
                <a:spcPts val="600"/>
              </a:spcBef>
              <a:spcAft>
                <a:spcPts val="0"/>
              </a:spcAft>
              <a:buSzPct val="80000"/>
              <a:buChar char="⦿"/>
            </a:pPr>
            <a:r>
              <a:rPr lang="tr"/>
              <a:t>Yurt ve doğa sevgisi, aşk, Kurtuluş Savaşı, yalnızlık başlıca konularıdır.</a:t>
            </a:r>
            <a:endParaRPr/>
          </a:p>
          <a:p>
            <a:pPr indent="0" lvl="0" marL="448056" rtl="0" algn="l">
              <a:lnSpc>
                <a:spcPct val="90000"/>
              </a:lnSpc>
              <a:spcBef>
                <a:spcPts val="600"/>
              </a:spcBef>
              <a:spcAft>
                <a:spcPts val="0"/>
              </a:spcAft>
              <a:buNone/>
            </a:pPr>
            <a:r>
              <a:t/>
            </a:r>
            <a:endParaRPr/>
          </a:p>
          <a:p>
            <a:pPr indent="-384047" lvl="0" marL="448056" rtl="0" algn="l">
              <a:spcBef>
                <a:spcPts val="600"/>
              </a:spcBef>
              <a:spcAft>
                <a:spcPts val="0"/>
              </a:spcAft>
              <a:buClr>
                <a:srgbClr val="FF388C"/>
              </a:buClr>
              <a:buSzPct val="80000"/>
              <a:buNone/>
            </a:pPr>
            <a:r>
              <a:rPr b="1" lang="tr">
                <a:solidFill>
                  <a:srgbClr val="FFFF00"/>
                </a:solidFill>
              </a:rPr>
              <a:t>Bazı Eserleri:</a:t>
            </a:r>
            <a:endParaRPr b="1" i="1">
              <a:solidFill>
                <a:srgbClr val="FFFF00"/>
              </a:solidFill>
            </a:endParaRPr>
          </a:p>
          <a:p>
            <a:pPr indent="-361187" lvl="0" marL="448056" rtl="0" algn="l">
              <a:lnSpc>
                <a:spcPct val="90000"/>
              </a:lnSpc>
              <a:spcBef>
                <a:spcPts val="600"/>
              </a:spcBef>
              <a:spcAft>
                <a:spcPts val="0"/>
              </a:spcAft>
              <a:buSzPct val="80000"/>
              <a:buChar char="⦿"/>
            </a:pPr>
            <a:r>
              <a:rPr b="1" lang="tr"/>
              <a:t>Şiir</a:t>
            </a:r>
            <a:r>
              <a:rPr b="1" i="1" lang="tr"/>
              <a:t>:</a:t>
            </a:r>
            <a:r>
              <a:rPr lang="tr"/>
              <a:t> Atatürk Kurtuluş Savaşı’nda, Yeşeren Otlar, Türk Mavisi</a:t>
            </a:r>
            <a:endParaRPr/>
          </a:p>
          <a:p>
            <a:pPr indent="-231647" lvl="0" marL="448056" rtl="0" algn="l">
              <a:lnSpc>
                <a:spcPct val="90000"/>
              </a:lnSpc>
              <a:spcBef>
                <a:spcPts val="600"/>
              </a:spcBef>
              <a:spcAft>
                <a:spcPts val="0"/>
              </a:spcAft>
              <a:buSzPct val="80000"/>
              <a:buNone/>
            </a:pPr>
            <a:r>
              <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107"/>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pic>
        <p:nvPicPr>
          <p:cNvPr descr="D:\Desktop\Ekran görüntüsü 2021-05-24 210402.jpg" id="641" name="Google Shape;641;p107"/>
          <p:cNvPicPr preferRelativeResize="0"/>
          <p:nvPr/>
        </p:nvPicPr>
        <p:blipFill rotWithShape="1">
          <a:blip r:embed="rId3">
            <a:alphaModFix/>
          </a:blip>
          <a:srcRect b="0" l="0" r="0" t="0"/>
          <a:stretch/>
        </p:blipFill>
        <p:spPr>
          <a:xfrm>
            <a:off x="2468164" y="995625"/>
            <a:ext cx="4207669" cy="2878931"/>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90000">
              <a:srgbClr val="000000">
                <a:alpha val="40000"/>
              </a:srgbClr>
            </a:outerShdw>
          </a:effectLst>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108"/>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647" name="Google Shape;647;p108"/>
          <p:cNvSpPr txBox="1"/>
          <p:nvPr>
            <p:ph idx="4294967295" type="body"/>
          </p:nvPr>
        </p:nvSpPr>
        <p:spPr>
          <a:xfrm>
            <a:off x="467544" y="141480"/>
            <a:ext cx="8496944" cy="4752528"/>
          </a:xfrm>
          <a:prstGeom prst="rect">
            <a:avLst/>
          </a:prstGeom>
          <a:noFill/>
          <a:ln>
            <a:noFill/>
          </a:ln>
        </p:spPr>
        <p:txBody>
          <a:bodyPr anchorCtr="0" anchor="t" bIns="45700" lIns="91425" spcFirstLastPara="1" rIns="91425" wrap="square" tIns="45700">
            <a:normAutofit fontScale="77500" lnSpcReduction="20000"/>
          </a:bodyPr>
          <a:lstStyle/>
          <a:p>
            <a:pPr indent="-384047" lvl="0" marL="448056" rtl="0" algn="ctr">
              <a:lnSpc>
                <a:spcPct val="80000"/>
              </a:lnSpc>
              <a:spcBef>
                <a:spcPts val="0"/>
              </a:spcBef>
              <a:spcAft>
                <a:spcPts val="0"/>
              </a:spcAft>
              <a:buSzPct val="80000"/>
              <a:buFont typeface="Noto Sans Symbols"/>
              <a:buNone/>
            </a:pPr>
            <a:r>
              <a:t/>
            </a:r>
            <a:endParaRPr b="1" sz="3200">
              <a:solidFill>
                <a:srgbClr val="FFFF00"/>
              </a:solidFill>
            </a:endParaRPr>
          </a:p>
          <a:p>
            <a:pPr indent="-384047" lvl="0" marL="448056" rtl="0" algn="ctr">
              <a:lnSpc>
                <a:spcPct val="80000"/>
              </a:lnSpc>
              <a:spcBef>
                <a:spcPts val="640"/>
              </a:spcBef>
              <a:spcAft>
                <a:spcPts val="0"/>
              </a:spcAft>
              <a:buSzPct val="66493"/>
              <a:buFont typeface="Noto Sans Symbols"/>
              <a:buNone/>
            </a:pPr>
            <a:r>
              <a:rPr b="1" lang="tr" sz="3850">
                <a:solidFill>
                  <a:srgbClr val="FFFF00"/>
                </a:solidFill>
              </a:rPr>
              <a:t>FAZIL HÜSNÜ DAĞLARCA (1914—2008)</a:t>
            </a:r>
            <a:endParaRPr sz="3850"/>
          </a:p>
          <a:p>
            <a:pPr indent="-384047" lvl="0" marL="448056" rtl="0" algn="l">
              <a:lnSpc>
                <a:spcPct val="80000"/>
              </a:lnSpc>
              <a:spcBef>
                <a:spcPts val="480"/>
              </a:spcBef>
              <a:spcAft>
                <a:spcPts val="0"/>
              </a:spcAft>
              <a:buSzPct val="80000"/>
              <a:buFont typeface="Noto Sans Symbols"/>
              <a:buNone/>
            </a:pPr>
            <a:r>
              <a:t/>
            </a:r>
            <a:endParaRPr b="1" i="1" sz="2400"/>
          </a:p>
          <a:p>
            <a:pPr indent="-346710" lvl="0" marL="457200" rtl="0" algn="l">
              <a:lnSpc>
                <a:spcPct val="100000"/>
              </a:lnSpc>
              <a:spcBef>
                <a:spcPts val="480"/>
              </a:spcBef>
              <a:spcAft>
                <a:spcPts val="0"/>
              </a:spcAft>
              <a:buSzPct val="100000"/>
              <a:buChar char="⦿"/>
            </a:pPr>
            <a:r>
              <a:rPr lang="tr" sz="2400"/>
              <a:t>Şiire hece ölçüsüyle başladı, serbest şiire geçti.</a:t>
            </a:r>
            <a:endParaRPr/>
          </a:p>
          <a:p>
            <a:pPr indent="-346710" lvl="0" marL="457200" rtl="0" algn="l">
              <a:lnSpc>
                <a:spcPct val="100000"/>
              </a:lnSpc>
              <a:spcBef>
                <a:spcPts val="0"/>
              </a:spcBef>
              <a:spcAft>
                <a:spcPts val="0"/>
              </a:spcAft>
              <a:buSzPct val="100000"/>
              <a:buChar char="⦿"/>
            </a:pPr>
            <a:r>
              <a:rPr lang="tr" sz="2400"/>
              <a:t>Çocuk ve Allah kitabıyla ün kazandı.</a:t>
            </a:r>
            <a:endParaRPr/>
          </a:p>
          <a:p>
            <a:pPr indent="-346710" lvl="0" marL="457200" rtl="0" algn="l">
              <a:lnSpc>
                <a:spcPct val="100000"/>
              </a:lnSpc>
              <a:spcBef>
                <a:spcPts val="0"/>
              </a:spcBef>
              <a:spcAft>
                <a:spcPts val="0"/>
              </a:spcAft>
              <a:buSzPct val="100000"/>
              <a:buChar char="⦿"/>
            </a:pPr>
            <a:r>
              <a:rPr lang="tr" sz="2400"/>
              <a:t>Biçim, içerik ve söyleyişte sağladığı uyumla dikkat çekti.</a:t>
            </a:r>
            <a:endParaRPr/>
          </a:p>
          <a:p>
            <a:pPr indent="-346710" lvl="0" marL="457200" rtl="0" algn="l">
              <a:lnSpc>
                <a:spcPct val="100000"/>
              </a:lnSpc>
              <a:spcBef>
                <a:spcPts val="0"/>
              </a:spcBef>
              <a:spcAft>
                <a:spcPts val="0"/>
              </a:spcAft>
              <a:buSzPct val="100000"/>
              <a:buChar char="⦿"/>
            </a:pPr>
            <a:r>
              <a:rPr lang="tr" sz="2400"/>
              <a:t>Hayal gücünü öne çıkardığı imgeli ilk şiirlerinden sonra, aklı öne çıkardığı şiirler yazmıştır.</a:t>
            </a:r>
            <a:endParaRPr/>
          </a:p>
          <a:p>
            <a:pPr indent="-346710" lvl="0" marL="457200" rtl="0" algn="l">
              <a:lnSpc>
                <a:spcPct val="100000"/>
              </a:lnSpc>
              <a:spcBef>
                <a:spcPts val="0"/>
              </a:spcBef>
              <a:spcAft>
                <a:spcPts val="0"/>
              </a:spcAft>
              <a:buSzPct val="100000"/>
              <a:buChar char="⦿"/>
            </a:pPr>
            <a:r>
              <a:rPr lang="tr" sz="2400"/>
              <a:t>Kırkı aşkın eseriyle Türk şiirinin en verimli şairidir.</a:t>
            </a:r>
            <a:endParaRPr/>
          </a:p>
          <a:p>
            <a:pPr indent="-346710" lvl="0" marL="457200" rtl="0" algn="l">
              <a:lnSpc>
                <a:spcPct val="100000"/>
              </a:lnSpc>
              <a:spcBef>
                <a:spcPts val="0"/>
              </a:spcBef>
              <a:spcAft>
                <a:spcPts val="0"/>
              </a:spcAft>
              <a:buSzPct val="100000"/>
              <a:buChar char="⦿"/>
            </a:pPr>
            <a:r>
              <a:rPr lang="tr" sz="2400"/>
              <a:t>Tür, biçim ve içerik bakımından kendini sürekli yenilemiş, kendine özgü bir şiir dili yaratmıştır.</a:t>
            </a:r>
            <a:endParaRPr/>
          </a:p>
          <a:p>
            <a:pPr indent="-346710" lvl="0" marL="457200" rtl="0" algn="l">
              <a:lnSpc>
                <a:spcPct val="100000"/>
              </a:lnSpc>
              <a:spcBef>
                <a:spcPts val="0"/>
              </a:spcBef>
              <a:spcAft>
                <a:spcPts val="0"/>
              </a:spcAft>
              <a:buSzPct val="100000"/>
              <a:buChar char="⦿"/>
            </a:pPr>
            <a:r>
              <a:rPr lang="tr" sz="2400"/>
              <a:t>Hemen hemen her konuda şiir yazmıştır.</a:t>
            </a:r>
            <a:endParaRPr/>
          </a:p>
          <a:p>
            <a:pPr indent="-346710" lvl="0" marL="457200" rtl="0" algn="l">
              <a:lnSpc>
                <a:spcPct val="100000"/>
              </a:lnSpc>
              <a:spcBef>
                <a:spcPts val="0"/>
              </a:spcBef>
              <a:spcAft>
                <a:spcPts val="0"/>
              </a:spcAft>
              <a:buSzPct val="100000"/>
              <a:buChar char="⦿"/>
            </a:pPr>
            <a:r>
              <a:rPr lang="tr" sz="2400"/>
              <a:t>Yerli-yabancı hiçbir akımdan etkilenmeden klasiği ve çağdaşı kaynaştırdığı özgün bir şair olmuştur.</a:t>
            </a:r>
            <a:endParaRPr/>
          </a:p>
          <a:p>
            <a:pPr indent="-346710" lvl="0" marL="457200" rtl="0" algn="l">
              <a:lnSpc>
                <a:spcPct val="100000"/>
              </a:lnSpc>
              <a:spcBef>
                <a:spcPts val="0"/>
              </a:spcBef>
              <a:spcAft>
                <a:spcPts val="0"/>
              </a:spcAft>
              <a:buSzPct val="100000"/>
              <a:buChar char="⦿"/>
            </a:pPr>
            <a:r>
              <a:rPr lang="tr" sz="2400"/>
              <a:t>“</a:t>
            </a:r>
            <a:r>
              <a:rPr b="1" lang="tr" sz="2400"/>
              <a:t>Türkçem benim ses bayrağım</a:t>
            </a:r>
            <a:r>
              <a:rPr lang="tr" sz="2400"/>
              <a:t>.” dizesiyle Türkçeye olan sevgisini anlatmıştır.</a:t>
            </a:r>
            <a:endParaRPr/>
          </a:p>
          <a:p>
            <a:pPr indent="-346710" lvl="0" marL="457200" rtl="0" algn="l">
              <a:lnSpc>
                <a:spcPct val="100000"/>
              </a:lnSpc>
              <a:spcBef>
                <a:spcPts val="0"/>
              </a:spcBef>
              <a:spcAft>
                <a:spcPts val="0"/>
              </a:spcAft>
              <a:buSzPct val="100000"/>
              <a:buChar char="⦿"/>
            </a:pPr>
            <a:r>
              <a:rPr lang="tr" sz="2400"/>
              <a:t>Destan tarzında şiirler de felsefi, link, toplumcu şiirler de yazmıştır.</a:t>
            </a:r>
            <a:endParaRPr/>
          </a:p>
          <a:p>
            <a:pPr indent="-262128" lvl="0" marL="448056" rtl="0" algn="l">
              <a:lnSpc>
                <a:spcPct val="80000"/>
              </a:lnSpc>
              <a:spcBef>
                <a:spcPts val="480"/>
              </a:spcBef>
              <a:spcAft>
                <a:spcPts val="0"/>
              </a:spcAft>
              <a:buSzPct val="80000"/>
              <a:buNone/>
            </a:pPr>
            <a:r>
              <a:t/>
            </a:r>
            <a:endParaRPr sz="2400"/>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109"/>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653" name="Google Shape;653;p109"/>
          <p:cNvSpPr txBox="1"/>
          <p:nvPr>
            <p:ph idx="4294967295" type="body"/>
          </p:nvPr>
        </p:nvSpPr>
        <p:spPr>
          <a:xfrm>
            <a:off x="251516" y="217810"/>
            <a:ext cx="8640900" cy="4428600"/>
          </a:xfrm>
          <a:prstGeom prst="rect">
            <a:avLst/>
          </a:prstGeom>
          <a:noFill/>
          <a:ln>
            <a:noFill/>
          </a:ln>
        </p:spPr>
        <p:txBody>
          <a:bodyPr anchorCtr="0" anchor="t" bIns="45700" lIns="91425" spcFirstLastPara="1" rIns="91425" wrap="square" tIns="45700">
            <a:normAutofit fontScale="25000" lnSpcReduction="20000"/>
          </a:bodyPr>
          <a:lstStyle/>
          <a:p>
            <a:pPr indent="-384047" lvl="0" marL="448056" rtl="0" algn="l">
              <a:spcBef>
                <a:spcPts val="0"/>
              </a:spcBef>
              <a:spcAft>
                <a:spcPts val="0"/>
              </a:spcAft>
              <a:buSzPct val="80000"/>
              <a:buFont typeface="Noto Sans Symbols"/>
              <a:buNone/>
            </a:pPr>
            <a:r>
              <a:t/>
            </a:r>
            <a:endParaRPr/>
          </a:p>
          <a:p>
            <a:pPr indent="-384047" lvl="0" marL="448056" rtl="0" algn="l">
              <a:spcBef>
                <a:spcPts val="375"/>
              </a:spcBef>
              <a:spcAft>
                <a:spcPts val="0"/>
              </a:spcAft>
              <a:buSzPct val="29913"/>
              <a:buFont typeface="Noto Sans Symbols"/>
              <a:buNone/>
            </a:pPr>
            <a:r>
              <a:rPr b="1" lang="tr" sz="8023">
                <a:solidFill>
                  <a:srgbClr val="FFFF00"/>
                </a:solidFill>
              </a:rPr>
              <a:t>FAZIL HÜSNÜ DAĞLARCA’NIN (Bazı) ESERLERİ</a:t>
            </a:r>
            <a:endParaRPr b="1" sz="8023">
              <a:solidFill>
                <a:srgbClr val="FFFF00"/>
              </a:solidFill>
            </a:endParaRPr>
          </a:p>
          <a:p>
            <a:pPr indent="0" lvl="0" marL="0" rtl="0" algn="l">
              <a:spcBef>
                <a:spcPts val="375"/>
              </a:spcBef>
              <a:spcAft>
                <a:spcPts val="0"/>
              </a:spcAft>
              <a:buNone/>
            </a:pPr>
            <a:r>
              <a:rPr b="1" lang="tr" sz="5223">
                <a:solidFill>
                  <a:srgbClr val="FFFF00"/>
                </a:solidFill>
              </a:rPr>
              <a:t>Şiir</a:t>
            </a:r>
            <a:r>
              <a:rPr b="1" i="1" lang="tr" sz="5223">
                <a:solidFill>
                  <a:srgbClr val="FFFF00"/>
                </a:solidFill>
              </a:rPr>
              <a:t>:</a:t>
            </a:r>
            <a:r>
              <a:rPr b="1" lang="tr" sz="5223">
                <a:solidFill>
                  <a:srgbClr val="FFFF00"/>
                </a:solidFill>
              </a:rPr>
              <a:t> </a:t>
            </a:r>
            <a:endParaRPr b="1" sz="5223">
              <a:solidFill>
                <a:srgbClr val="FFFF00"/>
              </a:solidFill>
            </a:endParaRPr>
          </a:p>
          <a:p>
            <a:pPr indent="-362189" lvl="0" marL="448056" rtl="0" algn="l">
              <a:spcBef>
                <a:spcPts val="375"/>
              </a:spcBef>
              <a:spcAft>
                <a:spcPts val="0"/>
              </a:spcAft>
              <a:buSzPct val="88512"/>
              <a:buChar char="⦿"/>
            </a:pPr>
            <a:r>
              <a:rPr b="1" lang="tr" sz="5223"/>
              <a:t>Havaya Çizilen Dünya, </a:t>
            </a:r>
            <a:endParaRPr b="1" sz="5223"/>
          </a:p>
          <a:p>
            <a:pPr indent="-362189" lvl="0" marL="448056" rtl="0" algn="l">
              <a:spcBef>
                <a:spcPts val="375"/>
              </a:spcBef>
              <a:spcAft>
                <a:spcPts val="0"/>
              </a:spcAft>
              <a:buSzPct val="88512"/>
              <a:buChar char="⦿"/>
            </a:pPr>
            <a:r>
              <a:rPr b="1" lang="tr" sz="5223"/>
              <a:t>Çocuk ve Allah, </a:t>
            </a:r>
            <a:endParaRPr b="1" sz="5223"/>
          </a:p>
          <a:p>
            <a:pPr indent="-362189" lvl="0" marL="448056" rtl="0" algn="l">
              <a:spcBef>
                <a:spcPts val="375"/>
              </a:spcBef>
              <a:spcAft>
                <a:spcPts val="0"/>
              </a:spcAft>
              <a:buSzPct val="88512"/>
              <a:buChar char="⦿"/>
            </a:pPr>
            <a:r>
              <a:rPr b="1" lang="tr" sz="5223"/>
              <a:t>Üç Şehitler Destanı, </a:t>
            </a:r>
            <a:endParaRPr b="1" sz="5223"/>
          </a:p>
          <a:p>
            <a:pPr indent="-362189" lvl="0" marL="448056" rtl="0" algn="l">
              <a:spcBef>
                <a:spcPts val="375"/>
              </a:spcBef>
              <a:spcAft>
                <a:spcPts val="0"/>
              </a:spcAft>
              <a:buSzPct val="88512"/>
              <a:buChar char="⦿"/>
            </a:pPr>
            <a:r>
              <a:rPr b="1" lang="tr" sz="5223"/>
              <a:t>Gazi Mustafa Kemal Atatürk, </a:t>
            </a:r>
            <a:endParaRPr b="1" sz="5223"/>
          </a:p>
          <a:p>
            <a:pPr indent="-362189" lvl="0" marL="448056" rtl="0" algn="l">
              <a:spcBef>
                <a:spcPts val="375"/>
              </a:spcBef>
              <a:spcAft>
                <a:spcPts val="0"/>
              </a:spcAft>
              <a:buSzPct val="88512"/>
              <a:buChar char="⦿"/>
            </a:pPr>
            <a:r>
              <a:rPr b="1" lang="tr" sz="5223"/>
              <a:t>İstiklal Savaşı, </a:t>
            </a:r>
            <a:endParaRPr b="1" sz="5223"/>
          </a:p>
          <a:p>
            <a:pPr indent="-362189" lvl="0" marL="448056" rtl="0" algn="l">
              <a:spcBef>
                <a:spcPts val="375"/>
              </a:spcBef>
              <a:spcAft>
                <a:spcPts val="0"/>
              </a:spcAft>
              <a:buSzPct val="88512"/>
              <a:buChar char="⦿"/>
            </a:pPr>
            <a:r>
              <a:rPr b="1" lang="tr" sz="5223"/>
              <a:t>Sivaslı Karınca, </a:t>
            </a:r>
            <a:endParaRPr b="1" sz="5223"/>
          </a:p>
          <a:p>
            <a:pPr indent="-362189" lvl="0" marL="448056" rtl="0" algn="l">
              <a:spcBef>
                <a:spcPts val="375"/>
              </a:spcBef>
              <a:spcAft>
                <a:spcPts val="0"/>
              </a:spcAft>
              <a:buSzPct val="88512"/>
              <a:buChar char="⦿"/>
            </a:pPr>
            <a:r>
              <a:rPr b="1" lang="tr" sz="5223"/>
              <a:t>İstanbul Fetih Destanı, </a:t>
            </a:r>
            <a:endParaRPr b="1" sz="5223"/>
          </a:p>
          <a:p>
            <a:pPr indent="-362189" lvl="0" marL="448056" rtl="0" algn="l">
              <a:spcBef>
                <a:spcPts val="375"/>
              </a:spcBef>
              <a:spcAft>
                <a:spcPts val="0"/>
              </a:spcAft>
              <a:buSzPct val="88512"/>
              <a:buChar char="⦿"/>
            </a:pPr>
            <a:r>
              <a:rPr b="1" lang="tr" sz="5223"/>
              <a:t>Anıtkabir, </a:t>
            </a:r>
            <a:endParaRPr b="1" sz="5223"/>
          </a:p>
          <a:p>
            <a:pPr indent="-362189" lvl="0" marL="448056" rtl="0" algn="l">
              <a:spcBef>
                <a:spcPts val="375"/>
              </a:spcBef>
              <a:spcAft>
                <a:spcPts val="0"/>
              </a:spcAft>
              <a:buSzPct val="88512"/>
              <a:buChar char="⦿"/>
            </a:pPr>
            <a:r>
              <a:rPr b="1" lang="tr" sz="5223"/>
              <a:t>Mevlana’da Olmak, </a:t>
            </a:r>
            <a:endParaRPr b="1" sz="5223"/>
          </a:p>
          <a:p>
            <a:pPr indent="-362189" lvl="0" marL="448056" rtl="0" algn="l">
              <a:spcBef>
                <a:spcPts val="375"/>
              </a:spcBef>
              <a:spcAft>
                <a:spcPts val="0"/>
              </a:spcAft>
              <a:buSzPct val="88512"/>
              <a:buChar char="⦿"/>
            </a:pPr>
            <a:r>
              <a:rPr b="1" lang="tr" sz="5223"/>
              <a:t>Türk Olmak, </a:t>
            </a:r>
            <a:endParaRPr b="1" sz="5223"/>
          </a:p>
          <a:p>
            <a:pPr indent="-362189" lvl="0" marL="448056" rtl="0" algn="l">
              <a:spcBef>
                <a:spcPts val="375"/>
              </a:spcBef>
              <a:spcAft>
                <a:spcPts val="0"/>
              </a:spcAft>
              <a:buSzPct val="88512"/>
              <a:buChar char="⦿"/>
            </a:pPr>
            <a:r>
              <a:rPr b="1" lang="tr" sz="5223"/>
              <a:t>Çanakkale Destanı, </a:t>
            </a:r>
            <a:endParaRPr b="1" sz="5223"/>
          </a:p>
          <a:p>
            <a:pPr indent="-362189" lvl="0" marL="448056" rtl="0" algn="l">
              <a:spcBef>
                <a:spcPts val="375"/>
              </a:spcBef>
              <a:spcAft>
                <a:spcPts val="0"/>
              </a:spcAft>
              <a:buSzPct val="88512"/>
              <a:buChar char="⦿"/>
            </a:pPr>
            <a:r>
              <a:rPr b="1" lang="tr" sz="5223"/>
              <a:t>Vietnam Savaşımız, </a:t>
            </a:r>
            <a:endParaRPr b="1" sz="5223"/>
          </a:p>
          <a:p>
            <a:pPr indent="-362189" lvl="0" marL="448056" rtl="0" algn="l">
              <a:spcBef>
                <a:spcPts val="375"/>
              </a:spcBef>
              <a:spcAft>
                <a:spcPts val="0"/>
              </a:spcAft>
              <a:buSzPct val="88512"/>
              <a:buChar char="⦿"/>
            </a:pPr>
            <a:r>
              <a:rPr b="1" lang="tr" sz="5223"/>
              <a:t>Hiroşima,</a:t>
            </a:r>
            <a:endParaRPr b="1" sz="5223"/>
          </a:p>
          <a:p>
            <a:pPr indent="-362189" lvl="0" marL="448056" rtl="0" algn="l">
              <a:spcBef>
                <a:spcPts val="375"/>
              </a:spcBef>
              <a:spcAft>
                <a:spcPts val="0"/>
              </a:spcAft>
              <a:buSzPct val="88512"/>
              <a:buChar char="⦿"/>
            </a:pPr>
            <a:r>
              <a:rPr b="1" lang="tr" sz="5223"/>
              <a:t>Nötron Bombası, </a:t>
            </a:r>
            <a:endParaRPr b="1" sz="5223"/>
          </a:p>
          <a:p>
            <a:pPr indent="-362189" lvl="0" marL="448056" rtl="0" algn="l">
              <a:spcBef>
                <a:spcPts val="375"/>
              </a:spcBef>
              <a:spcAft>
                <a:spcPts val="0"/>
              </a:spcAft>
              <a:buSzPct val="88512"/>
              <a:buChar char="⦿"/>
            </a:pPr>
            <a:r>
              <a:rPr b="1" lang="tr" sz="5223"/>
              <a:t>Malazgirt Ululaması, </a:t>
            </a:r>
            <a:endParaRPr b="1" sz="5223"/>
          </a:p>
          <a:p>
            <a:pPr indent="-362189" lvl="0" marL="448056" rtl="0" algn="l">
              <a:spcBef>
                <a:spcPts val="375"/>
              </a:spcBef>
              <a:spcAft>
                <a:spcPts val="0"/>
              </a:spcAft>
              <a:buSzPct val="88512"/>
              <a:buChar char="⦿"/>
            </a:pPr>
            <a:r>
              <a:rPr b="1" lang="tr" sz="5223"/>
              <a:t>Yazıları Seven Ayı (Çocuk Şiirleri),</a:t>
            </a:r>
            <a:endParaRPr b="1" sz="5223"/>
          </a:p>
          <a:p>
            <a:pPr indent="-362189" lvl="0" marL="448056" rtl="0" algn="l">
              <a:spcBef>
                <a:spcPts val="375"/>
              </a:spcBef>
              <a:spcAft>
                <a:spcPts val="0"/>
              </a:spcAft>
              <a:buSzPct val="88512"/>
              <a:buChar char="⦿"/>
            </a:pPr>
            <a:r>
              <a:rPr b="1" lang="tr" sz="5223"/>
              <a:t>Yunus Emre’de Olmak…</a:t>
            </a:r>
            <a:endParaRPr b="1" sz="5223"/>
          </a:p>
          <a:p>
            <a:pPr indent="-288797" lvl="0" marL="448056" rtl="0" algn="l">
              <a:spcBef>
                <a:spcPts val="375"/>
              </a:spcBef>
              <a:spcAft>
                <a:spcPts val="0"/>
              </a:spcAft>
              <a:buSzPct val="80000"/>
              <a:buNone/>
            </a:pPr>
            <a:r>
              <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110"/>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pic>
        <p:nvPicPr>
          <p:cNvPr descr="D:\Desktop\Ekran görüntüsü 2021-05-24 210913.jpg" id="659" name="Google Shape;659;p110"/>
          <p:cNvPicPr preferRelativeResize="0"/>
          <p:nvPr/>
        </p:nvPicPr>
        <p:blipFill rotWithShape="1">
          <a:blip r:embed="rId3">
            <a:alphaModFix/>
          </a:blip>
          <a:srcRect b="0" l="0" r="0" t="0"/>
          <a:stretch/>
        </p:blipFill>
        <p:spPr>
          <a:xfrm>
            <a:off x="2489596" y="887844"/>
            <a:ext cx="4164806" cy="3150394"/>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90000">
              <a:srgbClr val="000000">
                <a:alpha val="40000"/>
              </a:srgbClr>
            </a:outerShdw>
          </a:effectLst>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111"/>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665" name="Google Shape;665;p111"/>
          <p:cNvSpPr txBox="1"/>
          <p:nvPr>
            <p:ph idx="4294967295" type="body"/>
          </p:nvPr>
        </p:nvSpPr>
        <p:spPr>
          <a:xfrm>
            <a:off x="251525" y="465524"/>
            <a:ext cx="8712900" cy="4312200"/>
          </a:xfrm>
          <a:prstGeom prst="rect">
            <a:avLst/>
          </a:prstGeom>
          <a:noFill/>
          <a:ln>
            <a:noFill/>
          </a:ln>
        </p:spPr>
        <p:txBody>
          <a:bodyPr anchorCtr="0" anchor="t" bIns="45700" lIns="91425" spcFirstLastPara="1" rIns="91425" wrap="square" tIns="45700">
            <a:normAutofit fontScale="77500" lnSpcReduction="20000"/>
          </a:bodyPr>
          <a:lstStyle/>
          <a:p>
            <a:pPr indent="-384047" lvl="0" marL="448056" rtl="0" algn="ctr">
              <a:lnSpc>
                <a:spcPct val="100000"/>
              </a:lnSpc>
              <a:spcBef>
                <a:spcPts val="0"/>
              </a:spcBef>
              <a:spcAft>
                <a:spcPts val="0"/>
              </a:spcAft>
              <a:buSzPct val="71044"/>
              <a:buFont typeface="Noto Sans Symbols"/>
              <a:buNone/>
            </a:pPr>
            <a:r>
              <a:rPr b="1" lang="tr" sz="3152">
                <a:solidFill>
                  <a:srgbClr val="FFFF00"/>
                </a:solidFill>
              </a:rPr>
              <a:t>MEMDUH ŞEVKET ESENDAL (1883 — 1952)</a:t>
            </a:r>
            <a:endParaRPr sz="3352"/>
          </a:p>
          <a:p>
            <a:pPr indent="-384047" lvl="0" marL="448056" rtl="0" algn="l">
              <a:lnSpc>
                <a:spcPct val="100000"/>
              </a:lnSpc>
              <a:spcBef>
                <a:spcPts val="480"/>
              </a:spcBef>
              <a:spcAft>
                <a:spcPts val="0"/>
              </a:spcAft>
              <a:buSzPct val="80000"/>
              <a:buFont typeface="Noto Sans Symbols"/>
              <a:buNone/>
            </a:pPr>
            <a:r>
              <a:t/>
            </a:r>
            <a:endParaRPr b="1" i="1" sz="2400"/>
          </a:p>
          <a:p>
            <a:pPr indent="-356615" lvl="0" marL="448056" rtl="0" algn="l">
              <a:lnSpc>
                <a:spcPct val="100000"/>
              </a:lnSpc>
              <a:spcBef>
                <a:spcPts val="480"/>
              </a:spcBef>
              <a:spcAft>
                <a:spcPts val="0"/>
              </a:spcAft>
              <a:buSzPct val="80000"/>
              <a:buChar char="⦿"/>
            </a:pPr>
            <a:r>
              <a:rPr lang="tr" sz="2400"/>
              <a:t>Durum-kesit (Çehov Tarzı) öykücülüğünün ilk ustasıdır.</a:t>
            </a:r>
            <a:endParaRPr/>
          </a:p>
          <a:p>
            <a:pPr indent="-356615" lvl="0" marL="448056" rtl="0" algn="l">
              <a:lnSpc>
                <a:spcPct val="100000"/>
              </a:lnSpc>
              <a:spcBef>
                <a:spcPts val="480"/>
              </a:spcBef>
              <a:spcAft>
                <a:spcPts val="0"/>
              </a:spcAft>
              <a:buSzPct val="80000"/>
              <a:buChar char="⦿"/>
            </a:pPr>
            <a:r>
              <a:rPr lang="tr" sz="2400"/>
              <a:t>Halkın içinden kişileri (memur, esnaf), onların önemsiz görünen davranışlarını konu edinmiştir.</a:t>
            </a:r>
            <a:endParaRPr/>
          </a:p>
          <a:p>
            <a:pPr indent="-356615" lvl="0" marL="448056" rtl="0" algn="l">
              <a:lnSpc>
                <a:spcPct val="100000"/>
              </a:lnSpc>
              <a:spcBef>
                <a:spcPts val="480"/>
              </a:spcBef>
              <a:spcAft>
                <a:spcPts val="0"/>
              </a:spcAft>
              <a:buSzPct val="80000"/>
              <a:buChar char="⦿"/>
            </a:pPr>
            <a:r>
              <a:rPr lang="tr" sz="2400"/>
              <a:t> Halkı, iyi ve kötü yönleriyle, onları sevdirerek anlatmıştır.</a:t>
            </a:r>
            <a:endParaRPr/>
          </a:p>
          <a:p>
            <a:pPr indent="-356615" lvl="0" marL="448056" rtl="0" algn="l">
              <a:lnSpc>
                <a:spcPct val="100000"/>
              </a:lnSpc>
              <a:spcBef>
                <a:spcPts val="480"/>
              </a:spcBef>
              <a:spcAft>
                <a:spcPts val="0"/>
              </a:spcAft>
              <a:buSzPct val="80000"/>
              <a:buChar char="⦿"/>
            </a:pPr>
            <a:r>
              <a:rPr lang="tr" sz="2400"/>
              <a:t> Sade, süssüz, kısa cümlelerle kurulmuş, yumuşak bir dili vardır.</a:t>
            </a:r>
            <a:endParaRPr/>
          </a:p>
          <a:p>
            <a:pPr indent="-356615" lvl="0" marL="448056" rtl="0" algn="l">
              <a:lnSpc>
                <a:spcPct val="100000"/>
              </a:lnSpc>
              <a:spcBef>
                <a:spcPts val="480"/>
              </a:spcBef>
              <a:spcAft>
                <a:spcPts val="0"/>
              </a:spcAft>
              <a:buSzPct val="80000"/>
              <a:buChar char="⦿"/>
            </a:pPr>
            <a:r>
              <a:rPr lang="tr" sz="2400"/>
              <a:t> Toplumun çektiği sıkıntıları, sorunları abartmadan ve okuru umutsuzluğa düşürmeden göz önüne sermiştir.</a:t>
            </a:r>
            <a:endParaRPr/>
          </a:p>
          <a:p>
            <a:pPr indent="-356615" lvl="0" marL="448056" rtl="0" algn="l">
              <a:lnSpc>
                <a:spcPct val="100000"/>
              </a:lnSpc>
              <a:spcBef>
                <a:spcPts val="480"/>
              </a:spcBef>
              <a:spcAft>
                <a:spcPts val="0"/>
              </a:spcAft>
              <a:buSzPct val="80000"/>
              <a:buChar char="⦿"/>
            </a:pPr>
            <a:r>
              <a:rPr lang="tr" sz="2400"/>
              <a:t> Haşmet Gülkokan ve Komiser hikayeleriyle sevilmiştir.</a:t>
            </a:r>
            <a:endParaRPr sz="2400"/>
          </a:p>
          <a:p>
            <a:pPr indent="0" lvl="0" marL="448056" rtl="0" algn="l">
              <a:lnSpc>
                <a:spcPct val="100000"/>
              </a:lnSpc>
              <a:spcBef>
                <a:spcPts val="480"/>
              </a:spcBef>
              <a:spcAft>
                <a:spcPts val="0"/>
              </a:spcAft>
              <a:buNone/>
            </a:pPr>
            <a:r>
              <a:t/>
            </a:r>
            <a:endParaRPr sz="2400"/>
          </a:p>
          <a:p>
            <a:pPr indent="-384047" lvl="0" marL="448056" rtl="0" algn="l">
              <a:lnSpc>
                <a:spcPct val="100000"/>
              </a:lnSpc>
              <a:spcBef>
                <a:spcPts val="480"/>
              </a:spcBef>
              <a:spcAft>
                <a:spcPts val="0"/>
              </a:spcAft>
              <a:buSzPct val="80000"/>
              <a:buNone/>
            </a:pPr>
            <a:r>
              <a:rPr b="1" lang="tr" sz="2400">
                <a:solidFill>
                  <a:srgbClr val="FFFF00"/>
                </a:solidFill>
              </a:rPr>
              <a:t>Bazı Eserleri:</a:t>
            </a:r>
            <a:endParaRPr b="1" i="1" sz="2400"/>
          </a:p>
          <a:p>
            <a:pPr indent="-356615" lvl="0" marL="448056" rtl="0" algn="l">
              <a:lnSpc>
                <a:spcPct val="100000"/>
              </a:lnSpc>
              <a:spcBef>
                <a:spcPts val="480"/>
              </a:spcBef>
              <a:spcAft>
                <a:spcPts val="0"/>
              </a:spcAft>
              <a:buSzPct val="80000"/>
              <a:buChar char="⦿"/>
            </a:pPr>
            <a:r>
              <a:rPr b="1" lang="tr" sz="2400"/>
              <a:t>Hikâye:</a:t>
            </a:r>
            <a:r>
              <a:rPr lang="tr" sz="2400"/>
              <a:t> Otlakçı, Mendil Altında, Temiz Sevgiler, Ev Ona Yakıştı…</a:t>
            </a:r>
            <a:endParaRPr sz="2400"/>
          </a:p>
          <a:p>
            <a:pPr indent="-356615" lvl="0" marL="448056" rtl="0" algn="l">
              <a:lnSpc>
                <a:spcPct val="100000"/>
              </a:lnSpc>
              <a:spcBef>
                <a:spcPts val="480"/>
              </a:spcBef>
              <a:spcAft>
                <a:spcPts val="0"/>
              </a:spcAft>
              <a:buSzPct val="80000"/>
              <a:buChar char="⦿"/>
            </a:pPr>
            <a:r>
              <a:rPr b="1" lang="tr" sz="2400"/>
              <a:t>Roman:</a:t>
            </a:r>
            <a:r>
              <a:rPr lang="tr" sz="2400"/>
              <a:t> Ayaşlı ve Kiracıları, Miras…</a:t>
            </a:r>
            <a:endParaRPr sz="2400"/>
          </a:p>
          <a:p>
            <a:pPr indent="-262128" lvl="0" marL="448056" rtl="0" algn="l">
              <a:lnSpc>
                <a:spcPct val="100000"/>
              </a:lnSpc>
              <a:spcBef>
                <a:spcPts val="480"/>
              </a:spcBef>
              <a:spcAft>
                <a:spcPts val="0"/>
              </a:spcAft>
              <a:buSzPct val="80000"/>
              <a:buNone/>
            </a:pPr>
            <a:r>
              <a:t/>
            </a:r>
            <a:endParaRPr sz="2400"/>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112"/>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pic>
        <p:nvPicPr>
          <p:cNvPr descr="D:\Desktop\Ekran görüntüsü 2021-05-24 211239.jpg" id="671" name="Google Shape;671;p112"/>
          <p:cNvPicPr preferRelativeResize="0"/>
          <p:nvPr/>
        </p:nvPicPr>
        <p:blipFill rotWithShape="1">
          <a:blip r:embed="rId3">
            <a:alphaModFix/>
          </a:blip>
          <a:srcRect b="0" l="0" r="0" t="0"/>
          <a:stretch/>
        </p:blipFill>
        <p:spPr>
          <a:xfrm>
            <a:off x="2274050" y="914050"/>
            <a:ext cx="4286250" cy="3143250"/>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90000">
              <a:srgbClr val="000000">
                <a:alpha val="40000"/>
              </a:srgbClr>
            </a:outerShdw>
          </a:effectLst>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113"/>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677" name="Google Shape;677;p113"/>
          <p:cNvSpPr txBox="1"/>
          <p:nvPr>
            <p:ph idx="4294967295" type="body"/>
          </p:nvPr>
        </p:nvSpPr>
        <p:spPr>
          <a:xfrm>
            <a:off x="323525" y="249500"/>
            <a:ext cx="8640900" cy="4506600"/>
          </a:xfrm>
          <a:prstGeom prst="rect">
            <a:avLst/>
          </a:prstGeom>
          <a:noFill/>
          <a:ln>
            <a:noFill/>
          </a:ln>
        </p:spPr>
        <p:txBody>
          <a:bodyPr anchorCtr="0" anchor="t" bIns="45700" lIns="91425" spcFirstLastPara="1" rIns="91425" wrap="square" tIns="45700">
            <a:normAutofit fontScale="85000" lnSpcReduction="10000"/>
          </a:bodyPr>
          <a:lstStyle/>
          <a:p>
            <a:pPr indent="-384047" lvl="0" marL="448056" rtl="0" algn="ctr">
              <a:lnSpc>
                <a:spcPct val="100000"/>
              </a:lnSpc>
              <a:spcBef>
                <a:spcPts val="0"/>
              </a:spcBef>
              <a:spcAft>
                <a:spcPts val="0"/>
              </a:spcAft>
              <a:buSzPct val="80000"/>
              <a:buFont typeface="Noto Sans Symbols"/>
              <a:buNone/>
            </a:pPr>
            <a:r>
              <a:rPr b="1" lang="tr" sz="3200">
                <a:solidFill>
                  <a:srgbClr val="FFFF00"/>
                </a:solidFill>
              </a:rPr>
              <a:t>SAİT FAİK ABASIYANIK (1906 —1954)</a:t>
            </a:r>
            <a:endParaRPr/>
          </a:p>
          <a:p>
            <a:pPr indent="-384047" lvl="0" marL="448056" rtl="0" algn="ctr">
              <a:lnSpc>
                <a:spcPct val="100000"/>
              </a:lnSpc>
              <a:spcBef>
                <a:spcPts val="640"/>
              </a:spcBef>
              <a:spcAft>
                <a:spcPts val="0"/>
              </a:spcAft>
              <a:buSzPct val="80000"/>
              <a:buFont typeface="Noto Sans Symbols"/>
              <a:buNone/>
            </a:pPr>
            <a:r>
              <a:t/>
            </a:r>
            <a:endParaRPr b="1" sz="3200">
              <a:solidFill>
                <a:srgbClr val="FFFF00"/>
              </a:solidFill>
            </a:endParaRPr>
          </a:p>
          <a:p>
            <a:pPr indent="-361187" lvl="0" marL="448056" rtl="0" algn="l">
              <a:lnSpc>
                <a:spcPct val="100000"/>
              </a:lnSpc>
              <a:spcBef>
                <a:spcPts val="600"/>
              </a:spcBef>
              <a:spcAft>
                <a:spcPts val="0"/>
              </a:spcAft>
              <a:buSzPct val="80000"/>
              <a:buChar char="⦿"/>
            </a:pPr>
            <a:r>
              <a:rPr lang="tr"/>
              <a:t>Türk edebiyatında çağdaş hikâyeciliğin öncülerindendir.</a:t>
            </a:r>
            <a:endParaRPr/>
          </a:p>
          <a:p>
            <a:pPr indent="-361187" lvl="0" marL="448056" rtl="0" algn="l">
              <a:lnSpc>
                <a:spcPct val="100000"/>
              </a:lnSpc>
              <a:spcBef>
                <a:spcPts val="600"/>
              </a:spcBef>
              <a:spcAft>
                <a:spcPts val="0"/>
              </a:spcAft>
              <a:buSzPct val="80000"/>
              <a:buChar char="⦿"/>
            </a:pPr>
            <a:r>
              <a:rPr lang="tr"/>
              <a:t>Hikâyelerinde “konu” ve “olaydan çok “zamandan ve “insan yaşamı”ndan kesitler öne çıkar.</a:t>
            </a:r>
            <a:endParaRPr/>
          </a:p>
          <a:p>
            <a:pPr indent="-361187" lvl="0" marL="448056" rtl="0" algn="l">
              <a:lnSpc>
                <a:spcPct val="100000"/>
              </a:lnSpc>
              <a:spcBef>
                <a:spcPts val="600"/>
              </a:spcBef>
              <a:spcAft>
                <a:spcPts val="0"/>
              </a:spcAft>
              <a:buSzPct val="80000"/>
              <a:buChar char="⦿"/>
            </a:pPr>
            <a:r>
              <a:rPr lang="tr"/>
              <a:t>Maupassant tarzından çok Çehov tarzı hikâyeye yakındır.</a:t>
            </a:r>
            <a:endParaRPr/>
          </a:p>
          <a:p>
            <a:pPr indent="-361187" lvl="0" marL="448056" rtl="0" algn="l">
              <a:lnSpc>
                <a:spcPct val="100000"/>
              </a:lnSpc>
              <a:spcBef>
                <a:spcPts val="600"/>
              </a:spcBef>
              <a:spcAft>
                <a:spcPts val="0"/>
              </a:spcAft>
              <a:buSzPct val="80000"/>
              <a:buChar char="⦿"/>
            </a:pPr>
            <a:r>
              <a:rPr lang="tr"/>
              <a:t>Genellikle gerçekçi olan yazarın bazı hikâyelerinde gerçeküstücü öğeler öne çıkar.</a:t>
            </a:r>
            <a:endParaRPr/>
          </a:p>
          <a:p>
            <a:pPr indent="-231647" lvl="0" marL="448056" rtl="0" algn="l">
              <a:lnSpc>
                <a:spcPct val="100000"/>
              </a:lnSpc>
              <a:spcBef>
                <a:spcPts val="600"/>
              </a:spcBef>
              <a:spcAft>
                <a:spcPts val="0"/>
              </a:spcAft>
              <a:buSzPct val="800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3"/>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187" name="Google Shape;187;p33"/>
          <p:cNvSpPr txBox="1"/>
          <p:nvPr>
            <p:ph idx="4294967295" type="body"/>
          </p:nvPr>
        </p:nvSpPr>
        <p:spPr>
          <a:xfrm>
            <a:off x="323528" y="681540"/>
            <a:ext cx="7919839" cy="4030266"/>
          </a:xfrm>
          <a:prstGeom prst="rect">
            <a:avLst/>
          </a:prstGeom>
          <a:noFill/>
          <a:ln>
            <a:noFill/>
          </a:ln>
        </p:spPr>
        <p:txBody>
          <a:bodyPr anchorCtr="0" anchor="t" bIns="45700" lIns="91425" spcFirstLastPara="1" rIns="91425" wrap="square" tIns="45700">
            <a:normAutofit fontScale="70000" lnSpcReduction="10000"/>
          </a:bodyPr>
          <a:lstStyle/>
          <a:p>
            <a:pPr indent="-384047" lvl="0" marL="448056" rtl="0" algn="l">
              <a:lnSpc>
                <a:spcPct val="100000"/>
              </a:lnSpc>
              <a:spcBef>
                <a:spcPts val="0"/>
              </a:spcBef>
              <a:spcAft>
                <a:spcPts val="0"/>
              </a:spcAft>
              <a:buSzPct val="80000"/>
              <a:buFont typeface="Noto Sans Symbols"/>
              <a:buNone/>
            </a:pPr>
            <a:r>
              <a:rPr b="1" lang="tr" sz="3200">
                <a:solidFill>
                  <a:srgbClr val="FFFF00"/>
                </a:solidFill>
              </a:rPr>
              <a:t>BİRİNCİ YENİ (Garipçiler)</a:t>
            </a:r>
            <a:endParaRPr/>
          </a:p>
          <a:p>
            <a:pPr indent="-384047" lvl="0" marL="448056" rtl="0" algn="l">
              <a:lnSpc>
                <a:spcPct val="100000"/>
              </a:lnSpc>
              <a:spcBef>
                <a:spcPts val="592"/>
              </a:spcBef>
              <a:spcAft>
                <a:spcPts val="0"/>
              </a:spcAft>
              <a:buSzPct val="80000"/>
              <a:buFont typeface="Noto Sans Symbols"/>
              <a:buNone/>
            </a:pPr>
            <a:r>
              <a:t/>
            </a:r>
            <a:endParaRPr b="1" sz="3200"/>
          </a:p>
          <a:p>
            <a:pPr indent="-347238" lvl="0" marL="448056" rtl="0" algn="l">
              <a:lnSpc>
                <a:spcPct val="100000"/>
              </a:lnSpc>
              <a:spcBef>
                <a:spcPts val="518"/>
              </a:spcBef>
              <a:spcAft>
                <a:spcPts val="0"/>
              </a:spcAft>
              <a:buSzPct val="79196"/>
              <a:buFont typeface="Century Gothic"/>
              <a:buChar char="⦿"/>
            </a:pPr>
            <a:r>
              <a:rPr lang="tr" sz="2691"/>
              <a:t>Orhan Veli Kanık, Melih Cevdet Anday, Oktay Rıfat </a:t>
            </a:r>
            <a:r>
              <a:rPr lang="tr" sz="2691"/>
              <a:t>Horozcu</a:t>
            </a:r>
            <a:r>
              <a:rPr lang="tr" sz="2691"/>
              <a:t>.</a:t>
            </a:r>
            <a:endParaRPr sz="2691"/>
          </a:p>
          <a:p>
            <a:pPr indent="-347238" lvl="0" marL="448056" rtl="0" algn="l">
              <a:lnSpc>
                <a:spcPct val="100000"/>
              </a:lnSpc>
              <a:spcBef>
                <a:spcPts val="518"/>
              </a:spcBef>
              <a:spcAft>
                <a:spcPts val="0"/>
              </a:spcAft>
              <a:buSzPct val="79196"/>
              <a:buFont typeface="Century Gothic"/>
              <a:buChar char="⦿"/>
            </a:pPr>
            <a:r>
              <a:rPr lang="tr" sz="2691"/>
              <a:t>Akım, üç şairin 1941’de ortak </a:t>
            </a:r>
            <a:r>
              <a:rPr lang="tr" sz="2691"/>
              <a:t>yayınladıkları</a:t>
            </a:r>
            <a:r>
              <a:rPr lang="tr" sz="2691"/>
              <a:t> Garip adlı şiir kitabıyla başlamıştır.</a:t>
            </a:r>
            <a:endParaRPr sz="2891"/>
          </a:p>
          <a:p>
            <a:pPr indent="-347238" lvl="0" marL="448056" rtl="0" algn="l">
              <a:lnSpc>
                <a:spcPct val="100000"/>
              </a:lnSpc>
              <a:spcBef>
                <a:spcPts val="518"/>
              </a:spcBef>
              <a:spcAft>
                <a:spcPts val="0"/>
              </a:spcAft>
              <a:buSzPct val="79196"/>
              <a:buFont typeface="Century Gothic"/>
              <a:buChar char="⦿"/>
            </a:pPr>
            <a:r>
              <a:rPr lang="tr" sz="2691"/>
              <a:t>Şiir ve edebiyat hakkındaki düşüncelerini kitabın girişinde Orhan Veli tarafından (imzası olmamakla birlikte) yazıldığı düşünülen Garip Bildirgesi ile ortaya koymuşlardır.</a:t>
            </a:r>
            <a:endParaRPr sz="2891"/>
          </a:p>
          <a:p>
            <a:pPr indent="-347238" lvl="0" marL="448056" rtl="0" algn="l">
              <a:lnSpc>
                <a:spcPct val="100000"/>
              </a:lnSpc>
              <a:spcBef>
                <a:spcPts val="518"/>
              </a:spcBef>
              <a:spcAft>
                <a:spcPts val="0"/>
              </a:spcAft>
              <a:buSzPct val="79196"/>
              <a:buFont typeface="Century Gothic"/>
              <a:buChar char="⦿"/>
            </a:pPr>
            <a:r>
              <a:rPr lang="tr" sz="2691"/>
              <a:t>Sürrealizmden etkilendikleri yönler vardır.</a:t>
            </a:r>
            <a:endParaRPr sz="2891"/>
          </a:p>
          <a:p>
            <a:pPr indent="-347238" lvl="0" marL="448056" rtl="0" algn="l">
              <a:lnSpc>
                <a:spcPct val="100000"/>
              </a:lnSpc>
              <a:spcBef>
                <a:spcPts val="518"/>
              </a:spcBef>
              <a:spcAft>
                <a:spcPts val="0"/>
              </a:spcAft>
              <a:buSzPct val="79196"/>
              <a:buFont typeface="Century Gothic"/>
              <a:buChar char="⦿"/>
            </a:pPr>
            <a:r>
              <a:rPr lang="tr" sz="2691"/>
              <a:t>Şiirimizde en köklü değişimleri yapmışlardır.</a:t>
            </a:r>
            <a:endParaRPr sz="2891"/>
          </a:p>
          <a:p>
            <a:pPr indent="-347238" lvl="0" marL="448056" rtl="0" algn="l">
              <a:lnSpc>
                <a:spcPct val="100000"/>
              </a:lnSpc>
              <a:spcBef>
                <a:spcPts val="518"/>
              </a:spcBef>
              <a:spcAft>
                <a:spcPts val="0"/>
              </a:spcAft>
              <a:buSzPct val="79196"/>
              <a:buFont typeface="Century Gothic"/>
              <a:buChar char="⦿"/>
            </a:pPr>
            <a:r>
              <a:rPr lang="tr" sz="2691"/>
              <a:t>Şiirde ölçü ve uyağı gereksiz görmüşler, serbest şiir örnekleri vermişlerdir.</a:t>
            </a:r>
            <a:endParaRPr sz="2691"/>
          </a:p>
        </p:txBody>
      </p:sp>
      <p:pic>
        <p:nvPicPr>
          <p:cNvPr descr="D:\Desktop\Garipciler_Birinci_Yeni_Sairleri.jpg" id="188" name="Google Shape;188;p33"/>
          <p:cNvPicPr preferRelativeResize="0"/>
          <p:nvPr/>
        </p:nvPicPr>
        <p:blipFill rotWithShape="1">
          <a:blip r:embed="rId3">
            <a:alphaModFix/>
          </a:blip>
          <a:srcRect b="0" l="0" r="0" t="0"/>
          <a:stretch/>
        </p:blipFill>
        <p:spPr>
          <a:xfrm>
            <a:off x="4066907" y="77936"/>
            <a:ext cx="2531343" cy="1260877"/>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114"/>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683" name="Google Shape;683;p114"/>
          <p:cNvSpPr txBox="1"/>
          <p:nvPr>
            <p:ph idx="4294967295" type="body"/>
          </p:nvPr>
        </p:nvSpPr>
        <p:spPr>
          <a:xfrm>
            <a:off x="323525" y="303500"/>
            <a:ext cx="8640900" cy="4485000"/>
          </a:xfrm>
          <a:prstGeom prst="rect">
            <a:avLst/>
          </a:prstGeom>
          <a:noFill/>
          <a:ln>
            <a:noFill/>
          </a:ln>
        </p:spPr>
        <p:txBody>
          <a:bodyPr anchorCtr="0" anchor="t" bIns="45700" lIns="91425" spcFirstLastPara="1" rIns="91425" wrap="square" tIns="45700">
            <a:normAutofit fontScale="77500" lnSpcReduction="20000"/>
          </a:bodyPr>
          <a:lstStyle/>
          <a:p>
            <a:pPr indent="-352044" lvl="0" marL="448056" rtl="0" algn="l">
              <a:lnSpc>
                <a:spcPct val="100000"/>
              </a:lnSpc>
              <a:spcBef>
                <a:spcPts val="0"/>
              </a:spcBef>
              <a:spcAft>
                <a:spcPts val="0"/>
              </a:spcAft>
              <a:buSzPct val="80000"/>
              <a:buChar char="⦿"/>
            </a:pPr>
            <a:r>
              <a:rPr lang="tr" sz="2800"/>
              <a:t>İstanbul, deniz, balık, yoksulluk, avare insanlar, doğa yaşama bağlılığın göstergesi olarak öykülerinde sıkça yer bulur.</a:t>
            </a:r>
            <a:endParaRPr/>
          </a:p>
          <a:p>
            <a:pPr indent="-352044" lvl="0" marL="448056" rtl="0" algn="l">
              <a:lnSpc>
                <a:spcPct val="100000"/>
              </a:lnSpc>
              <a:spcBef>
                <a:spcPts val="560"/>
              </a:spcBef>
              <a:spcAft>
                <a:spcPts val="0"/>
              </a:spcAft>
              <a:buSzPct val="80000"/>
              <a:buChar char="⦿"/>
            </a:pPr>
            <a:r>
              <a:rPr lang="tr" sz="2800"/>
              <a:t> Hikâyelerini sade bir Türkçeyle yazmıştır.</a:t>
            </a:r>
            <a:endParaRPr/>
          </a:p>
          <a:p>
            <a:pPr indent="-384047" lvl="0" marL="448056" rtl="0" algn="l">
              <a:lnSpc>
                <a:spcPct val="100000"/>
              </a:lnSpc>
              <a:spcBef>
                <a:spcPts val="560"/>
              </a:spcBef>
              <a:spcAft>
                <a:spcPts val="0"/>
              </a:spcAft>
              <a:buSzPct val="80000"/>
              <a:buFont typeface="Noto Sans Symbols"/>
              <a:buNone/>
            </a:pPr>
            <a:r>
              <a:t/>
            </a:r>
            <a:endParaRPr sz="2800"/>
          </a:p>
          <a:p>
            <a:pPr indent="-384047" lvl="0" marL="448056" rtl="0" algn="l">
              <a:lnSpc>
                <a:spcPct val="100000"/>
              </a:lnSpc>
              <a:spcBef>
                <a:spcPts val="560"/>
              </a:spcBef>
              <a:spcAft>
                <a:spcPts val="0"/>
              </a:spcAft>
              <a:buSzPct val="80000"/>
              <a:buFont typeface="Noto Sans Symbols"/>
              <a:buNone/>
            </a:pPr>
            <a:r>
              <a:rPr b="1" lang="tr" sz="2800">
                <a:solidFill>
                  <a:srgbClr val="FFFF00"/>
                </a:solidFill>
              </a:rPr>
              <a:t>SAİT FAİK ABASIYANIK’IN (Bazı) ESERLERİ:</a:t>
            </a:r>
            <a:endParaRPr/>
          </a:p>
          <a:p>
            <a:pPr indent="-352044" lvl="0" marL="448056" rtl="0" algn="l">
              <a:lnSpc>
                <a:spcPct val="100000"/>
              </a:lnSpc>
              <a:spcBef>
                <a:spcPts val="560"/>
              </a:spcBef>
              <a:spcAft>
                <a:spcPts val="0"/>
              </a:spcAft>
              <a:buSzPct val="80000"/>
              <a:buChar char="⦿"/>
            </a:pPr>
            <a:r>
              <a:rPr b="1" lang="tr" sz="2800"/>
              <a:t>Hikâye</a:t>
            </a:r>
            <a:r>
              <a:rPr b="1" i="1" lang="tr" sz="2800"/>
              <a:t>:</a:t>
            </a:r>
            <a:r>
              <a:rPr lang="tr" sz="2800"/>
              <a:t> Semaver, Sarnıç, Mahalle Kahvesi, Tüneldeki Çocuk, Şahmerdan, Lüzumsuz Adam, Havada Bulut, Kumpanya, Alemdağ’da Var Bir Yılan, Son Kuşlar; Az Şekerli…</a:t>
            </a:r>
            <a:endParaRPr sz="2800"/>
          </a:p>
          <a:p>
            <a:pPr indent="-352044" lvl="0" marL="448056" rtl="0" algn="l">
              <a:lnSpc>
                <a:spcPct val="100000"/>
              </a:lnSpc>
              <a:spcBef>
                <a:spcPts val="560"/>
              </a:spcBef>
              <a:spcAft>
                <a:spcPts val="0"/>
              </a:spcAft>
              <a:buSzPct val="80000"/>
              <a:buChar char="⦿"/>
            </a:pPr>
            <a:r>
              <a:rPr b="1" lang="tr" sz="2800"/>
              <a:t>Romanları</a:t>
            </a:r>
            <a:r>
              <a:rPr b="1" i="1" lang="tr" sz="2800"/>
              <a:t>:</a:t>
            </a:r>
            <a:r>
              <a:rPr lang="tr" sz="2800"/>
              <a:t> Medar-ı Maişet Motoru (Sonraki baskıda adı “Birtakım İnsanlar”), Kayıp Aranıyor</a:t>
            </a:r>
            <a:endParaRPr/>
          </a:p>
          <a:p>
            <a:pPr indent="-352044" lvl="0" marL="448056" rtl="0" algn="l">
              <a:lnSpc>
                <a:spcPct val="100000"/>
              </a:lnSpc>
              <a:spcBef>
                <a:spcPts val="560"/>
              </a:spcBef>
              <a:spcAft>
                <a:spcPts val="0"/>
              </a:spcAft>
              <a:buSzPct val="80000"/>
              <a:buChar char="⦿"/>
            </a:pPr>
            <a:r>
              <a:rPr b="1" lang="tr" sz="2800"/>
              <a:t>Şiir:</a:t>
            </a:r>
            <a:r>
              <a:rPr lang="tr" sz="2800"/>
              <a:t> Şimdi Sevişme Vakti</a:t>
            </a:r>
            <a:endParaRPr/>
          </a:p>
          <a:p>
            <a:pPr indent="-352044" lvl="0" marL="448056" rtl="0" algn="l">
              <a:lnSpc>
                <a:spcPct val="100000"/>
              </a:lnSpc>
              <a:spcBef>
                <a:spcPts val="560"/>
              </a:spcBef>
              <a:spcAft>
                <a:spcPts val="0"/>
              </a:spcAft>
              <a:buSzPct val="80000"/>
              <a:buChar char="⦿"/>
            </a:pPr>
            <a:r>
              <a:rPr b="1" lang="tr" sz="2800"/>
              <a:t>Röportaj:</a:t>
            </a:r>
            <a:r>
              <a:rPr lang="tr" sz="2800"/>
              <a:t> Mahkeme Kapısı</a:t>
            </a:r>
            <a:endParaRPr/>
          </a:p>
          <a:p>
            <a:pPr indent="-241807" lvl="0" marL="448056" rtl="0" algn="l">
              <a:lnSpc>
                <a:spcPct val="100000"/>
              </a:lnSpc>
              <a:spcBef>
                <a:spcPts val="560"/>
              </a:spcBef>
              <a:spcAft>
                <a:spcPts val="0"/>
              </a:spcAft>
              <a:buSzPct val="80000"/>
              <a:buNone/>
            </a:pPr>
            <a:r>
              <a:t/>
            </a:r>
            <a:endParaRPr sz="2800"/>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115"/>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pic>
        <p:nvPicPr>
          <p:cNvPr descr="D:\Desktop\Ekran görüntüsü 2021-05-24 211917.jpg" id="689" name="Google Shape;689;p115"/>
          <p:cNvPicPr preferRelativeResize="0"/>
          <p:nvPr/>
        </p:nvPicPr>
        <p:blipFill rotWithShape="1">
          <a:blip r:embed="rId3">
            <a:alphaModFix/>
          </a:blip>
          <a:srcRect b="0" l="0" r="0" t="0"/>
          <a:stretch/>
        </p:blipFill>
        <p:spPr>
          <a:xfrm>
            <a:off x="2306697" y="828664"/>
            <a:ext cx="4221956" cy="3486150"/>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90000">
              <a:srgbClr val="000000">
                <a:alpha val="40000"/>
              </a:srgbClr>
            </a:outerShdw>
          </a:effectLst>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116"/>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695" name="Google Shape;695;p116"/>
          <p:cNvSpPr txBox="1"/>
          <p:nvPr>
            <p:ph idx="4294967295" type="body"/>
          </p:nvPr>
        </p:nvSpPr>
        <p:spPr>
          <a:xfrm>
            <a:off x="193700" y="303500"/>
            <a:ext cx="8842800" cy="4409700"/>
          </a:xfrm>
          <a:prstGeom prst="rect">
            <a:avLst/>
          </a:prstGeom>
          <a:noFill/>
          <a:ln>
            <a:noFill/>
          </a:ln>
        </p:spPr>
        <p:txBody>
          <a:bodyPr anchorCtr="0" anchor="t" bIns="45700" lIns="91425" spcFirstLastPara="1" rIns="91425" wrap="square" tIns="45700">
            <a:normAutofit lnSpcReduction="20000"/>
          </a:bodyPr>
          <a:lstStyle/>
          <a:p>
            <a:pPr indent="-384047" lvl="0" marL="448056" rtl="0" algn="ctr">
              <a:lnSpc>
                <a:spcPct val="100000"/>
              </a:lnSpc>
              <a:spcBef>
                <a:spcPts val="0"/>
              </a:spcBef>
              <a:spcAft>
                <a:spcPts val="0"/>
              </a:spcAft>
              <a:buSzPts val="2560"/>
              <a:buFont typeface="Noto Sans Symbols"/>
              <a:buNone/>
            </a:pPr>
            <a:r>
              <a:rPr b="1" lang="tr" sz="3200">
                <a:solidFill>
                  <a:srgbClr val="FFFF00"/>
                </a:solidFill>
              </a:rPr>
              <a:t>HALİKARNAS BALIKÇISI (1890 —1973)</a:t>
            </a:r>
            <a:endParaRPr sz="3200"/>
          </a:p>
          <a:p>
            <a:pPr indent="-384047" lvl="0" marL="448056" rtl="0" algn="l">
              <a:lnSpc>
                <a:spcPct val="100000"/>
              </a:lnSpc>
              <a:spcBef>
                <a:spcPts val="600"/>
              </a:spcBef>
              <a:spcAft>
                <a:spcPts val="0"/>
              </a:spcAft>
              <a:buSzPts val="2400"/>
              <a:buChar char="⦿"/>
            </a:pPr>
            <a:r>
              <a:rPr lang="tr"/>
              <a:t> Asıl adı Cevat Şakir KABAAĞAÇLI’dır.</a:t>
            </a:r>
            <a:endParaRPr/>
          </a:p>
          <a:p>
            <a:pPr indent="-384047" lvl="0" marL="448056" rtl="0" algn="l">
              <a:lnSpc>
                <a:spcPct val="100000"/>
              </a:lnSpc>
              <a:spcBef>
                <a:spcPts val="600"/>
              </a:spcBef>
              <a:spcAft>
                <a:spcPts val="0"/>
              </a:spcAft>
              <a:buSzPts val="2400"/>
              <a:buChar char="⦿"/>
            </a:pPr>
            <a:r>
              <a:rPr lang="tr"/>
              <a:t> Eserlerinde denizi, deniz insanlarını Bodrum’u Ege denizinin efsanelerini anlatmıştır.</a:t>
            </a:r>
            <a:endParaRPr/>
          </a:p>
          <a:p>
            <a:pPr indent="-384047" lvl="0" marL="448056" rtl="0" algn="l">
              <a:lnSpc>
                <a:spcPct val="100000"/>
              </a:lnSpc>
              <a:spcBef>
                <a:spcPts val="600"/>
              </a:spcBef>
              <a:spcAft>
                <a:spcPts val="0"/>
              </a:spcAft>
              <a:buSzPts val="2400"/>
              <a:buChar char="⦿"/>
            </a:pPr>
            <a:r>
              <a:rPr lang="tr"/>
              <a:t> Üsluba ve tekniğe çok önem vermeyen yazarın, şiirsel, destanımsı ve coşkulu bir anlatımı vardır.</a:t>
            </a:r>
            <a:endParaRPr/>
          </a:p>
          <a:p>
            <a:pPr indent="-384047" lvl="0" marL="448056" rtl="0" algn="l">
              <a:lnSpc>
                <a:spcPct val="100000"/>
              </a:lnSpc>
              <a:spcBef>
                <a:spcPts val="600"/>
              </a:spcBef>
              <a:spcAft>
                <a:spcPts val="0"/>
              </a:spcAft>
              <a:buSzPts val="2400"/>
              <a:buChar char="⦿"/>
            </a:pPr>
            <a:r>
              <a:rPr lang="tr"/>
              <a:t> Eski Yunan ve Anadolu uygarlıkları ve mitoloji birikimini de eserlerinde yansıtmıştır.</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117"/>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701" name="Google Shape;701;p117"/>
          <p:cNvSpPr txBox="1"/>
          <p:nvPr>
            <p:ph idx="4294967295" type="body"/>
          </p:nvPr>
        </p:nvSpPr>
        <p:spPr>
          <a:xfrm>
            <a:off x="287528" y="260654"/>
            <a:ext cx="8568900" cy="4430400"/>
          </a:xfrm>
          <a:prstGeom prst="rect">
            <a:avLst/>
          </a:prstGeom>
          <a:noFill/>
          <a:ln>
            <a:noFill/>
          </a:ln>
        </p:spPr>
        <p:txBody>
          <a:bodyPr anchorCtr="0" anchor="t" bIns="45700" lIns="91425" spcFirstLastPara="1" rIns="91425" wrap="square" tIns="45700">
            <a:normAutofit fontScale="40000" lnSpcReduction="10000"/>
          </a:bodyPr>
          <a:lstStyle/>
          <a:p>
            <a:pPr indent="-384047" lvl="0" marL="448056" rtl="0" algn="l">
              <a:spcBef>
                <a:spcPts val="0"/>
              </a:spcBef>
              <a:spcAft>
                <a:spcPts val="0"/>
              </a:spcAft>
              <a:buSzPct val="80000"/>
              <a:buFont typeface="Noto Sans Symbols"/>
              <a:buNone/>
            </a:pPr>
            <a:r>
              <a:t/>
            </a:r>
            <a:endParaRPr b="1" sz="2800">
              <a:solidFill>
                <a:srgbClr val="FFFF00"/>
              </a:solidFill>
            </a:endParaRPr>
          </a:p>
          <a:p>
            <a:pPr indent="-384047" lvl="0" marL="448056" rtl="0" algn="l">
              <a:spcBef>
                <a:spcPts val="475"/>
              </a:spcBef>
              <a:spcAft>
                <a:spcPts val="0"/>
              </a:spcAft>
              <a:buSzPct val="80000"/>
              <a:buFont typeface="Noto Sans Symbols"/>
              <a:buNone/>
            </a:pPr>
            <a:r>
              <a:rPr b="1" lang="tr" sz="3800">
                <a:solidFill>
                  <a:srgbClr val="FFFF00"/>
                </a:solidFill>
              </a:rPr>
              <a:t>HALİKARNAS BALIKÇISI’NIN (Bazı) ESERLERİ:</a:t>
            </a:r>
            <a:endParaRPr b="1"/>
          </a:p>
          <a:p>
            <a:pPr indent="-349758" lvl="0" marL="448056" rtl="0" algn="l">
              <a:spcBef>
                <a:spcPts val="375"/>
              </a:spcBef>
              <a:spcAft>
                <a:spcPts val="0"/>
              </a:spcAft>
              <a:buSzPct val="80000"/>
              <a:buChar char="⦿"/>
            </a:pPr>
            <a:r>
              <a:rPr b="1" lang="tr">
                <a:solidFill>
                  <a:srgbClr val="FFFF00"/>
                </a:solidFill>
              </a:rPr>
              <a:t>Hikâye</a:t>
            </a:r>
            <a:r>
              <a:rPr b="1" lang="tr"/>
              <a:t>:</a:t>
            </a:r>
            <a:r>
              <a:rPr b="1" lang="tr"/>
              <a:t> </a:t>
            </a:r>
            <a:endParaRPr b="1"/>
          </a:p>
          <a:p>
            <a:pPr indent="-349758" lvl="0" marL="448056" rtl="0" algn="l">
              <a:spcBef>
                <a:spcPts val="375"/>
              </a:spcBef>
              <a:spcAft>
                <a:spcPts val="0"/>
              </a:spcAft>
              <a:buSzPct val="80000"/>
              <a:buFont typeface="Arial"/>
              <a:buChar char="•"/>
            </a:pPr>
            <a:r>
              <a:rPr b="1" lang="tr"/>
              <a:t>Ege Kıyılarından (1939) </a:t>
            </a:r>
            <a:endParaRPr b="1"/>
          </a:p>
          <a:p>
            <a:pPr indent="-349758" lvl="0" marL="448056" rtl="0" algn="l">
              <a:spcBef>
                <a:spcPts val="375"/>
              </a:spcBef>
              <a:spcAft>
                <a:spcPts val="0"/>
              </a:spcAft>
              <a:buSzPct val="80000"/>
              <a:buFont typeface="Arial"/>
              <a:buChar char="•"/>
            </a:pPr>
            <a:r>
              <a:rPr b="1" lang="tr"/>
              <a:t>Merhaba Akdeniz (1947) </a:t>
            </a:r>
            <a:endParaRPr b="1"/>
          </a:p>
          <a:p>
            <a:pPr indent="-349758" lvl="0" marL="448056" rtl="0" algn="l">
              <a:spcBef>
                <a:spcPts val="375"/>
              </a:spcBef>
              <a:spcAft>
                <a:spcPts val="0"/>
              </a:spcAft>
              <a:buSzPct val="80000"/>
              <a:buFont typeface="Arial"/>
              <a:buChar char="•"/>
            </a:pPr>
            <a:r>
              <a:rPr b="1" lang="tr"/>
              <a:t>Ege'nin Dibi (1952) </a:t>
            </a:r>
            <a:endParaRPr b="1"/>
          </a:p>
          <a:p>
            <a:pPr indent="-349758" lvl="0" marL="448056" rtl="0" algn="l">
              <a:spcBef>
                <a:spcPts val="375"/>
              </a:spcBef>
              <a:spcAft>
                <a:spcPts val="0"/>
              </a:spcAft>
              <a:buSzPct val="80000"/>
              <a:buFont typeface="Arial"/>
              <a:buChar char="•"/>
            </a:pPr>
            <a:r>
              <a:rPr b="1" lang="tr"/>
              <a:t>Yaşasın Deniz (1954) </a:t>
            </a:r>
            <a:endParaRPr b="1"/>
          </a:p>
          <a:p>
            <a:pPr indent="-349758" lvl="0" marL="448056" rtl="0" algn="l">
              <a:spcBef>
                <a:spcPts val="375"/>
              </a:spcBef>
              <a:spcAft>
                <a:spcPts val="0"/>
              </a:spcAft>
              <a:buSzPct val="80000"/>
              <a:buFont typeface="Arial"/>
              <a:buChar char="•"/>
            </a:pPr>
            <a:r>
              <a:rPr b="1" lang="tr"/>
              <a:t>Gülen Ada (1957) </a:t>
            </a:r>
            <a:endParaRPr b="1"/>
          </a:p>
          <a:p>
            <a:pPr indent="-349758" lvl="0" marL="448056" rtl="0" algn="l">
              <a:spcBef>
                <a:spcPts val="375"/>
              </a:spcBef>
              <a:spcAft>
                <a:spcPts val="0"/>
              </a:spcAft>
              <a:buSzPct val="80000"/>
              <a:buFont typeface="Arial"/>
              <a:buChar char="•"/>
            </a:pPr>
            <a:r>
              <a:rPr b="1" lang="tr"/>
              <a:t>Ege'den (1972) </a:t>
            </a:r>
            <a:endParaRPr b="1"/>
          </a:p>
          <a:p>
            <a:pPr indent="-349758" lvl="0" marL="448056" rtl="0" algn="l">
              <a:spcBef>
                <a:spcPts val="375"/>
              </a:spcBef>
              <a:spcAft>
                <a:spcPts val="0"/>
              </a:spcAft>
              <a:buSzPct val="80000"/>
              <a:buFont typeface="Arial"/>
              <a:buChar char="•"/>
            </a:pPr>
            <a:r>
              <a:rPr b="1" lang="tr"/>
              <a:t>Gençlik Denizlerinde (1973) </a:t>
            </a:r>
            <a:endParaRPr b="1"/>
          </a:p>
          <a:p>
            <a:pPr indent="0" lvl="0" marL="64008" rtl="0" algn="l">
              <a:spcBef>
                <a:spcPts val="375"/>
              </a:spcBef>
              <a:spcAft>
                <a:spcPts val="0"/>
              </a:spcAft>
              <a:buSzPct val="80000"/>
              <a:buNone/>
            </a:pPr>
            <a:r>
              <a:t/>
            </a:r>
            <a:endParaRPr b="1"/>
          </a:p>
          <a:p>
            <a:pPr indent="-349758" lvl="0" marL="448056" rtl="0" algn="l">
              <a:spcBef>
                <a:spcPts val="375"/>
              </a:spcBef>
              <a:spcAft>
                <a:spcPts val="0"/>
              </a:spcAft>
              <a:buSzPct val="80000"/>
              <a:buChar char="⦿"/>
            </a:pPr>
            <a:r>
              <a:rPr b="1" lang="tr">
                <a:solidFill>
                  <a:srgbClr val="FFFF00"/>
                </a:solidFill>
              </a:rPr>
              <a:t>Roman</a:t>
            </a:r>
            <a:r>
              <a:rPr b="1" lang="tr"/>
              <a:t>:</a:t>
            </a:r>
            <a:r>
              <a:rPr b="1" lang="tr"/>
              <a:t> </a:t>
            </a:r>
            <a:endParaRPr b="1"/>
          </a:p>
          <a:p>
            <a:pPr indent="-349758" lvl="0" marL="448056" rtl="0" algn="l">
              <a:spcBef>
                <a:spcPts val="375"/>
              </a:spcBef>
              <a:spcAft>
                <a:spcPts val="0"/>
              </a:spcAft>
              <a:buSzPct val="80000"/>
              <a:buFont typeface="Arial"/>
              <a:buChar char="•"/>
            </a:pPr>
            <a:r>
              <a:rPr b="1" lang="tr"/>
              <a:t>Aganta Burina Burinata (1946) </a:t>
            </a:r>
            <a:endParaRPr b="1"/>
          </a:p>
          <a:p>
            <a:pPr indent="-349758" lvl="0" marL="448056" rtl="0" algn="l">
              <a:spcBef>
                <a:spcPts val="375"/>
              </a:spcBef>
              <a:spcAft>
                <a:spcPts val="0"/>
              </a:spcAft>
              <a:buSzPct val="80000"/>
              <a:buFont typeface="Arial"/>
              <a:buChar char="•"/>
            </a:pPr>
            <a:r>
              <a:rPr b="1" lang="tr"/>
              <a:t>Ötelerin Çocuğu (1956) </a:t>
            </a:r>
            <a:endParaRPr b="1"/>
          </a:p>
          <a:p>
            <a:pPr indent="-349758" lvl="0" marL="448056" rtl="0" algn="l">
              <a:spcBef>
                <a:spcPts val="375"/>
              </a:spcBef>
              <a:spcAft>
                <a:spcPts val="0"/>
              </a:spcAft>
              <a:buSzPct val="80000"/>
              <a:buFont typeface="Arial"/>
              <a:buChar char="•"/>
            </a:pPr>
            <a:r>
              <a:rPr b="1" lang="tr"/>
              <a:t>Uluç Reis (1962) </a:t>
            </a:r>
            <a:endParaRPr b="1"/>
          </a:p>
          <a:p>
            <a:pPr indent="-349758" lvl="0" marL="448056" rtl="0" algn="l">
              <a:spcBef>
                <a:spcPts val="375"/>
              </a:spcBef>
              <a:spcAft>
                <a:spcPts val="0"/>
              </a:spcAft>
              <a:buSzPct val="80000"/>
              <a:buFont typeface="Arial"/>
              <a:buChar char="•"/>
            </a:pPr>
            <a:r>
              <a:rPr b="1" lang="tr"/>
              <a:t>Turgut Reis (1966) </a:t>
            </a:r>
            <a:endParaRPr b="1"/>
          </a:p>
          <a:p>
            <a:pPr indent="-349758" lvl="0" marL="448056" rtl="0" algn="l">
              <a:spcBef>
                <a:spcPts val="375"/>
              </a:spcBef>
              <a:spcAft>
                <a:spcPts val="0"/>
              </a:spcAft>
              <a:buSzPct val="80000"/>
              <a:buFont typeface="Arial"/>
              <a:buChar char="•"/>
            </a:pPr>
            <a:r>
              <a:rPr b="1" lang="tr"/>
              <a:t>Deniz Gurbetçileri (1969) </a:t>
            </a:r>
            <a:endParaRPr b="1"/>
          </a:p>
          <a:p>
            <a:pPr indent="-288797" lvl="0" marL="448056" rtl="0" algn="l">
              <a:spcBef>
                <a:spcPts val="375"/>
              </a:spcBef>
              <a:spcAft>
                <a:spcPts val="0"/>
              </a:spcAft>
              <a:buSzPct val="80000"/>
              <a:buNone/>
            </a:pPr>
            <a:r>
              <a:t/>
            </a:r>
            <a:endParaRPr b="1"/>
          </a:p>
          <a:p>
            <a:pPr indent="-349758" lvl="0" marL="448056" rtl="0" algn="l">
              <a:spcBef>
                <a:spcPts val="375"/>
              </a:spcBef>
              <a:spcAft>
                <a:spcPts val="0"/>
              </a:spcAft>
              <a:buSzPct val="80000"/>
              <a:buChar char="⦿"/>
            </a:pPr>
            <a:r>
              <a:rPr b="1" lang="tr">
                <a:solidFill>
                  <a:srgbClr val="FFFF00"/>
                </a:solidFill>
              </a:rPr>
              <a:t>Hatıra (Anı)</a:t>
            </a:r>
            <a:r>
              <a:rPr b="1" lang="tr"/>
              <a:t>:</a:t>
            </a:r>
            <a:r>
              <a:rPr b="1" lang="tr"/>
              <a:t> </a:t>
            </a:r>
            <a:endParaRPr b="1"/>
          </a:p>
          <a:p>
            <a:pPr indent="-349758" lvl="0" marL="448056" rtl="0" algn="l">
              <a:spcBef>
                <a:spcPts val="375"/>
              </a:spcBef>
              <a:spcAft>
                <a:spcPts val="0"/>
              </a:spcAft>
              <a:buSzPct val="80000"/>
              <a:buFont typeface="Arial"/>
              <a:buChar char="•"/>
            </a:pPr>
            <a:r>
              <a:rPr b="1" lang="tr"/>
              <a:t>Mavi Sürgün (1961) </a:t>
            </a:r>
            <a:endParaRPr b="1"/>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118"/>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pic>
        <p:nvPicPr>
          <p:cNvPr descr="D:\Desktop\Ekran görüntüsü 2021-05-24 213032.jpg" id="707" name="Google Shape;707;p118"/>
          <p:cNvPicPr preferRelativeResize="0"/>
          <p:nvPr/>
        </p:nvPicPr>
        <p:blipFill rotWithShape="1">
          <a:blip r:embed="rId3">
            <a:alphaModFix/>
          </a:blip>
          <a:srcRect b="0" l="0" r="0" t="0"/>
          <a:stretch/>
        </p:blipFill>
        <p:spPr>
          <a:xfrm>
            <a:off x="2495399" y="452374"/>
            <a:ext cx="3616525" cy="3886050"/>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90000">
              <a:srgbClr val="000000">
                <a:alpha val="40000"/>
              </a:srgbClr>
            </a:outerShdw>
          </a:effectLst>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119"/>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713" name="Google Shape;713;p119"/>
          <p:cNvSpPr txBox="1"/>
          <p:nvPr>
            <p:ph idx="4294967295" type="body"/>
          </p:nvPr>
        </p:nvSpPr>
        <p:spPr>
          <a:xfrm>
            <a:off x="179500" y="141475"/>
            <a:ext cx="8856900" cy="4657800"/>
          </a:xfrm>
          <a:prstGeom prst="rect">
            <a:avLst/>
          </a:prstGeom>
          <a:noFill/>
          <a:ln>
            <a:noFill/>
          </a:ln>
        </p:spPr>
        <p:txBody>
          <a:bodyPr anchorCtr="0" anchor="t" bIns="45700" lIns="91425" spcFirstLastPara="1" rIns="91425" wrap="square" tIns="45700">
            <a:normAutofit fontScale="77500" lnSpcReduction="20000"/>
          </a:bodyPr>
          <a:lstStyle/>
          <a:p>
            <a:pPr indent="-384047" lvl="0" marL="448056" rtl="0" algn="ctr">
              <a:lnSpc>
                <a:spcPct val="100000"/>
              </a:lnSpc>
              <a:spcBef>
                <a:spcPts val="0"/>
              </a:spcBef>
              <a:spcAft>
                <a:spcPts val="0"/>
              </a:spcAft>
              <a:buSzPct val="66493"/>
              <a:buFont typeface="Noto Sans Symbols"/>
              <a:buNone/>
            </a:pPr>
            <a:r>
              <a:rPr b="1" lang="tr" sz="3850">
                <a:solidFill>
                  <a:srgbClr val="FFFF00"/>
                </a:solidFill>
              </a:rPr>
              <a:t>HALDUN TANER (1915 — 1986)</a:t>
            </a:r>
            <a:endParaRPr sz="3850"/>
          </a:p>
          <a:p>
            <a:pPr indent="-352044" lvl="0" marL="448056" rtl="0" algn="l">
              <a:lnSpc>
                <a:spcPct val="100000"/>
              </a:lnSpc>
              <a:spcBef>
                <a:spcPts val="560"/>
              </a:spcBef>
              <a:spcAft>
                <a:spcPts val="0"/>
              </a:spcAft>
              <a:buSzPct val="80000"/>
              <a:buChar char="⦿"/>
            </a:pPr>
            <a:r>
              <a:rPr lang="tr" sz="2800"/>
              <a:t>Öykü ve oyun yazarıdır.</a:t>
            </a:r>
            <a:endParaRPr/>
          </a:p>
          <a:p>
            <a:pPr indent="-352044" lvl="0" marL="448056" rtl="0" algn="l">
              <a:lnSpc>
                <a:spcPct val="100000"/>
              </a:lnSpc>
              <a:spcBef>
                <a:spcPts val="560"/>
              </a:spcBef>
              <a:spcAft>
                <a:spcPts val="0"/>
              </a:spcAft>
              <a:buSzPct val="80000"/>
              <a:buChar char="⦿"/>
            </a:pPr>
            <a:r>
              <a:rPr lang="tr" sz="2800"/>
              <a:t>Eserlerinde çağının sorunlarını ortaya koymuş, eser kişilerinden hareketle çözümler de sunmuştur.</a:t>
            </a:r>
            <a:endParaRPr/>
          </a:p>
          <a:p>
            <a:pPr indent="-352044" lvl="0" marL="448056" rtl="0" algn="l">
              <a:lnSpc>
                <a:spcPct val="100000"/>
              </a:lnSpc>
              <a:spcBef>
                <a:spcPts val="560"/>
              </a:spcBef>
              <a:spcAft>
                <a:spcPts val="0"/>
              </a:spcAft>
              <a:buSzPct val="80000"/>
              <a:buChar char="⦿"/>
            </a:pPr>
            <a:r>
              <a:rPr lang="tr" sz="2800"/>
              <a:t>Epik tiyatronun bizdeki öncüsüdür.</a:t>
            </a:r>
            <a:endParaRPr/>
          </a:p>
          <a:p>
            <a:pPr indent="-384047" lvl="0" marL="448056" rtl="0" algn="l">
              <a:lnSpc>
                <a:spcPct val="100000"/>
              </a:lnSpc>
              <a:spcBef>
                <a:spcPts val="480"/>
              </a:spcBef>
              <a:spcAft>
                <a:spcPts val="0"/>
              </a:spcAft>
              <a:buClr>
                <a:srgbClr val="FF388C"/>
              </a:buClr>
              <a:buSzPct val="80000"/>
              <a:buNone/>
            </a:pPr>
            <a:r>
              <a:t/>
            </a:r>
            <a:endParaRPr b="1" sz="2400">
              <a:solidFill>
                <a:srgbClr val="FFFF00"/>
              </a:solidFill>
            </a:endParaRPr>
          </a:p>
          <a:p>
            <a:pPr indent="-384047" lvl="0" marL="448056" rtl="0" algn="l">
              <a:lnSpc>
                <a:spcPct val="100000"/>
              </a:lnSpc>
              <a:spcBef>
                <a:spcPts val="480"/>
              </a:spcBef>
              <a:spcAft>
                <a:spcPts val="0"/>
              </a:spcAft>
              <a:buClr>
                <a:srgbClr val="FF388C"/>
              </a:buClr>
              <a:buSzPct val="80000"/>
              <a:buNone/>
            </a:pPr>
            <a:r>
              <a:rPr b="1" lang="tr" sz="2400">
                <a:solidFill>
                  <a:srgbClr val="FFFF00"/>
                </a:solidFill>
              </a:rPr>
              <a:t>Bazı Eserleri:</a:t>
            </a:r>
            <a:endParaRPr b="1" i="1" sz="2400">
              <a:solidFill>
                <a:srgbClr val="FFFFFF"/>
              </a:solidFill>
            </a:endParaRPr>
          </a:p>
          <a:p>
            <a:pPr indent="-352044" lvl="0" marL="448056" rtl="0" algn="l">
              <a:lnSpc>
                <a:spcPct val="100000"/>
              </a:lnSpc>
              <a:spcBef>
                <a:spcPts val="560"/>
              </a:spcBef>
              <a:spcAft>
                <a:spcPts val="0"/>
              </a:spcAft>
              <a:buSzPct val="80000"/>
              <a:buChar char="⦿"/>
            </a:pPr>
            <a:r>
              <a:rPr b="1" lang="tr" sz="2800"/>
              <a:t>Öykü:</a:t>
            </a:r>
            <a:r>
              <a:rPr lang="tr" sz="2800"/>
              <a:t> Yaşasın Demokrasi, Şişhane’ye Yağmur Yağıyordu, On İkiye Bir Var, Sancho’nun Sabah Yürüyüşü, Ayışığında Çalışkur, Konçinalar, Yalıda Sabah</a:t>
            </a:r>
            <a:endParaRPr/>
          </a:p>
          <a:p>
            <a:pPr indent="-352044" lvl="0" marL="448056" rtl="0" algn="l">
              <a:lnSpc>
                <a:spcPct val="100000"/>
              </a:lnSpc>
              <a:spcBef>
                <a:spcPts val="560"/>
              </a:spcBef>
              <a:spcAft>
                <a:spcPts val="0"/>
              </a:spcAft>
              <a:buSzPct val="80000"/>
              <a:buChar char="⦿"/>
            </a:pPr>
            <a:r>
              <a:rPr b="1" lang="tr" sz="2800"/>
              <a:t>Tiyatro:</a:t>
            </a:r>
            <a:r>
              <a:rPr lang="tr" sz="2800"/>
              <a:t> Günün Adamı, Dışarıdakiler, Huzur Çıkmazı, Keşanlı Ali Destanı, Gözlerimi Kaparım Vazifemi Yaparım, Fazilet Eczanesi, Zilli Zarife</a:t>
            </a:r>
            <a:endParaRPr/>
          </a:p>
          <a:p>
            <a:pPr indent="-352044" lvl="0" marL="448056" rtl="0" algn="l">
              <a:lnSpc>
                <a:spcPct val="100000"/>
              </a:lnSpc>
              <a:spcBef>
                <a:spcPts val="560"/>
              </a:spcBef>
              <a:spcAft>
                <a:spcPts val="0"/>
              </a:spcAft>
              <a:buSzPct val="80000"/>
              <a:buChar char="⦿"/>
            </a:pPr>
            <a:r>
              <a:rPr b="1" lang="tr" sz="2800"/>
              <a:t>Portre / Anı:</a:t>
            </a:r>
            <a:r>
              <a:rPr lang="tr" sz="2800"/>
              <a:t> Ölür İse Ten Ölür Canlar Ölesi Değil...</a:t>
            </a:r>
            <a:endParaRPr sz="2800"/>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120"/>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pic>
        <p:nvPicPr>
          <p:cNvPr descr="D:\Desktop\Ekran görüntüsü 2021-05-24 213235.jpg" id="719" name="Google Shape;719;p120"/>
          <p:cNvPicPr preferRelativeResize="0"/>
          <p:nvPr/>
        </p:nvPicPr>
        <p:blipFill rotWithShape="1">
          <a:blip r:embed="rId3">
            <a:alphaModFix/>
          </a:blip>
          <a:srcRect b="0" l="0" r="0" t="0"/>
          <a:stretch/>
        </p:blipFill>
        <p:spPr>
          <a:xfrm>
            <a:off x="2369550" y="439425"/>
            <a:ext cx="3720825" cy="3984875"/>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90000">
              <a:srgbClr val="000000">
                <a:alpha val="40000"/>
              </a:srgbClr>
            </a:outerShdw>
          </a:effectLst>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121"/>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725" name="Google Shape;725;p121"/>
          <p:cNvSpPr txBox="1"/>
          <p:nvPr>
            <p:ph idx="4294967295" type="body"/>
          </p:nvPr>
        </p:nvSpPr>
        <p:spPr>
          <a:xfrm>
            <a:off x="387375" y="263099"/>
            <a:ext cx="7970400" cy="4617300"/>
          </a:xfrm>
          <a:prstGeom prst="rect">
            <a:avLst/>
          </a:prstGeom>
          <a:noFill/>
          <a:ln>
            <a:noFill/>
          </a:ln>
        </p:spPr>
        <p:txBody>
          <a:bodyPr anchorCtr="0" anchor="t" bIns="45700" lIns="91425" spcFirstLastPara="1" rIns="91425" wrap="square" tIns="45700">
            <a:normAutofit fontScale="92500" lnSpcReduction="20000"/>
          </a:bodyPr>
          <a:lstStyle/>
          <a:p>
            <a:pPr indent="-384047" lvl="0" marL="448056" rtl="0" algn="ctr">
              <a:lnSpc>
                <a:spcPct val="100000"/>
              </a:lnSpc>
              <a:spcBef>
                <a:spcPts val="0"/>
              </a:spcBef>
              <a:spcAft>
                <a:spcPts val="0"/>
              </a:spcAft>
              <a:buSzPct val="73142"/>
              <a:buFont typeface="Noto Sans Symbols"/>
              <a:buNone/>
            </a:pPr>
            <a:r>
              <a:rPr b="1" lang="tr" sz="3500">
                <a:solidFill>
                  <a:srgbClr val="FFFF00"/>
                </a:solidFill>
              </a:rPr>
              <a:t>ATTİLA İLHAN (1925 — 2005)</a:t>
            </a:r>
            <a:endParaRPr sz="3500"/>
          </a:p>
          <a:p>
            <a:pPr indent="-372617" lvl="0" marL="448056" rtl="0" algn="l">
              <a:lnSpc>
                <a:spcPct val="100000"/>
              </a:lnSpc>
              <a:spcBef>
                <a:spcPts val="600"/>
              </a:spcBef>
              <a:spcAft>
                <a:spcPts val="0"/>
              </a:spcAft>
              <a:buSzPct val="80000"/>
              <a:buChar char="⦿"/>
            </a:pPr>
            <a:r>
              <a:rPr b="1" lang="tr">
                <a:highlight>
                  <a:srgbClr val="0000FF"/>
                </a:highlight>
              </a:rPr>
              <a:t>Mavi Akımı</a:t>
            </a:r>
            <a:r>
              <a:rPr lang="tr"/>
              <a:t>’nın öncüsüdür.</a:t>
            </a:r>
            <a:endParaRPr/>
          </a:p>
          <a:p>
            <a:pPr indent="-372617" lvl="0" marL="448056" rtl="0" algn="l">
              <a:lnSpc>
                <a:spcPct val="100000"/>
              </a:lnSpc>
              <a:spcBef>
                <a:spcPts val="600"/>
              </a:spcBef>
              <a:spcAft>
                <a:spcPts val="0"/>
              </a:spcAft>
              <a:buSzPct val="80000"/>
              <a:buChar char="⦿"/>
            </a:pPr>
            <a:r>
              <a:rPr lang="tr"/>
              <a:t>Şiir, roman, deneme, anı, gezi yazısı türlerinde eserler vermiştir.</a:t>
            </a:r>
            <a:endParaRPr/>
          </a:p>
          <a:p>
            <a:pPr indent="-372617" lvl="0" marL="448056" rtl="0" algn="l">
              <a:lnSpc>
                <a:spcPct val="100000"/>
              </a:lnSpc>
              <a:spcBef>
                <a:spcPts val="600"/>
              </a:spcBef>
              <a:spcAft>
                <a:spcPts val="0"/>
              </a:spcAft>
              <a:buSzPct val="80000"/>
              <a:buChar char="⦿"/>
            </a:pPr>
            <a:r>
              <a:rPr lang="tr"/>
              <a:t>Daha çok bireysel ve toplumsal konuları işlediği şiirleriyle tanınmıştır.</a:t>
            </a:r>
            <a:endParaRPr/>
          </a:p>
          <a:p>
            <a:pPr indent="-384047" lvl="0" marL="448056" rtl="0" algn="l">
              <a:lnSpc>
                <a:spcPct val="100000"/>
              </a:lnSpc>
              <a:spcBef>
                <a:spcPts val="640"/>
              </a:spcBef>
              <a:spcAft>
                <a:spcPts val="0"/>
              </a:spcAft>
              <a:buClr>
                <a:srgbClr val="FF388C"/>
              </a:buClr>
              <a:buSzPct val="80000"/>
              <a:buNone/>
            </a:pPr>
            <a:r>
              <a:t/>
            </a:r>
            <a:endParaRPr b="1" sz="3200">
              <a:solidFill>
                <a:srgbClr val="FFFF00"/>
              </a:solidFill>
            </a:endParaRPr>
          </a:p>
          <a:p>
            <a:pPr indent="-384047" lvl="0" marL="448056" rtl="0" algn="l">
              <a:lnSpc>
                <a:spcPct val="100000"/>
              </a:lnSpc>
              <a:spcBef>
                <a:spcPts val="640"/>
              </a:spcBef>
              <a:spcAft>
                <a:spcPts val="0"/>
              </a:spcAft>
              <a:buClr>
                <a:srgbClr val="FF388C"/>
              </a:buClr>
              <a:buSzPct val="80000"/>
              <a:buNone/>
            </a:pPr>
            <a:r>
              <a:rPr b="1" lang="tr" sz="3200">
                <a:solidFill>
                  <a:srgbClr val="FFFF00"/>
                </a:solidFill>
              </a:rPr>
              <a:t>Bazı Eserleri:</a:t>
            </a:r>
            <a:endParaRPr b="1" i="1" sz="3200">
              <a:solidFill>
                <a:srgbClr val="FFFFFF"/>
              </a:solidFill>
            </a:endParaRPr>
          </a:p>
          <a:p>
            <a:pPr indent="-372617" lvl="0" marL="448056" rtl="0" algn="l">
              <a:lnSpc>
                <a:spcPct val="100000"/>
              </a:lnSpc>
              <a:spcBef>
                <a:spcPts val="600"/>
              </a:spcBef>
              <a:spcAft>
                <a:spcPts val="0"/>
              </a:spcAft>
              <a:buSzPct val="80000"/>
              <a:buChar char="⦿"/>
            </a:pPr>
            <a:r>
              <a:rPr b="1" lang="tr"/>
              <a:t>Şiir:</a:t>
            </a:r>
            <a:r>
              <a:rPr lang="tr"/>
              <a:t> Duvar, Sisler Bulvarı, Ben Sana Mecburum…                                              </a:t>
            </a:r>
            <a:r>
              <a:rPr b="1" lang="tr"/>
              <a:t>Roman:</a:t>
            </a:r>
            <a:r>
              <a:rPr lang="tr"/>
              <a:t> Kurtlar Sofrası, Bıçağın Ucu…</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122"/>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pic>
        <p:nvPicPr>
          <p:cNvPr descr="D:\Desktop\Ekran görüntüsü 2021-05-24 213806.jpg" id="731" name="Google Shape;731;p122"/>
          <p:cNvPicPr preferRelativeResize="0"/>
          <p:nvPr/>
        </p:nvPicPr>
        <p:blipFill rotWithShape="1">
          <a:blip r:embed="rId3">
            <a:alphaModFix/>
          </a:blip>
          <a:srcRect b="0" l="0" r="0" t="0"/>
          <a:stretch/>
        </p:blipFill>
        <p:spPr>
          <a:xfrm>
            <a:off x="2211497" y="1427055"/>
            <a:ext cx="4257675" cy="1771650"/>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90000">
              <a:srgbClr val="000000">
                <a:alpha val="40000"/>
              </a:srgbClr>
            </a:outerShdw>
          </a:effectLst>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123"/>
          <p:cNvSpPr txBox="1"/>
          <p:nvPr>
            <p:ph idx="11" type="ftr"/>
          </p:nvPr>
        </p:nvSpPr>
        <p:spPr>
          <a:xfrm>
            <a:off x="457200" y="4861417"/>
            <a:ext cx="4260056" cy="22562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tr"/>
              <a:t>www.turkedebiyati.org</a:t>
            </a:r>
            <a:endParaRPr/>
          </a:p>
        </p:txBody>
      </p:sp>
      <p:sp>
        <p:nvSpPr>
          <p:cNvPr id="737" name="Google Shape;737;p123"/>
          <p:cNvSpPr txBox="1"/>
          <p:nvPr>
            <p:ph idx="4294967295" type="body"/>
          </p:nvPr>
        </p:nvSpPr>
        <p:spPr>
          <a:xfrm>
            <a:off x="323525" y="141475"/>
            <a:ext cx="8568900" cy="4625400"/>
          </a:xfrm>
          <a:prstGeom prst="rect">
            <a:avLst/>
          </a:prstGeom>
          <a:noFill/>
          <a:ln>
            <a:noFill/>
          </a:ln>
        </p:spPr>
        <p:txBody>
          <a:bodyPr anchorCtr="0" anchor="t" bIns="45700" lIns="91425" spcFirstLastPara="1" rIns="91425" wrap="square" tIns="45700">
            <a:normAutofit fontScale="77500" lnSpcReduction="10000"/>
          </a:bodyPr>
          <a:lstStyle/>
          <a:p>
            <a:pPr indent="-384047" lvl="0" marL="448056" rtl="0" algn="ctr">
              <a:spcBef>
                <a:spcPts val="0"/>
              </a:spcBef>
              <a:spcAft>
                <a:spcPts val="0"/>
              </a:spcAft>
              <a:buSzPct val="73142"/>
              <a:buFont typeface="Noto Sans Symbols"/>
              <a:buNone/>
            </a:pPr>
            <a:r>
              <a:rPr b="1" lang="tr" sz="3500">
                <a:solidFill>
                  <a:srgbClr val="FFFF00"/>
                </a:solidFill>
              </a:rPr>
              <a:t>NECATİ CUMALI (1921 —2001)</a:t>
            </a:r>
            <a:endParaRPr sz="3500"/>
          </a:p>
          <a:p>
            <a:pPr indent="-349757" lvl="0" marL="448056" rtl="0" algn="l">
              <a:spcBef>
                <a:spcPts val="600"/>
              </a:spcBef>
              <a:spcAft>
                <a:spcPts val="0"/>
              </a:spcAft>
              <a:buSzPct val="80000"/>
              <a:buChar char="⦿"/>
            </a:pPr>
            <a:r>
              <a:rPr lang="tr"/>
              <a:t>Şiir, hikâye, roman ve tiyatro türlerinde eserler vermiştir.</a:t>
            </a:r>
            <a:endParaRPr/>
          </a:p>
          <a:p>
            <a:pPr indent="-349757" lvl="0" marL="448056" rtl="0" algn="l">
              <a:spcBef>
                <a:spcPts val="600"/>
              </a:spcBef>
              <a:spcAft>
                <a:spcPts val="0"/>
              </a:spcAft>
              <a:buSzPct val="80000"/>
              <a:buChar char="⦿"/>
            </a:pPr>
            <a:r>
              <a:rPr lang="tr"/>
              <a:t>Gözlemlerinden yola çıkarak toplumsal sorunları ele almıştır.</a:t>
            </a:r>
            <a:endParaRPr/>
          </a:p>
          <a:p>
            <a:pPr indent="0" lvl="0" marL="64008" rtl="0" algn="l">
              <a:spcBef>
                <a:spcPts val="600"/>
              </a:spcBef>
              <a:spcAft>
                <a:spcPts val="0"/>
              </a:spcAft>
              <a:buSzPct val="80000"/>
              <a:buNone/>
            </a:pPr>
            <a:r>
              <a:t/>
            </a:r>
            <a:endParaRPr/>
          </a:p>
          <a:p>
            <a:pPr indent="-384047" lvl="0" marL="448056" rtl="0" algn="l">
              <a:lnSpc>
                <a:spcPct val="80000"/>
              </a:lnSpc>
              <a:spcBef>
                <a:spcPts val="480"/>
              </a:spcBef>
              <a:spcAft>
                <a:spcPts val="0"/>
              </a:spcAft>
              <a:buClr>
                <a:srgbClr val="FF388C"/>
              </a:buClr>
              <a:buSzPct val="80000"/>
              <a:buNone/>
            </a:pPr>
            <a:r>
              <a:rPr b="1" lang="tr" sz="2400">
                <a:solidFill>
                  <a:srgbClr val="FFFF00"/>
                </a:solidFill>
              </a:rPr>
              <a:t>Bazı Eserleri:</a:t>
            </a:r>
            <a:endParaRPr b="1" i="1" sz="2400">
              <a:solidFill>
                <a:srgbClr val="FFFFFF"/>
              </a:solidFill>
            </a:endParaRPr>
          </a:p>
          <a:p>
            <a:pPr indent="-349757" lvl="0" marL="448056" rtl="0" algn="l">
              <a:spcBef>
                <a:spcPts val="600"/>
              </a:spcBef>
              <a:spcAft>
                <a:spcPts val="0"/>
              </a:spcAft>
              <a:buSzPct val="80000"/>
              <a:buChar char="⦿"/>
            </a:pPr>
            <a:r>
              <a:rPr b="1" lang="tr"/>
              <a:t>Şiir:</a:t>
            </a:r>
            <a:r>
              <a:rPr lang="tr"/>
              <a:t> Kızılçullu Yolu</a:t>
            </a:r>
            <a:endParaRPr/>
          </a:p>
          <a:p>
            <a:pPr indent="-349757" lvl="0" marL="448056" rtl="0" algn="l">
              <a:spcBef>
                <a:spcPts val="600"/>
              </a:spcBef>
              <a:spcAft>
                <a:spcPts val="0"/>
              </a:spcAft>
              <a:buSzPct val="80000"/>
              <a:buChar char="⦿"/>
            </a:pPr>
            <a:r>
              <a:rPr b="1" lang="tr"/>
              <a:t>Roman:</a:t>
            </a:r>
            <a:r>
              <a:rPr lang="tr"/>
              <a:t> Tütün Zamanı (1959) Yağmurlar ve Topraklar (1973) Aşk da Gezer (1975) </a:t>
            </a:r>
            <a:endParaRPr/>
          </a:p>
          <a:p>
            <a:pPr indent="-349757" lvl="0" marL="448056" rtl="0" algn="l">
              <a:spcBef>
                <a:spcPts val="600"/>
              </a:spcBef>
              <a:spcAft>
                <a:spcPts val="0"/>
              </a:spcAft>
              <a:buSzPct val="80000"/>
              <a:buChar char="⦿"/>
            </a:pPr>
            <a:r>
              <a:rPr b="1" lang="tr"/>
              <a:t>Oyun:</a:t>
            </a:r>
            <a:r>
              <a:rPr lang="tr"/>
              <a:t> Boş Beşik, Ezik Otlar, Susuz Yaz, Yeni Çıkan Şarkılar ya da Juliet…</a:t>
            </a:r>
            <a:endParaRPr/>
          </a:p>
          <a:p>
            <a:pPr indent="-231647" lvl="0" marL="448056" rtl="0" algn="l">
              <a:spcBef>
                <a:spcPts val="600"/>
              </a:spcBef>
              <a:spcAft>
                <a:spcPts val="0"/>
              </a:spcAft>
              <a:buSzPct val="800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anlı">
  <a:themeElements>
    <a:clrScheme name="Canlı">
      <a:dk1>
        <a:srgbClr val="000000"/>
      </a:dk1>
      <a:lt1>
        <a:srgbClr val="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Manager>www.turkedebiyati.org</Manager>
  <Company>www.turkedebiyati.org</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www.turkedebiyati.org</dc:title>
  <dc:subject>www.turkedebiyati.org</dc:subject>
  <dc:creator>www.turkedebiyati.org</dc:creator>
  <cp:keywords>www.turkedebiyati.org</cp:keywords>
  <dc:description>www.turkedebiyati.org_x000d_
Türk Dili ve Edebiyatı Kaynak Eğitim Sitesi</dc:description>
  <cp:category>www.turkedebiyati.org</cp:category>
</cp:coreProperties>
</file>