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02" autoAdjust="0"/>
  </p:normalViewPr>
  <p:slideViewPr>
    <p:cSldViewPr>
      <p:cViewPr>
        <p:scale>
          <a:sx n="79" d="100"/>
          <a:sy n="79" d="100"/>
        </p:scale>
        <p:origin x="-1704"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52C664-770C-4F13-B34C-7B7D6EE11FA6}" type="datetimeFigureOut">
              <a:rPr lang="tr-TR" smtClean="0"/>
              <a:t>23.04.2023</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www.turkceciler.com</a:t>
            </a: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1E0564-0180-469E-A379-61760659FA85}" type="slidenum">
              <a:rPr lang="tr-TR" smtClean="0"/>
              <a:t>‹#›</a:t>
            </a:fld>
            <a:endParaRPr lang="tr-TR"/>
          </a:p>
        </p:txBody>
      </p:sp>
    </p:spTree>
    <p:extLst>
      <p:ext uri="{BB962C8B-B14F-4D97-AF65-F5344CB8AC3E}">
        <p14:creationId xmlns:p14="http://schemas.microsoft.com/office/powerpoint/2010/main" val="4607394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480FB-74EA-4F26-9A17-3A1BDB30D911}" type="datetimeFigureOut">
              <a:rPr lang="tr-TR" smtClean="0"/>
              <a:t>23.04.2023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www.turkceciler.com</a:t>
            </a: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75D0B-E4DA-48D7-9A59-3D1E38F362A7}" type="slidenum">
              <a:rPr lang="tr-TR" smtClean="0"/>
              <a:t>‹#›</a:t>
            </a:fld>
            <a:endParaRPr lang="tr-TR"/>
          </a:p>
        </p:txBody>
      </p:sp>
    </p:spTree>
    <p:extLst>
      <p:ext uri="{BB962C8B-B14F-4D97-AF65-F5344CB8AC3E}">
        <p14:creationId xmlns:p14="http://schemas.microsoft.com/office/powerpoint/2010/main" val="28154595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99279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29385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DEBF7206-8867-4796-A629-F7B15CA0F2C6}" type="datetime1">
              <a:rPr lang="tr-TR" smtClean="0"/>
              <a:t>23.04.2023</a:t>
            </a:fld>
            <a:endParaRPr lang="tr-TR"/>
          </a:p>
        </p:txBody>
      </p:sp>
      <p:sp>
        <p:nvSpPr>
          <p:cNvPr id="19" name="Footer Placeholder 18"/>
          <p:cNvSpPr>
            <a:spLocks noGrp="1"/>
          </p:cNvSpPr>
          <p:nvPr>
            <p:ph type="ftr" sz="quarter" idx="11"/>
          </p:nvPr>
        </p:nvSpPr>
        <p:spPr/>
        <p:txBody>
          <a:bodyPr/>
          <a:lstStyle/>
          <a:p>
            <a:r>
              <a:rPr lang="tr-TR" smtClean="0"/>
              <a:t>www.turkedebiyati.org</a:t>
            </a:r>
            <a:endParaRPr lang="tr-TR"/>
          </a:p>
        </p:txBody>
      </p:sp>
      <p:sp>
        <p:nvSpPr>
          <p:cNvPr id="27" name="Slide Number Placeholder 26"/>
          <p:cNvSpPr>
            <a:spLocks noGrp="1"/>
          </p:cNvSpPr>
          <p:nvPr>
            <p:ph type="sldNum" sz="quarter" idx="12"/>
          </p:nvPr>
        </p:nvSpPr>
        <p:spPr/>
        <p:txBody>
          <a:bodyPr/>
          <a:lstStyle/>
          <a:p>
            <a:fld id="{FF5737F2-CE79-44A5-9090-A04D17E029A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6C5166E-A833-4279-9762-2A61B3E3EBC5}" type="datetime1">
              <a:rPr lang="tr-TR" smtClean="0"/>
              <a:t>23.04.2023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667035A-751F-4D92-A04B-B70B2CE4E090}" type="datetime1">
              <a:rPr lang="tr-TR" smtClean="0"/>
              <a:t>23.04.2023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7ADE61C-EB00-476D-ACB3-026F638D5BC7}" type="datetime1">
              <a:rPr lang="tr-TR" smtClean="0"/>
              <a:t>23.04.2023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7479D8B-3003-4372-A7A7-0762883D9090}" type="datetime1">
              <a:rPr lang="tr-TR" smtClean="0"/>
              <a:t>23.04.2023</a:t>
            </a:fld>
            <a:endParaRPr lang="tr-TR"/>
          </a:p>
        </p:txBody>
      </p:sp>
      <p:sp>
        <p:nvSpPr>
          <p:cNvPr id="5" name="Footer Placeholder 4"/>
          <p:cNvSpPr>
            <a:spLocks noGrp="1"/>
          </p:cNvSpPr>
          <p:nvPr>
            <p:ph type="ftr" sz="quarter" idx="11"/>
          </p:nvPr>
        </p:nvSpPr>
        <p:spPr/>
        <p:txBody>
          <a:bodyPr/>
          <a:lstStyle/>
          <a:p>
            <a:r>
              <a:rPr lang="tr-TR" smtClean="0"/>
              <a:t>www.turkedebiyati.org</a:t>
            </a:r>
            <a:endParaRPr lang="tr-TR"/>
          </a:p>
        </p:txBody>
      </p:sp>
      <p:sp>
        <p:nvSpPr>
          <p:cNvPr id="6" name="Slide Number Placeholder 5"/>
          <p:cNvSpPr>
            <a:spLocks noGrp="1"/>
          </p:cNvSpPr>
          <p:nvPr>
            <p:ph type="sldNum" sz="quarter" idx="12"/>
          </p:nvPr>
        </p:nvSpPr>
        <p:spPr/>
        <p:txBody>
          <a:bodyPr/>
          <a:lstStyle/>
          <a:p>
            <a:fld id="{FF5737F2-CE79-44A5-9090-A04D17E029A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409D8EC-CA4A-49CC-88E9-C7B0611EB95C}" type="datetime1">
              <a:rPr lang="tr-TR" smtClean="0"/>
              <a:t>23.04.2023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F8CB86B7-3CFC-44A6-918A-637071CD2218}" type="datetime1">
              <a:rPr lang="tr-TR" smtClean="0"/>
              <a:t>23.04.2023</a:t>
            </a:fld>
            <a:endParaRPr lang="tr-TR"/>
          </a:p>
        </p:txBody>
      </p:sp>
      <p:sp>
        <p:nvSpPr>
          <p:cNvPr id="8" name="Footer Placeholder 7"/>
          <p:cNvSpPr>
            <a:spLocks noGrp="1"/>
          </p:cNvSpPr>
          <p:nvPr>
            <p:ph type="ftr" sz="quarter" idx="11"/>
          </p:nvPr>
        </p:nvSpPr>
        <p:spPr/>
        <p:txBody>
          <a:bodyPr/>
          <a:lstStyle/>
          <a:p>
            <a:r>
              <a:rPr lang="tr-TR" smtClean="0"/>
              <a:t>www.turkedebiyati.org</a:t>
            </a:r>
            <a:endParaRPr lang="tr-TR"/>
          </a:p>
        </p:txBody>
      </p:sp>
      <p:sp>
        <p:nvSpPr>
          <p:cNvPr id="9" name="Slide Number Placeholder 8"/>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348D9783-9B08-49AB-95E0-82D732650FE0}" type="datetime1">
              <a:rPr lang="tr-TR" smtClean="0"/>
              <a:t>23.04.2023</a:t>
            </a:fld>
            <a:endParaRPr lang="tr-TR"/>
          </a:p>
        </p:txBody>
      </p:sp>
      <p:sp>
        <p:nvSpPr>
          <p:cNvPr id="4" name="Footer Placeholder 3"/>
          <p:cNvSpPr>
            <a:spLocks noGrp="1"/>
          </p:cNvSpPr>
          <p:nvPr>
            <p:ph type="ftr" sz="quarter" idx="11"/>
          </p:nvPr>
        </p:nvSpPr>
        <p:spPr/>
        <p:txBody>
          <a:bodyPr/>
          <a:lstStyle/>
          <a:p>
            <a:r>
              <a:rPr lang="tr-TR" smtClean="0"/>
              <a:t>www.turkedebiyati.org</a:t>
            </a:r>
            <a:endParaRPr lang="tr-TR"/>
          </a:p>
        </p:txBody>
      </p:sp>
      <p:sp>
        <p:nvSpPr>
          <p:cNvPr id="5" name="Slide Number Placeholder 4"/>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6689A-4032-4036-83C8-371C4084418F}" type="datetime1">
              <a:rPr lang="tr-TR" smtClean="0"/>
              <a:t>23.04.2023</a:t>
            </a:fld>
            <a:endParaRPr lang="tr-TR"/>
          </a:p>
        </p:txBody>
      </p:sp>
      <p:sp>
        <p:nvSpPr>
          <p:cNvPr id="3" name="Footer Placeholder 2"/>
          <p:cNvSpPr>
            <a:spLocks noGrp="1"/>
          </p:cNvSpPr>
          <p:nvPr>
            <p:ph type="ftr" sz="quarter" idx="11"/>
          </p:nvPr>
        </p:nvSpPr>
        <p:spPr/>
        <p:txBody>
          <a:bodyPr/>
          <a:lstStyle/>
          <a:p>
            <a:r>
              <a:rPr lang="tr-TR" smtClean="0"/>
              <a:t>www.turkedebiyati.org</a:t>
            </a:r>
            <a:endParaRPr lang="tr-TR"/>
          </a:p>
        </p:txBody>
      </p:sp>
      <p:sp>
        <p:nvSpPr>
          <p:cNvPr id="4" name="Slide Number Placeholder 3"/>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3AAF93B-DA54-4083-8F30-9326A088C84A}" type="datetime1">
              <a:rPr lang="tr-TR" smtClean="0"/>
              <a:t>23.04.2023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p:txBody>
          <a:bodyPr/>
          <a:lstStyle/>
          <a:p>
            <a:fld id="{FF5737F2-CE79-44A5-9090-A04D17E029A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359018D-5777-4FBE-A058-227E6680EAA4}" type="datetime1">
              <a:rPr lang="tr-TR" smtClean="0"/>
              <a:t>23.04.2023</a:t>
            </a:fld>
            <a:endParaRPr lang="tr-TR"/>
          </a:p>
        </p:txBody>
      </p:sp>
      <p:sp>
        <p:nvSpPr>
          <p:cNvPr id="6" name="Footer Placeholder 5"/>
          <p:cNvSpPr>
            <a:spLocks noGrp="1"/>
          </p:cNvSpPr>
          <p:nvPr>
            <p:ph type="ftr" sz="quarter" idx="11"/>
          </p:nvPr>
        </p:nvSpPr>
        <p:spPr/>
        <p:txBody>
          <a:bodyPr/>
          <a:lstStyle/>
          <a:p>
            <a:r>
              <a:rPr lang="tr-TR" smtClean="0"/>
              <a:t>www.turkedebiyati.org</a:t>
            </a:r>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F5737F2-CE79-44A5-9090-A04D17E029A8}"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5F97A1-4C03-4559-8563-E2FED8FD5348}" type="datetime1">
              <a:rPr lang="tr-TR" smtClean="0"/>
              <a:t>23.04.2023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www.turkedebiyati.org</a:t>
            </a: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5737F2-CE79-44A5-9090-A04D17E029A8}"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1753120"/>
            <a:ext cx="8604448" cy="1569660"/>
          </a:xfrm>
          <a:prstGeom prst="rect">
            <a:avLst/>
          </a:prstGeom>
        </p:spPr>
        <p:txBody>
          <a:bodyPr wrap="square">
            <a:spAutoFit/>
          </a:bodyPr>
          <a:lstStyle/>
          <a:p>
            <a:pPr algn="ctr"/>
            <a:r>
              <a:rPr lang="tr-TR" sz="9600" dirty="0" smtClean="0"/>
              <a:t>Paragrafta Yapı</a:t>
            </a:r>
            <a:endParaRPr lang="tr-TR" sz="9600" dirty="0"/>
          </a:p>
        </p:txBody>
      </p:sp>
      <p:sp>
        <p:nvSpPr>
          <p:cNvPr id="3" name="Dikdörtgen 2"/>
          <p:cNvSpPr/>
          <p:nvPr/>
        </p:nvSpPr>
        <p:spPr>
          <a:xfrm>
            <a:off x="899592" y="4132530"/>
            <a:ext cx="7272808" cy="830997"/>
          </a:xfrm>
          <a:prstGeom prst="rect">
            <a:avLst/>
          </a:prstGeom>
        </p:spPr>
        <p:txBody>
          <a:bodyPr wrap="square">
            <a:spAutoFit/>
          </a:bodyPr>
          <a:lstStyle/>
          <a:p>
            <a:pPr lvl="0" algn="ctr"/>
            <a:r>
              <a:rPr lang="tr-TR" sz="2400" b="1" dirty="0">
                <a:solidFill>
                  <a:srgbClr val="FF0000"/>
                </a:solidFill>
                <a:hlinkClick r:id="rId2"/>
              </a:rPr>
              <a:t>www.turkedebiyati.org</a:t>
            </a:r>
            <a:r>
              <a:rPr lang="tr-TR" sz="2400" b="1" dirty="0">
                <a:solidFill>
                  <a:prstClr val="white"/>
                </a:solidFill>
                <a:hlinkClick r:id="rId2"/>
              </a:rPr>
              <a:t/>
            </a:r>
            <a:br>
              <a:rPr lang="tr-TR" sz="2400" b="1" dirty="0">
                <a:solidFill>
                  <a:prstClr val="white"/>
                </a:solidFill>
                <a:hlinkClick r:id="rId2"/>
              </a:rPr>
            </a:br>
            <a:r>
              <a:rPr lang="tr-TR" sz="2400" b="1" dirty="0">
                <a:solidFill>
                  <a:prstClr val="white"/>
                </a:solidFill>
              </a:rPr>
              <a:t>Türk Dili ve Edebiyatı Kaynak Eğitim Sitesi</a:t>
            </a:r>
            <a:endParaRPr lang="tr-TR" sz="2400" b="1" dirty="0">
              <a:solidFill>
                <a:prstClr val="white"/>
              </a:solidFill>
            </a:endParaRPr>
          </a:p>
        </p:txBody>
      </p:sp>
    </p:spTree>
    <p:extLst>
      <p:ext uri="{BB962C8B-B14F-4D97-AF65-F5344CB8AC3E}">
        <p14:creationId xmlns:p14="http://schemas.microsoft.com/office/powerpoint/2010/main" val="926736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lstStyle/>
          <a:p>
            <a:r>
              <a:rPr lang="tr-TR" dirty="0" smtClean="0"/>
              <a:t>Sonuç Cümlesi</a:t>
            </a:r>
            <a:endParaRPr lang="tr-TR" dirty="0"/>
          </a:p>
        </p:txBody>
      </p:sp>
      <p:sp>
        <p:nvSpPr>
          <p:cNvPr id="3" name="İçerik Yer Tutucusu 2"/>
          <p:cNvSpPr>
            <a:spLocks noGrp="1"/>
          </p:cNvSpPr>
          <p:nvPr>
            <p:ph idx="1"/>
          </p:nvPr>
        </p:nvSpPr>
        <p:spPr>
          <a:xfrm>
            <a:off x="395536" y="1268760"/>
            <a:ext cx="8229600" cy="5040560"/>
          </a:xfrm>
        </p:spPr>
        <p:txBody>
          <a:bodyPr>
            <a:noAutofit/>
          </a:bodyPr>
          <a:lstStyle/>
          <a:p>
            <a:pPr marL="0" indent="0">
              <a:buNone/>
            </a:pPr>
            <a:r>
              <a:rPr lang="tr-TR" sz="1600" b="1" dirty="0" smtClean="0"/>
              <a:t>Örnek 1:</a:t>
            </a:r>
          </a:p>
          <a:p>
            <a:pPr marL="0" indent="0">
              <a:buNone/>
            </a:pPr>
            <a:r>
              <a:rPr lang="tr-TR" sz="1600" dirty="0" smtClean="0"/>
              <a:t>Hiç ummadığımız bir şiir, günü gelince bizim için söylenmiş izlenimini verir. Çünkü şiir eskimez; durur bir yerde, okurunu bekler. Bekler ve bir gün bulur onu. Dahası, en kötü, en sığ, en basit bir şiirden bile bir gün başka bir anlam, başka bir güzellik fışkırabilir. Bu nedenle —-.</a:t>
            </a:r>
          </a:p>
          <a:p>
            <a:pPr marL="0" indent="0">
              <a:buNone/>
            </a:pPr>
            <a:r>
              <a:rPr lang="tr-TR" sz="1600" b="1" dirty="0" smtClean="0"/>
              <a:t>Düşüncenin akışına göre bu parçanın son cümlesi aşağıdakilerden hangisiyle tamamlanabilir?</a:t>
            </a:r>
          </a:p>
          <a:p>
            <a:pPr marL="0" indent="0">
              <a:buNone/>
            </a:pPr>
            <a:r>
              <a:rPr lang="tr-TR" sz="1600" dirty="0" smtClean="0"/>
              <a:t>A) iyi şiir her okuyucuda aynı duyguları, aynı çağrışımları uyandırabilmelidir</a:t>
            </a:r>
          </a:p>
          <a:p>
            <a:pPr marL="0" indent="0">
              <a:buNone/>
            </a:pPr>
            <a:r>
              <a:rPr lang="tr-TR" sz="1600" dirty="0" smtClean="0"/>
              <a:t>B) pek çok şiir kitabı ancak şairlerinin ölümünden sonra değer kazanmıştır</a:t>
            </a:r>
          </a:p>
          <a:p>
            <a:pPr marL="0" indent="0">
              <a:buNone/>
            </a:pPr>
            <a:r>
              <a:rPr lang="tr-TR" sz="1600" dirty="0" smtClean="0"/>
              <a:t>C) sanat değeri taşıyan şiirler eskimiş olanlardır</a:t>
            </a:r>
          </a:p>
          <a:p>
            <a:pPr marL="0" indent="0">
              <a:buNone/>
            </a:pPr>
            <a:r>
              <a:rPr lang="tr-TR" sz="1600" dirty="0" smtClean="0"/>
              <a:t>D) eleştirmenler, okuyacakları şiir kitabını seçmede okurlara yol göstermelidirler</a:t>
            </a:r>
          </a:p>
          <a:p>
            <a:pPr marL="0" indent="0">
              <a:buNone/>
            </a:pPr>
            <a:r>
              <a:rPr lang="tr-TR" sz="1600" dirty="0" smtClean="0">
                <a:solidFill>
                  <a:srgbClr val="FF0000"/>
                </a:solidFill>
              </a:rPr>
              <a:t>E) şiir değerlendirmelerinde olumsuz ve kesin yargılardan olabildiğince kaçınmak gerekir</a:t>
            </a:r>
          </a:p>
          <a:p>
            <a:pPr marL="0" indent="0">
              <a:buNone/>
            </a:pPr>
            <a:r>
              <a:rPr lang="tr-TR" sz="1600" dirty="0" smtClean="0"/>
              <a:t>(1999 – ÖSS)</a:t>
            </a:r>
          </a:p>
          <a:p>
            <a:pPr marL="0" indent="0">
              <a:buNone/>
            </a:pPr>
            <a:r>
              <a:rPr lang="tr-TR" sz="1600" b="1" dirty="0" smtClean="0"/>
              <a:t>Çözüm:</a:t>
            </a:r>
          </a:p>
          <a:p>
            <a:pPr marL="0" indent="0">
              <a:buNone/>
            </a:pPr>
            <a:r>
              <a:rPr lang="tr-TR" sz="1600" dirty="0" smtClean="0"/>
              <a:t>Parçada şiirin eskimediği, en niteliksiz şiirden bile bir gün başka anlam ve güzellik meydana çıkabileceği anlatılmak isteniyor. Parça “Bu nedenle sözüyle devam edeceği için, parçanın son cümlesi, bu anlatılanları destekleyen bir düşünceyle tamamlanmalıdır. Bu düşünceyi de E seçeneğinde görüyoruz. Cevap E </a:t>
            </a:r>
          </a:p>
          <a:p>
            <a:pPr marL="0" indent="0">
              <a:buNone/>
            </a:pPr>
            <a:r>
              <a:rPr lang="tr-TR" sz="1600" dirty="0" smtClean="0"/>
              <a:t> </a:t>
            </a:r>
            <a:endParaRPr lang="tr-TR" sz="1600" dirty="0"/>
          </a:p>
        </p:txBody>
      </p:sp>
      <p:sp>
        <p:nvSpPr>
          <p:cNvPr id="5" name="Altbilgi Yer Tutucusu 4"/>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392069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Sonuç Cümlesi</a:t>
            </a:r>
            <a:endParaRPr lang="tr-TR" b="1" dirty="0"/>
          </a:p>
        </p:txBody>
      </p:sp>
      <p:sp>
        <p:nvSpPr>
          <p:cNvPr id="3" name="İçerik Yer Tutucusu 2"/>
          <p:cNvSpPr>
            <a:spLocks noGrp="1"/>
          </p:cNvSpPr>
          <p:nvPr>
            <p:ph idx="1"/>
          </p:nvPr>
        </p:nvSpPr>
        <p:spPr/>
        <p:txBody>
          <a:bodyPr>
            <a:normAutofit fontScale="40000" lnSpcReduction="20000"/>
          </a:bodyPr>
          <a:lstStyle/>
          <a:p>
            <a:pPr marL="0" indent="0">
              <a:buNone/>
            </a:pPr>
            <a:r>
              <a:rPr lang="tr-TR" sz="4000" b="1" dirty="0" smtClean="0"/>
              <a:t>Örnek 2:</a:t>
            </a:r>
          </a:p>
          <a:p>
            <a:pPr marL="0" indent="0">
              <a:buNone/>
            </a:pPr>
            <a:r>
              <a:rPr lang="tr-TR" sz="4000" dirty="0" smtClean="0"/>
              <a:t>O, okurlarını bilgilendirmekle birlikte onları kendi düşüncelerine göre yönlendirmekten kaçınan bir eleştirmendir Ele aldığı kitabın niteliklerini sıralar; fakat onunla ilgili öznel yorumlardan kaçınır. Daha doğrusu, yapıtla ilgili kesin bir yargıya varmayı okuruna bırakır. Bu tutum —-.</a:t>
            </a:r>
          </a:p>
          <a:p>
            <a:pPr marL="0" indent="0">
              <a:buNone/>
            </a:pPr>
            <a:r>
              <a:rPr lang="tr-TR" sz="4000" b="1" dirty="0" smtClean="0"/>
              <a:t>Bu parçanın son cümlesi, düşüncenin akışına göre aşağıdakilerden hangisiyle tamamlanabilir?</a:t>
            </a:r>
          </a:p>
          <a:p>
            <a:pPr marL="0" indent="0">
              <a:buNone/>
            </a:pPr>
            <a:r>
              <a:rPr lang="tr-TR" sz="4000" dirty="0" smtClean="0">
                <a:solidFill>
                  <a:srgbClr val="FF0000"/>
                </a:solidFill>
              </a:rPr>
              <a:t>A) bilinçli bir okur kitlesinin oluşmasını sağlar</a:t>
            </a:r>
          </a:p>
          <a:p>
            <a:pPr marL="0" indent="0">
              <a:buNone/>
            </a:pPr>
            <a:r>
              <a:rPr lang="tr-TR" sz="4000" dirty="0" smtClean="0"/>
              <a:t>B) onun, bilgilerine güvenmediğini gösterir</a:t>
            </a:r>
          </a:p>
          <a:p>
            <a:pPr marL="0" indent="0">
              <a:buNone/>
            </a:pPr>
            <a:r>
              <a:rPr lang="tr-TR" sz="4000" dirty="0" smtClean="0"/>
              <a:t>C) yazarın, geniş okur kitlelerince anlaşamamasına neden olur</a:t>
            </a:r>
          </a:p>
          <a:p>
            <a:pPr marL="0" indent="0">
              <a:buNone/>
            </a:pPr>
            <a:r>
              <a:rPr lang="tr-TR" sz="4000" dirty="0" smtClean="0"/>
              <a:t>D) okurun, okuma zevkini köreltir</a:t>
            </a:r>
          </a:p>
          <a:p>
            <a:pPr marL="0" indent="0">
              <a:buNone/>
            </a:pPr>
            <a:r>
              <a:rPr lang="tr-TR" sz="4000" dirty="0" smtClean="0"/>
              <a:t>E) onun, kişiliğine olan saygıyı azaltır</a:t>
            </a:r>
          </a:p>
          <a:p>
            <a:pPr marL="0" indent="0">
              <a:buNone/>
            </a:pPr>
            <a:r>
              <a:rPr lang="tr-TR" sz="4000" dirty="0" smtClean="0"/>
              <a:t>(2002 – ÖSS)</a:t>
            </a:r>
          </a:p>
          <a:p>
            <a:pPr marL="0" indent="0">
              <a:buNone/>
            </a:pPr>
            <a:endParaRPr lang="tr-TR" dirty="0" smtClean="0"/>
          </a:p>
          <a:p>
            <a:pPr marL="0" indent="0">
              <a:buNone/>
            </a:pPr>
            <a:r>
              <a:rPr lang="tr-TR" sz="4000" b="1" dirty="0" smtClean="0"/>
              <a:t>Çözüm:</a:t>
            </a:r>
          </a:p>
          <a:p>
            <a:pPr marL="0" indent="0">
              <a:buNone/>
            </a:pPr>
            <a:r>
              <a:rPr lang="tr-TR" sz="4000" dirty="0" smtClean="0"/>
              <a:t>Parçada sözü edilen eleştirmen, okuru bilgilendiren; ama yönlendirmeyen; yapıtla ilgili kesin yargılara okurun varmasını sağlayan bir tutum takınıyor. Dolayısıyla bu tutum, bilinçli bir okur kitlesinin oluşmasını sağlayacak bir tutumdur.</a:t>
            </a:r>
          </a:p>
          <a:p>
            <a:pPr marL="0" indent="0">
              <a:buNone/>
            </a:pPr>
            <a:r>
              <a:rPr lang="tr-TR" sz="4000" dirty="0" smtClean="0"/>
              <a:t>Cevap A</a:t>
            </a:r>
            <a:endParaRPr lang="tr-TR" sz="4000" dirty="0"/>
          </a:p>
        </p:txBody>
      </p:sp>
      <p:sp>
        <p:nvSpPr>
          <p:cNvPr id="4" name="Altbilgi Yer Tutucusu 3"/>
          <p:cNvSpPr>
            <a:spLocks noGrp="1"/>
          </p:cNvSpPr>
          <p:nvPr>
            <p:ph type="ftr" sz="quarter" idx="11"/>
          </p:nvPr>
        </p:nvSpPr>
        <p:spPr/>
        <p:txBody>
          <a:bodyPr/>
          <a:lstStyle/>
          <a:p>
            <a:pPr algn="ctr"/>
            <a:r>
              <a:rPr lang="tr-TR" b="1" smtClean="0"/>
              <a:t>www.turkedebiyati.org</a:t>
            </a:r>
            <a:endParaRPr lang="tr-TR" b="1" dirty="0"/>
          </a:p>
        </p:txBody>
      </p:sp>
    </p:spTree>
    <p:extLst>
      <p:ext uri="{BB962C8B-B14F-4D97-AF65-F5344CB8AC3E}">
        <p14:creationId xmlns:p14="http://schemas.microsoft.com/office/powerpoint/2010/main" val="1529988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Sonuç Cümlesi</a:t>
            </a:r>
            <a:endParaRPr lang="tr-TR" b="1" dirty="0"/>
          </a:p>
        </p:txBody>
      </p:sp>
      <p:sp>
        <p:nvSpPr>
          <p:cNvPr id="3" name="İçerik Yer Tutucusu 2"/>
          <p:cNvSpPr>
            <a:spLocks noGrp="1"/>
          </p:cNvSpPr>
          <p:nvPr>
            <p:ph idx="1"/>
          </p:nvPr>
        </p:nvSpPr>
        <p:spPr/>
        <p:txBody>
          <a:bodyPr>
            <a:normAutofit fontScale="25000" lnSpcReduction="20000"/>
          </a:bodyPr>
          <a:lstStyle/>
          <a:p>
            <a:pPr marL="0" indent="0">
              <a:buNone/>
            </a:pPr>
            <a:r>
              <a:rPr lang="tr-TR" sz="6400" b="1" dirty="0" smtClean="0"/>
              <a:t>Örnek 3:</a:t>
            </a:r>
          </a:p>
          <a:p>
            <a:pPr marL="0" indent="0">
              <a:buNone/>
            </a:pPr>
            <a:r>
              <a:rPr lang="tr-TR" sz="6400" dirty="0" smtClean="0"/>
              <a:t>Başarılı şairlerin hepsi, kendilerinden önceki şairlerin şiirlerini okuyarak öğrenmişlerdir şiir yazmayı. Kendi başınıza da olsa, bir ustanın denetiminde de olsa, şiir yazmayı öğrenmek için ne yapmanız gerektiği bellidir; Beğenilen şiirleri teker teker okuyacak, değerlendirecek, işin sırrına varmaya çalışacaksınız. Şöyle bir okuyup geçmekte değil işin sırrı. Her şairi, her şiiri ayrı ayrı, titizlikle irdeleyeceksiniz. Sözcükleri nasıl seçmiş, nasıl birbirine bağlamış? Dizeleri nasıl kurmuş? Bu türden birçok sorunun yanıtını ararken bütün emeğiniz boşa da gidebilir. Bu nedenle, —-</a:t>
            </a:r>
          </a:p>
          <a:p>
            <a:pPr marL="0" indent="0">
              <a:buNone/>
            </a:pPr>
            <a:r>
              <a:rPr lang="tr-TR" sz="6400" b="1" dirty="0" smtClean="0"/>
              <a:t>Bu parçanın sonuna, düşüncenin akışına göre aşağıdakilerden hangisi getirilebilir?</a:t>
            </a:r>
          </a:p>
          <a:p>
            <a:pPr marL="0" indent="0">
              <a:buNone/>
            </a:pPr>
            <a:r>
              <a:rPr lang="tr-TR" sz="6400" dirty="0" smtClean="0"/>
              <a:t>A) şairliğe özenen bir insanın şiiri zevk almadan okuması düşünülemez.</a:t>
            </a:r>
          </a:p>
          <a:p>
            <a:pPr marL="0" indent="0">
              <a:buNone/>
            </a:pPr>
            <a:r>
              <a:rPr lang="tr-TR" sz="6400" dirty="0" smtClean="0">
                <a:solidFill>
                  <a:srgbClr val="FF0000"/>
                </a:solidFill>
              </a:rPr>
              <a:t>B) şiir yazanlar, kimi sıkıntılara katlanmanın yanı sıra amacına ulaşamamayı da göze almalıdır.</a:t>
            </a:r>
          </a:p>
          <a:p>
            <a:pPr marL="0" indent="0">
              <a:buNone/>
            </a:pPr>
            <a:r>
              <a:rPr lang="tr-TR" sz="6400" dirty="0" smtClean="0"/>
              <a:t>C) şiir yazabilmenin ilk koşulu, iyi şiiri kötüden ayırabilmektir.</a:t>
            </a:r>
          </a:p>
          <a:p>
            <a:pPr marL="0" indent="0">
              <a:buNone/>
            </a:pPr>
            <a:r>
              <a:rPr lang="tr-TR" sz="6400" dirty="0" smtClean="0"/>
              <a:t>D) kötü şiirler, üzerinde uzun uzun çalışılmadan, değişik denemeler yapılmadan yazılanlardır.</a:t>
            </a:r>
          </a:p>
          <a:p>
            <a:pPr marL="0" indent="0">
              <a:buNone/>
            </a:pPr>
            <a:r>
              <a:rPr lang="tr-TR" sz="6400" dirty="0" smtClean="0"/>
              <a:t>E) şiirin yapısını, doğasını kavramamış insanlar, kendilerini şair sanıyorlar.</a:t>
            </a:r>
          </a:p>
          <a:p>
            <a:pPr marL="0" indent="0">
              <a:buNone/>
            </a:pPr>
            <a:endParaRPr lang="tr-TR" sz="3600" dirty="0" smtClean="0"/>
          </a:p>
          <a:p>
            <a:pPr marL="0" indent="0">
              <a:buNone/>
            </a:pPr>
            <a:r>
              <a:rPr lang="tr-TR" sz="4400" dirty="0" smtClean="0"/>
              <a:t>Çözüm:</a:t>
            </a:r>
          </a:p>
          <a:p>
            <a:pPr marL="0" indent="0">
              <a:buNone/>
            </a:pPr>
            <a:r>
              <a:rPr lang="tr-TR" sz="4400" dirty="0" smtClean="0"/>
              <a:t>Parçada, başarılı bir şair olmak için çok çalışmak gerektiği, hatta bu çalışmaların boşa gidebileceği anlatılıyor. Parçaya “Bu nedenle” sözüyle devam edildiğine göre, parçanın sonuna “şiir yazanlar, kimi sıkıntılara katlanmanın yanı sıra amacına ulaşamamayı da göze almalıdır” sözü getirilmelidir</a:t>
            </a:r>
          </a:p>
          <a:p>
            <a:pPr marL="0" indent="0">
              <a:buNone/>
            </a:pPr>
            <a:r>
              <a:rPr lang="tr-TR" sz="4400" dirty="0" smtClean="0"/>
              <a:t>Cevap B</a:t>
            </a:r>
            <a:endParaRPr lang="tr-TR" sz="44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383575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Sonuç Cümlesi</a:t>
            </a:r>
            <a:endParaRPr lang="tr-TR" b="1" dirty="0"/>
          </a:p>
        </p:txBody>
      </p:sp>
      <p:sp>
        <p:nvSpPr>
          <p:cNvPr id="3" name="İçerik Yer Tutucusu 2"/>
          <p:cNvSpPr>
            <a:spLocks noGrp="1"/>
          </p:cNvSpPr>
          <p:nvPr>
            <p:ph idx="1"/>
          </p:nvPr>
        </p:nvSpPr>
        <p:spPr/>
        <p:txBody>
          <a:bodyPr>
            <a:normAutofit fontScale="62500" lnSpcReduction="20000"/>
          </a:bodyPr>
          <a:lstStyle/>
          <a:p>
            <a:pPr marL="0" indent="0">
              <a:buNone/>
            </a:pPr>
            <a:r>
              <a:rPr lang="tr-TR" b="1" dirty="0" smtClean="0"/>
              <a:t> Örnek 4:</a:t>
            </a:r>
          </a:p>
          <a:p>
            <a:pPr marL="0" indent="0">
              <a:buNone/>
            </a:pPr>
            <a:r>
              <a:rPr lang="tr-TR" dirty="0" smtClean="0"/>
              <a:t>“Hayatım roman olur” diyenlerden özür dileyerek söyleyelim: “Yaşanmış gerçeği” öykülemek bir yazın yapıtı oluşturmaya yetmez. Yaşanmış bir olay, bir romanın, bir şiirin çıkış noktasını oluşturabilir; ama bir yapıtta, “yaşanmış gerçeklere” yer verme, yazınsal türlerin gerekli niteliklerinden değildir Çünkü insanlar sanat yapıtlarında —-.</a:t>
            </a:r>
          </a:p>
          <a:p>
            <a:pPr marL="0" indent="0">
              <a:buNone/>
            </a:pPr>
            <a:r>
              <a:rPr lang="tr-TR" b="1" dirty="0" smtClean="0"/>
              <a:t>Bu parçada boş bırakılan yere aşağıdakilerden hangisi getirilebilir?</a:t>
            </a:r>
          </a:p>
          <a:p>
            <a:pPr marL="0" indent="0">
              <a:buNone/>
            </a:pPr>
            <a:r>
              <a:rPr lang="tr-TR" dirty="0" smtClean="0"/>
              <a:t>A) yaşanmış, yaşanmakta olan gerçekleri yazmanın daha kolay olduğunu düşünürler</a:t>
            </a:r>
          </a:p>
          <a:p>
            <a:pPr marL="0" indent="0">
              <a:buNone/>
            </a:pPr>
            <a:r>
              <a:rPr lang="tr-TR" dirty="0" smtClean="0"/>
              <a:t>B) anlatılanların ne kadar etkileyici olduğunun farkındadırlar</a:t>
            </a:r>
          </a:p>
          <a:p>
            <a:pPr marL="0" indent="0">
              <a:buNone/>
            </a:pPr>
            <a:r>
              <a:rPr lang="tr-TR" dirty="0" smtClean="0"/>
              <a:t>C) düşsel öğelere ağırlık verilmesinin, okurların ilgisini çekmediğini bilirler</a:t>
            </a:r>
          </a:p>
          <a:p>
            <a:pPr marL="0" indent="0">
              <a:buNone/>
            </a:pPr>
            <a:r>
              <a:rPr lang="tr-TR" dirty="0" smtClean="0"/>
              <a:t>D) kendi yaşam gerçekleriyle anlatılanların örtüşmesini is-terler</a:t>
            </a:r>
          </a:p>
          <a:p>
            <a:pPr marL="0" indent="0">
              <a:buNone/>
            </a:pPr>
            <a:r>
              <a:rPr lang="tr-TR" dirty="0" smtClean="0">
                <a:solidFill>
                  <a:srgbClr val="FF0000"/>
                </a:solidFill>
              </a:rPr>
              <a:t>E) gerçeğe benzerliği, gerçeklikten üstün tutarlar</a:t>
            </a:r>
          </a:p>
          <a:p>
            <a:pPr marL="0" indent="0">
              <a:buNone/>
            </a:pPr>
            <a:r>
              <a:rPr lang="tr-TR" dirty="0" smtClean="0"/>
              <a:t>(2006 – ÖSS)</a:t>
            </a:r>
          </a:p>
          <a:p>
            <a:pPr marL="0" indent="0">
              <a:buNone/>
            </a:pPr>
            <a:endParaRPr lang="tr-TR" b="1" dirty="0" smtClean="0"/>
          </a:p>
          <a:p>
            <a:pPr marL="0" indent="0">
              <a:buNone/>
            </a:pPr>
            <a:r>
              <a:rPr lang="tr-TR" b="1" dirty="0" smtClean="0"/>
              <a:t>Çözüm:</a:t>
            </a:r>
          </a:p>
          <a:p>
            <a:pPr marL="0" indent="0">
              <a:buNone/>
            </a:pPr>
            <a:r>
              <a:rPr lang="tr-TR" dirty="0" smtClean="0"/>
              <a:t>Parçada yazarın; yaşanmış gerçeklere yer vermenin, yazınsal yapıtlar için gerekli bir nitelik olmadığını belirttiğini görüyoruz. Dolayısıyla bunun bilincinde olan insanlar, sanat yapıtlarında böyle bir nitelik aramaz. Buna göre, parçanın sonundaki “Çünkü insanlar sanat yapıtlarında” sözü, “gerçeğe benzerliği, gerçeklikten üstün tutarlar” sözüyle tamamlanabilir.</a:t>
            </a:r>
          </a:p>
          <a:p>
            <a:pPr marL="0" indent="0">
              <a:buNone/>
            </a:pPr>
            <a:r>
              <a:rPr lang="tr-TR" dirty="0" smtClean="0"/>
              <a:t>Cevap E </a:t>
            </a:r>
            <a:endParaRPr lang="tr-TR" dirty="0"/>
          </a:p>
        </p:txBody>
      </p:sp>
      <p:sp>
        <p:nvSpPr>
          <p:cNvPr id="5" name="Altbilgi Yer Tutucusu 4"/>
          <p:cNvSpPr>
            <a:spLocks noGrp="1"/>
          </p:cNvSpPr>
          <p:nvPr>
            <p:ph type="ftr" sz="quarter" idx="11"/>
          </p:nvPr>
        </p:nvSpPr>
        <p:spPr/>
        <p:txBody>
          <a:bodyPr/>
          <a:lstStyle/>
          <a:p>
            <a:r>
              <a:rPr lang="tr-TR" smtClean="0"/>
              <a:t>www.turkedebiyati.org</a:t>
            </a:r>
            <a:endParaRPr lang="tr-TR" dirty="0"/>
          </a:p>
        </p:txBody>
      </p:sp>
    </p:spTree>
    <p:extLst>
      <p:ext uri="{BB962C8B-B14F-4D97-AF65-F5344CB8AC3E}">
        <p14:creationId xmlns:p14="http://schemas.microsoft.com/office/powerpoint/2010/main" val="2891482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Paragrafa Cümle Yerleştirme</a:t>
            </a:r>
            <a:endParaRPr lang="tr-TR" b="1" dirty="0"/>
          </a:p>
        </p:txBody>
      </p:sp>
      <p:sp>
        <p:nvSpPr>
          <p:cNvPr id="3" name="İçerik Yer Tutucusu 2"/>
          <p:cNvSpPr>
            <a:spLocks noGrp="1"/>
          </p:cNvSpPr>
          <p:nvPr>
            <p:ph idx="1"/>
          </p:nvPr>
        </p:nvSpPr>
        <p:spPr/>
        <p:txBody>
          <a:bodyPr/>
          <a:lstStyle/>
          <a:p>
            <a:endParaRPr lang="tr-TR" dirty="0" smtClean="0"/>
          </a:p>
          <a:p>
            <a:r>
              <a:rPr lang="tr-TR" sz="3600" dirty="0" smtClean="0"/>
              <a:t>Paragrafın giriş ve sonuç cümleleri dışındaki cümleler, gelişme bölümünü oluşturur. Bu bölümdeki cümleler, çeşitli yollarla, kendilerinden önceki ve sonraki cümlelere anlamca bağlanmalıdır.</a:t>
            </a:r>
            <a:endParaRPr lang="tr-TR" sz="3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084950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pPr algn="ctr"/>
            <a:r>
              <a:rPr lang="tr-TR" b="1" dirty="0" smtClean="0"/>
              <a:t>Paragrafa Cümle Yerleştirme</a:t>
            </a:r>
            <a:endParaRPr lang="tr-TR" b="1" dirty="0"/>
          </a:p>
        </p:txBody>
      </p:sp>
      <p:sp>
        <p:nvSpPr>
          <p:cNvPr id="3" name="İçerik Yer Tutucusu 2"/>
          <p:cNvSpPr>
            <a:spLocks noGrp="1"/>
          </p:cNvSpPr>
          <p:nvPr>
            <p:ph idx="1"/>
          </p:nvPr>
        </p:nvSpPr>
        <p:spPr>
          <a:xfrm>
            <a:off x="457200" y="1196752"/>
            <a:ext cx="8229600" cy="5127848"/>
          </a:xfrm>
        </p:spPr>
        <p:txBody>
          <a:bodyPr>
            <a:normAutofit fontScale="62500" lnSpcReduction="20000"/>
          </a:bodyPr>
          <a:lstStyle/>
          <a:p>
            <a:pPr marL="0" indent="0">
              <a:buNone/>
            </a:pPr>
            <a:r>
              <a:rPr lang="tr-TR" b="1" dirty="0" smtClean="0"/>
              <a:t>Örnek 1:</a:t>
            </a:r>
          </a:p>
          <a:p>
            <a:pPr marL="0" indent="0" algn="just">
              <a:buNone/>
            </a:pPr>
            <a:r>
              <a:rPr lang="tr-TR" dirty="0" smtClean="0"/>
              <a:t>Yazdıklarımın herkesçe okunmasını istiyorum. Beni okuyanların, kitaplarımda kendinden bir parça bulabilmesini, yüreğine seslenen bir şeyler yakalayabilmesini İstiyorum. Çünkü önemli olan, okurun, kitapla ve yazarla sıcak bir bağ kurabilmesidir. Bu nedenle olabildiğince duru bir dil, yalın bir anlatım yeğliyorum. Kimi zaman kısa cümlelerim yadırganıyor; ama ben bunu bilinçli olarak yapıyorum, —- ancak benim seçimim yalınlıktan yana. Bu sadelik içinde okurun yüreğine ve beynine ulaşabiliyorsam ne mutlu bana.</a:t>
            </a:r>
          </a:p>
          <a:p>
            <a:pPr marL="0" indent="0">
              <a:buNone/>
            </a:pPr>
            <a:r>
              <a:rPr lang="tr-TR" b="1" dirty="0" smtClean="0"/>
              <a:t>Bu parçada boş bırakılan yere, düşüncenin akışma göre aşağıdakilerden hangisi getirilebilir?</a:t>
            </a:r>
          </a:p>
          <a:p>
            <a:pPr marL="0" indent="0">
              <a:buNone/>
            </a:pPr>
            <a:r>
              <a:rPr lang="tr-TR" dirty="0" smtClean="0">
                <a:solidFill>
                  <a:srgbClr val="FF0000"/>
                </a:solidFill>
              </a:rPr>
              <a:t>A) Ben de bilirim yarım sayfa süren tümceler kurmayı, süslü ve ağdalı bir dil kullanmayı</a:t>
            </a:r>
          </a:p>
          <a:p>
            <a:pPr marL="0" indent="0">
              <a:buNone/>
            </a:pPr>
            <a:r>
              <a:rPr lang="tr-TR" dirty="0" smtClean="0"/>
              <a:t>B) Zaten her konu kendi biçim ve biçemini birlikte getiriyor</a:t>
            </a:r>
          </a:p>
          <a:p>
            <a:pPr marL="0" indent="0">
              <a:buNone/>
            </a:pPr>
            <a:r>
              <a:rPr lang="tr-TR" dirty="0" smtClean="0"/>
              <a:t>C) Ben, sanat yapmak adına anlaşılmaz olmayı seçenlerden değilim</a:t>
            </a:r>
          </a:p>
          <a:p>
            <a:pPr marL="0" indent="0">
              <a:buNone/>
            </a:pPr>
            <a:r>
              <a:rPr lang="tr-TR" dirty="0" smtClean="0"/>
              <a:t>D) Her yazarın anlatımını renklendiren ilginç söz buluşlarından yararlanırım</a:t>
            </a:r>
          </a:p>
          <a:p>
            <a:pPr marL="0" indent="0">
              <a:buNone/>
            </a:pPr>
            <a:r>
              <a:rPr lang="tr-TR" dirty="0" smtClean="0"/>
              <a:t>E) Yazarken, sözcükleri seçmede ince eleyip sık dokuyorum</a:t>
            </a:r>
          </a:p>
          <a:p>
            <a:pPr marL="0" indent="0">
              <a:buNone/>
            </a:pPr>
            <a:r>
              <a:rPr lang="tr-TR" dirty="0" smtClean="0"/>
              <a:t>(2005 – ÖSS)</a:t>
            </a:r>
          </a:p>
          <a:p>
            <a:pPr marL="0" indent="0">
              <a:buNone/>
            </a:pPr>
            <a:endParaRPr lang="tr-TR" dirty="0" smtClean="0"/>
          </a:p>
          <a:p>
            <a:pPr marL="0" indent="0">
              <a:buNone/>
            </a:pPr>
            <a:r>
              <a:rPr lang="tr-TR" b="1" dirty="0" smtClean="0"/>
              <a:t>Çözüm:</a:t>
            </a:r>
          </a:p>
          <a:p>
            <a:pPr marL="0" indent="0">
              <a:buNone/>
            </a:pPr>
            <a:r>
              <a:rPr lang="tr-TR" dirty="0" smtClean="0"/>
              <a:t>Parçada yazar, okura ulaşabilmek için yalın bir anlatımı tercih ettiğini söylüyor. Boş bırakılan yerden sonra ise “—- ancak benim seçimim yalınlıktan yana” sözüyle devam ediyor Buradaki “ancak” sözcüğünün anlamca birbirine ters yargıları bağladığı anlaşılıyor. Dolayısıyla boş bırakılan yere “Ben de bilirim yarım sayfa süren tümceler kurmayı, süslü ve ağdalı bir dil kullanmayı” sözünün getirilmesi gerekir. Cevap A</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89213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792088"/>
          </a:xfrm>
        </p:spPr>
        <p:txBody>
          <a:bodyPr>
            <a:normAutofit/>
          </a:bodyPr>
          <a:lstStyle/>
          <a:p>
            <a:pPr algn="ctr"/>
            <a:r>
              <a:rPr lang="tr-TR" sz="4400" dirty="0" smtClean="0"/>
              <a:t>Paragrafa Cümle Yerleştirme</a:t>
            </a:r>
            <a:endParaRPr lang="tr-TR" sz="4400" dirty="0"/>
          </a:p>
        </p:txBody>
      </p:sp>
      <p:sp>
        <p:nvSpPr>
          <p:cNvPr id="3" name="İçerik Yer Tutucusu 2"/>
          <p:cNvSpPr>
            <a:spLocks noGrp="1"/>
          </p:cNvSpPr>
          <p:nvPr>
            <p:ph idx="1"/>
          </p:nvPr>
        </p:nvSpPr>
        <p:spPr>
          <a:xfrm>
            <a:off x="457200" y="1196752"/>
            <a:ext cx="8229600" cy="5112568"/>
          </a:xfrm>
        </p:spPr>
        <p:txBody>
          <a:bodyPr>
            <a:noAutofit/>
          </a:bodyPr>
          <a:lstStyle/>
          <a:p>
            <a:pPr marL="0" indent="0">
              <a:buNone/>
            </a:pPr>
            <a:r>
              <a:rPr lang="tr-TR" sz="1600" b="1" dirty="0" smtClean="0"/>
              <a:t>Örnek 2:</a:t>
            </a:r>
          </a:p>
          <a:p>
            <a:pPr marL="0" indent="0">
              <a:buNone/>
            </a:pPr>
            <a:r>
              <a:rPr lang="tr-TR" sz="1600" dirty="0" smtClean="0"/>
              <a:t>Yazın değeri taşıyan bir roman, bir öykü, bir oyun, yaşam çevremizi genişletir; içinde bulunduğumuz gerçek dünyanın dışına çıkarır bizi. —- Tam tersine gerçekleri değişik bir gözle görmemizi, olaylara farklı açılardan bakmamızı sağlar.</a:t>
            </a:r>
          </a:p>
          <a:p>
            <a:pPr marL="0" indent="0">
              <a:buNone/>
            </a:pPr>
            <a:r>
              <a:rPr lang="tr-TR" sz="1600" b="1" dirty="0" smtClean="0"/>
              <a:t>Bu parçada boş bırakılan yere, düşüncenin akışına göre aşağıdakilerden hangisi getirilmelidir?</a:t>
            </a:r>
          </a:p>
          <a:p>
            <a:pPr marL="0" indent="0">
              <a:buNone/>
            </a:pPr>
            <a:r>
              <a:rPr lang="tr-TR" sz="1600" dirty="0" smtClean="0">
                <a:solidFill>
                  <a:srgbClr val="FF0000"/>
                </a:solidFill>
              </a:rPr>
              <a:t>A) Bu, elbette, bir kaçış ya da kendi gerçeklerimizden kopuş değildir.</a:t>
            </a:r>
          </a:p>
          <a:p>
            <a:pPr marL="0" indent="0">
              <a:buNone/>
            </a:pPr>
            <a:r>
              <a:rPr lang="tr-TR" sz="1600" dirty="0" smtClean="0"/>
              <a:t>B) İç gerilimlerimizden, sıkıntı ve bunalımlarımızdan büyük ölçüde kurtarır.</a:t>
            </a:r>
          </a:p>
          <a:p>
            <a:pPr marL="0" indent="0">
              <a:buNone/>
            </a:pPr>
            <a:r>
              <a:rPr lang="tr-TR" sz="1600" dirty="0" smtClean="0"/>
              <a:t>C) Okuma, insanı her türlü tutkudan kurtararak özgürleştirir.</a:t>
            </a:r>
          </a:p>
          <a:p>
            <a:pPr marL="0" indent="0">
              <a:buNone/>
            </a:pPr>
            <a:r>
              <a:rPr lang="tr-TR" sz="1600" dirty="0" smtClean="0"/>
              <a:t>D) Okuyan bir kişi, bütün bilgi eksikliklerini giderebilir.</a:t>
            </a:r>
          </a:p>
          <a:p>
            <a:pPr marL="0" indent="0">
              <a:buNone/>
            </a:pPr>
            <a:r>
              <a:rPr lang="tr-TR" sz="1600" dirty="0" smtClean="0"/>
              <a:t>E) Okunan her kitap, iç zenginliğini artırır, duygulan harekete geçirir.</a:t>
            </a:r>
          </a:p>
          <a:p>
            <a:pPr marL="0" indent="0">
              <a:buNone/>
            </a:pPr>
            <a:r>
              <a:rPr lang="tr-TR" sz="1600" dirty="0" smtClean="0"/>
              <a:t>(2001 – ÖSS)</a:t>
            </a:r>
          </a:p>
          <a:p>
            <a:pPr marL="0" indent="0">
              <a:buNone/>
            </a:pPr>
            <a:r>
              <a:rPr lang="tr-TR" sz="1600" dirty="0" smtClean="0"/>
              <a:t>Çözüm:</a:t>
            </a:r>
          </a:p>
          <a:p>
            <a:pPr marL="0" indent="0">
              <a:buNone/>
            </a:pPr>
            <a:r>
              <a:rPr lang="tr-TR" sz="1600" dirty="0" smtClean="0"/>
              <a:t>Parçanın başında, yazın değeri taşıyan romanın, bizi gerçek dünyanın dışına çıkardığı; son cümlede ise “tam tersine” denerek yapılan işin gerçekleri değişik bir gözle görmemizi, olaylara farklı açılardan bakmamızı sağladığı söyleniyor. Öyleyse, iki cümle arasına “tam tersine” sözüyle anlamca bağlantı kuracak “Bu, elbette, bir kaçış ya da kendi ger-çeklerimizden kopuş değildir.” cümlesi getirilmelidir. Cevap A</a:t>
            </a:r>
            <a:endParaRPr lang="tr-TR" sz="1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4243563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710952"/>
          </a:xfrm>
        </p:spPr>
        <p:txBody>
          <a:bodyPr>
            <a:normAutofit fontScale="90000"/>
          </a:bodyPr>
          <a:lstStyle/>
          <a:p>
            <a:pPr algn="ctr"/>
            <a:r>
              <a:rPr lang="tr-TR" sz="4400" b="1" dirty="0" smtClean="0"/>
              <a:t>Paragrafa Cümle Yerleştirme</a:t>
            </a:r>
            <a:endParaRPr lang="tr-TR" sz="4400" b="1" dirty="0"/>
          </a:p>
        </p:txBody>
      </p:sp>
      <p:sp>
        <p:nvSpPr>
          <p:cNvPr id="3" name="İçerik Yer Tutucusu 2"/>
          <p:cNvSpPr>
            <a:spLocks noGrp="1"/>
          </p:cNvSpPr>
          <p:nvPr>
            <p:ph idx="1"/>
          </p:nvPr>
        </p:nvSpPr>
        <p:spPr>
          <a:xfrm>
            <a:off x="457200" y="1340768"/>
            <a:ext cx="8229600" cy="5040560"/>
          </a:xfrm>
        </p:spPr>
        <p:txBody>
          <a:bodyPr>
            <a:noAutofit/>
          </a:bodyPr>
          <a:lstStyle/>
          <a:p>
            <a:pPr marL="0" indent="0">
              <a:buNone/>
            </a:pPr>
            <a:r>
              <a:rPr lang="tr-TR" sz="1600" dirty="0" smtClean="0"/>
              <a:t> </a:t>
            </a:r>
            <a:r>
              <a:rPr lang="tr-TR" sz="1600" b="1" dirty="0" smtClean="0"/>
              <a:t>Örnek 3:</a:t>
            </a:r>
          </a:p>
          <a:p>
            <a:pPr marL="0" indent="0">
              <a:buNone/>
            </a:pPr>
            <a:r>
              <a:rPr lang="tr-TR" sz="1600" dirty="0" smtClean="0"/>
              <a:t>İnsanların beğenileri birbirine uymaz. Belki o kırmızıdan hoşlanıyor, siz yeşili seviyorsunuzdur. Belki o, Wagner’in müziğini beğeniyor, siz, Mozart’ı yeğliyorsunuzdur. —- Gördüklerinden ve dinlediklerinden aldığı tat sizinkine uymuyor diye karşınızdakini zevksizlikle, kabalıkla suçlamaya hakkınız yoktur.</a:t>
            </a:r>
          </a:p>
          <a:p>
            <a:pPr marL="0" indent="0">
              <a:buNone/>
            </a:pPr>
            <a:r>
              <a:rPr lang="tr-TR" sz="1600" dirty="0" smtClean="0"/>
              <a:t>Bu parçada boş bırakılan yere, düşüncenin akışına göre aşağıdakilerden hangisi getirilebilir?</a:t>
            </a:r>
          </a:p>
          <a:p>
            <a:pPr marL="0" indent="0">
              <a:buNone/>
            </a:pPr>
            <a:r>
              <a:rPr lang="tr-TR" sz="1600" dirty="0" smtClean="0"/>
              <a:t>A) Kimi zaman beğenilerinizin bağdaştığı da olur.</a:t>
            </a:r>
          </a:p>
          <a:p>
            <a:pPr marL="0" indent="0">
              <a:buNone/>
            </a:pPr>
            <a:r>
              <a:rPr lang="tr-TR" sz="1600" dirty="0" smtClean="0">
                <a:solidFill>
                  <a:srgbClr val="FF0000"/>
                </a:solidFill>
              </a:rPr>
              <a:t>B) Öteki sanat dallarında da böyledir bu.</a:t>
            </a:r>
          </a:p>
          <a:p>
            <a:pPr marL="0" indent="0">
              <a:buNone/>
            </a:pPr>
            <a:r>
              <a:rPr lang="tr-TR" sz="1600" dirty="0" smtClean="0"/>
              <a:t>C) Öyleyse nelerden hoşlandığınızı bilmeniz gerekir.</a:t>
            </a:r>
          </a:p>
          <a:p>
            <a:pPr marL="0" indent="0">
              <a:buNone/>
            </a:pPr>
            <a:r>
              <a:rPr lang="tr-TR" sz="1600" dirty="0" smtClean="0"/>
              <a:t>D) Çünkü, insanların beğenileriyle davranışları arasında ilişki vardır.</a:t>
            </a:r>
          </a:p>
          <a:p>
            <a:pPr marL="0" indent="0">
              <a:buNone/>
            </a:pPr>
            <a:r>
              <a:rPr lang="tr-TR" sz="1600" dirty="0" smtClean="0"/>
              <a:t>E) Değerlendirmeleri belirli ölçütlere göre yapmak gerekir</a:t>
            </a:r>
          </a:p>
          <a:p>
            <a:pPr marL="0" indent="0">
              <a:buNone/>
            </a:pPr>
            <a:r>
              <a:rPr lang="tr-TR" sz="1600" dirty="0" smtClean="0"/>
              <a:t>(2002 – ÖSS)</a:t>
            </a:r>
          </a:p>
          <a:p>
            <a:pPr marL="0" indent="0">
              <a:buNone/>
            </a:pPr>
            <a:r>
              <a:rPr lang="tr-TR" sz="1600" b="1" dirty="0" smtClean="0"/>
              <a:t>Çözüm:</a:t>
            </a:r>
          </a:p>
          <a:p>
            <a:pPr marL="0" indent="0">
              <a:buNone/>
            </a:pPr>
            <a:r>
              <a:rPr lang="tr-TR" sz="1600" dirty="0" smtClean="0"/>
              <a:t>Parçada, insanların beğenilerinin birbirine uymayabileceği söylenerek, müzik örnek gösteriliyor. Boşluktan sonra, “Gördüklerinden ve dinlediklerinden” denerek farklı sanat dallarından hoşlanmanın doğal olduğu anlatılıyor. Dolayısıyla, parçanın anlam bütünlüğünü sağlamak için, boş bırakılan yere “Öteki sanat dallarında da böyledir bu.” cümlesi getirilmelidir. Cevap B</a:t>
            </a:r>
            <a:endParaRPr lang="tr-TR" sz="1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424334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229600" cy="348648"/>
          </a:xfrm>
        </p:spPr>
        <p:txBody>
          <a:bodyPr>
            <a:noAutofit/>
          </a:bodyPr>
          <a:lstStyle/>
          <a:p>
            <a:pPr algn="ctr"/>
            <a:r>
              <a:rPr lang="tr-TR" sz="2800" b="1" dirty="0" smtClean="0"/>
              <a:t>Paragrafta Düşüncenin Akışını Bozan Cümleyi Bulma</a:t>
            </a:r>
            <a:endParaRPr lang="tr-TR" sz="2800" b="1" dirty="0"/>
          </a:p>
        </p:txBody>
      </p:sp>
      <p:sp>
        <p:nvSpPr>
          <p:cNvPr id="3" name="İçerik Yer Tutucusu 2"/>
          <p:cNvSpPr>
            <a:spLocks noGrp="1"/>
          </p:cNvSpPr>
          <p:nvPr>
            <p:ph idx="1"/>
          </p:nvPr>
        </p:nvSpPr>
        <p:spPr>
          <a:xfrm>
            <a:off x="457200" y="1628800"/>
            <a:ext cx="8229600" cy="4695800"/>
          </a:xfrm>
        </p:spPr>
        <p:txBody>
          <a:bodyPr>
            <a:normAutofit/>
          </a:bodyPr>
          <a:lstStyle/>
          <a:p>
            <a:pPr marL="0" indent="0" algn="just">
              <a:buNone/>
            </a:pPr>
            <a:r>
              <a:rPr lang="tr-TR" dirty="0" smtClean="0"/>
              <a:t>Paragrafın bir ana düşünce etrafında </a:t>
            </a:r>
            <a:r>
              <a:rPr lang="tr-TR" dirty="0" err="1" smtClean="0"/>
              <a:t>örgülendiğini</a:t>
            </a:r>
            <a:r>
              <a:rPr lang="tr-TR" dirty="0" smtClean="0"/>
              <a:t>, paragrafı oluşturan cümlelerin de anlamca birbirine bağlı olduğunu söylemiştik. Dil ve anlam bakımından birbiriyle uyumlu bu cümlelerin arasına ilgisiz bir cümlenin girmesiyle paragrafın anlam bütünlüğü bozulur. Bu cümle, paragrafta işlenen konunun farklı bir yönüyle ilgilidir, Dolayısıyla bu cümle, başka bir paragrafta bulunmalıdır ve paragraftan çıkarıldığında kendinden önceki ve sonraki cümleler birbirine dil ve anlam olarak açık bir biçimde bağlanabilmelidir.</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063209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lstStyle/>
          <a:p>
            <a:pPr algn="ctr"/>
            <a:r>
              <a:rPr lang="tr-TR" sz="2800" b="1" dirty="0">
                <a:solidFill>
                  <a:prstClr val="black"/>
                </a:solidFill>
              </a:rPr>
              <a:t>Paragrafta Düşüncenin Akışını Bozan Cümleyi Bulma</a:t>
            </a:r>
            <a:endParaRPr lang="tr-TR" dirty="0"/>
          </a:p>
        </p:txBody>
      </p:sp>
      <p:sp>
        <p:nvSpPr>
          <p:cNvPr id="3" name="İçerik Yer Tutucusu 2"/>
          <p:cNvSpPr>
            <a:spLocks noGrp="1"/>
          </p:cNvSpPr>
          <p:nvPr>
            <p:ph idx="1"/>
          </p:nvPr>
        </p:nvSpPr>
        <p:spPr>
          <a:xfrm>
            <a:off x="457200" y="1340768"/>
            <a:ext cx="8229600" cy="4983832"/>
          </a:xfrm>
        </p:spPr>
        <p:txBody>
          <a:bodyPr>
            <a:normAutofit fontScale="70000" lnSpcReduction="20000"/>
          </a:bodyPr>
          <a:lstStyle/>
          <a:p>
            <a:pPr marL="0" indent="0">
              <a:buNone/>
            </a:pPr>
            <a:r>
              <a:rPr lang="tr-TR" b="1" dirty="0" smtClean="0"/>
              <a:t>Örnek 1:</a:t>
            </a:r>
          </a:p>
          <a:p>
            <a:pPr marL="0" indent="0" algn="just">
              <a:buNone/>
            </a:pPr>
            <a:r>
              <a:rPr lang="tr-TR" dirty="0" smtClean="0"/>
              <a:t>(I) Romanlar vardır, daha ilk sayfasında olay örgüsünün çekim alanı içine alır okurunu. (II) Kan basıncını yükselten heyecanlar yaratır okurda, (III) Kimi romanlar da vardır, dilsel örüntüsüyle okurun aklına olduğu kadar yüreğine de seslenme yolunu seçer. (IV) Romanda özgünlük, derinlik, çok yönlülük aranır, (V) Daha doğrusu, okurun, okuma eylemine tüm varlığıyla katılımını sağlar. (VI) En yüksek coşkuları, estetik tutkulara dönüştürür.</a:t>
            </a:r>
          </a:p>
          <a:p>
            <a:pPr marL="0" indent="0">
              <a:buNone/>
            </a:pPr>
            <a:r>
              <a:rPr lang="tr-TR" b="1" dirty="0" smtClean="0"/>
              <a:t>Bu parçadaki numaralanmış cümlelerden hangisi düşüncenin akışını bozmaktadır?</a:t>
            </a:r>
          </a:p>
          <a:p>
            <a:pPr marL="0" indent="0">
              <a:buNone/>
            </a:pPr>
            <a:r>
              <a:rPr lang="tr-TR" dirty="0" smtClean="0"/>
              <a:t>A) II.           B) III.      </a:t>
            </a:r>
            <a:r>
              <a:rPr lang="tr-TR" dirty="0" smtClean="0">
                <a:solidFill>
                  <a:srgbClr val="FF0000"/>
                </a:solidFill>
              </a:rPr>
              <a:t>C) IV.         </a:t>
            </a:r>
            <a:r>
              <a:rPr lang="tr-TR" dirty="0" smtClean="0"/>
              <a:t>D) V.              E) VI.</a:t>
            </a:r>
          </a:p>
          <a:p>
            <a:pPr marL="0" indent="0">
              <a:buNone/>
            </a:pPr>
            <a:r>
              <a:rPr lang="tr-TR" dirty="0" smtClean="0"/>
              <a:t>(2005 – ÖSS)</a:t>
            </a:r>
          </a:p>
          <a:p>
            <a:pPr marL="0" indent="0">
              <a:buNone/>
            </a:pPr>
            <a:endParaRPr lang="tr-TR" dirty="0" smtClean="0"/>
          </a:p>
          <a:p>
            <a:pPr marL="0" indent="0">
              <a:buNone/>
            </a:pPr>
            <a:r>
              <a:rPr lang="tr-TR" b="1" dirty="0" smtClean="0"/>
              <a:t>Çözüm:</a:t>
            </a:r>
          </a:p>
          <a:p>
            <a:pPr marL="0" indent="0">
              <a:buNone/>
            </a:pPr>
            <a:r>
              <a:rPr lang="tr-TR" dirty="0" smtClean="0"/>
              <a:t>Parçanın III. cümlesinde; kimi romanların, dilsel örüntüsüyle okurun aklına ve yüreğine seslendiği söylendikten sonra V. cümlede “daha doğrusu” denerek III. cümlede anlatılanlar açıklanıp geliştiriliyor. “Romanda özgünlük, derinlik, çok yönlülük aranır.” cümlesi parçanın anlam akışını bozmaktadır.</a:t>
            </a:r>
          </a:p>
          <a:p>
            <a:pPr marL="0" indent="0">
              <a:buNone/>
            </a:pPr>
            <a:r>
              <a:rPr lang="tr-TR" dirty="0" smtClean="0"/>
              <a:t>Cevap C</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149566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smtClean="0"/>
              <a:t>Paragraf, bir düşünceyi aktarmak amacıyla bir araya getirilmiş cümleler topluluğudur. Dolayısıyla onu bir yazının küçük bir örneği olarak düşünebiliriz. Çünkü bir yazıda bulunması gereken birlik, bütünlük, anlam ve yapı uyumu gibi nitelikler paragrafta da aranır.</a:t>
            </a:r>
          </a:p>
          <a:p>
            <a:endParaRPr lang="tr-TR" dirty="0" smtClean="0"/>
          </a:p>
          <a:p>
            <a:r>
              <a:rPr lang="tr-TR" dirty="0" smtClean="0"/>
              <a:t>Bir yazı, nasıl, bir ana düşünce etrafında oluşur ve gelişirse bir paragraf da aynı biçimde bir ana düşünce cümlesi etrafında gelişir. Bir düşünce etrafında toplanan her cümle, kendinden öncekine ve sonrakine dil ve düşünce yönünden iyice bağlanmalıdır. Cümleler arasında doğal geçişler kurulmalı, boşluklar bırakılmamalıdır. Anlatımın etki gücünü artırmada bu bağlantıların büyük payı vardır.</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509295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lstStyle/>
          <a:p>
            <a:pPr algn="ctr"/>
            <a:r>
              <a:rPr lang="tr-TR" sz="2800" b="1" dirty="0">
                <a:solidFill>
                  <a:prstClr val="black"/>
                </a:solidFill>
              </a:rPr>
              <a:t>Paragrafta Düşüncenin Akışını Bozan Cümleyi Bulma</a:t>
            </a:r>
            <a:endParaRPr lang="tr-TR" dirty="0"/>
          </a:p>
        </p:txBody>
      </p:sp>
      <p:sp>
        <p:nvSpPr>
          <p:cNvPr id="3" name="İçerik Yer Tutucusu 2"/>
          <p:cNvSpPr>
            <a:spLocks noGrp="1"/>
          </p:cNvSpPr>
          <p:nvPr>
            <p:ph idx="1"/>
          </p:nvPr>
        </p:nvSpPr>
        <p:spPr>
          <a:xfrm>
            <a:off x="457200" y="1340768"/>
            <a:ext cx="8229600" cy="4983832"/>
          </a:xfrm>
        </p:spPr>
        <p:txBody>
          <a:bodyPr>
            <a:normAutofit fontScale="77500" lnSpcReduction="20000"/>
          </a:bodyPr>
          <a:lstStyle/>
          <a:p>
            <a:pPr marL="0" indent="0">
              <a:buNone/>
            </a:pPr>
            <a:r>
              <a:rPr lang="tr-TR" b="1" dirty="0" smtClean="0"/>
              <a:t>Örnek 2:</a:t>
            </a:r>
          </a:p>
          <a:p>
            <a:pPr marL="0" indent="0" algn="just">
              <a:buNone/>
            </a:pPr>
            <a:r>
              <a:rPr lang="tr-TR" dirty="0" smtClean="0"/>
              <a:t>(I) Havasından mı, suyundan mı, bilmem; ama başkadır bu yörenin insanları. (II) Sıcacık yürekler, gülümseyen yüzler, içten yaklaşımlar… (III) Yardımsever, konuksever tavırlar ve yoğun bir insan sevgisi… (IV) Çoğu kişiye zaman kaybı gibi gelir insanlarla ilgilenmek. (V) Bu insanlarda sonradan öğrenilen değil, içten gelen bir yaşama sevinci vardır. (VI) Güldüler mi içten gülerler, gözlerinin derinliklerinde yakalarsınız tebessümlerini.</a:t>
            </a:r>
          </a:p>
          <a:p>
            <a:pPr marL="0" indent="0">
              <a:buNone/>
            </a:pPr>
            <a:r>
              <a:rPr lang="tr-TR" b="1" dirty="0" smtClean="0"/>
              <a:t>Bu parçada numaralanmış cümlelerden hangisi düşüncenin akışını bozmaktadır</a:t>
            </a:r>
            <a:r>
              <a:rPr lang="tr-TR" dirty="0" smtClean="0"/>
              <a:t>?</a:t>
            </a:r>
          </a:p>
          <a:p>
            <a:pPr marL="0" indent="0">
              <a:buNone/>
            </a:pPr>
            <a:r>
              <a:rPr lang="tr-TR" dirty="0" smtClean="0"/>
              <a:t>A) II.   B) III.   </a:t>
            </a:r>
            <a:r>
              <a:rPr lang="tr-TR" dirty="0" smtClean="0">
                <a:solidFill>
                  <a:srgbClr val="FF0000"/>
                </a:solidFill>
              </a:rPr>
              <a:t>C) IV.   </a:t>
            </a:r>
            <a:r>
              <a:rPr lang="tr-TR" dirty="0" smtClean="0"/>
              <a:t>D) V.   E) VI.</a:t>
            </a:r>
          </a:p>
          <a:p>
            <a:pPr marL="0" indent="0">
              <a:buNone/>
            </a:pPr>
            <a:r>
              <a:rPr lang="tr-TR" dirty="0" smtClean="0"/>
              <a:t>(2002 – ÖSS)</a:t>
            </a:r>
          </a:p>
          <a:p>
            <a:pPr marL="0" indent="0">
              <a:buNone/>
            </a:pPr>
            <a:r>
              <a:rPr lang="tr-TR" b="1" dirty="0" smtClean="0"/>
              <a:t>Çözüm:</a:t>
            </a:r>
          </a:p>
          <a:p>
            <a:pPr marL="0" indent="0">
              <a:buNone/>
            </a:pPr>
            <a:r>
              <a:rPr lang="tr-TR" dirty="0" smtClean="0"/>
              <a:t>Parçada, bir yörenin insanlarına yönelik olumlu düşünceler dile getirilirken araya parçadan kopuk olan “Çoğu kişiye zaman kaybı gibi gelir insanlarla ilgilenmek” cümlesi getirilerek düşüncenin akışı bozulmuştur.</a:t>
            </a:r>
          </a:p>
          <a:p>
            <a:pPr marL="0" indent="0">
              <a:buNone/>
            </a:pPr>
            <a:r>
              <a:rPr lang="tr-TR" dirty="0" smtClean="0"/>
              <a:t>Cevap C</a:t>
            </a: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181201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420656"/>
          </a:xfrm>
        </p:spPr>
        <p:txBody>
          <a:bodyPr>
            <a:noAutofit/>
          </a:bodyPr>
          <a:lstStyle/>
          <a:p>
            <a:pPr algn="ctr"/>
            <a:r>
              <a:rPr lang="tr-TR" sz="3200" b="1" dirty="0">
                <a:solidFill>
                  <a:prstClr val="black"/>
                </a:solidFill>
              </a:rPr>
              <a:t>Parçayı İki Paragrafa Bölen Cümleyi Bulma</a:t>
            </a:r>
            <a:endParaRPr lang="tr-TR" sz="5400" dirty="0"/>
          </a:p>
        </p:txBody>
      </p:sp>
      <p:sp>
        <p:nvSpPr>
          <p:cNvPr id="3" name="İçerik Yer Tutucusu 2"/>
          <p:cNvSpPr>
            <a:spLocks noGrp="1"/>
          </p:cNvSpPr>
          <p:nvPr>
            <p:ph idx="1"/>
          </p:nvPr>
        </p:nvSpPr>
        <p:spPr>
          <a:xfrm>
            <a:off x="457200" y="1556792"/>
            <a:ext cx="8229600" cy="4767808"/>
          </a:xfrm>
        </p:spPr>
        <p:txBody>
          <a:bodyPr>
            <a:normAutofit/>
          </a:bodyPr>
          <a:lstStyle/>
          <a:p>
            <a:pPr marL="0" indent="0" algn="just">
              <a:buNone/>
            </a:pPr>
            <a:r>
              <a:rPr lang="tr-TR" dirty="0" smtClean="0"/>
              <a:t>Bir yazıda, her paragraf ele alınan konuyla ilgili bir düşünceyi içerir. Yazıda konunun farklı bir yönüne, yani farklı bir düşünceye geçildiğinde yeni bir paragrafa başlanır Yazıda, iki ayrı konuyu ya da aynı konunun iki ayrı yönünü anlatan paragrafları ayırmamak doğru değildir. Bu tip sorularda, paragrafta ayrı bir düşünceye geçilen cümleden itibaren paragraf ikiye ayrılabilir Parçayı iki paragrafa bölecek olan cümle, gelişme bölümünde aranmalıdır.</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2664058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pPr algn="ctr"/>
            <a:r>
              <a:rPr lang="tr-TR" sz="3600" b="1" dirty="0" smtClean="0"/>
              <a:t>Parçayı İki Paragrafa Bölen Cümleyi Bulma</a:t>
            </a:r>
            <a:endParaRPr lang="tr-TR" sz="3600" b="1" dirty="0"/>
          </a:p>
        </p:txBody>
      </p:sp>
      <p:sp>
        <p:nvSpPr>
          <p:cNvPr id="3" name="İçerik Yer Tutucusu 2"/>
          <p:cNvSpPr>
            <a:spLocks noGrp="1"/>
          </p:cNvSpPr>
          <p:nvPr>
            <p:ph idx="1"/>
          </p:nvPr>
        </p:nvSpPr>
        <p:spPr>
          <a:xfrm>
            <a:off x="457200" y="1340768"/>
            <a:ext cx="8229600" cy="4983832"/>
          </a:xfrm>
        </p:spPr>
        <p:txBody>
          <a:bodyPr>
            <a:normAutofit lnSpcReduction="10000"/>
          </a:bodyPr>
          <a:lstStyle/>
          <a:p>
            <a:pPr marL="0" indent="0">
              <a:buNone/>
            </a:pPr>
            <a:r>
              <a:rPr lang="tr-TR" sz="1600" b="1" dirty="0" smtClean="0"/>
              <a:t>Örnek 1:</a:t>
            </a:r>
          </a:p>
          <a:p>
            <a:pPr marL="0" indent="0" algn="just">
              <a:buNone/>
            </a:pPr>
            <a:r>
              <a:rPr lang="tr-TR" sz="1600" dirty="0" smtClean="0"/>
              <a:t>(I) Mektup on altıncı yüzyıla kadar salt haberleşme amacıyla kullanılıyor, bu anlamda bir tür gazete görevi de yapıyordu. (II) On altıncı yüzyıldan sonra ise söz konusu görevinin yanı sıra, duygu ve düşünceler de mektuplar aracılığıyla paylaşılmaya başlandı. (III) Goethe’nin ciltler dolusu özel mektupları, </a:t>
            </a:r>
            <a:r>
              <a:rPr lang="tr-TR" sz="1600" dirty="0" err="1" smtClean="0"/>
              <a:t>Schiller’in</a:t>
            </a:r>
            <a:r>
              <a:rPr lang="tr-TR" sz="1600" dirty="0" smtClean="0"/>
              <a:t> yazışmaları, Gogol, Puşkin, </a:t>
            </a:r>
            <a:r>
              <a:rPr lang="tr-TR" sz="1600" dirty="0" err="1" smtClean="0"/>
              <a:t>Byron’ın</a:t>
            </a:r>
            <a:r>
              <a:rPr lang="tr-TR" sz="1600" dirty="0" smtClean="0"/>
              <a:t> unutulmaz mektupları bunlar arasında sayılmaya değer niteliktedir. (IV) </a:t>
            </a:r>
            <a:r>
              <a:rPr lang="tr-TR" sz="1600" dirty="0" err="1" smtClean="0"/>
              <a:t>Candide</a:t>
            </a:r>
            <a:r>
              <a:rPr lang="tr-TR" sz="1600" dirty="0" smtClean="0"/>
              <a:t> yazarı </a:t>
            </a:r>
            <a:r>
              <a:rPr lang="tr-TR" sz="1600" dirty="0" err="1" smtClean="0"/>
              <a:t>Voltaire’in</a:t>
            </a:r>
            <a:r>
              <a:rPr lang="tr-TR" sz="1600" dirty="0" smtClean="0"/>
              <a:t> yazdığı mektuplar öğüt vermek, danışmak, bilgi almak, yapıtlarını tanıtmak gibi değişik amaçlar içerir (V) Bu büyük ustanın en başarılı mektuplarıysa, duygularını paylaşmak için yazdığı mektuplardır. (VI) Bunlar, özentiye kaçmadan, yapaylığa düşmeden, içten geldiği gibi yazılmış mektuplardır.</a:t>
            </a:r>
          </a:p>
          <a:p>
            <a:pPr marL="0" indent="0">
              <a:buNone/>
            </a:pPr>
            <a:r>
              <a:rPr lang="tr-TR" sz="1600" b="1" dirty="0" smtClean="0"/>
              <a:t>Bu parça iki paragrafa ayrılmak istense ikinci paragrafın kaçıncı cümleyle başlaması uygun olur?</a:t>
            </a:r>
          </a:p>
          <a:p>
            <a:pPr marL="0" indent="0">
              <a:buNone/>
            </a:pPr>
            <a:r>
              <a:rPr lang="tr-TR" sz="1600" dirty="0" smtClean="0"/>
              <a:t>A) II.   B) III. </a:t>
            </a:r>
            <a:r>
              <a:rPr lang="tr-TR" sz="1600" dirty="0" smtClean="0">
                <a:solidFill>
                  <a:srgbClr val="FF0000"/>
                </a:solidFill>
              </a:rPr>
              <a:t>C) IV. </a:t>
            </a:r>
            <a:r>
              <a:rPr lang="tr-TR" sz="1600" dirty="0" smtClean="0"/>
              <a:t>D) V.   E) VI.</a:t>
            </a:r>
          </a:p>
          <a:p>
            <a:pPr marL="0" indent="0">
              <a:buNone/>
            </a:pPr>
            <a:r>
              <a:rPr lang="tr-TR" sz="1600" dirty="0" smtClean="0"/>
              <a:t>(2001 – ÖSS)</a:t>
            </a:r>
          </a:p>
          <a:p>
            <a:pPr marL="0" indent="0">
              <a:buNone/>
            </a:pPr>
            <a:r>
              <a:rPr lang="tr-TR" sz="1600" b="1" dirty="0" smtClean="0"/>
              <a:t>Çözüm:</a:t>
            </a:r>
          </a:p>
          <a:p>
            <a:pPr marL="0" indent="0" algn="just">
              <a:buNone/>
            </a:pPr>
            <a:r>
              <a:rPr lang="tr-TR" sz="1600" dirty="0" smtClean="0"/>
              <a:t>Parçada, mektup türünün gelişimi genel olarak anlatılıp kimi yazarların mektupları örnek verilirken IV. cümleden itibaren, özele inilip </a:t>
            </a:r>
            <a:r>
              <a:rPr lang="tr-TR" sz="1600" dirty="0" err="1" smtClean="0"/>
              <a:t>Voltaire’in</a:t>
            </a:r>
            <a:r>
              <a:rPr lang="tr-TR" sz="1600" dirty="0" smtClean="0"/>
              <a:t> mektupları hakkında bilgi verilmeye başlanıyor.</a:t>
            </a:r>
          </a:p>
          <a:p>
            <a:pPr marL="0" indent="0">
              <a:buNone/>
            </a:pPr>
            <a:r>
              <a:rPr lang="tr-TR" sz="1600" dirty="0" smtClean="0"/>
              <a:t>Cevap C</a:t>
            </a:r>
            <a:endParaRPr lang="tr-TR" sz="1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825564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pPr algn="ctr"/>
            <a:r>
              <a:rPr lang="tr-TR" sz="3600" b="1" dirty="0">
                <a:solidFill>
                  <a:prstClr val="black"/>
                </a:solidFill>
              </a:rPr>
              <a:t>Parçayı İki Paragrafa Bölen Cümleyi Bulma</a:t>
            </a:r>
            <a:endParaRPr lang="tr-TR" dirty="0"/>
          </a:p>
        </p:txBody>
      </p:sp>
      <p:sp>
        <p:nvSpPr>
          <p:cNvPr id="3" name="İçerik Yer Tutucusu 2"/>
          <p:cNvSpPr>
            <a:spLocks noGrp="1"/>
          </p:cNvSpPr>
          <p:nvPr>
            <p:ph idx="1"/>
          </p:nvPr>
        </p:nvSpPr>
        <p:spPr>
          <a:xfrm>
            <a:off x="457200" y="1268760"/>
            <a:ext cx="8229600" cy="5055840"/>
          </a:xfrm>
        </p:spPr>
        <p:txBody>
          <a:bodyPr>
            <a:normAutofit fontScale="70000" lnSpcReduction="20000"/>
          </a:bodyPr>
          <a:lstStyle/>
          <a:p>
            <a:pPr marL="0" indent="0">
              <a:buNone/>
            </a:pPr>
            <a:r>
              <a:rPr lang="tr-TR" b="1" dirty="0" smtClean="0"/>
              <a:t>Örnek 2:</a:t>
            </a:r>
          </a:p>
          <a:p>
            <a:pPr marL="0" indent="0" algn="just">
              <a:buNone/>
            </a:pPr>
            <a:r>
              <a:rPr lang="tr-TR" dirty="0" smtClean="0"/>
              <a:t>(I) Rize’nin Pazar ilçesinde, </a:t>
            </a:r>
            <a:r>
              <a:rPr lang="tr-TR" dirty="0" err="1" smtClean="0"/>
              <a:t>Verçenik</a:t>
            </a:r>
            <a:r>
              <a:rPr lang="tr-TR" dirty="0" smtClean="0"/>
              <a:t> Yaylası’na gidecek minibüse bindiğimizde, uzun süren otobüs yolculuğunun yorgunluğunu unutmuştuk. (II) Yaklaşık beş saat süren minibüs yolculuğundan sonra, kararlaştırılan buluşma noktasına ulaştık. (III) Oradakilerle hoşbeşten sonra çadırları kurduk; sırt çantalarımızı boşalttık. (IV) İlk günler için getirilen taze yiyeceklerle, hemen küçük bir ziyafet sofrası kurduk kendimize, (V) Geceleri fark ettik ki, gökyüzü burada her zaman yıldızlarla doluydu. (VI) Hemen her gece yıldızlara bakarak düşler kuruyorduk.</a:t>
            </a:r>
          </a:p>
          <a:p>
            <a:pPr marL="0" indent="0" algn="just">
              <a:buNone/>
            </a:pPr>
            <a:r>
              <a:rPr lang="tr-TR" b="1" dirty="0" smtClean="0"/>
              <a:t>Yukarıdaki parça iki paragrafa bölünmek istense, ikinci paragrafın kaçıncı cümleyle başlaması uygun olur?</a:t>
            </a:r>
          </a:p>
          <a:p>
            <a:pPr marL="0" indent="0">
              <a:buNone/>
            </a:pPr>
            <a:r>
              <a:rPr lang="tr-TR" dirty="0" smtClean="0"/>
              <a:t>A) II.   B) III. C) IV. </a:t>
            </a:r>
            <a:r>
              <a:rPr lang="tr-TR" dirty="0" smtClean="0">
                <a:solidFill>
                  <a:srgbClr val="FF0000"/>
                </a:solidFill>
              </a:rPr>
              <a:t>D) V.   </a:t>
            </a:r>
            <a:r>
              <a:rPr lang="tr-TR" dirty="0" smtClean="0"/>
              <a:t>E) VI.</a:t>
            </a:r>
          </a:p>
          <a:p>
            <a:pPr marL="0" indent="0">
              <a:buNone/>
            </a:pPr>
            <a:r>
              <a:rPr lang="tr-TR" dirty="0" smtClean="0"/>
              <a:t>(2000 – ÖSS) </a:t>
            </a:r>
          </a:p>
          <a:p>
            <a:pPr marL="0" indent="0">
              <a:buNone/>
            </a:pPr>
            <a:r>
              <a:rPr lang="tr-TR" b="1" dirty="0" smtClean="0"/>
              <a:t>Çözüm:</a:t>
            </a:r>
          </a:p>
          <a:p>
            <a:pPr marL="0" indent="0" algn="just">
              <a:buNone/>
            </a:pPr>
            <a:r>
              <a:rPr lang="tr-TR" dirty="0" smtClean="0"/>
              <a:t>Parçada, yapılan bir yolculuk, zaman sırasına uygun olarak öyküleme tekniğiyle V. cümleye kadar anlatılıyor. V. cümleden itibaren ise, o yolculuk bitip kamp yapan insanların günler sonra keşfettikleri bir durum anlatılıyor, Dolayısıyla parça, V. cümleden itibaren ikiye ayrılabilir.</a:t>
            </a:r>
          </a:p>
          <a:p>
            <a:pPr marL="0" indent="0">
              <a:buNone/>
            </a:pPr>
            <a:r>
              <a:rPr lang="tr-TR" dirty="0" smtClean="0"/>
              <a:t>Cevap D</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725814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20656"/>
          </a:xfrm>
        </p:spPr>
        <p:txBody>
          <a:bodyPr>
            <a:normAutofit fontScale="90000"/>
          </a:bodyPr>
          <a:lstStyle/>
          <a:p>
            <a:pPr algn="ctr"/>
            <a:r>
              <a:rPr lang="tr-TR" sz="3600" b="1" dirty="0">
                <a:solidFill>
                  <a:prstClr val="black"/>
                </a:solidFill>
              </a:rPr>
              <a:t>Parçayı İki Paragrafa Bölen Cümleyi Bulma</a:t>
            </a:r>
            <a:endParaRPr lang="tr-TR" dirty="0"/>
          </a:p>
        </p:txBody>
      </p:sp>
      <p:sp>
        <p:nvSpPr>
          <p:cNvPr id="3" name="İçerik Yer Tutucusu 2"/>
          <p:cNvSpPr>
            <a:spLocks noGrp="1"/>
          </p:cNvSpPr>
          <p:nvPr>
            <p:ph idx="1"/>
          </p:nvPr>
        </p:nvSpPr>
        <p:spPr>
          <a:xfrm>
            <a:off x="457200" y="1196752"/>
            <a:ext cx="8229600" cy="5127848"/>
          </a:xfrm>
        </p:spPr>
        <p:txBody>
          <a:bodyPr>
            <a:noAutofit/>
          </a:bodyPr>
          <a:lstStyle/>
          <a:p>
            <a:pPr marL="0" indent="0">
              <a:buNone/>
            </a:pPr>
            <a:r>
              <a:rPr lang="tr-TR" sz="1600" b="1" dirty="0" smtClean="0"/>
              <a:t>Örnek 3:</a:t>
            </a:r>
          </a:p>
          <a:p>
            <a:pPr marL="0" indent="0" algn="just">
              <a:buNone/>
            </a:pPr>
            <a:r>
              <a:rPr lang="tr-TR" sz="1600" dirty="0" smtClean="0"/>
              <a:t>(I) Resim ve heykel sanatçıları insan elleri üzerinde çok durmuşlardır. (II) Ortaçağdan bu yana, ressamların yaptığı portrelere baktığınızda gözlerden çok, ellerin öne çıktığını görürsünüz.(III) Gergef üzerinde dolaşan, çenesini avuçları içine alan, vücut boyunca sarkan eller… </a:t>
            </a:r>
          </a:p>
          <a:p>
            <a:pPr marL="0" indent="0" algn="just">
              <a:buNone/>
            </a:pPr>
            <a:r>
              <a:rPr lang="tr-TR" sz="1600" dirty="0" smtClean="0"/>
              <a:t>(IV) Mutluluğun parıltısını, kaygıların kaynaşmasını, yaşamaktan usanışı hep bu ellerde görürsünüz. (V) Bundan on binlerce yıl önce insan daha kafasıyla düşünemezken elleriyle düşünmüş. (VI) İnsan geometri bilmeden su bentleri yapmış, matematik bilmeden parmaklarıyla saymış, sanat ve güzellik üzerine hiçbir bilgisi yokken mağara duvarlarını, bugün usta ressamların bile yapamayacağı resimlerle donatmış. (VII) Bilimsel ve sanatsal yaratılar konusunda övündüğümüz ne varsa hepsini, insan elinin çağlar boyunca yaptığı hareketlere borçluyuz.</a:t>
            </a:r>
          </a:p>
          <a:p>
            <a:pPr marL="0" indent="0">
              <a:buNone/>
            </a:pPr>
            <a:r>
              <a:rPr lang="tr-TR" sz="1600" b="1" dirty="0" smtClean="0"/>
              <a:t>Bu parça iki paragrafa ayrılmak istense ikinci paragraf hangi cümleyle başlar?</a:t>
            </a:r>
          </a:p>
          <a:p>
            <a:pPr marL="0" indent="0">
              <a:buNone/>
            </a:pPr>
            <a:r>
              <a:rPr lang="tr-TR" sz="1600" dirty="0" smtClean="0"/>
              <a:t>A) II.   B) III. C) IV. </a:t>
            </a:r>
            <a:r>
              <a:rPr lang="tr-TR" sz="1600" dirty="0" smtClean="0">
                <a:solidFill>
                  <a:srgbClr val="FF0000"/>
                </a:solidFill>
              </a:rPr>
              <a:t>D) V.   </a:t>
            </a:r>
            <a:r>
              <a:rPr lang="tr-TR" sz="1600" dirty="0" smtClean="0"/>
              <a:t>E) VI.</a:t>
            </a:r>
          </a:p>
          <a:p>
            <a:pPr marL="0" indent="0">
              <a:buNone/>
            </a:pPr>
            <a:r>
              <a:rPr lang="tr-TR" sz="1600" dirty="0" smtClean="0"/>
              <a:t>(2005 – ÖSS)</a:t>
            </a:r>
          </a:p>
          <a:p>
            <a:pPr marL="0" indent="0">
              <a:buNone/>
            </a:pPr>
            <a:r>
              <a:rPr lang="tr-TR" sz="1600" b="1" dirty="0" smtClean="0"/>
              <a:t>Çözüm:</a:t>
            </a:r>
          </a:p>
          <a:p>
            <a:pPr marL="0" indent="0" algn="just">
              <a:buNone/>
            </a:pPr>
            <a:r>
              <a:rPr lang="tr-TR" sz="1600" dirty="0" smtClean="0"/>
              <a:t>Parçada, resim ve heykelde insan ellerinden söz edilip örnekler verilirken V. cümleden başlanarak yeni bir konuya, insanın; kafasıyla düşünmeden önce elleriyle düşündüğü konusuna başlanıyor ve bu düşünceyle ilgili örneklere yer veriliyor. Cevap D</a:t>
            </a:r>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832015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lstStyle/>
          <a:p>
            <a:pPr algn="ctr"/>
            <a:r>
              <a:rPr lang="tr-TR" sz="3600" b="1" dirty="0">
                <a:solidFill>
                  <a:prstClr val="black"/>
                </a:solidFill>
              </a:rPr>
              <a:t>Parçayı İki Paragrafa Bölen Cümleyi Bulma</a:t>
            </a:r>
            <a:endParaRPr lang="tr-TR" dirty="0"/>
          </a:p>
        </p:txBody>
      </p:sp>
      <p:sp>
        <p:nvSpPr>
          <p:cNvPr id="3" name="İçerik Yer Tutucusu 2"/>
          <p:cNvSpPr>
            <a:spLocks noGrp="1"/>
          </p:cNvSpPr>
          <p:nvPr>
            <p:ph idx="1"/>
          </p:nvPr>
        </p:nvSpPr>
        <p:spPr>
          <a:xfrm>
            <a:off x="395536" y="1556792"/>
            <a:ext cx="8229600" cy="4968552"/>
          </a:xfrm>
        </p:spPr>
        <p:txBody>
          <a:bodyPr>
            <a:noAutofit/>
          </a:bodyPr>
          <a:lstStyle/>
          <a:p>
            <a:pPr marL="0" indent="0">
              <a:buNone/>
            </a:pPr>
            <a:r>
              <a:rPr lang="tr-TR" sz="1600" b="1" dirty="0" smtClean="0"/>
              <a:t>Örnek 4:</a:t>
            </a:r>
          </a:p>
          <a:p>
            <a:pPr marL="0" indent="0" algn="just">
              <a:buNone/>
            </a:pPr>
            <a:r>
              <a:rPr lang="tr-TR" sz="1600" dirty="0" smtClean="0"/>
              <a:t>(I) Oyun, bir gün içinde hatta birkaç saatte geçen olaylar üzerine kurulmuş. (II) Oyun, üç birlik kuralına uygun; ancak izleyicinin merakını kamçılama yönünden zayıf kalıyor. (III) İlk bölümün ikinciye göre çok kısa oluşu, izleyenleri rahatsız ediyor (IV) Kişiler kendi toplumsal, psikolojik, ekonomik ve kültürel yapılarına uygun olarak olaylar içinde verilmiş, (V) Sanatçı, bu eksikliklerine karşın, bir oyun yazarı olarak umut veriyor.</a:t>
            </a:r>
          </a:p>
          <a:p>
            <a:pPr marL="0" indent="0" algn="just">
              <a:buNone/>
            </a:pPr>
            <a:r>
              <a:rPr lang="tr-TR" sz="1600" b="1" dirty="0" smtClean="0"/>
              <a:t>Bu parçanın anlam akışındaki bozukluğu gidermek için, aşağıdaki değişikliklerden hangisi yapılmalıdır?</a:t>
            </a:r>
          </a:p>
          <a:p>
            <a:pPr marL="0" indent="0">
              <a:buNone/>
            </a:pPr>
            <a:r>
              <a:rPr lang="tr-TR" sz="1600" dirty="0" smtClean="0"/>
              <a:t>A) I. cümleyle II. yer değiştirmeli</a:t>
            </a:r>
          </a:p>
          <a:p>
            <a:pPr marL="0" indent="0">
              <a:buNone/>
            </a:pPr>
            <a:r>
              <a:rPr lang="tr-TR" sz="1600" dirty="0" smtClean="0"/>
              <a:t>B) II. cümleyle III. yer değiştirmeli</a:t>
            </a:r>
          </a:p>
          <a:p>
            <a:pPr marL="0" indent="0">
              <a:buNone/>
            </a:pPr>
            <a:r>
              <a:rPr lang="tr-TR" sz="1600" dirty="0" smtClean="0"/>
              <a:t>C) III. cümleyle IV yer değiştirmeli</a:t>
            </a:r>
          </a:p>
          <a:p>
            <a:pPr marL="0" indent="0">
              <a:buNone/>
            </a:pPr>
            <a:r>
              <a:rPr lang="tr-TR" sz="1600" dirty="0" smtClean="0"/>
              <a:t>D) IV. cümle I. den sonra gelmeli</a:t>
            </a:r>
          </a:p>
          <a:p>
            <a:pPr marL="0" indent="0">
              <a:buNone/>
            </a:pPr>
            <a:r>
              <a:rPr lang="tr-TR" sz="1600" dirty="0" smtClean="0"/>
              <a:t>E) V. cümle II. den sonra gelmeli</a:t>
            </a:r>
          </a:p>
          <a:p>
            <a:pPr marL="0" indent="0">
              <a:buNone/>
            </a:pPr>
            <a:r>
              <a:rPr lang="tr-TR" sz="1600" dirty="0" smtClean="0"/>
              <a:t>(1999 – ÖSS)</a:t>
            </a:r>
          </a:p>
          <a:p>
            <a:pPr marL="0" indent="0">
              <a:buNone/>
            </a:pPr>
            <a:r>
              <a:rPr lang="tr-TR" sz="1600" b="1" dirty="0" smtClean="0"/>
              <a:t>Çözüm:</a:t>
            </a:r>
          </a:p>
          <a:p>
            <a:pPr marL="0" indent="0" algn="just">
              <a:buNone/>
            </a:pPr>
            <a:r>
              <a:rPr lang="tr-TR" sz="1600" dirty="0" smtClean="0"/>
              <a:t>Parçanın V. cümlesinde “bu” sıfatıyla işaret edilerek bir eksiklikten söz ediliyor. Bir önceki cümlede ise bir eksiklik belirtilmiyor. Bu eksiklikler II. ve III. cümlelerde belirtildiği için V. cümlenin bu cümlelerden sonra gelmesi gerekmektedir. Cevap D</a:t>
            </a:r>
            <a:endParaRPr lang="tr-TR" sz="1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987560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8229600" cy="492664"/>
          </a:xfrm>
        </p:spPr>
        <p:txBody>
          <a:bodyPr>
            <a:noAutofit/>
          </a:bodyPr>
          <a:lstStyle/>
          <a:p>
            <a:pPr algn="ctr"/>
            <a:r>
              <a:rPr lang="tr-TR" sz="2800" b="1" dirty="0" smtClean="0"/>
              <a:t>Paragrafın Hangi Soruya Karşılık Yazıldığını Bulma</a:t>
            </a:r>
            <a:endParaRPr lang="tr-TR" sz="2800" b="1" dirty="0"/>
          </a:p>
        </p:txBody>
      </p:sp>
      <p:sp>
        <p:nvSpPr>
          <p:cNvPr id="3" name="İçerik Yer Tutucusu 2"/>
          <p:cNvSpPr>
            <a:spLocks noGrp="1"/>
          </p:cNvSpPr>
          <p:nvPr>
            <p:ph idx="1"/>
          </p:nvPr>
        </p:nvSpPr>
        <p:spPr/>
        <p:txBody>
          <a:bodyPr>
            <a:normAutofit/>
          </a:bodyPr>
          <a:lstStyle/>
          <a:p>
            <a:pPr marL="0" indent="0" algn="just">
              <a:buNone/>
            </a:pPr>
            <a:r>
              <a:rPr lang="tr-TR" dirty="0" smtClean="0"/>
              <a:t>Bu tip sorularda, paragrafta anlatılanlar, seçeneklerdeki sorulardan birinin cevabıdır. Dolayısıyla, paragrafın hangi soruya karşılık olarak yazıldığını bulabilmek, paragrafta ne anlatıldığını, yani paragrafın konusunu bulmak gerekir. Paragrafın konusu belirlendikten sonra, dil ve anlam yönüyle paragrafla uyum içinde olan soru cümlesi kolayca bulunabilir Soru cümlesi, özellikle paragrafın ilk cümleleriyle dil ve düşünce yönünden uyum içinde olmalıdır.</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844923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20656"/>
          </a:xfrm>
        </p:spPr>
        <p:txBody>
          <a:bodyPr>
            <a:noAutofit/>
          </a:bodyPr>
          <a:lstStyle/>
          <a:p>
            <a:pPr algn="ctr"/>
            <a:r>
              <a:rPr lang="tr-TR" sz="2800" b="1" dirty="0"/>
              <a:t>Paragrafın Hangi Soruya Karşılık Yazıldığını Bulma</a:t>
            </a:r>
          </a:p>
        </p:txBody>
      </p:sp>
      <p:sp>
        <p:nvSpPr>
          <p:cNvPr id="3" name="İçerik Yer Tutucusu 2"/>
          <p:cNvSpPr>
            <a:spLocks noGrp="1"/>
          </p:cNvSpPr>
          <p:nvPr>
            <p:ph idx="1"/>
          </p:nvPr>
        </p:nvSpPr>
        <p:spPr>
          <a:xfrm>
            <a:off x="251520" y="1124744"/>
            <a:ext cx="8229600" cy="4925144"/>
          </a:xfrm>
        </p:spPr>
        <p:txBody>
          <a:bodyPr>
            <a:noAutofit/>
          </a:bodyPr>
          <a:lstStyle/>
          <a:p>
            <a:pPr marL="0" indent="0">
              <a:buNone/>
            </a:pPr>
            <a:r>
              <a:rPr lang="tr-TR" sz="1600" b="1" dirty="0" smtClean="0"/>
              <a:t>Örnek :</a:t>
            </a:r>
          </a:p>
          <a:p>
            <a:pPr marL="0" indent="0" algn="just">
              <a:buNone/>
            </a:pPr>
            <a:r>
              <a:rPr lang="tr-TR" sz="1600" dirty="0" smtClean="0"/>
              <a:t>Yazdığım şiirleri sesli olarak okurum ilk önce, kulağıma hoş geliyorsa değişiklik yapmam. Ama fazla ya da kulağı tırmalayan sözcükler varsa onları atarım, değiştiririm. Çünkü şiir gereksiz sözcüğü kaldırmaz. Ayrıca, yıllar sonra yeniden okuduğumda, beni ilk günkü gibi etkileyebilecek mi, diye düşünürüm. Öyle şiirler vardır ki her gün okusanız bıkmazsınız. Yazdığım şiirlerin de böyle olması için gayret ederim.</a:t>
            </a:r>
          </a:p>
          <a:p>
            <a:pPr marL="0" indent="0">
              <a:buNone/>
            </a:pPr>
            <a:r>
              <a:rPr lang="tr-TR" sz="1600" b="1" dirty="0" smtClean="0"/>
              <a:t>Bu parçada anlatılanlar aşağıdaki sorulardan hangisine karşılık olarak söylenmiş olabilir?</a:t>
            </a:r>
          </a:p>
          <a:p>
            <a:pPr marL="0" indent="0">
              <a:buNone/>
            </a:pPr>
            <a:r>
              <a:rPr lang="tr-TR" sz="1600" dirty="0" smtClean="0"/>
              <a:t>A) Şiirlerinizi yoğunlaştırmak, kalıcı kılmak için nelere dikkat edersiniz?</a:t>
            </a:r>
          </a:p>
          <a:p>
            <a:pPr marL="0" indent="0">
              <a:buNone/>
            </a:pPr>
            <a:r>
              <a:rPr lang="tr-TR" sz="1600" dirty="0" smtClean="0"/>
              <a:t>B) Eleştirmenlerin şiirlerinizi yeterince değerlendirmemesini neye bağlıyorsunuz?</a:t>
            </a:r>
          </a:p>
          <a:p>
            <a:pPr marL="0" indent="0">
              <a:buNone/>
            </a:pPr>
            <a:r>
              <a:rPr lang="tr-TR" sz="1600" dirty="0" smtClean="0"/>
              <a:t>C) Şiirlerinizi yazarken okurların beklentisini göz önünde bulundurur musunuz?</a:t>
            </a:r>
          </a:p>
          <a:p>
            <a:pPr marL="0" indent="0">
              <a:buNone/>
            </a:pPr>
            <a:r>
              <a:rPr lang="tr-TR" sz="1600" dirty="0" smtClean="0"/>
              <a:t>D) Başka şiirlere, şairlere öykünmemek için nasıl bir yol izliyorsunuz?</a:t>
            </a:r>
          </a:p>
          <a:p>
            <a:pPr marL="0" indent="0">
              <a:buNone/>
            </a:pPr>
            <a:r>
              <a:rPr lang="tr-TR" sz="1600" dirty="0" smtClean="0"/>
              <a:t>E) Şiirlerinizdeki duygusal zenginliği nasıl sağlıyorsunuz?</a:t>
            </a:r>
          </a:p>
          <a:p>
            <a:pPr marL="0" indent="0">
              <a:buNone/>
            </a:pPr>
            <a:r>
              <a:rPr lang="tr-TR" sz="1600" dirty="0" smtClean="0"/>
              <a:t>(2005 – ÖSS)</a:t>
            </a:r>
          </a:p>
          <a:p>
            <a:pPr marL="0" indent="0">
              <a:buNone/>
            </a:pPr>
            <a:r>
              <a:rPr lang="tr-TR" sz="1600" b="1" dirty="0" smtClean="0"/>
              <a:t>Çözüm:</a:t>
            </a:r>
          </a:p>
          <a:p>
            <a:pPr marL="0" indent="0">
              <a:buNone/>
            </a:pPr>
            <a:r>
              <a:rPr lang="tr-TR" sz="1600" dirty="0" smtClean="0"/>
              <a:t>Parçada yazar, gereksiz sözcükleri nasıl belirleyip attığını yani şiirini nasıl yoğunlaştırdığını ve şiirinin kalıcı olması için ona ne şekilde yaklaştığını anlatıyor. Dolayısıyla parça, “Şiirlerinizi yoğunlaştırmak, kalıcı kılmak için nelere dikkat edersiniz?” sorusuna karşılık olarak söylenmiştir. Cevap A</a:t>
            </a:r>
            <a:endParaRPr lang="tr-TR" sz="16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1452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smtClean="0"/>
              <a:t>Cümleler arasında dil ve düşünce bağlantısı:</a:t>
            </a:r>
          </a:p>
          <a:p>
            <a:endParaRPr lang="tr-TR" dirty="0" smtClean="0"/>
          </a:p>
          <a:p>
            <a:r>
              <a:rPr lang="tr-TR" dirty="0" smtClean="0"/>
              <a:t>Bir önceki cümlede geçen sözcük ya da sözcük öbeği bir sonraki cümlede tekrar edilerek,</a:t>
            </a:r>
          </a:p>
          <a:p>
            <a:r>
              <a:rPr lang="tr-TR" dirty="0" smtClean="0"/>
              <a:t>Bir cümlede geçen kavram ya da sözlerin yerine, onları karşılayan adıllar, önadlar kullanılarak,</a:t>
            </a:r>
          </a:p>
          <a:p>
            <a:r>
              <a:rPr lang="tr-TR" dirty="0" smtClean="0"/>
              <a:t>Bağlaçlardan yararlanılarak, (ama, fakat, çünkü, ne var ki…)</a:t>
            </a:r>
          </a:p>
          <a:p>
            <a:r>
              <a:rPr lang="tr-TR" dirty="0" smtClean="0"/>
              <a:t>Aynı düşünce değişik biçimde tekrar edilerek sağlanır.</a:t>
            </a:r>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066730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spcBef>
                <a:spcPct val="20000"/>
              </a:spcBef>
            </a:pPr>
            <a:r>
              <a:rPr lang="tr-TR" sz="2600" b="1" dirty="0">
                <a:solidFill>
                  <a:prstClr val="black"/>
                </a:solidFill>
                <a:latin typeface="Constantia"/>
                <a:ea typeface="+mn-ea"/>
                <a:cs typeface="+mn-cs"/>
              </a:rPr>
              <a:t>Cümleler arasında dil ve düşünce bağlantısı:</a:t>
            </a:r>
            <a:br>
              <a:rPr lang="tr-TR" sz="2600" b="1" dirty="0">
                <a:solidFill>
                  <a:prstClr val="black"/>
                </a:solidFill>
                <a:latin typeface="Constantia"/>
                <a:ea typeface="+mn-ea"/>
                <a:cs typeface="+mn-cs"/>
              </a:rPr>
            </a:br>
            <a:endParaRPr lang="tr-TR" dirty="0"/>
          </a:p>
        </p:txBody>
      </p:sp>
      <p:sp>
        <p:nvSpPr>
          <p:cNvPr id="3" name="İçerik Yer Tutucusu 2"/>
          <p:cNvSpPr>
            <a:spLocks noGrp="1"/>
          </p:cNvSpPr>
          <p:nvPr>
            <p:ph idx="1"/>
          </p:nvPr>
        </p:nvSpPr>
        <p:spPr>
          <a:xfrm>
            <a:off x="395536" y="1412776"/>
            <a:ext cx="8229600" cy="4389120"/>
          </a:xfrm>
        </p:spPr>
        <p:txBody>
          <a:bodyPr>
            <a:normAutofit fontScale="77500" lnSpcReduction="20000"/>
          </a:bodyPr>
          <a:lstStyle/>
          <a:p>
            <a:r>
              <a:rPr lang="tr-TR" dirty="0" smtClean="0"/>
              <a:t>Aşağıdaki paragrafta cümlelerin birbirine anlamca nasıl bağlandığını ve bir bütün oluşturduğunu görelim:</a:t>
            </a:r>
          </a:p>
          <a:p>
            <a:endParaRPr lang="tr-TR" dirty="0" smtClean="0"/>
          </a:p>
          <a:p>
            <a:r>
              <a:rPr lang="tr-TR" dirty="0" smtClean="0"/>
              <a:t>(I) Biz gazeteciler, dışarıdan pek sevimli gözükmeyiz. (II) Sanırım bunun temelinde daha çok, işimizin eleştiri olması yatıyor. (III) Çünkü insanoğlu, doğası gereği, eleştiriden pek hoşlanmaz; eleştiriyi de eleştireni de hoşgörüyle karşılamaz.</a:t>
            </a:r>
          </a:p>
          <a:p>
            <a:endParaRPr lang="tr-TR" dirty="0" smtClean="0"/>
          </a:p>
          <a:p>
            <a:r>
              <a:rPr lang="tr-TR" dirty="0" smtClean="0"/>
              <a:t>Bu parçanın ilk cümlesinde bir düşünce dile getiriliyor. II. cümlesinde “bunun temelinde” sözüyle I. cümledeki düşünce açıklanarak cümleler arasında bağlantı kuruluyor. III. cümledeki “çünkü” bağlacı ve “insanoğlu eleştiriden pek hoşlanmaz” yargısı II. cümleyi açıklıyor, cümleler arasında anlamca bağ kuruyor</a:t>
            </a:r>
          </a:p>
          <a:p>
            <a:endParaRPr lang="tr-TR" dirty="0" smtClean="0"/>
          </a:p>
          <a:p>
            <a:r>
              <a:rPr lang="tr-TR" dirty="0" smtClean="0"/>
              <a:t>Paragraf yapısı ile ilgili çeşitli soru tipleri, öğrencinin, paragrafın anlam bütünlüğünü kavrayıp kavrayamadığını ölçmeye yöneliktir.</a:t>
            </a:r>
            <a:endParaRPr lang="tr-TR" dirty="0"/>
          </a:p>
        </p:txBody>
      </p:sp>
      <p:sp>
        <p:nvSpPr>
          <p:cNvPr id="5" name="Altbilgi Yer Tutucusu 4"/>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819624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Giriş Cümlesi</a:t>
            </a:r>
            <a:endParaRPr lang="tr-TR" b="1" dirty="0"/>
          </a:p>
        </p:txBody>
      </p:sp>
      <p:sp>
        <p:nvSpPr>
          <p:cNvPr id="3" name="İçerik Yer Tutucusu 2"/>
          <p:cNvSpPr>
            <a:spLocks noGrp="1"/>
          </p:cNvSpPr>
          <p:nvPr>
            <p:ph idx="1"/>
          </p:nvPr>
        </p:nvSpPr>
        <p:spPr/>
        <p:txBody>
          <a:bodyPr>
            <a:normAutofit fontScale="85000" lnSpcReduction="10000"/>
          </a:bodyPr>
          <a:lstStyle/>
          <a:p>
            <a:endParaRPr lang="tr-TR" dirty="0" smtClean="0"/>
          </a:p>
          <a:p>
            <a:r>
              <a:rPr lang="tr-TR" dirty="0" smtClean="0"/>
              <a:t>Paragrafın ilk cümlesidir. Açıklanıp geliştirilebilecek genel bir yargı içerir. Kendisinden önce başka cümleleri gerektirecek sözleri (çünkü, oysa, bunda, böylece, bu durum.„) içermez. Kendisinden sonraki cümlelere anlamca bağlanmalıdır.</a:t>
            </a:r>
          </a:p>
          <a:p>
            <a:r>
              <a:rPr lang="tr-TR" dirty="0" smtClean="0"/>
              <a:t>Sanatçılar, yaşamlarıyla ve yapıtlarıyla topluma yol göstermelidir.</a:t>
            </a:r>
          </a:p>
          <a:p>
            <a:r>
              <a:rPr lang="tr-TR" dirty="0" smtClean="0"/>
              <a:t>Okurlar; genellikle, kendi yaşamlarından izler buldukları yapıtlara ilgi gösterirler.</a:t>
            </a:r>
          </a:p>
          <a:p>
            <a:r>
              <a:rPr lang="tr-TR" dirty="0" smtClean="0"/>
              <a:t>Yukarıdaki cümleleri incelediğimizde, bu cümlelerin dil ve düşünce yönüyle kendilerinden önce herhangi bir cümleye bağlı olmadığını görüyoruz. Dolayısıyla bu cümleler bir paragrafın “giriş cümlesi” olabilir.</a:t>
            </a:r>
          </a:p>
          <a:p>
            <a:endParaRPr lang="tr-TR"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525055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Cümlesi</a:t>
            </a:r>
            <a:endParaRPr lang="tr-TR" dirty="0"/>
          </a:p>
        </p:txBody>
      </p:sp>
      <p:sp>
        <p:nvSpPr>
          <p:cNvPr id="3" name="İçerik Yer Tutucusu 2"/>
          <p:cNvSpPr>
            <a:spLocks noGrp="1"/>
          </p:cNvSpPr>
          <p:nvPr>
            <p:ph idx="1"/>
          </p:nvPr>
        </p:nvSpPr>
        <p:spPr/>
        <p:txBody>
          <a:bodyPr>
            <a:normAutofit fontScale="47500" lnSpcReduction="20000"/>
          </a:bodyPr>
          <a:lstStyle/>
          <a:p>
            <a:pPr marL="0" indent="0">
              <a:buNone/>
            </a:pPr>
            <a:r>
              <a:rPr lang="tr-TR" sz="3800" b="1" dirty="0" smtClean="0"/>
              <a:t>Örnek 1:</a:t>
            </a:r>
          </a:p>
          <a:p>
            <a:pPr marL="0" indent="0">
              <a:buNone/>
            </a:pPr>
            <a:r>
              <a:rPr lang="tr-TR" sz="3800" b="1" dirty="0" smtClean="0"/>
              <a:t>Aşağıdakilerden hangisi bir yazının ilk cümlesi olmaya en uygundur?</a:t>
            </a:r>
          </a:p>
          <a:p>
            <a:pPr marL="0" indent="0">
              <a:buNone/>
            </a:pPr>
            <a:r>
              <a:rPr lang="tr-TR" sz="3800" dirty="0" smtClean="0"/>
              <a:t>A) Yeni öykücüler arasında Türkçeyi bütün güzelliği ile kullananlar var.</a:t>
            </a:r>
          </a:p>
          <a:p>
            <a:pPr marL="0" indent="0">
              <a:buNone/>
            </a:pPr>
            <a:r>
              <a:rPr lang="tr-TR" sz="3800" dirty="0" smtClean="0"/>
              <a:t>B) Başka öykülerini de dergilerde okumuştum ama bunu hepsinden güzel buldum.</a:t>
            </a:r>
          </a:p>
          <a:p>
            <a:pPr marL="0" indent="0">
              <a:buNone/>
            </a:pPr>
            <a:r>
              <a:rPr lang="tr-TR" sz="3800" dirty="0" smtClean="0"/>
              <a:t>C) Bunda, tiplerin çok canlı, öykülerinin otobiyografik olmasının da etkisi var.</a:t>
            </a:r>
          </a:p>
          <a:p>
            <a:pPr marL="0" indent="0">
              <a:buNone/>
            </a:pPr>
            <a:r>
              <a:rPr lang="tr-TR" sz="3800" dirty="0" smtClean="0"/>
              <a:t>D) Bir bakıma, bu son iki kitabi birer dil olayı olarak değerlendirilmelidir,</a:t>
            </a:r>
          </a:p>
          <a:p>
            <a:pPr marL="0" indent="0">
              <a:buNone/>
            </a:pPr>
            <a:r>
              <a:rPr lang="tr-TR" sz="3800" dirty="0" smtClean="0"/>
              <a:t>E) Birçok yeni öykücünün, buna gereğinden fazla önem verdiğini gördük.</a:t>
            </a:r>
          </a:p>
          <a:p>
            <a:pPr marL="0" indent="0">
              <a:buNone/>
            </a:pPr>
            <a:r>
              <a:rPr lang="tr-TR" sz="3800" dirty="0" smtClean="0"/>
              <a:t>(1987-ÖSS)</a:t>
            </a:r>
          </a:p>
          <a:p>
            <a:pPr marL="0" indent="0">
              <a:buNone/>
            </a:pPr>
            <a:endParaRPr lang="tr-TR" dirty="0" smtClean="0"/>
          </a:p>
          <a:p>
            <a:pPr marL="0" indent="0">
              <a:buNone/>
            </a:pPr>
            <a:r>
              <a:rPr lang="tr-TR" sz="3800" b="1" dirty="0" smtClean="0"/>
              <a:t>Çözüm:</a:t>
            </a:r>
          </a:p>
          <a:p>
            <a:pPr marL="0" indent="0">
              <a:buNone/>
            </a:pPr>
            <a:r>
              <a:rPr lang="tr-TR" sz="3400" dirty="0" smtClean="0"/>
              <a:t>Seçenekleri incelediğimizde B seçeneğinde “Başka öykülerini de” ve “bunu”, C seçeneğinde “Bunda”, D seçeneğinde “Bir bakıma, bu son kitabı” ve E seçeneğinde “buna” sözleri bu cümlelerin kendilerinden önceki cümlelerin devamı niteliğinde olduğunu gösteriyor Dolayısıyla bu cümleler bir yazının ilk cümlesi olamaz. A seçeneğinde ise kendinden önceki cümleye bağlayıcı hiçbir söz bulunmadığından bu cümle bir yazının ilk cümlesi olmaya uygundur.</a:t>
            </a:r>
            <a:endParaRPr lang="tr-TR" sz="3400" dirty="0"/>
          </a:p>
        </p:txBody>
      </p:sp>
      <p:sp>
        <p:nvSpPr>
          <p:cNvPr id="4" name="Altbilgi Yer Tutucusu 3"/>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1989135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Giriş Cümlesi</a:t>
            </a:r>
            <a:endParaRPr lang="tr-TR" b="1" dirty="0"/>
          </a:p>
        </p:txBody>
      </p:sp>
      <p:sp>
        <p:nvSpPr>
          <p:cNvPr id="3" name="İçerik Yer Tutucusu 2"/>
          <p:cNvSpPr>
            <a:spLocks noGrp="1"/>
          </p:cNvSpPr>
          <p:nvPr>
            <p:ph idx="1"/>
          </p:nvPr>
        </p:nvSpPr>
        <p:spPr/>
        <p:txBody>
          <a:bodyPr>
            <a:normAutofit fontScale="25000" lnSpcReduction="20000"/>
          </a:bodyPr>
          <a:lstStyle/>
          <a:p>
            <a:pPr marL="0" indent="0">
              <a:buNone/>
            </a:pPr>
            <a:r>
              <a:rPr lang="tr-TR" sz="7200" b="1" dirty="0" smtClean="0"/>
              <a:t>Örnek 2:</a:t>
            </a:r>
          </a:p>
          <a:p>
            <a:pPr marL="0" indent="0">
              <a:buNone/>
            </a:pPr>
            <a:r>
              <a:rPr lang="tr-TR" sz="7200" dirty="0" smtClean="0"/>
              <a:t>…… Bir sözcük tek başınayken ses ve anlam yönünden etkileyici özellikler taşımayabilir. Ancak aynı sözcük cümlede öteki sözcüklerle yan yana geldiği zaman etkileyici nitelikler kazanır. Kısaca şunu demek istiyorum: Bir yapıtta anlatımın sağlamlığı, sözcüklerin seçimine ve bunların yerli yerinde kullanılmasına bağlıdır.</a:t>
            </a:r>
          </a:p>
          <a:p>
            <a:pPr marL="0" indent="0">
              <a:buNone/>
            </a:pPr>
            <a:r>
              <a:rPr lang="tr-TR" sz="7200" b="1" dirty="0" smtClean="0"/>
              <a:t>Bu parçanın başına, düşüncenin akışına göre aşağıdakilerden hangisi getirilebilir?</a:t>
            </a:r>
          </a:p>
          <a:p>
            <a:pPr marL="0" indent="0">
              <a:buNone/>
            </a:pPr>
            <a:r>
              <a:rPr lang="tr-TR" sz="7200" dirty="0" smtClean="0"/>
              <a:t>A) Bir yazıya başlarken akla ilk gelen sözcük en uygun sözcüktür.</a:t>
            </a:r>
          </a:p>
          <a:p>
            <a:pPr marL="0" indent="0">
              <a:buNone/>
            </a:pPr>
            <a:r>
              <a:rPr lang="tr-TR" sz="7200" dirty="0" smtClean="0"/>
              <a:t>B) Dillerin söz dağarcığı birbirinden farklıdır,</a:t>
            </a:r>
          </a:p>
          <a:p>
            <a:pPr marL="0" indent="0">
              <a:buNone/>
            </a:pPr>
            <a:r>
              <a:rPr lang="tr-TR" sz="7200" dirty="0" smtClean="0">
                <a:solidFill>
                  <a:srgbClr val="FF0000"/>
                </a:solidFill>
              </a:rPr>
              <a:t>C) Sözcüklerin gücünü kullanımları belirler.</a:t>
            </a:r>
          </a:p>
          <a:p>
            <a:pPr marL="0" indent="0">
              <a:buNone/>
            </a:pPr>
            <a:r>
              <a:rPr lang="tr-TR" sz="7200" dirty="0" smtClean="0"/>
              <a:t>D) Düşünceleri, gelişigüzel söylemekten kaçınmak gerekir.</a:t>
            </a:r>
          </a:p>
          <a:p>
            <a:pPr marL="0" indent="0">
              <a:buNone/>
            </a:pPr>
            <a:r>
              <a:rPr lang="tr-TR" sz="7200" dirty="0" smtClean="0"/>
              <a:t>E) Süslü ve özentili anlatım iyi düşünememekten kaynaklanır.</a:t>
            </a:r>
          </a:p>
          <a:p>
            <a:pPr marL="0" indent="0">
              <a:buNone/>
            </a:pPr>
            <a:r>
              <a:rPr lang="tr-TR" sz="7200" dirty="0" smtClean="0"/>
              <a:t>(2005 – ÖSS)</a:t>
            </a:r>
          </a:p>
          <a:p>
            <a:pPr marL="0" indent="0">
              <a:buNone/>
            </a:pPr>
            <a:endParaRPr lang="tr-TR" dirty="0" smtClean="0"/>
          </a:p>
          <a:p>
            <a:pPr marL="0" indent="0">
              <a:buNone/>
            </a:pPr>
            <a:r>
              <a:rPr lang="tr-TR" sz="4300" b="1" dirty="0" smtClean="0"/>
              <a:t>Çözüm:</a:t>
            </a:r>
          </a:p>
          <a:p>
            <a:pPr marL="0" indent="0">
              <a:buNone/>
            </a:pPr>
            <a:r>
              <a:rPr lang="tr-TR" sz="4300" dirty="0" smtClean="0"/>
              <a:t>Parçada, bir sözcüğün tek başınayken ses ve anlam yönüyle etkileyici olmayabileceği, öteki sözcüklerle yan yana geldiğinde etkileyici nitelikler kazanabileceği anlatılıyor. Dolayısıyla parçanın başına “Sözcüklerin gücünü kullanımları belirler” cümlesi getirilmelidir.</a:t>
            </a:r>
          </a:p>
          <a:p>
            <a:pPr marL="0" indent="0">
              <a:buNone/>
            </a:pPr>
            <a:r>
              <a:rPr lang="tr-TR" sz="4300" dirty="0" smtClean="0"/>
              <a:t>Cevap C</a:t>
            </a:r>
            <a:endParaRPr lang="tr-TR" sz="4300" dirty="0"/>
          </a:p>
        </p:txBody>
      </p:sp>
      <p:sp>
        <p:nvSpPr>
          <p:cNvPr id="5" name="Altbilgi Yer Tutucusu 4"/>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2853513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Giriş Cümlesi</a:t>
            </a:r>
            <a:endParaRPr lang="tr-TR" b="1" dirty="0"/>
          </a:p>
        </p:txBody>
      </p:sp>
      <p:sp>
        <p:nvSpPr>
          <p:cNvPr id="3" name="İçerik Yer Tutucusu 2"/>
          <p:cNvSpPr>
            <a:spLocks noGrp="1"/>
          </p:cNvSpPr>
          <p:nvPr>
            <p:ph idx="1"/>
          </p:nvPr>
        </p:nvSpPr>
        <p:spPr/>
        <p:txBody>
          <a:bodyPr>
            <a:normAutofit fontScale="32500" lnSpcReduction="20000"/>
          </a:bodyPr>
          <a:lstStyle/>
          <a:p>
            <a:pPr marL="0" indent="0">
              <a:buNone/>
            </a:pPr>
            <a:r>
              <a:rPr lang="tr-TR" sz="4900" b="1" dirty="0" smtClean="0"/>
              <a:t>Örnek 3:</a:t>
            </a:r>
          </a:p>
          <a:p>
            <a:pPr marL="0" indent="0">
              <a:buNone/>
            </a:pPr>
            <a:r>
              <a:rPr lang="tr-TR" sz="4900" dirty="0" smtClean="0"/>
              <a:t>—-. Ozanlar da yazarlar da yaşantı işçisidir bir bakıma. Gerçek yaşamdan, nesnel dünyadan kazandıkları yaşantıyı yeniden üretirler. Bu yeniden üretme ya da yaratma süreci içinde estetik bir tat katarlar ona; coşku ve düşünceyle beslenen bir özle yoğururlar onu, Yoğurdukları özü, okura ulaştıracak uygun yollar, uygun biçimler ararlar. Şiir, öykü, roman, oyun gibi türlere özgü yasaların içinde yeni konumlar kazandırırlar yaşantıya.</a:t>
            </a:r>
          </a:p>
          <a:p>
            <a:pPr marL="0" indent="0">
              <a:buNone/>
            </a:pPr>
            <a:r>
              <a:rPr lang="tr-TR" sz="4900" dirty="0" smtClean="0"/>
              <a:t>Bu parçanın başına, düşüncenin akışına göre aşağıdakilerden hangisi getirilebilir?</a:t>
            </a:r>
          </a:p>
          <a:p>
            <a:pPr marL="0" indent="0">
              <a:buNone/>
            </a:pPr>
            <a:r>
              <a:rPr lang="tr-TR" sz="4900" dirty="0" smtClean="0"/>
              <a:t>A) Yazınsal yaratının gücü, okurda düşünsel bir değişme yaratmasına bağlıdır</a:t>
            </a:r>
          </a:p>
          <a:p>
            <a:pPr marL="0" indent="0">
              <a:buNone/>
            </a:pPr>
            <a:r>
              <a:rPr lang="tr-TR" sz="4900" dirty="0" smtClean="0"/>
              <a:t>B) Okur, romanda, şiirde ya da öyküde karşılaştığı yaşamı, düş dünyasında değiştirerek geliştirir</a:t>
            </a:r>
          </a:p>
          <a:p>
            <a:pPr marL="0" indent="0">
              <a:buNone/>
            </a:pPr>
            <a:r>
              <a:rPr lang="tr-TR" sz="4900" dirty="0" smtClean="0"/>
              <a:t>C) Kimi sanatçılara göre yazınsal yapıtlar, okurun yaşamı algılama gücünü artırmalıdır</a:t>
            </a:r>
          </a:p>
          <a:p>
            <a:pPr marL="0" indent="0">
              <a:buNone/>
            </a:pPr>
            <a:r>
              <a:rPr lang="tr-TR" sz="4900" dirty="0" smtClean="0">
                <a:solidFill>
                  <a:srgbClr val="FF0000"/>
                </a:solidFill>
              </a:rPr>
              <a:t>D) Gerçekte türü ne olursa olsun, her yazınsal yaratının malzemesi yaşantıdır</a:t>
            </a:r>
          </a:p>
          <a:p>
            <a:pPr marL="0" indent="0">
              <a:buNone/>
            </a:pPr>
            <a:r>
              <a:rPr lang="tr-TR" sz="4900" dirty="0" smtClean="0"/>
              <a:t>E) Şiirler, romanlar, öyküler okurun yüreğinde yeni duygular uyandırmayı amaçlar</a:t>
            </a:r>
          </a:p>
          <a:p>
            <a:pPr marL="0" indent="0">
              <a:buNone/>
            </a:pPr>
            <a:r>
              <a:rPr lang="tr-TR" sz="4900" dirty="0" smtClean="0"/>
              <a:t>(2003 – ÖSS)</a:t>
            </a:r>
          </a:p>
          <a:p>
            <a:pPr marL="0" indent="0">
              <a:buNone/>
            </a:pPr>
            <a:endParaRPr lang="tr-TR" b="1" dirty="0" smtClean="0"/>
          </a:p>
          <a:p>
            <a:pPr marL="0" indent="0">
              <a:buNone/>
            </a:pPr>
            <a:r>
              <a:rPr lang="tr-TR" sz="4300" b="1" dirty="0" smtClean="0"/>
              <a:t>Çözüm:</a:t>
            </a:r>
          </a:p>
          <a:p>
            <a:pPr marL="0" indent="0">
              <a:buNone/>
            </a:pPr>
            <a:r>
              <a:rPr lang="tr-TR" sz="4300" dirty="0" smtClean="0"/>
              <a:t>Parçada ozanların ve yazarların gerçek yaşamdan aldıklarını birtakım aşamalardan geçirdikten sonra değişik yazın türleri-ne dönüştürdükleri anlatılıyor. Dolayısıyla parçanın başına “Gerçekte türü ne olursa olsun her yazınsal yaratının malzemesi yaşantıdır.” cümlesi getirilmelidir</a:t>
            </a:r>
          </a:p>
          <a:p>
            <a:pPr marL="0" indent="0">
              <a:buNone/>
            </a:pPr>
            <a:r>
              <a:rPr lang="tr-TR" sz="4300" dirty="0" smtClean="0"/>
              <a:t>Cevap D</a:t>
            </a:r>
            <a:endParaRPr lang="tr-TR" sz="4300" dirty="0"/>
          </a:p>
        </p:txBody>
      </p:sp>
      <p:sp>
        <p:nvSpPr>
          <p:cNvPr id="5" name="Altbilgi Yer Tutucusu 4"/>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3700952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Sonuç Cümlesi</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smtClean="0"/>
              <a:t>Paragrafın son cümlesidir. Genellikle, anlatılan konuyu bir sonuca bağladığı için, cümleleri anlamca birbirine bağlayan sözler (kısaca, ancak, oysa, çünkü, bu nedenle…) içerir. Dil ve düşünce yönüyle kendinden önceki cümlelere bağlıdır.</a:t>
            </a:r>
          </a:p>
          <a:p>
            <a:endParaRPr lang="tr-TR" dirty="0" smtClean="0"/>
          </a:p>
          <a:p>
            <a:r>
              <a:rPr lang="tr-TR" dirty="0" smtClean="0"/>
              <a:t>Hâlbuki eleştirmen, bir sanat yapıtını değerlendirirken, yapıtın dışında hiçbir şeyi dikkate almamalıdır. İşte, bizim yazın dünyamızda salt bu yüzden gerçek sanatçılar yeteri kadar ilgi görmüyor:</a:t>
            </a:r>
          </a:p>
          <a:p>
            <a:endParaRPr lang="tr-TR" dirty="0" smtClean="0"/>
          </a:p>
          <a:p>
            <a:r>
              <a:rPr lang="tr-TR" dirty="0" smtClean="0"/>
              <a:t>Yukarıdaki cümleleri incelediğimizde, bu cümlelerin “hâlbuki, işte, bu yüzden” sözcükleriyle, dil ve düşünce bakımından kendinden önceki cümlelere bağlı olduğunu görüyoruz. Dolayısıyla bu cümleler bir paragrafın “sonuç cümlesi” olabilir.</a:t>
            </a:r>
          </a:p>
          <a:p>
            <a:endParaRPr lang="tr-TR" dirty="0"/>
          </a:p>
        </p:txBody>
      </p:sp>
      <p:sp>
        <p:nvSpPr>
          <p:cNvPr id="5" name="Altbilgi Yer Tutucusu 4"/>
          <p:cNvSpPr>
            <a:spLocks noGrp="1"/>
          </p:cNvSpPr>
          <p:nvPr>
            <p:ph type="ftr" sz="quarter" idx="11"/>
          </p:nvPr>
        </p:nvSpPr>
        <p:spPr/>
        <p:txBody>
          <a:bodyPr/>
          <a:lstStyle/>
          <a:p>
            <a:r>
              <a:rPr lang="tr-TR" smtClean="0"/>
              <a:t>www.turkedebiyati.org</a:t>
            </a:r>
            <a:endParaRPr lang="tr-TR"/>
          </a:p>
        </p:txBody>
      </p:sp>
    </p:spTree>
    <p:extLst>
      <p:ext uri="{BB962C8B-B14F-4D97-AF65-F5344CB8AC3E}">
        <p14:creationId xmlns:p14="http://schemas.microsoft.com/office/powerpoint/2010/main" val="4101711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3922</Words>
  <Application>Microsoft Office PowerPoint</Application>
  <PresentationFormat>Ekran Gösterisi (4:3)</PresentationFormat>
  <Paragraphs>267</Paragraphs>
  <Slides>27</Slides>
  <Notes>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Akış</vt:lpstr>
      <vt:lpstr>PowerPoint Sunusu</vt:lpstr>
      <vt:lpstr>PowerPoint Sunusu</vt:lpstr>
      <vt:lpstr>PowerPoint Sunusu</vt:lpstr>
      <vt:lpstr>Cümleler arasında dil ve düşünce bağlantısı: </vt:lpstr>
      <vt:lpstr>Giriş Cümlesi</vt:lpstr>
      <vt:lpstr>Giriş Cümlesi</vt:lpstr>
      <vt:lpstr>Giriş Cümlesi</vt:lpstr>
      <vt:lpstr>Giriş Cümlesi</vt:lpstr>
      <vt:lpstr>Sonuç Cümlesi</vt:lpstr>
      <vt:lpstr>Sonuç Cümlesi</vt:lpstr>
      <vt:lpstr>Sonuç Cümlesi</vt:lpstr>
      <vt:lpstr>Sonuç Cümlesi</vt:lpstr>
      <vt:lpstr>Sonuç Cümlesi</vt:lpstr>
      <vt:lpstr>Paragrafa Cümle Yerleştirme</vt:lpstr>
      <vt:lpstr>Paragrafa Cümle Yerleştirme</vt:lpstr>
      <vt:lpstr>Paragrafa Cümle Yerleştirme</vt:lpstr>
      <vt:lpstr>Paragrafa Cümle Yerleştirme</vt:lpstr>
      <vt:lpstr>Paragrafta Düşüncenin Akışını Bozan Cümleyi Bulma</vt:lpstr>
      <vt:lpstr>Paragrafta Düşüncenin Akışını Bozan Cümleyi Bulma</vt:lpstr>
      <vt:lpstr>Paragrafta Düşüncenin Akışını Bozan Cümleyi Bulma</vt:lpstr>
      <vt:lpstr>Parçayı İki Paragrafa Bölen Cümleyi Bulma</vt:lpstr>
      <vt:lpstr>Parçayı İki Paragrafa Bölen Cümleyi Bulma</vt:lpstr>
      <vt:lpstr>Parçayı İki Paragrafa Bölen Cümleyi Bulma</vt:lpstr>
      <vt:lpstr>Parçayı İki Paragrafa Bölen Cümleyi Bulma</vt:lpstr>
      <vt:lpstr>Parçayı İki Paragrafa Bölen Cümleyi Bulma</vt:lpstr>
      <vt:lpstr>Paragrafın Hangi Soruya Karşılık Yazıldığını Bulma</vt:lpstr>
      <vt:lpstr>Paragrafın Hangi Soruya Karşılık Yazıldığını Bulma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ASuSSD</dc:creator>
  <dc:description>www.turkedebiyati.org_x000d_
Türk Dili ve Edebiyatı Kaynak Eğitim Sitesi</dc:description>
  <cp:lastModifiedBy>ASuSSD</cp:lastModifiedBy>
  <cp:revision>1</cp:revision>
  <dcterms:created xsi:type="dcterms:W3CDTF">2015-03-07T15:38:18Z</dcterms:created>
  <dcterms:modified xsi:type="dcterms:W3CDTF">2023-04-23T16:44:55Z</dcterms:modified>
</cp:coreProperties>
</file>