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9"/>
  </p:notesMasterIdLst>
  <p:handoutMasterIdLst>
    <p:handoutMasterId r:id="rId80"/>
  </p:handoutMasterIdLst>
  <p:sldIdLst>
    <p:sldId id="326" r:id="rId2"/>
    <p:sldId id="32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8" r:id="rId73"/>
    <p:sldId id="329" r:id="rId74"/>
    <p:sldId id="330" r:id="rId75"/>
    <p:sldId id="331" r:id="rId76"/>
    <p:sldId id="332" r:id="rId77"/>
    <p:sldId id="333" r:id="rId7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649" autoAdjust="0"/>
  </p:normalViewPr>
  <p:slideViewPr>
    <p:cSldViewPr>
      <p:cViewPr>
        <p:scale>
          <a:sx n="75" d="100"/>
          <a:sy n="75" d="100"/>
        </p:scale>
        <p:origin x="-1824" y="-3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tr-TR" altLang="tr-TR"/>
          </a:p>
        </p:txBody>
      </p:sp>
      <p:sp>
        <p:nvSpPr>
          <p:cNvPr id="10240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DC68F3D3-4E45-46A6-BC97-5877678B0A34}" type="datetimeFigureOut">
              <a:rPr lang="tr-TR" altLang="tr-TR"/>
              <a:pPr/>
              <a:t>23.04.2023</a:t>
            </a:fld>
            <a:endParaRPr lang="tr-TR" altLang="tr-TR"/>
          </a:p>
        </p:txBody>
      </p:sp>
      <p:sp>
        <p:nvSpPr>
          <p:cNvPr id="10240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r>
              <a:rPr lang="tr-TR" altLang="tr-TR"/>
              <a:t>www.turkceciler.com</a:t>
            </a:r>
          </a:p>
        </p:txBody>
      </p:sp>
      <p:sp>
        <p:nvSpPr>
          <p:cNvPr id="10240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E039E0A7-2EB9-4A44-8824-C65B7EACAEA0}" type="slidenum">
              <a:rPr lang="tr-TR" altLang="tr-TR"/>
              <a:pPr/>
              <a:t>‹#›</a:t>
            </a:fld>
            <a:endParaRPr lang="tr-TR" altLang="tr-TR"/>
          </a:p>
        </p:txBody>
      </p:sp>
    </p:spTree>
    <p:extLst>
      <p:ext uri="{BB962C8B-B14F-4D97-AF65-F5344CB8AC3E}">
        <p14:creationId xmlns:p14="http://schemas.microsoft.com/office/powerpoint/2010/main" val="1009536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tr-TR" alt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6F0500D-4623-4E90-AA8C-6BD83B659CB8}" type="datetimeFigureOut">
              <a:rPr lang="tr-TR"/>
              <a:pPr>
                <a:defRPr/>
              </a:pPr>
              <a:t>23.04.2023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r>
              <a:rPr lang="tr-TR" altLang="tr-TR"/>
              <a:t>www.turkceciler.com</a:t>
            </a: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319E88E-1A5B-47C8-A167-246ABFC25ED4}" type="slidenum">
              <a:rPr lang="tr-TR"/>
              <a:pPr>
                <a:defRPr/>
              </a:pPr>
              <a:t>‹#›</a:t>
            </a:fld>
            <a:endParaRPr lang="tr-TR"/>
          </a:p>
        </p:txBody>
      </p:sp>
    </p:spTree>
    <p:extLst>
      <p:ext uri="{BB962C8B-B14F-4D97-AF65-F5344CB8AC3E}">
        <p14:creationId xmlns:p14="http://schemas.microsoft.com/office/powerpoint/2010/main" val="186897170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Altbilgi Yer Tutucusu"/>
          <p:cNvSpPr>
            <a:spLocks noGrp="1"/>
          </p:cNvSpPr>
          <p:nvPr>
            <p:ph type="ftr" sz="quarter" idx="4"/>
          </p:nvPr>
        </p:nvSpPr>
        <p:spPr/>
        <p:txBody>
          <a:bodyPr/>
          <a:lstStyle/>
          <a:p>
            <a:r>
              <a:rPr lang="tr-TR" altLang="tr-TR"/>
              <a:t>www.turkceciler.com</a:t>
            </a:r>
          </a:p>
        </p:txBody>
      </p:sp>
      <p:sp>
        <p:nvSpPr>
          <p:cNvPr id="880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1162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A9F0BC-E219-4BC8-B06C-C97CF9A36770}" type="slidenum">
              <a:rPr lang="tr-TR" smtClean="0"/>
              <a:pPr fontAlgn="base">
                <a:spcBef>
                  <a:spcPct val="0"/>
                </a:spcBef>
                <a:spcAft>
                  <a:spcPct val="0"/>
                </a:spcAft>
                <a:defRPr/>
              </a:pPr>
              <a:t>2</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Altbilgi Yer Tutucusu"/>
          <p:cNvSpPr>
            <a:spLocks noGrp="1"/>
          </p:cNvSpPr>
          <p:nvPr>
            <p:ph type="ftr" sz="quarter" idx="4"/>
          </p:nvPr>
        </p:nvSpPr>
        <p:spPr/>
        <p:txBody>
          <a:bodyPr/>
          <a:lstStyle/>
          <a:p>
            <a:r>
              <a:rPr lang="tr-TR" altLang="tr-TR"/>
              <a:t>www.turkceciler.com</a:t>
            </a:r>
          </a:p>
        </p:txBody>
      </p:sp>
      <p:sp>
        <p:nvSpPr>
          <p:cNvPr id="890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12644"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FEDD41-9382-42A8-9D82-D5CB3EBBF0E0}" type="slidenum">
              <a:rPr lang="tr-TR" smtClean="0"/>
              <a:pPr fontAlgn="base">
                <a:spcBef>
                  <a:spcPct val="0"/>
                </a:spcBef>
                <a:spcAft>
                  <a:spcPct val="0"/>
                </a:spcAft>
                <a:defRPr/>
              </a:pPr>
              <a:t>63</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Altbilgi Yer Tutucusu"/>
          <p:cNvSpPr>
            <a:spLocks noGrp="1"/>
          </p:cNvSpPr>
          <p:nvPr>
            <p:ph type="ftr" sz="quarter" idx="4"/>
          </p:nvPr>
        </p:nvSpPr>
        <p:spPr/>
        <p:txBody>
          <a:bodyPr/>
          <a:lstStyle/>
          <a:p>
            <a:r>
              <a:rPr lang="tr-TR" altLang="tr-TR"/>
              <a:t>www.turkceciler.com</a:t>
            </a:r>
          </a:p>
        </p:txBody>
      </p:sp>
      <p:sp>
        <p:nvSpPr>
          <p:cNvPr id="1013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12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14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6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7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18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19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20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23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2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25 Düz Bağlayıcı"/>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27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28 Oval"/>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29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30 Oval"/>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31 Oval"/>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Başlık"/>
          <p:cNvSpPr>
            <a:spLocks noGrp="1"/>
          </p:cNvSpPr>
          <p:nvPr>
            <p:ph type="ctrTitle"/>
          </p:nvPr>
        </p:nvSpPr>
        <p:spPr>
          <a:xfrm>
            <a:off x="2286000" y="3124200"/>
            <a:ext cx="6172200" cy="1894362"/>
          </a:xfrm>
        </p:spPr>
        <p:txBody>
          <a:bodyPr/>
          <a:lstStyle>
            <a:lvl1pPr>
              <a:defRPr b="1"/>
            </a:lvl1pPr>
          </a:lstStyle>
          <a:p>
            <a:r>
              <a:rPr lang="tr-TR" smtClean="0"/>
              <a:t>Asıl başlık stili için tıklatın</a:t>
            </a:r>
            <a:endParaRPr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22" name="27 Veri Yer Tutucusu"/>
          <p:cNvSpPr>
            <a:spLocks noGrp="1"/>
          </p:cNvSpPr>
          <p:nvPr>
            <p:ph type="dt" sz="half" idx="10"/>
          </p:nvPr>
        </p:nvSpPr>
        <p:spPr bwMode="auto">
          <a:xfrm rot="5400000">
            <a:off x="7764463" y="1174750"/>
            <a:ext cx="2286000" cy="381000"/>
          </a:xfrm>
        </p:spPr>
        <p:txBody>
          <a:bodyPr/>
          <a:lstStyle>
            <a:lvl1pPr>
              <a:defRPr/>
            </a:lvl1pPr>
          </a:lstStyle>
          <a:p>
            <a:pPr>
              <a:defRPr/>
            </a:pPr>
            <a:fld id="{415CD36F-B0E9-49DD-A477-2F1BFB2C4D67}" type="datetime1">
              <a:rPr lang="tr-TR" smtClean="0"/>
              <a:t>23.04.2023</a:t>
            </a:fld>
            <a:endParaRPr lang="tr-TR"/>
          </a:p>
        </p:txBody>
      </p:sp>
      <p:sp>
        <p:nvSpPr>
          <p:cNvPr id="23" name="16 Altbilgi Yer Tutucusu"/>
          <p:cNvSpPr>
            <a:spLocks noGrp="1"/>
          </p:cNvSpPr>
          <p:nvPr>
            <p:ph type="ftr" sz="quarter" idx="11"/>
          </p:nvPr>
        </p:nvSpPr>
        <p:spPr bwMode="auto">
          <a:xfrm rot="5400000">
            <a:off x="7077076" y="4181475"/>
            <a:ext cx="3657600" cy="384175"/>
          </a:xfrm>
        </p:spPr>
        <p:txBody>
          <a:bodyPr/>
          <a:lstStyle>
            <a:lvl1pPr>
              <a:defRPr/>
            </a:lvl1pPr>
          </a:lstStyle>
          <a:p>
            <a:r>
              <a:rPr lang="tr-TR" altLang="tr-TR" smtClean="0"/>
              <a:t>www.turkedebiyati.org</a:t>
            </a:r>
            <a:endParaRPr lang="tr-TR" altLang="tr-TR"/>
          </a:p>
        </p:txBody>
      </p:sp>
      <p:sp>
        <p:nvSpPr>
          <p:cNvPr id="24" name="28 Slayt Numarası Yer Tutucusu"/>
          <p:cNvSpPr>
            <a:spLocks noGrp="1"/>
          </p:cNvSpPr>
          <p:nvPr>
            <p:ph type="sldNum" sz="quarter" idx="12"/>
          </p:nvPr>
        </p:nvSpPr>
        <p:spPr bwMode="auto">
          <a:xfrm>
            <a:off x="1325563" y="4929188"/>
            <a:ext cx="609600" cy="517525"/>
          </a:xfrm>
        </p:spPr>
        <p:txBody>
          <a:bodyPr/>
          <a:lstStyle>
            <a:lvl1pPr>
              <a:defRPr/>
            </a:lvl1pPr>
          </a:lstStyle>
          <a:p>
            <a:pPr>
              <a:defRPr/>
            </a:pPr>
            <a:fld id="{870AE6E0-74EC-4DBF-8C7A-AAB6C03C66F6}" type="slidenum">
              <a:rPr lang="tr-TR"/>
              <a:pPr>
                <a:defRPr/>
              </a:pPr>
              <a:t>‹#›</a:t>
            </a:fld>
            <a:endParaRPr lang="tr-TR"/>
          </a:p>
        </p:txBody>
      </p:sp>
    </p:spTree>
    <p:extLst>
      <p:ext uri="{BB962C8B-B14F-4D97-AF65-F5344CB8AC3E}">
        <p14:creationId xmlns:p14="http://schemas.microsoft.com/office/powerpoint/2010/main" val="349924003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EDD05411-F78B-44FE-8E0B-CC307EE53B3F}" type="datetime1">
              <a:rPr lang="tr-TR" smtClean="0"/>
              <a:t>23.04.2023</a:t>
            </a:fld>
            <a:endParaRPr lang="tr-TR"/>
          </a:p>
        </p:txBody>
      </p:sp>
      <p:sp>
        <p:nvSpPr>
          <p:cNvPr id="5" name="2 Altbilgi Yer Tutucusu"/>
          <p:cNvSpPr>
            <a:spLocks noGrp="1"/>
          </p:cNvSpPr>
          <p:nvPr>
            <p:ph type="ftr" sz="quarter" idx="11"/>
          </p:nvPr>
        </p:nvSpPr>
        <p:spPr/>
        <p:txBody>
          <a:bodyPr/>
          <a:lstStyle>
            <a:lvl1pPr>
              <a:defRPr/>
            </a:lvl1pPr>
          </a:lstStyle>
          <a:p>
            <a:r>
              <a:rPr lang="tr-TR" altLang="tr-TR" smtClean="0"/>
              <a:t>www.turkedebiyati.org</a:t>
            </a:r>
            <a:endParaRPr lang="tr-TR" altLang="tr-TR"/>
          </a:p>
        </p:txBody>
      </p:sp>
      <p:sp>
        <p:nvSpPr>
          <p:cNvPr id="6" name="22 Slayt Numarası Yer Tutucusu"/>
          <p:cNvSpPr>
            <a:spLocks noGrp="1"/>
          </p:cNvSpPr>
          <p:nvPr>
            <p:ph type="sldNum" sz="quarter" idx="12"/>
          </p:nvPr>
        </p:nvSpPr>
        <p:spPr/>
        <p:txBody>
          <a:bodyPr/>
          <a:lstStyle>
            <a:lvl1pPr>
              <a:defRPr/>
            </a:lvl1pPr>
          </a:lstStyle>
          <a:p>
            <a:pPr>
              <a:defRPr/>
            </a:pPr>
            <a:fld id="{541B9A92-74C6-43EA-A59B-BD73829C7FF1}" type="slidenum">
              <a:rPr lang="tr-TR"/>
              <a:pPr>
                <a:defRPr/>
              </a:pPr>
              <a:t>‹#›</a:t>
            </a:fld>
            <a:endParaRPr lang="tr-TR"/>
          </a:p>
        </p:txBody>
      </p:sp>
    </p:spTree>
    <p:extLst>
      <p:ext uri="{BB962C8B-B14F-4D97-AF65-F5344CB8AC3E}">
        <p14:creationId xmlns:p14="http://schemas.microsoft.com/office/powerpoint/2010/main" val="1481391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345C1B2A-C977-4D77-8EE9-785E048A44DD}" type="datetime1">
              <a:rPr lang="tr-TR" smtClean="0"/>
              <a:t>23.04.2023</a:t>
            </a:fld>
            <a:endParaRPr lang="tr-TR"/>
          </a:p>
        </p:txBody>
      </p:sp>
      <p:sp>
        <p:nvSpPr>
          <p:cNvPr id="5" name="2 Altbilgi Yer Tutucusu"/>
          <p:cNvSpPr>
            <a:spLocks noGrp="1"/>
          </p:cNvSpPr>
          <p:nvPr>
            <p:ph type="ftr" sz="quarter" idx="11"/>
          </p:nvPr>
        </p:nvSpPr>
        <p:spPr/>
        <p:txBody>
          <a:bodyPr/>
          <a:lstStyle>
            <a:lvl1pPr>
              <a:defRPr/>
            </a:lvl1pPr>
          </a:lstStyle>
          <a:p>
            <a:r>
              <a:rPr lang="tr-TR" altLang="tr-TR" smtClean="0"/>
              <a:t>www.turkedebiyati.org</a:t>
            </a:r>
            <a:endParaRPr lang="tr-TR" altLang="tr-TR"/>
          </a:p>
        </p:txBody>
      </p:sp>
      <p:sp>
        <p:nvSpPr>
          <p:cNvPr id="6" name="22 Slayt Numarası Yer Tutucusu"/>
          <p:cNvSpPr>
            <a:spLocks noGrp="1"/>
          </p:cNvSpPr>
          <p:nvPr>
            <p:ph type="sldNum" sz="quarter" idx="12"/>
          </p:nvPr>
        </p:nvSpPr>
        <p:spPr/>
        <p:txBody>
          <a:bodyPr/>
          <a:lstStyle>
            <a:lvl1pPr>
              <a:defRPr/>
            </a:lvl1pPr>
          </a:lstStyle>
          <a:p>
            <a:pPr>
              <a:defRPr/>
            </a:pPr>
            <a:fld id="{3024958A-8942-467A-A973-0437514E1F58}" type="slidenum">
              <a:rPr lang="tr-TR"/>
              <a:pPr>
                <a:defRPr/>
              </a:pPr>
              <a:t>‹#›</a:t>
            </a:fld>
            <a:endParaRPr lang="tr-TR"/>
          </a:p>
        </p:txBody>
      </p:sp>
    </p:spTree>
    <p:extLst>
      <p:ext uri="{BB962C8B-B14F-4D97-AF65-F5344CB8AC3E}">
        <p14:creationId xmlns:p14="http://schemas.microsoft.com/office/powerpoint/2010/main" val="97915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8" name="7 İçerik Yer Tutucusu"/>
          <p:cNvSpPr>
            <a:spLocks noGrp="1"/>
          </p:cNvSpPr>
          <p:nvPr>
            <p:ph sz="quarter" idx="1"/>
          </p:nvPr>
        </p:nvSpPr>
        <p:spPr>
          <a:xfrm>
            <a:off x="457200" y="1600200"/>
            <a:ext cx="7467600" cy="48737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6 Veri Yer Tutucusu"/>
          <p:cNvSpPr>
            <a:spLocks noGrp="1"/>
          </p:cNvSpPr>
          <p:nvPr>
            <p:ph type="dt" sz="half" idx="10"/>
          </p:nvPr>
        </p:nvSpPr>
        <p:spPr/>
        <p:txBody>
          <a:bodyPr rtlCol="0"/>
          <a:lstStyle>
            <a:lvl1pPr>
              <a:defRPr/>
            </a:lvl1pPr>
          </a:lstStyle>
          <a:p>
            <a:pPr>
              <a:defRPr/>
            </a:pPr>
            <a:fld id="{BA8EC2A7-75AB-4477-A443-0ABA1739FDDE}" type="datetime1">
              <a:rPr lang="tr-TR" smtClean="0"/>
              <a:t>23.04.2023</a:t>
            </a:fld>
            <a:endParaRPr lang="tr-TR"/>
          </a:p>
        </p:txBody>
      </p:sp>
      <p:sp>
        <p:nvSpPr>
          <p:cNvPr id="5" name="8 Slayt Numarası Yer Tutucusu"/>
          <p:cNvSpPr>
            <a:spLocks noGrp="1"/>
          </p:cNvSpPr>
          <p:nvPr>
            <p:ph type="sldNum" sz="quarter" idx="11"/>
          </p:nvPr>
        </p:nvSpPr>
        <p:spPr/>
        <p:txBody>
          <a:bodyPr rtlCol="0"/>
          <a:lstStyle>
            <a:lvl1pPr>
              <a:defRPr/>
            </a:lvl1pPr>
          </a:lstStyle>
          <a:p>
            <a:pPr>
              <a:defRPr/>
            </a:pPr>
            <a:fld id="{5BA4D732-406D-48C8-A8A7-2FBD0A6D92F8}" type="slidenum">
              <a:rPr lang="tr-TR"/>
              <a:pPr>
                <a:defRPr/>
              </a:pPr>
              <a:t>‹#›</a:t>
            </a:fld>
            <a:endParaRPr lang="tr-TR"/>
          </a:p>
        </p:txBody>
      </p:sp>
      <p:sp>
        <p:nvSpPr>
          <p:cNvPr id="6" name="9 Altbilgi Yer Tutucusu"/>
          <p:cNvSpPr>
            <a:spLocks noGrp="1"/>
          </p:cNvSpPr>
          <p:nvPr>
            <p:ph type="ftr" sz="quarter" idx="12"/>
          </p:nvPr>
        </p:nvSpPr>
        <p:spPr/>
        <p:txBody>
          <a:bodyPr/>
          <a:lstStyle>
            <a:lvl1pPr>
              <a:defRPr/>
            </a:lvl1pPr>
          </a:lstStyle>
          <a:p>
            <a:r>
              <a:rPr lang="tr-TR" altLang="tr-TR" smtClean="0"/>
              <a:t>www.turkedebiyati.org</a:t>
            </a:r>
            <a:endParaRPr lang="tr-TR" altLang="tr-TR"/>
          </a:p>
        </p:txBody>
      </p:sp>
    </p:spTree>
    <p:extLst>
      <p:ext uri="{BB962C8B-B14F-4D97-AF65-F5344CB8AC3E}">
        <p14:creationId xmlns:p14="http://schemas.microsoft.com/office/powerpoint/2010/main" val="60212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4" name="12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14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6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7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8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19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20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23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2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25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26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27 Oval"/>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28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29 Oval"/>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30 Oval"/>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31 Düz Bağlayıcı"/>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lang="tr-TR" smtClean="0"/>
              <a:t>Asıl başlık stili için tıklatın</a:t>
            </a:r>
            <a:endParaRPr lang="en-US"/>
          </a:p>
        </p:txBody>
      </p:sp>
      <p:sp>
        <p:nvSpPr>
          <p:cNvPr id="3" name="2 Metin Yer Tutucusu"/>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0" name="3 Veri Yer Tutucusu"/>
          <p:cNvSpPr>
            <a:spLocks noGrp="1"/>
          </p:cNvSpPr>
          <p:nvPr>
            <p:ph type="dt" sz="half" idx="10"/>
          </p:nvPr>
        </p:nvSpPr>
        <p:spPr bwMode="auto">
          <a:xfrm rot="5400000">
            <a:off x="7762875" y="1169988"/>
            <a:ext cx="2286000" cy="381000"/>
          </a:xfrm>
        </p:spPr>
        <p:txBody>
          <a:bodyPr/>
          <a:lstStyle>
            <a:lvl1pPr>
              <a:defRPr/>
            </a:lvl1pPr>
          </a:lstStyle>
          <a:p>
            <a:pPr>
              <a:defRPr/>
            </a:pPr>
            <a:fld id="{E00B6C12-7143-418E-9E4D-19B1B6367728}" type="datetime1">
              <a:rPr lang="tr-TR" smtClean="0"/>
              <a:t>23.04.2023</a:t>
            </a:fld>
            <a:endParaRPr lang="tr-TR"/>
          </a:p>
        </p:txBody>
      </p:sp>
      <p:sp>
        <p:nvSpPr>
          <p:cNvPr id="21" name="4 Altbilgi Yer Tutucusu"/>
          <p:cNvSpPr>
            <a:spLocks noGrp="1"/>
          </p:cNvSpPr>
          <p:nvPr>
            <p:ph type="ftr" sz="quarter" idx="11"/>
          </p:nvPr>
        </p:nvSpPr>
        <p:spPr bwMode="auto">
          <a:xfrm rot="5400000">
            <a:off x="7077076" y="4178300"/>
            <a:ext cx="3657600" cy="384175"/>
          </a:xfrm>
        </p:spPr>
        <p:txBody>
          <a:bodyPr/>
          <a:lstStyle>
            <a:lvl1pPr>
              <a:defRPr/>
            </a:lvl1pPr>
          </a:lstStyle>
          <a:p>
            <a:r>
              <a:rPr lang="tr-TR" altLang="tr-TR" smtClean="0"/>
              <a:t>www.turkedebiyati.org</a:t>
            </a:r>
            <a:endParaRPr lang="tr-TR" altLang="tr-TR"/>
          </a:p>
        </p:txBody>
      </p:sp>
      <p:sp>
        <p:nvSpPr>
          <p:cNvPr id="22" name="5 Slayt Numarası Yer Tutucusu"/>
          <p:cNvSpPr>
            <a:spLocks noGrp="1"/>
          </p:cNvSpPr>
          <p:nvPr>
            <p:ph type="sldNum" sz="quarter" idx="12"/>
          </p:nvPr>
        </p:nvSpPr>
        <p:spPr bwMode="auto">
          <a:xfrm>
            <a:off x="1339850" y="4929188"/>
            <a:ext cx="609600" cy="517525"/>
          </a:xfrm>
        </p:spPr>
        <p:txBody>
          <a:bodyPr/>
          <a:lstStyle>
            <a:lvl1pPr>
              <a:defRPr/>
            </a:lvl1pPr>
          </a:lstStyle>
          <a:p>
            <a:pPr>
              <a:defRPr/>
            </a:pPr>
            <a:fld id="{9126A48B-CB9D-42D5-863D-2259CE0B5A64}" type="slidenum">
              <a:rPr lang="tr-TR"/>
              <a:pPr>
                <a:defRPr/>
              </a:pPr>
              <a:t>‹#›</a:t>
            </a:fld>
            <a:endParaRPr lang="tr-TR"/>
          </a:p>
        </p:txBody>
      </p:sp>
    </p:spTree>
    <p:extLst>
      <p:ext uri="{BB962C8B-B14F-4D97-AF65-F5344CB8AC3E}">
        <p14:creationId xmlns:p14="http://schemas.microsoft.com/office/powerpoint/2010/main" val="23349425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457200"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270248"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7D39D940-7C72-4392-B0ED-D98767BEDEC2}" type="datetime1">
              <a:rPr lang="tr-TR" smtClean="0"/>
              <a:t>23.04.2023</a:t>
            </a:fld>
            <a:endParaRPr lang="tr-TR"/>
          </a:p>
        </p:txBody>
      </p:sp>
      <p:sp>
        <p:nvSpPr>
          <p:cNvPr id="6" name="2 Altbilgi Yer Tutucusu"/>
          <p:cNvSpPr>
            <a:spLocks noGrp="1"/>
          </p:cNvSpPr>
          <p:nvPr>
            <p:ph type="ftr" sz="quarter" idx="11"/>
          </p:nvPr>
        </p:nvSpPr>
        <p:spPr/>
        <p:txBody>
          <a:bodyPr/>
          <a:lstStyle>
            <a:lvl1pPr>
              <a:defRPr/>
            </a:lvl1pPr>
          </a:lstStyle>
          <a:p>
            <a:r>
              <a:rPr lang="tr-TR" altLang="tr-TR" smtClean="0"/>
              <a:t>www.turkedebiyati.org</a:t>
            </a:r>
            <a:endParaRPr lang="tr-TR" altLang="tr-TR"/>
          </a:p>
        </p:txBody>
      </p:sp>
      <p:sp>
        <p:nvSpPr>
          <p:cNvPr id="7" name="22 Slayt Numarası Yer Tutucusu"/>
          <p:cNvSpPr>
            <a:spLocks noGrp="1"/>
          </p:cNvSpPr>
          <p:nvPr>
            <p:ph type="sldNum" sz="quarter" idx="12"/>
          </p:nvPr>
        </p:nvSpPr>
        <p:spPr/>
        <p:txBody>
          <a:bodyPr/>
          <a:lstStyle>
            <a:lvl1pPr>
              <a:defRPr/>
            </a:lvl1pPr>
          </a:lstStyle>
          <a:p>
            <a:pPr>
              <a:defRPr/>
            </a:pPr>
            <a:fld id="{334582C4-DAEC-4B74-8CAA-794CFFC8FC2B}" type="slidenum">
              <a:rPr lang="tr-TR"/>
              <a:pPr>
                <a:defRPr/>
              </a:pPr>
              <a:t>‹#›</a:t>
            </a:fld>
            <a:endParaRPr lang="tr-TR"/>
          </a:p>
        </p:txBody>
      </p:sp>
    </p:spTree>
    <p:extLst>
      <p:ext uri="{BB962C8B-B14F-4D97-AF65-F5344CB8AC3E}">
        <p14:creationId xmlns:p14="http://schemas.microsoft.com/office/powerpoint/2010/main" val="3843793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lstStyle>
            <a:lvl1pPr>
              <a:defRPr/>
            </a:lvl1pPr>
          </a:lstStyle>
          <a:p>
            <a:r>
              <a:rPr lang="tr-TR" smtClean="0"/>
              <a:t>Asıl başlık stili için tıklatın</a:t>
            </a:r>
            <a:endParaRPr lang="en-US"/>
          </a:p>
        </p:txBody>
      </p:sp>
      <p:sp>
        <p:nvSpPr>
          <p:cNvPr id="11" name="10 İçerik Yer Tutucusu"/>
          <p:cNvSpPr>
            <a:spLocks noGrp="1"/>
          </p:cNvSpPr>
          <p:nvPr>
            <p:ph sz="quarter" idx="2"/>
          </p:nvPr>
        </p:nvSpPr>
        <p:spPr>
          <a:xfrm>
            <a:off x="457200"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quarter" idx="4"/>
          </p:nvPr>
        </p:nvSpPr>
        <p:spPr>
          <a:xfrm>
            <a:off x="4371975"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13 Veri Yer Tutucusu"/>
          <p:cNvSpPr>
            <a:spLocks noGrp="1"/>
          </p:cNvSpPr>
          <p:nvPr>
            <p:ph type="dt" sz="half" idx="10"/>
          </p:nvPr>
        </p:nvSpPr>
        <p:spPr/>
        <p:txBody>
          <a:bodyPr/>
          <a:lstStyle>
            <a:lvl1pPr>
              <a:defRPr/>
            </a:lvl1pPr>
          </a:lstStyle>
          <a:p>
            <a:pPr>
              <a:defRPr/>
            </a:pPr>
            <a:fld id="{117515AE-7BFC-400E-BD67-ED33D542A59F}" type="datetime1">
              <a:rPr lang="tr-TR" smtClean="0"/>
              <a:t>23.04.2023</a:t>
            </a:fld>
            <a:endParaRPr lang="tr-TR"/>
          </a:p>
        </p:txBody>
      </p:sp>
      <p:sp>
        <p:nvSpPr>
          <p:cNvPr id="8" name="2 Altbilgi Yer Tutucusu"/>
          <p:cNvSpPr>
            <a:spLocks noGrp="1"/>
          </p:cNvSpPr>
          <p:nvPr>
            <p:ph type="ftr" sz="quarter" idx="11"/>
          </p:nvPr>
        </p:nvSpPr>
        <p:spPr/>
        <p:txBody>
          <a:bodyPr/>
          <a:lstStyle>
            <a:lvl1pPr>
              <a:defRPr/>
            </a:lvl1pPr>
          </a:lstStyle>
          <a:p>
            <a:r>
              <a:rPr lang="tr-TR" altLang="tr-TR" smtClean="0"/>
              <a:t>www.turkedebiyati.org</a:t>
            </a:r>
            <a:endParaRPr lang="tr-TR" altLang="tr-TR"/>
          </a:p>
        </p:txBody>
      </p:sp>
      <p:sp>
        <p:nvSpPr>
          <p:cNvPr id="9" name="22 Slayt Numarası Yer Tutucusu"/>
          <p:cNvSpPr>
            <a:spLocks noGrp="1"/>
          </p:cNvSpPr>
          <p:nvPr>
            <p:ph type="sldNum" sz="quarter" idx="12"/>
          </p:nvPr>
        </p:nvSpPr>
        <p:spPr/>
        <p:txBody>
          <a:bodyPr/>
          <a:lstStyle>
            <a:lvl1pPr>
              <a:defRPr/>
            </a:lvl1pPr>
          </a:lstStyle>
          <a:p>
            <a:pPr>
              <a:defRPr/>
            </a:pPr>
            <a:fld id="{C6F3E3EF-B632-4B8B-B336-FA42CBD900E8}" type="slidenum">
              <a:rPr lang="tr-TR"/>
              <a:pPr>
                <a:defRPr/>
              </a:pPr>
              <a:t>‹#›</a:t>
            </a:fld>
            <a:endParaRPr lang="tr-TR"/>
          </a:p>
        </p:txBody>
      </p:sp>
    </p:spTree>
    <p:extLst>
      <p:ext uri="{BB962C8B-B14F-4D97-AF65-F5344CB8AC3E}">
        <p14:creationId xmlns:p14="http://schemas.microsoft.com/office/powerpoint/2010/main" val="832503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5 Veri Yer Tutucusu"/>
          <p:cNvSpPr>
            <a:spLocks noGrp="1"/>
          </p:cNvSpPr>
          <p:nvPr>
            <p:ph type="dt" sz="half" idx="10"/>
          </p:nvPr>
        </p:nvSpPr>
        <p:spPr/>
        <p:txBody>
          <a:bodyPr rtlCol="0"/>
          <a:lstStyle>
            <a:lvl1pPr>
              <a:defRPr/>
            </a:lvl1pPr>
          </a:lstStyle>
          <a:p>
            <a:pPr>
              <a:defRPr/>
            </a:pPr>
            <a:fld id="{B74EF8D2-3747-441D-9596-F774AD0FA6E4}" type="datetime1">
              <a:rPr lang="tr-TR" smtClean="0"/>
              <a:t>23.04.2023</a:t>
            </a:fld>
            <a:endParaRPr lang="tr-TR"/>
          </a:p>
        </p:txBody>
      </p:sp>
      <p:sp>
        <p:nvSpPr>
          <p:cNvPr id="4" name="6 Slayt Numarası Yer Tutucusu"/>
          <p:cNvSpPr>
            <a:spLocks noGrp="1"/>
          </p:cNvSpPr>
          <p:nvPr>
            <p:ph type="sldNum" sz="quarter" idx="11"/>
          </p:nvPr>
        </p:nvSpPr>
        <p:spPr/>
        <p:txBody>
          <a:bodyPr rtlCol="0"/>
          <a:lstStyle>
            <a:lvl1pPr>
              <a:defRPr/>
            </a:lvl1pPr>
          </a:lstStyle>
          <a:p>
            <a:pPr>
              <a:defRPr/>
            </a:pPr>
            <a:fld id="{A2B36A9A-CCD9-4329-9AD0-D89CD1C33D7E}" type="slidenum">
              <a:rPr lang="tr-TR"/>
              <a:pPr>
                <a:defRPr/>
              </a:pPr>
              <a:t>‹#›</a:t>
            </a:fld>
            <a:endParaRPr lang="tr-TR"/>
          </a:p>
        </p:txBody>
      </p:sp>
      <p:sp>
        <p:nvSpPr>
          <p:cNvPr id="5" name="7 Altbilgi Yer Tutucusu"/>
          <p:cNvSpPr>
            <a:spLocks noGrp="1"/>
          </p:cNvSpPr>
          <p:nvPr>
            <p:ph type="ftr" sz="quarter" idx="12"/>
          </p:nvPr>
        </p:nvSpPr>
        <p:spPr/>
        <p:txBody>
          <a:bodyPr/>
          <a:lstStyle>
            <a:lvl1pPr>
              <a:defRPr/>
            </a:lvl1pPr>
          </a:lstStyle>
          <a:p>
            <a:r>
              <a:rPr lang="tr-TR" altLang="tr-TR" smtClean="0"/>
              <a:t>www.turkedebiyati.org</a:t>
            </a:r>
            <a:endParaRPr lang="tr-TR" altLang="tr-TR"/>
          </a:p>
        </p:txBody>
      </p:sp>
    </p:spTree>
    <p:extLst>
      <p:ext uri="{BB962C8B-B14F-4D97-AF65-F5344CB8AC3E}">
        <p14:creationId xmlns:p14="http://schemas.microsoft.com/office/powerpoint/2010/main" val="851414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D9F40633-26D8-45C2-BE04-0CCC89A2B7F1}" type="datetime1">
              <a:rPr lang="tr-TR" smtClean="0"/>
              <a:t>23.04.2023</a:t>
            </a:fld>
            <a:endParaRPr lang="tr-TR"/>
          </a:p>
        </p:txBody>
      </p:sp>
      <p:sp>
        <p:nvSpPr>
          <p:cNvPr id="3" name="2 Altbilgi Yer Tutucusu"/>
          <p:cNvSpPr>
            <a:spLocks noGrp="1"/>
          </p:cNvSpPr>
          <p:nvPr>
            <p:ph type="ftr" sz="quarter" idx="11"/>
          </p:nvPr>
        </p:nvSpPr>
        <p:spPr/>
        <p:txBody>
          <a:bodyPr/>
          <a:lstStyle>
            <a:lvl1pPr>
              <a:defRPr/>
            </a:lvl1pPr>
          </a:lstStyle>
          <a:p>
            <a:r>
              <a:rPr lang="tr-TR" altLang="tr-TR" smtClean="0"/>
              <a:t>www.turkedebiyati.org</a:t>
            </a:r>
            <a:endParaRPr lang="tr-TR" altLang="tr-TR"/>
          </a:p>
        </p:txBody>
      </p:sp>
      <p:sp>
        <p:nvSpPr>
          <p:cNvPr id="4" name="22 Slayt Numarası Yer Tutucusu"/>
          <p:cNvSpPr>
            <a:spLocks noGrp="1"/>
          </p:cNvSpPr>
          <p:nvPr>
            <p:ph type="sldNum" sz="quarter" idx="12"/>
          </p:nvPr>
        </p:nvSpPr>
        <p:spPr/>
        <p:txBody>
          <a:bodyPr/>
          <a:lstStyle>
            <a:lvl1pPr>
              <a:defRPr/>
            </a:lvl1pPr>
          </a:lstStyle>
          <a:p>
            <a:pPr>
              <a:defRPr/>
            </a:pPr>
            <a:fld id="{A1767313-EFE3-49CC-A18C-5222B35C82D2}" type="slidenum">
              <a:rPr lang="tr-TR"/>
              <a:pPr>
                <a:defRPr/>
              </a:pPr>
              <a:t>‹#›</a:t>
            </a:fld>
            <a:endParaRPr lang="tr-TR"/>
          </a:p>
        </p:txBody>
      </p:sp>
    </p:spTree>
    <p:extLst>
      <p:ext uri="{BB962C8B-B14F-4D97-AF65-F5344CB8AC3E}">
        <p14:creationId xmlns:p14="http://schemas.microsoft.com/office/powerpoint/2010/main" val="111684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12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14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16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17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18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19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20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Başlık"/>
          <p:cNvSpPr>
            <a:spLocks noGrp="1"/>
          </p:cNvSpPr>
          <p:nvPr>
            <p:ph type="title"/>
          </p:nvPr>
        </p:nvSpPr>
        <p:spPr>
          <a:xfrm rot="5400000">
            <a:off x="3371850" y="3200400"/>
            <a:ext cx="6309360" cy="457200"/>
          </a:xfrm>
        </p:spPr>
        <p:txBody>
          <a:bodyPr/>
          <a:lstStyle>
            <a:lvl1pPr algn="l">
              <a:buNone/>
              <a:defRPr sz="2000" b="1" cap="sm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8" name="17 İçerik Yer Tutucusu"/>
          <p:cNvSpPr>
            <a:spLocks noGrp="1"/>
          </p:cNvSpPr>
          <p:nvPr>
            <p:ph sz="quarter" idx="1"/>
          </p:nvPr>
        </p:nvSpPr>
        <p:spPr>
          <a:xfrm>
            <a:off x="304800" y="274320"/>
            <a:ext cx="5638800" cy="632764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20 Veri Yer Tutucusu"/>
          <p:cNvSpPr>
            <a:spLocks noGrp="1"/>
          </p:cNvSpPr>
          <p:nvPr>
            <p:ph type="dt" sz="half" idx="10"/>
          </p:nvPr>
        </p:nvSpPr>
        <p:spPr/>
        <p:txBody>
          <a:bodyPr rtlCol="0"/>
          <a:lstStyle>
            <a:lvl1pPr>
              <a:defRPr/>
            </a:lvl1pPr>
          </a:lstStyle>
          <a:p>
            <a:pPr>
              <a:defRPr/>
            </a:pPr>
            <a:fld id="{85182B72-802A-44A3-8A12-828952E2D32B}" type="datetime1">
              <a:rPr lang="tr-TR" smtClean="0"/>
              <a:t>23.04.2023</a:t>
            </a:fld>
            <a:endParaRPr lang="tr-TR"/>
          </a:p>
        </p:txBody>
      </p:sp>
      <p:sp>
        <p:nvSpPr>
          <p:cNvPr id="13" name="21 Slayt Numarası Yer Tutucusu"/>
          <p:cNvSpPr>
            <a:spLocks noGrp="1"/>
          </p:cNvSpPr>
          <p:nvPr>
            <p:ph type="sldNum" sz="quarter" idx="11"/>
          </p:nvPr>
        </p:nvSpPr>
        <p:spPr/>
        <p:txBody>
          <a:bodyPr rtlCol="0"/>
          <a:lstStyle>
            <a:lvl1pPr>
              <a:defRPr/>
            </a:lvl1pPr>
          </a:lstStyle>
          <a:p>
            <a:pPr>
              <a:defRPr/>
            </a:pPr>
            <a:fld id="{CECA78B1-10F7-4E18-B1A6-583E2E33A4BB}" type="slidenum">
              <a:rPr lang="tr-TR"/>
              <a:pPr>
                <a:defRPr/>
              </a:pPr>
              <a:t>‹#›</a:t>
            </a:fld>
            <a:endParaRPr lang="tr-TR"/>
          </a:p>
        </p:txBody>
      </p:sp>
      <p:sp>
        <p:nvSpPr>
          <p:cNvPr id="14" name="22 Altbilgi Yer Tutucusu"/>
          <p:cNvSpPr>
            <a:spLocks noGrp="1"/>
          </p:cNvSpPr>
          <p:nvPr>
            <p:ph type="ftr" sz="quarter" idx="12"/>
          </p:nvPr>
        </p:nvSpPr>
        <p:spPr/>
        <p:txBody>
          <a:bodyPr/>
          <a:lstStyle>
            <a:lvl1pPr>
              <a:defRPr/>
            </a:lvl1pPr>
          </a:lstStyle>
          <a:p>
            <a:r>
              <a:rPr lang="tr-TR" altLang="tr-TR" smtClean="0"/>
              <a:t>www.turkedebiyati.org</a:t>
            </a:r>
            <a:endParaRPr lang="tr-TR" altLang="tr-TR"/>
          </a:p>
        </p:txBody>
      </p:sp>
    </p:spTree>
    <p:extLst>
      <p:ext uri="{BB962C8B-B14F-4D97-AF65-F5344CB8AC3E}">
        <p14:creationId xmlns:p14="http://schemas.microsoft.com/office/powerpoint/2010/main" val="159202573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12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14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16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17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18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19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20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1 Başlık"/>
          <p:cNvSpPr>
            <a:spLocks noGrp="1"/>
          </p:cNvSpPr>
          <p:nvPr>
            <p:ph type="title"/>
          </p:nvPr>
        </p:nvSpPr>
        <p:spPr>
          <a:xfrm rot="5400000">
            <a:off x="3350133" y="3200400"/>
            <a:ext cx="6309360" cy="457200"/>
          </a:xfrm>
        </p:spPr>
        <p:txBody>
          <a:bodyPr/>
          <a:lstStyle>
            <a:lvl1pPr algn="l">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12" name="16 Veri Yer Tutucusu"/>
          <p:cNvSpPr>
            <a:spLocks noGrp="1"/>
          </p:cNvSpPr>
          <p:nvPr>
            <p:ph type="dt" sz="half" idx="10"/>
          </p:nvPr>
        </p:nvSpPr>
        <p:spPr/>
        <p:txBody>
          <a:bodyPr rtlCol="0"/>
          <a:lstStyle>
            <a:lvl1pPr>
              <a:defRPr/>
            </a:lvl1pPr>
          </a:lstStyle>
          <a:p>
            <a:pPr>
              <a:defRPr/>
            </a:pPr>
            <a:fld id="{8A4F7012-F86B-4CB5-950B-0243202C7C28}" type="datetime1">
              <a:rPr lang="tr-TR" smtClean="0"/>
              <a:t>23.04.2023</a:t>
            </a:fld>
            <a:endParaRPr lang="tr-TR"/>
          </a:p>
        </p:txBody>
      </p:sp>
      <p:sp>
        <p:nvSpPr>
          <p:cNvPr id="13" name="17 Slayt Numarası Yer Tutucusu"/>
          <p:cNvSpPr>
            <a:spLocks noGrp="1"/>
          </p:cNvSpPr>
          <p:nvPr>
            <p:ph type="sldNum" sz="quarter" idx="11"/>
          </p:nvPr>
        </p:nvSpPr>
        <p:spPr/>
        <p:txBody>
          <a:bodyPr rtlCol="0"/>
          <a:lstStyle>
            <a:lvl1pPr>
              <a:defRPr/>
            </a:lvl1pPr>
          </a:lstStyle>
          <a:p>
            <a:pPr>
              <a:defRPr/>
            </a:pPr>
            <a:fld id="{F993AC0E-723C-4A6E-A9E3-0F4A1A6F034D}" type="slidenum">
              <a:rPr lang="tr-TR"/>
              <a:pPr>
                <a:defRPr/>
              </a:pPr>
              <a:t>‹#›</a:t>
            </a:fld>
            <a:endParaRPr lang="tr-TR"/>
          </a:p>
        </p:txBody>
      </p:sp>
      <p:sp>
        <p:nvSpPr>
          <p:cNvPr id="14" name="20 Altbilgi Yer Tutucusu"/>
          <p:cNvSpPr>
            <a:spLocks noGrp="1"/>
          </p:cNvSpPr>
          <p:nvPr>
            <p:ph type="ftr" sz="quarter" idx="12"/>
          </p:nvPr>
        </p:nvSpPr>
        <p:spPr/>
        <p:txBody>
          <a:bodyPr/>
          <a:lstStyle>
            <a:lvl1pPr>
              <a:defRPr/>
            </a:lvl1pPr>
          </a:lstStyle>
          <a:p>
            <a:r>
              <a:rPr lang="tr-TR" altLang="tr-TR" smtClean="0"/>
              <a:t>www.turkedebiyati.org</a:t>
            </a:r>
            <a:endParaRPr lang="tr-TR" altLang="tr-TR"/>
          </a:p>
        </p:txBody>
      </p:sp>
    </p:spTree>
    <p:extLst>
      <p:ext uri="{BB962C8B-B14F-4D97-AF65-F5344CB8AC3E}">
        <p14:creationId xmlns:p14="http://schemas.microsoft.com/office/powerpoint/2010/main" val="265672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lang="tr-TR" smtClean="0"/>
              <a:t>Asıl başlık stili için tıklatın</a:t>
            </a:r>
            <a:endParaRPr lang="en-US"/>
          </a:p>
        </p:txBody>
      </p:sp>
      <p:sp>
        <p:nvSpPr>
          <p:cNvPr id="1028" name="12 Metin Yer Tutucusu"/>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13 Veri Yer Tutucusu"/>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58381F73-91F9-4AAC-8A9A-1A8EB5EB90E3}" type="datetime1">
              <a:rPr lang="tr-TR" smtClean="0"/>
              <a:t>23.04.2023</a:t>
            </a:fld>
            <a:endParaRPr lang="tr-TR"/>
          </a:p>
        </p:txBody>
      </p:sp>
      <p:sp>
        <p:nvSpPr>
          <p:cNvPr id="3" name="2 Altbilgi Yer Tutucusu"/>
          <p:cNvSpPr>
            <a:spLocks noGrp="1"/>
          </p:cNvSpPr>
          <p:nvPr>
            <p:ph type="ftr" sz="quarter" idx="3"/>
          </p:nvPr>
        </p:nvSpPr>
        <p:spPr>
          <a:xfrm rot="5400000">
            <a:off x="6989763" y="3736975"/>
            <a:ext cx="3200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2"/>
                </a:solidFill>
                <a:latin typeface="Century Schoolbook" pitchFamily="18" charset="0"/>
              </a:defRPr>
            </a:lvl1pPr>
          </a:lstStyle>
          <a:p>
            <a:r>
              <a:rPr lang="tr-TR" altLang="tr-TR" smtClean="0"/>
              <a:t>www.turkedebiyati.org</a:t>
            </a:r>
            <a:endParaRPr lang="tr-TR" alt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22 Slayt Numarası Yer Tutucusu"/>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71D7D0DC-D383-40AD-BB64-76CD18BFE9A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3" r:id="rId4"/>
    <p:sldLayoutId id="2147483722" r:id="rId5"/>
    <p:sldLayoutId id="2147483727" r:id="rId6"/>
    <p:sldLayoutId id="2147483721" r:id="rId7"/>
    <p:sldLayoutId id="2147483728" r:id="rId8"/>
    <p:sldLayoutId id="2147483729" r:id="rId9"/>
    <p:sldLayoutId id="2147483720" r:id="rId10"/>
    <p:sldLayoutId id="2147483719" r:id="rId11"/>
  </p:sldLayoutIdLst>
  <p:hf sldNum="0" hd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urkedebiyati.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www.turkedebiyati.org/" TargetMode="External"/><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050925" y="2636912"/>
            <a:ext cx="6172200" cy="792088"/>
          </a:xfrm>
        </p:spPr>
        <p:txBody>
          <a:bodyPr/>
          <a:lstStyle/>
          <a:p>
            <a:pPr algn="ctr" eaLnBrk="1" fontAlgn="auto" hangingPunct="1">
              <a:spcAft>
                <a:spcPts val="0"/>
              </a:spcAft>
              <a:defRPr/>
            </a:pPr>
            <a:r>
              <a:rPr lang="tr-TR" dirty="0" smtClean="0"/>
              <a:t>TANZİMAT EDEBİYATI</a:t>
            </a:r>
            <a:endParaRPr lang="tr-TR" dirty="0"/>
          </a:p>
        </p:txBody>
      </p:sp>
      <p:sp>
        <p:nvSpPr>
          <p:cNvPr id="8198" name="Rectangle 6"/>
          <p:cNvSpPr>
            <a:spLocks noChangeArrowheads="1"/>
          </p:cNvSpPr>
          <p:nvPr/>
        </p:nvSpPr>
        <p:spPr bwMode="auto">
          <a:xfrm>
            <a:off x="2446225" y="5229201"/>
            <a:ext cx="53816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tr-TR" sz="2400" b="1" u="sng" dirty="0">
                <a:hlinkClick r:id="rId2"/>
              </a:rPr>
              <a:t>www.turkedebiyati.org</a:t>
            </a:r>
            <a:endParaRPr lang="tr-TR" sz="2400" dirty="0"/>
          </a:p>
          <a:p>
            <a:pPr algn="ctr"/>
            <a:r>
              <a:rPr lang="tr-TR" altLang="tr-TR" sz="2400" b="1" dirty="0" smtClean="0"/>
              <a:t>Türk Dili ve Edebiyatı </a:t>
            </a:r>
            <a:r>
              <a:rPr lang="tr-TR" altLang="tr-TR" sz="2400" b="1" dirty="0"/>
              <a:t>Kaynak Sitesi</a:t>
            </a:r>
          </a:p>
        </p:txBody>
      </p:sp>
      <p:sp>
        <p:nvSpPr>
          <p:cNvPr id="3" name="Altbilgi Yer Tutucusu 2"/>
          <p:cNvSpPr>
            <a:spLocks noGrp="1"/>
          </p:cNvSpPr>
          <p:nvPr>
            <p:ph type="ftr" sz="quarter" idx="11"/>
          </p:nvPr>
        </p:nvSpPr>
        <p:spPr/>
        <p:txBody>
          <a:bodyPr/>
          <a:lstStyle/>
          <a:p>
            <a:r>
              <a:rPr lang="tr-TR" altLang="tr-TR" smtClean="0"/>
              <a:t>www.turkedebiyati.org</a:t>
            </a:r>
            <a:endParaRPr lang="tr-TR" alt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9 Altbilgi Yer Tutucusu"/>
          <p:cNvSpPr>
            <a:spLocks noGrp="1"/>
          </p:cNvSpPr>
          <p:nvPr>
            <p:ph type="ftr" sz="quarter" idx="12"/>
          </p:nvPr>
        </p:nvSpPr>
        <p:spPr/>
        <p:txBody>
          <a:bodyPr/>
          <a:lstStyle/>
          <a:p>
            <a:r>
              <a:rPr lang="tr-TR" altLang="tr-TR" smtClean="0"/>
              <a:t>www.turkedebiyati.org</a:t>
            </a:r>
            <a:endParaRPr lang="tr-TR" altLang="tr-TR"/>
          </a:p>
        </p:txBody>
      </p:sp>
      <p:sp>
        <p:nvSpPr>
          <p:cNvPr id="17410" name="2 İçerik Yer Tutucusu"/>
          <p:cNvSpPr>
            <a:spLocks noGrp="1"/>
          </p:cNvSpPr>
          <p:nvPr>
            <p:ph sz="quarter" idx="1"/>
          </p:nvPr>
        </p:nvSpPr>
        <p:spPr>
          <a:xfrm>
            <a:off x="1043608" y="908720"/>
            <a:ext cx="7283152" cy="4587974"/>
          </a:xfrm>
        </p:spPr>
        <p:txBody>
          <a:bodyPr/>
          <a:lstStyle/>
          <a:p>
            <a:pPr eaLnBrk="1" hangingPunct="1">
              <a:buFont typeface="Wingdings" pitchFamily="2" charset="2"/>
              <a:buNone/>
            </a:pPr>
            <a:r>
              <a:rPr lang="tr-TR" altLang="tr-TR" b="1" dirty="0" smtClean="0"/>
              <a:t>Aşağıdakilerden hangisi Tanzimat dönemi</a:t>
            </a:r>
          </a:p>
          <a:p>
            <a:pPr eaLnBrk="1" hangingPunct="1">
              <a:buFont typeface="Wingdings" pitchFamily="2" charset="2"/>
              <a:buNone/>
            </a:pPr>
            <a:r>
              <a:rPr lang="tr-TR" altLang="tr-TR" b="1" dirty="0" smtClean="0"/>
              <a:t>sanatçılarından biri </a:t>
            </a:r>
            <a:r>
              <a:rPr lang="tr-TR" altLang="tr-TR" b="1" u="sng" dirty="0" smtClean="0"/>
              <a:t>değildir?</a:t>
            </a:r>
          </a:p>
          <a:p>
            <a:pPr eaLnBrk="1" hangingPunct="1">
              <a:buFont typeface="Wingdings" pitchFamily="2" charset="2"/>
              <a:buNone/>
            </a:pPr>
            <a:endParaRPr lang="tr-TR" altLang="tr-TR" dirty="0" smtClean="0"/>
          </a:p>
          <a:p>
            <a:pPr eaLnBrk="1" hangingPunct="1">
              <a:buFont typeface="Wingdings" pitchFamily="2" charset="2"/>
              <a:buNone/>
            </a:pPr>
            <a:r>
              <a:rPr lang="tr-TR" altLang="tr-TR" dirty="0" smtClean="0"/>
              <a:t>A)  Tevfik Fikret       </a:t>
            </a:r>
          </a:p>
          <a:p>
            <a:pPr eaLnBrk="1" hangingPunct="1">
              <a:buFont typeface="Wingdings" pitchFamily="2" charset="2"/>
              <a:buNone/>
            </a:pPr>
            <a:r>
              <a:rPr lang="tr-TR" altLang="tr-TR" dirty="0" smtClean="0"/>
              <a:t>B)  Şinasi      </a:t>
            </a:r>
          </a:p>
          <a:p>
            <a:pPr eaLnBrk="1" hangingPunct="1">
              <a:buFont typeface="Wingdings" pitchFamily="2" charset="2"/>
              <a:buNone/>
            </a:pPr>
            <a:r>
              <a:rPr lang="tr-TR" altLang="tr-TR" dirty="0" smtClean="0"/>
              <a:t>C)   Namık Kemal</a:t>
            </a:r>
          </a:p>
          <a:p>
            <a:pPr eaLnBrk="1" hangingPunct="1">
              <a:buFont typeface="Wingdings" pitchFamily="2" charset="2"/>
              <a:buNone/>
            </a:pPr>
            <a:r>
              <a:rPr lang="tr-TR" altLang="tr-TR" dirty="0" smtClean="0"/>
              <a:t>E)  Ziya Paşa              </a:t>
            </a:r>
          </a:p>
          <a:p>
            <a:pPr eaLnBrk="1" hangingPunct="1">
              <a:buFont typeface="Wingdings" pitchFamily="2" charset="2"/>
              <a:buNone/>
            </a:pPr>
            <a:r>
              <a:rPr lang="tr-TR" altLang="tr-TR" dirty="0" smtClean="0"/>
              <a:t>E)  Ahmet Mithat Efendi</a:t>
            </a:r>
          </a:p>
          <a:p>
            <a:pPr eaLnBrk="1" hangingPunct="1">
              <a:buFont typeface="Wingdings" pitchFamily="2" charset="2"/>
              <a:buNone/>
            </a:pPr>
            <a:r>
              <a:rPr lang="tr-TR" altLang="tr-TR" dirty="0" smtClean="0"/>
              <a:t> </a:t>
            </a:r>
          </a:p>
          <a:p>
            <a:pPr eaLnBrk="1" hangingPunct="1"/>
            <a:endParaRPr lang="tr-TR" altLang="tr-T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1843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43063" y="428625"/>
            <a:ext cx="5857875" cy="605948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1945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43063" y="500063"/>
            <a:ext cx="6215062" cy="5957887"/>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2048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43000" y="146050"/>
            <a:ext cx="7215188" cy="671195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2150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28625" y="857250"/>
            <a:ext cx="8086725" cy="52451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2253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57188" y="357188"/>
            <a:ext cx="8135937" cy="597535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2355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14438" y="285750"/>
            <a:ext cx="6751637" cy="607853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2457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00188" y="531813"/>
            <a:ext cx="5700712" cy="6326187"/>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2560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00188" y="150813"/>
            <a:ext cx="6929437" cy="6192837"/>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266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57313" y="285750"/>
            <a:ext cx="6710362" cy="620553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6 Altbilgi Yer Tutucusu"/>
          <p:cNvSpPr>
            <a:spLocks noGrp="1"/>
          </p:cNvSpPr>
          <p:nvPr>
            <p:ph type="ftr" sz="quarter" idx="11"/>
          </p:nvPr>
        </p:nvSpPr>
        <p:spPr/>
        <p:txBody>
          <a:bodyPr/>
          <a:lstStyle/>
          <a:p>
            <a:r>
              <a:rPr lang="tr-TR" altLang="tr-TR" smtClean="0"/>
              <a:t>www.turkedebiyati.org</a:t>
            </a:r>
            <a:endParaRPr lang="tr-TR" altLang="tr-TR"/>
          </a:p>
        </p:txBody>
      </p:sp>
      <p:sp>
        <p:nvSpPr>
          <p:cNvPr id="9218" name="2 Alt Başlık"/>
          <p:cNvSpPr>
            <a:spLocks noGrp="1"/>
          </p:cNvSpPr>
          <p:nvPr>
            <p:ph type="subTitle" idx="1"/>
          </p:nvPr>
        </p:nvSpPr>
        <p:spPr>
          <a:xfrm>
            <a:off x="2051720" y="980728"/>
            <a:ext cx="6772275" cy="5214937"/>
          </a:xfrm>
        </p:spPr>
        <p:txBody>
          <a:bodyPr/>
          <a:lstStyle/>
          <a:p>
            <a:pPr eaLnBrk="1" hangingPunct="1">
              <a:spcBef>
                <a:spcPct val="0"/>
              </a:spcBef>
            </a:pPr>
            <a:r>
              <a:rPr lang="tr-TR" altLang="tr-TR" dirty="0" smtClean="0">
                <a:solidFill>
                  <a:srgbClr val="000000"/>
                </a:solidFill>
                <a:latin typeface="Arial" pitchFamily="34" charset="0"/>
                <a:cs typeface="Times New Roman" pitchFamily="18" charset="0"/>
              </a:rPr>
              <a:t>Aşağıdakilerden hangisi Tanzimat edebiyatının genel özellikleri arasında y</a:t>
            </a:r>
            <a:r>
              <a:rPr lang="tr-TR" altLang="tr-TR" u="sng" dirty="0" smtClean="0">
                <a:solidFill>
                  <a:srgbClr val="000000"/>
                </a:solidFill>
                <a:latin typeface="Arial" pitchFamily="34" charset="0"/>
                <a:cs typeface="Times New Roman" pitchFamily="18" charset="0"/>
              </a:rPr>
              <a:t>er almaz?</a:t>
            </a:r>
            <a:endParaRPr lang="tr-TR" altLang="tr-TR" b="0" dirty="0" smtClean="0">
              <a:solidFill>
                <a:schemeClr val="tx1"/>
              </a:solidFill>
              <a:latin typeface="Arial" pitchFamily="34" charset="0"/>
            </a:endParaRPr>
          </a:p>
          <a:p>
            <a:pPr>
              <a:spcBef>
                <a:spcPct val="0"/>
              </a:spcBef>
            </a:pPr>
            <a:r>
              <a:rPr lang="tr-TR" altLang="tr-TR" b="0" dirty="0" smtClean="0">
                <a:solidFill>
                  <a:srgbClr val="000000"/>
                </a:solidFill>
                <a:latin typeface="Arial" pitchFamily="34" charset="0"/>
                <a:cs typeface="Times New Roman" pitchFamily="18" charset="0"/>
              </a:rPr>
              <a:t> </a:t>
            </a:r>
            <a:endParaRPr lang="tr-TR" altLang="tr-TR" b="0" dirty="0" smtClean="0">
              <a:solidFill>
                <a:schemeClr val="tx1"/>
              </a:solidFill>
              <a:latin typeface="Arial" pitchFamily="34" charset="0"/>
            </a:endParaRPr>
          </a:p>
          <a:p>
            <a:pPr>
              <a:spcBef>
                <a:spcPct val="0"/>
              </a:spcBef>
            </a:pPr>
            <a:r>
              <a:rPr lang="tr-TR" altLang="tr-TR" b="0" dirty="0" smtClean="0">
                <a:solidFill>
                  <a:srgbClr val="000000"/>
                </a:solidFill>
                <a:latin typeface="Arial" pitchFamily="34" charset="0"/>
                <a:cs typeface="Times New Roman" pitchFamily="18" charset="0"/>
              </a:rPr>
              <a:t>A)  Batı etkisinde gelişen bir edebiyattır.</a:t>
            </a:r>
            <a:endParaRPr lang="tr-TR" altLang="tr-TR" b="0" dirty="0" smtClean="0">
              <a:solidFill>
                <a:schemeClr val="tx1"/>
              </a:solidFill>
              <a:latin typeface="Arial" pitchFamily="34" charset="0"/>
            </a:endParaRPr>
          </a:p>
          <a:p>
            <a:pPr>
              <a:spcBef>
                <a:spcPct val="0"/>
              </a:spcBef>
            </a:pPr>
            <a:r>
              <a:rPr lang="tr-TR" altLang="tr-TR" b="0" dirty="0" smtClean="0">
                <a:solidFill>
                  <a:srgbClr val="000000"/>
                </a:solidFill>
                <a:latin typeface="Arial" pitchFamily="34" charset="0"/>
                <a:cs typeface="Times New Roman" pitchFamily="18" charset="0"/>
              </a:rPr>
              <a:t>B)  Roman, öykü, tiyatro, ve gazete yazıları gibi türlerin  </a:t>
            </a:r>
            <a:endParaRPr lang="tr-TR" altLang="tr-TR" b="0" dirty="0" smtClean="0">
              <a:solidFill>
                <a:schemeClr val="tx1"/>
              </a:solidFill>
              <a:latin typeface="Arial" pitchFamily="34" charset="0"/>
            </a:endParaRPr>
          </a:p>
          <a:p>
            <a:pPr>
              <a:spcBef>
                <a:spcPct val="0"/>
              </a:spcBef>
            </a:pPr>
            <a:r>
              <a:rPr lang="tr-TR" altLang="tr-TR" b="0" dirty="0" smtClean="0">
                <a:solidFill>
                  <a:srgbClr val="000000"/>
                </a:solidFill>
                <a:latin typeface="Arial" pitchFamily="34" charset="0"/>
                <a:cs typeface="Times New Roman" pitchFamily="18" charset="0"/>
              </a:rPr>
              <a:t>      ilk örnekleri bu dönemde verilmiştir.</a:t>
            </a:r>
            <a:endParaRPr lang="tr-TR" altLang="tr-TR" b="0" dirty="0" smtClean="0">
              <a:solidFill>
                <a:schemeClr val="tx1"/>
              </a:solidFill>
              <a:latin typeface="Arial" pitchFamily="34" charset="0"/>
            </a:endParaRPr>
          </a:p>
          <a:p>
            <a:pPr>
              <a:spcBef>
                <a:spcPct val="0"/>
              </a:spcBef>
            </a:pPr>
            <a:r>
              <a:rPr lang="tr-TR" altLang="tr-TR" b="0" dirty="0" smtClean="0">
                <a:solidFill>
                  <a:srgbClr val="000000"/>
                </a:solidFill>
                <a:latin typeface="Arial" pitchFamily="34" charset="0"/>
                <a:cs typeface="Times New Roman" pitchFamily="18" charset="0"/>
              </a:rPr>
              <a:t>C)  Sanatçılar, bu dönemde vatan, ulus, hürriyet gibi </a:t>
            </a:r>
            <a:endParaRPr lang="tr-TR" altLang="tr-TR" b="0" dirty="0" smtClean="0">
              <a:solidFill>
                <a:schemeClr val="tx1"/>
              </a:solidFill>
              <a:latin typeface="Arial" pitchFamily="34" charset="0"/>
            </a:endParaRPr>
          </a:p>
          <a:p>
            <a:pPr>
              <a:spcBef>
                <a:spcPct val="0"/>
              </a:spcBef>
            </a:pPr>
            <a:r>
              <a:rPr lang="tr-TR" altLang="tr-TR" b="0" dirty="0" smtClean="0">
                <a:solidFill>
                  <a:srgbClr val="000000"/>
                </a:solidFill>
                <a:latin typeface="Arial" pitchFamily="34" charset="0"/>
                <a:cs typeface="Times New Roman" pitchFamily="18" charset="0"/>
              </a:rPr>
              <a:t>      toplumsal kavramlara eserlerinde yer vermiştir.</a:t>
            </a:r>
            <a:endParaRPr lang="tr-TR" altLang="tr-TR" b="0" dirty="0" smtClean="0">
              <a:solidFill>
                <a:schemeClr val="tx1"/>
              </a:solidFill>
              <a:latin typeface="Arial" pitchFamily="34" charset="0"/>
            </a:endParaRPr>
          </a:p>
          <a:p>
            <a:pPr>
              <a:spcBef>
                <a:spcPct val="0"/>
              </a:spcBef>
            </a:pPr>
            <a:r>
              <a:rPr lang="tr-TR" altLang="tr-TR" b="0" dirty="0" smtClean="0">
                <a:solidFill>
                  <a:srgbClr val="000000"/>
                </a:solidFill>
                <a:latin typeface="Arial" pitchFamily="34" charset="0"/>
                <a:cs typeface="Times New Roman" pitchFamily="18" charset="0"/>
              </a:rPr>
              <a:t>D)  Bu dönemdeki </a:t>
            </a:r>
            <a:r>
              <a:rPr lang="tr-TR" altLang="tr-TR" b="0" dirty="0" err="1" smtClean="0">
                <a:solidFill>
                  <a:srgbClr val="000000"/>
                </a:solidFill>
                <a:latin typeface="Arial" pitchFamily="34" charset="0"/>
                <a:cs typeface="Times New Roman" pitchFamily="18" charset="0"/>
              </a:rPr>
              <a:t>şiirler,biçim</a:t>
            </a:r>
            <a:r>
              <a:rPr lang="tr-TR" altLang="tr-TR" b="0" dirty="0" smtClean="0">
                <a:solidFill>
                  <a:srgbClr val="000000"/>
                </a:solidFill>
                <a:latin typeface="Arial" pitchFamily="34" charset="0"/>
                <a:cs typeface="Times New Roman" pitchFamily="18" charset="0"/>
              </a:rPr>
              <a:t> olarak yenidir; ancak </a:t>
            </a:r>
            <a:endParaRPr lang="tr-TR" altLang="tr-TR" b="0" dirty="0" smtClean="0">
              <a:solidFill>
                <a:schemeClr val="tx1"/>
              </a:solidFill>
              <a:latin typeface="Arial" pitchFamily="34" charset="0"/>
            </a:endParaRPr>
          </a:p>
          <a:p>
            <a:pPr>
              <a:spcBef>
                <a:spcPct val="0"/>
              </a:spcBef>
            </a:pPr>
            <a:r>
              <a:rPr lang="tr-TR" altLang="tr-TR" b="0" dirty="0" smtClean="0">
                <a:solidFill>
                  <a:srgbClr val="000000"/>
                </a:solidFill>
                <a:latin typeface="Arial" pitchFamily="34" charset="0"/>
                <a:cs typeface="Times New Roman" pitchFamily="18" charset="0"/>
              </a:rPr>
              <a:t>      içerik olarak Divan edebiyatı şiirinin özelliklerini </a:t>
            </a:r>
            <a:endParaRPr lang="tr-TR" altLang="tr-TR" b="0" dirty="0" smtClean="0">
              <a:solidFill>
                <a:schemeClr val="tx1"/>
              </a:solidFill>
              <a:latin typeface="Arial" pitchFamily="34" charset="0"/>
            </a:endParaRPr>
          </a:p>
          <a:p>
            <a:pPr>
              <a:spcBef>
                <a:spcPct val="0"/>
              </a:spcBef>
            </a:pPr>
            <a:r>
              <a:rPr lang="tr-TR" altLang="tr-TR" b="0" dirty="0" smtClean="0">
                <a:solidFill>
                  <a:srgbClr val="000000"/>
                </a:solidFill>
                <a:latin typeface="Arial" pitchFamily="34" charset="0"/>
                <a:cs typeface="Times New Roman" pitchFamily="18" charset="0"/>
              </a:rPr>
              <a:t>      taşır.</a:t>
            </a:r>
            <a:endParaRPr lang="tr-TR" altLang="tr-TR" b="0" dirty="0" smtClean="0">
              <a:solidFill>
                <a:schemeClr val="tx1"/>
              </a:solidFill>
              <a:latin typeface="Arial" pitchFamily="34" charset="0"/>
            </a:endParaRPr>
          </a:p>
          <a:p>
            <a:pPr>
              <a:spcBef>
                <a:spcPct val="0"/>
              </a:spcBef>
            </a:pPr>
            <a:r>
              <a:rPr lang="tr-TR" altLang="tr-TR" b="0" dirty="0" smtClean="0">
                <a:solidFill>
                  <a:srgbClr val="000000"/>
                </a:solidFill>
                <a:latin typeface="Arial" pitchFamily="34" charset="0"/>
                <a:cs typeface="Times New Roman" pitchFamily="18" charset="0"/>
              </a:rPr>
              <a:t>E)  Birinci dönem sanatçıları toplumsal konuları </a:t>
            </a:r>
            <a:endParaRPr lang="tr-TR" altLang="tr-TR" b="0" dirty="0" smtClean="0">
              <a:solidFill>
                <a:schemeClr val="tx1"/>
              </a:solidFill>
              <a:latin typeface="Arial" pitchFamily="34" charset="0"/>
            </a:endParaRPr>
          </a:p>
          <a:p>
            <a:pPr>
              <a:spcBef>
                <a:spcPct val="0"/>
              </a:spcBef>
            </a:pPr>
            <a:r>
              <a:rPr lang="tr-TR" altLang="tr-TR" b="0" dirty="0" smtClean="0">
                <a:solidFill>
                  <a:srgbClr val="000000"/>
                </a:solidFill>
                <a:latin typeface="Arial" pitchFamily="34" charset="0"/>
                <a:cs typeface="Times New Roman" pitchFamily="18" charset="0"/>
              </a:rPr>
              <a:t>      işlemiştir.</a:t>
            </a:r>
            <a:endParaRPr lang="tr-TR" altLang="tr-TR" sz="4800" b="0" dirty="0" smtClean="0">
              <a:solidFill>
                <a:schemeClr val="tx1"/>
              </a:solidFill>
              <a:latin typeface="Arial" pitchFamily="34" charset="0"/>
            </a:endParaRPr>
          </a:p>
          <a:p>
            <a:pPr eaLnBrk="1" hangingPunct="1"/>
            <a:endParaRPr lang="tr-TR" altLang="tr-T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276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57313" y="642938"/>
            <a:ext cx="6286500" cy="580866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286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28688" y="1285875"/>
            <a:ext cx="7529512" cy="472598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296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43063" y="423863"/>
            <a:ext cx="6000750" cy="6434137"/>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307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14375" y="642938"/>
            <a:ext cx="7799388" cy="563562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317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42938" y="571500"/>
            <a:ext cx="7572375" cy="582771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327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28688" y="500063"/>
            <a:ext cx="7300912" cy="561816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33794"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285750"/>
            <a:ext cx="8143875" cy="657225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3481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85938" y="320675"/>
            <a:ext cx="6172200" cy="653732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3584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85813" y="500063"/>
            <a:ext cx="7000875" cy="5500687"/>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3686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71563" y="596900"/>
            <a:ext cx="6858000" cy="573881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sp>
        <p:nvSpPr>
          <p:cNvPr id="10242" name="2 İçerik Yer Tutucusu"/>
          <p:cNvSpPr>
            <a:spLocks noGrp="1"/>
          </p:cNvSpPr>
          <p:nvPr>
            <p:ph sz="quarter" idx="1"/>
          </p:nvPr>
        </p:nvSpPr>
        <p:spPr>
          <a:xfrm>
            <a:off x="457200" y="357188"/>
            <a:ext cx="8229600" cy="5768975"/>
          </a:xfrm>
        </p:spPr>
        <p:txBody>
          <a:bodyPr/>
          <a:lstStyle/>
          <a:p>
            <a:pPr eaLnBrk="1" hangingPunct="1">
              <a:buFont typeface="Wingdings" pitchFamily="2" charset="2"/>
              <a:buNone/>
            </a:pPr>
            <a:r>
              <a:rPr lang="tr-TR" altLang="tr-TR" dirty="0" smtClean="0"/>
              <a:t>“Vatan  şairi” olarak da anılan sanatçı Tanzimat dönemi Türk edebiyatının önde gelen isimlerindendir. İyi bir eğitim almıştır.1863’te Tercüme Odası’na giren yazar, orada Şinasi ile tanışmıştır. Şinasi’nin etkisiyle Batı edebiyatına yönelmiş Şinasi Paris’e gidince Tasvir-i Efkar gazetesinin yönetimini üstlenmiştir.  “Vatan Yahut Silistre” adlı oyunu sahnelendikten sonra Magosa’ya sürülmüştür.  </a:t>
            </a:r>
          </a:p>
          <a:p>
            <a:pPr eaLnBrk="1" hangingPunct="1">
              <a:buFont typeface="Wingdings" pitchFamily="2" charset="2"/>
              <a:buNone/>
            </a:pPr>
            <a:r>
              <a:rPr lang="tr-TR" altLang="tr-TR" b="1" dirty="0" smtClean="0"/>
              <a:t> </a:t>
            </a:r>
            <a:endParaRPr lang="tr-TR" altLang="tr-TR" dirty="0" smtClean="0"/>
          </a:p>
          <a:p>
            <a:pPr eaLnBrk="1" hangingPunct="1">
              <a:buFont typeface="Wingdings" pitchFamily="2" charset="2"/>
              <a:buNone/>
            </a:pPr>
            <a:r>
              <a:rPr lang="tr-TR" altLang="tr-TR" b="1" dirty="0" smtClean="0"/>
              <a:t>Bu parçada tanıtılan Tanzimat dönemi sanatçısı aşağıdakilerden hangisidir?</a:t>
            </a:r>
            <a:endParaRPr lang="tr-TR" altLang="tr-TR" dirty="0" smtClean="0"/>
          </a:p>
          <a:p>
            <a:pPr eaLnBrk="1" hangingPunct="1">
              <a:buFont typeface="Wingdings" pitchFamily="2" charset="2"/>
              <a:buNone/>
            </a:pPr>
            <a:r>
              <a:rPr lang="tr-TR" altLang="tr-TR" dirty="0" smtClean="0"/>
              <a:t> </a:t>
            </a:r>
          </a:p>
          <a:p>
            <a:pPr eaLnBrk="1" hangingPunct="1">
              <a:buFont typeface="Wingdings" pitchFamily="2" charset="2"/>
              <a:buNone/>
            </a:pPr>
            <a:r>
              <a:rPr lang="tr-TR" altLang="tr-TR" dirty="0" smtClean="0"/>
              <a:t>A)  </a:t>
            </a:r>
            <a:r>
              <a:rPr lang="tr-TR" altLang="tr-TR" dirty="0" err="1" smtClean="0"/>
              <a:t>Abdulhak</a:t>
            </a:r>
            <a:r>
              <a:rPr lang="tr-TR" altLang="tr-TR" dirty="0" smtClean="0"/>
              <a:t>  Hamit Tarhan         B)  Ziya Paşa       </a:t>
            </a:r>
          </a:p>
          <a:p>
            <a:pPr eaLnBrk="1" hangingPunct="1">
              <a:buFont typeface="Wingdings" pitchFamily="2" charset="2"/>
              <a:buNone/>
            </a:pPr>
            <a:r>
              <a:rPr lang="tr-TR" altLang="tr-TR" dirty="0" smtClean="0"/>
              <a:t>C)  Namık Kemal   D)  Ahmet Mithat Efendi   E)  Ali Bey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378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85875" y="785813"/>
            <a:ext cx="6484938" cy="5532437"/>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5750"/>
            <a:ext cx="5856288"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3993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28813" y="0"/>
            <a:ext cx="5319712" cy="655002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pic>
        <p:nvPicPr>
          <p:cNvPr id="4096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00125" y="428625"/>
            <a:ext cx="6529388" cy="60452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500063"/>
            <a:ext cx="5324475" cy="605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0"/>
            <a:ext cx="8143875"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828675"/>
            <a:ext cx="783907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0"/>
            <a:ext cx="7686675"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0"/>
            <a:ext cx="7896225" cy="621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1257300"/>
            <a:ext cx="76390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sp>
        <p:nvSpPr>
          <p:cNvPr id="3" name="2 İçerik Yer Tutucusu"/>
          <p:cNvSpPr>
            <a:spLocks noGrp="1"/>
          </p:cNvSpPr>
          <p:nvPr>
            <p:ph sz="quarter" idx="1"/>
          </p:nvPr>
        </p:nvSpPr>
        <p:spPr>
          <a:xfrm>
            <a:off x="457200" y="428625"/>
            <a:ext cx="8229600" cy="5697538"/>
          </a:xfrm>
        </p:spPr>
        <p:txBody>
          <a:bodyPr>
            <a:normAutofit fontScale="70000" lnSpcReduction="20000"/>
          </a:bodyPr>
          <a:lstStyle/>
          <a:p>
            <a:pPr marL="274320" indent="-274320" eaLnBrk="1" fontAlgn="auto" hangingPunct="1">
              <a:spcAft>
                <a:spcPts val="0"/>
              </a:spcAft>
              <a:buFont typeface="Wingdings"/>
              <a:buNone/>
              <a:defRPr/>
            </a:pPr>
            <a:r>
              <a:rPr lang="tr-TR" sz="3600" dirty="0" smtClean="0"/>
              <a:t>Eski </a:t>
            </a:r>
            <a:r>
              <a:rPr lang="tr-TR" sz="3600" dirty="0"/>
              <a:t>edebiyat alışkanlığına hak, adalet, hürriyet vb. siyasal ve sosyal düşünce kavramları getirerek  eski şekille yeni öze ulaşmıştır. “Şiir ve İnşa” makalesiyle halk dili ve şiirini savunmuş, Tanzimat yazarlarının ortak ülküsüne katılmış ve istibdada karşı savaşmıştır.</a:t>
            </a:r>
          </a:p>
          <a:p>
            <a:pPr marL="274320" indent="-274320" eaLnBrk="1" fontAlgn="auto" hangingPunct="1">
              <a:spcAft>
                <a:spcPts val="0"/>
              </a:spcAft>
              <a:buFont typeface="Wingdings"/>
              <a:buNone/>
              <a:defRPr/>
            </a:pPr>
            <a:r>
              <a:rPr lang="tr-TR" sz="3600" dirty="0"/>
              <a:t> </a:t>
            </a:r>
          </a:p>
          <a:p>
            <a:pPr marL="274320" indent="-274320" eaLnBrk="1" fontAlgn="auto" hangingPunct="1">
              <a:spcAft>
                <a:spcPts val="0"/>
              </a:spcAft>
              <a:buFont typeface="Wingdings"/>
              <a:buNone/>
              <a:defRPr/>
            </a:pPr>
            <a:r>
              <a:rPr lang="tr-TR" sz="3600" b="1" dirty="0"/>
              <a:t>Bu parçada tanıtılan Tanzimat dönemi sanatçısı aşağıdakilerden hangisidir?</a:t>
            </a:r>
            <a:endParaRPr lang="tr-TR" sz="3600" dirty="0"/>
          </a:p>
          <a:p>
            <a:pPr marL="274320" indent="-274320" eaLnBrk="1" fontAlgn="auto" hangingPunct="1">
              <a:spcAft>
                <a:spcPts val="0"/>
              </a:spcAft>
              <a:buFont typeface="Wingdings"/>
              <a:buNone/>
              <a:defRPr/>
            </a:pPr>
            <a:r>
              <a:rPr lang="tr-TR" sz="3600" dirty="0"/>
              <a:t> </a:t>
            </a:r>
          </a:p>
          <a:p>
            <a:pPr marL="274320" indent="-274320" eaLnBrk="1" fontAlgn="auto" hangingPunct="1">
              <a:spcAft>
                <a:spcPts val="0"/>
              </a:spcAft>
              <a:buFont typeface="Wingdings"/>
              <a:buNone/>
              <a:defRPr/>
            </a:pPr>
            <a:r>
              <a:rPr lang="tr-TR" sz="3600" dirty="0"/>
              <a:t>A) </a:t>
            </a:r>
            <a:r>
              <a:rPr lang="tr-TR" sz="3600" dirty="0" smtClean="0"/>
              <a:t>Namık </a:t>
            </a:r>
            <a:r>
              <a:rPr lang="tr-TR" sz="3600" dirty="0"/>
              <a:t>Kemal                  </a:t>
            </a:r>
            <a:endParaRPr lang="tr-TR" sz="3600" dirty="0" smtClean="0"/>
          </a:p>
          <a:p>
            <a:pPr marL="274320" indent="-274320" eaLnBrk="1" fontAlgn="auto" hangingPunct="1">
              <a:spcAft>
                <a:spcPts val="0"/>
              </a:spcAft>
              <a:buFont typeface="Wingdings"/>
              <a:buNone/>
              <a:defRPr/>
            </a:pPr>
            <a:r>
              <a:rPr lang="tr-TR" sz="3600" dirty="0" smtClean="0"/>
              <a:t>B</a:t>
            </a:r>
            <a:r>
              <a:rPr lang="tr-TR" sz="3600" dirty="0"/>
              <a:t>) </a:t>
            </a:r>
            <a:r>
              <a:rPr lang="tr-TR" sz="3600" dirty="0" smtClean="0"/>
              <a:t>Abdülhak</a:t>
            </a:r>
            <a:r>
              <a:rPr lang="tr-TR" sz="3600" dirty="0"/>
              <a:t>  Hamit Tarhan         </a:t>
            </a:r>
            <a:endParaRPr lang="tr-TR" sz="3600" dirty="0" smtClean="0"/>
          </a:p>
          <a:p>
            <a:pPr marL="274320" indent="-274320" eaLnBrk="1" fontAlgn="auto" hangingPunct="1">
              <a:spcAft>
                <a:spcPts val="0"/>
              </a:spcAft>
              <a:buFont typeface="Wingdings"/>
              <a:buNone/>
              <a:defRPr/>
            </a:pPr>
            <a:r>
              <a:rPr lang="tr-TR" sz="3600" dirty="0" smtClean="0"/>
              <a:t>C</a:t>
            </a:r>
            <a:r>
              <a:rPr lang="tr-TR" sz="3600" dirty="0"/>
              <a:t>) </a:t>
            </a:r>
            <a:r>
              <a:rPr lang="tr-TR" sz="3600" dirty="0" smtClean="0"/>
              <a:t>Ziya </a:t>
            </a:r>
            <a:r>
              <a:rPr lang="tr-TR" sz="3600" dirty="0"/>
              <a:t>Paşa                         </a:t>
            </a:r>
            <a:endParaRPr lang="tr-TR" sz="3600" dirty="0" smtClean="0"/>
          </a:p>
          <a:p>
            <a:pPr marL="274320" indent="-274320" eaLnBrk="1" fontAlgn="auto" hangingPunct="1">
              <a:spcAft>
                <a:spcPts val="0"/>
              </a:spcAft>
              <a:buFont typeface="Wingdings"/>
              <a:buNone/>
              <a:defRPr/>
            </a:pPr>
            <a:r>
              <a:rPr lang="tr-TR" sz="3600" dirty="0" smtClean="0"/>
              <a:t>D</a:t>
            </a:r>
            <a:r>
              <a:rPr lang="tr-TR" sz="3600" dirty="0"/>
              <a:t>) Ahmet Mithat Efendi  </a:t>
            </a:r>
          </a:p>
          <a:p>
            <a:pPr marL="274320" indent="-274320" eaLnBrk="1" fontAlgn="auto" hangingPunct="1">
              <a:spcAft>
                <a:spcPts val="0"/>
              </a:spcAft>
              <a:buFont typeface="Wingdings"/>
              <a:buNone/>
              <a:defRPr/>
            </a:pPr>
            <a:r>
              <a:rPr lang="tr-TR" sz="3600" dirty="0"/>
              <a:t>E) </a:t>
            </a:r>
            <a:r>
              <a:rPr lang="tr-TR" sz="3600" dirty="0" smtClean="0"/>
              <a:t>Ali </a:t>
            </a:r>
            <a:r>
              <a:rPr lang="tr-TR" sz="3600" dirty="0"/>
              <a:t>Bey</a:t>
            </a:r>
          </a:p>
          <a:p>
            <a:pPr marL="274320" indent="-274320" eaLnBrk="1" fontAlgn="auto" hangingPunct="1">
              <a:spcAft>
                <a:spcPts val="0"/>
              </a:spcAft>
              <a:buFont typeface="Wingdings"/>
              <a:buChar char=""/>
              <a:defRPr/>
            </a:pP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0"/>
            <a:ext cx="5715000" cy="651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285750"/>
            <a:ext cx="6072187" cy="63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1104900"/>
            <a:ext cx="76866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293688"/>
            <a:ext cx="6572250" cy="656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14313"/>
            <a:ext cx="7358062"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1181100"/>
            <a:ext cx="76866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0"/>
            <a:ext cx="7429500"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0"/>
            <a:ext cx="7929562"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428625"/>
            <a:ext cx="7929563"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14313"/>
            <a:ext cx="7929562" cy="66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sp>
        <p:nvSpPr>
          <p:cNvPr id="12290" name="2 İçerik Yer Tutucusu"/>
          <p:cNvSpPr>
            <a:spLocks noGrp="1"/>
          </p:cNvSpPr>
          <p:nvPr>
            <p:ph sz="quarter" idx="1"/>
          </p:nvPr>
        </p:nvSpPr>
        <p:spPr>
          <a:xfrm>
            <a:off x="457200" y="1600200"/>
            <a:ext cx="7467600" cy="4873625"/>
          </a:xfrm>
        </p:spPr>
        <p:txBody>
          <a:bodyPr/>
          <a:lstStyle/>
          <a:p>
            <a:pPr marL="0" indent="0" eaLnBrk="1" hangingPunct="1">
              <a:spcBef>
                <a:spcPct val="0"/>
              </a:spcBef>
              <a:buFont typeface="Wingdings" pitchFamily="2" charset="2"/>
              <a:buNone/>
            </a:pPr>
            <a:r>
              <a:rPr lang="tr-TR" altLang="tr-TR" b="1" dirty="0" smtClean="0">
                <a:solidFill>
                  <a:srgbClr val="000000"/>
                </a:solidFill>
                <a:latin typeface="Arial" pitchFamily="34" charset="0"/>
                <a:cs typeface="Times New Roman" pitchFamily="18" charset="0"/>
              </a:rPr>
              <a:t>Aşağıdaki eserlerden hangisi Namık Kemal’e ait bir eser </a:t>
            </a:r>
            <a:r>
              <a:rPr lang="tr-TR" altLang="tr-TR" b="1" u="sng" dirty="0" smtClean="0">
                <a:solidFill>
                  <a:srgbClr val="000000"/>
                </a:solidFill>
                <a:latin typeface="Arial" pitchFamily="34" charset="0"/>
                <a:cs typeface="Times New Roman" pitchFamily="18" charset="0"/>
              </a:rPr>
              <a:t>değildir?</a:t>
            </a:r>
            <a:endParaRPr lang="tr-TR" altLang="tr-TR" dirty="0" smtClean="0">
              <a:latin typeface="Arial" pitchFamily="34" charset="0"/>
            </a:endParaRPr>
          </a:p>
          <a:p>
            <a:pPr marL="0" indent="0">
              <a:spcBef>
                <a:spcPct val="0"/>
              </a:spcBef>
              <a:buFont typeface="Wingdings" pitchFamily="2" charset="2"/>
              <a:buNone/>
            </a:pPr>
            <a:r>
              <a:rPr lang="tr-TR" altLang="tr-TR" dirty="0" smtClean="0">
                <a:solidFill>
                  <a:srgbClr val="000000"/>
                </a:solidFill>
                <a:latin typeface="Arial" pitchFamily="34" charset="0"/>
                <a:cs typeface="Times New Roman" pitchFamily="18" charset="0"/>
              </a:rPr>
              <a:t> </a:t>
            </a:r>
            <a:endParaRPr lang="tr-TR" altLang="tr-TR" dirty="0" smtClean="0">
              <a:latin typeface="Arial" pitchFamily="34" charset="0"/>
            </a:endParaRPr>
          </a:p>
          <a:p>
            <a:pPr marL="0" indent="0">
              <a:spcBef>
                <a:spcPct val="0"/>
              </a:spcBef>
              <a:buFont typeface="Wingdings" pitchFamily="2" charset="2"/>
              <a:buNone/>
            </a:pPr>
            <a:r>
              <a:rPr lang="tr-TR" altLang="tr-TR" dirty="0" smtClean="0">
                <a:solidFill>
                  <a:srgbClr val="000000"/>
                </a:solidFill>
                <a:latin typeface="Arial" pitchFamily="34" charset="0"/>
                <a:cs typeface="Times New Roman" pitchFamily="18" charset="0"/>
              </a:rPr>
              <a:t>A) İntibah               </a:t>
            </a:r>
          </a:p>
          <a:p>
            <a:pPr marL="0" indent="0">
              <a:spcBef>
                <a:spcPct val="0"/>
              </a:spcBef>
              <a:buFont typeface="Wingdings" pitchFamily="2" charset="2"/>
              <a:buNone/>
            </a:pPr>
            <a:r>
              <a:rPr lang="tr-TR" altLang="tr-TR" dirty="0" smtClean="0">
                <a:solidFill>
                  <a:srgbClr val="000000"/>
                </a:solidFill>
                <a:latin typeface="Arial" pitchFamily="34" charset="0"/>
                <a:cs typeface="Times New Roman" pitchFamily="18" charset="0"/>
              </a:rPr>
              <a:t>B) Zavallı Çocuk           </a:t>
            </a:r>
          </a:p>
          <a:p>
            <a:pPr marL="0" indent="0">
              <a:spcBef>
                <a:spcPct val="0"/>
              </a:spcBef>
              <a:buFont typeface="Wingdings" pitchFamily="2" charset="2"/>
              <a:buNone/>
            </a:pPr>
            <a:r>
              <a:rPr lang="tr-TR" altLang="tr-TR" dirty="0" smtClean="0">
                <a:solidFill>
                  <a:srgbClr val="000000"/>
                </a:solidFill>
                <a:latin typeface="Arial" pitchFamily="34" charset="0"/>
                <a:cs typeface="Times New Roman" pitchFamily="18" charset="0"/>
              </a:rPr>
              <a:t>C) Cezmi  </a:t>
            </a:r>
            <a:endParaRPr lang="tr-TR" altLang="tr-TR" dirty="0" smtClean="0">
              <a:latin typeface="Arial" pitchFamily="34" charset="0"/>
            </a:endParaRPr>
          </a:p>
          <a:p>
            <a:pPr marL="0" indent="0">
              <a:spcBef>
                <a:spcPct val="0"/>
              </a:spcBef>
              <a:buFont typeface="Wingdings" pitchFamily="2" charset="2"/>
              <a:buNone/>
            </a:pPr>
            <a:r>
              <a:rPr lang="tr-TR" altLang="tr-TR" dirty="0" smtClean="0">
                <a:solidFill>
                  <a:srgbClr val="000000"/>
                </a:solidFill>
                <a:latin typeface="Arial" pitchFamily="34" charset="0"/>
                <a:cs typeface="Times New Roman" pitchFamily="18" charset="0"/>
              </a:rPr>
              <a:t>D) Gülnihal            </a:t>
            </a:r>
          </a:p>
          <a:p>
            <a:pPr marL="0" indent="0">
              <a:spcBef>
                <a:spcPct val="0"/>
              </a:spcBef>
              <a:buFont typeface="Wingdings" pitchFamily="2" charset="2"/>
              <a:buNone/>
            </a:pPr>
            <a:r>
              <a:rPr lang="tr-TR" altLang="tr-TR" dirty="0" smtClean="0">
                <a:solidFill>
                  <a:srgbClr val="000000"/>
                </a:solidFill>
                <a:latin typeface="Arial" pitchFamily="34" charset="0"/>
                <a:cs typeface="Times New Roman" pitchFamily="18" charset="0"/>
              </a:rPr>
              <a:t>E) </a:t>
            </a:r>
            <a:r>
              <a:rPr lang="tr-TR" altLang="tr-TR" dirty="0" err="1" smtClean="0">
                <a:solidFill>
                  <a:srgbClr val="000000"/>
                </a:solidFill>
                <a:latin typeface="Arial" pitchFamily="34" charset="0"/>
                <a:cs typeface="Times New Roman" pitchFamily="18" charset="0"/>
              </a:rPr>
              <a:t>Zafername</a:t>
            </a:r>
            <a:r>
              <a:rPr lang="tr-TR" altLang="tr-TR" dirty="0" smtClean="0">
                <a:solidFill>
                  <a:srgbClr val="000000"/>
                </a:solidFill>
                <a:latin typeface="Arial" pitchFamily="34" charset="0"/>
                <a:cs typeface="Times New Roman" pitchFamily="18" charset="0"/>
              </a:rPr>
              <a:t>   </a:t>
            </a:r>
            <a:endParaRPr lang="tr-TR" altLang="tr-TR" sz="4800" dirty="0" smtClean="0">
              <a:latin typeface="Arial" pitchFamily="34" charset="0"/>
            </a:endParaRPr>
          </a:p>
          <a:p>
            <a:pPr marL="0" indent="0" eaLnBrk="1" hangingPunct="1"/>
            <a:endParaRPr lang="tr-TR" altLang="tr-TR"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0"/>
            <a:ext cx="7143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1247775"/>
            <a:ext cx="797242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428625"/>
            <a:ext cx="7786687" cy="622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428625"/>
            <a:ext cx="728662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357188"/>
            <a:ext cx="7786687"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500063"/>
            <a:ext cx="7858125"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0"/>
            <a:ext cx="6848475" cy="663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0"/>
            <a:ext cx="7762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0"/>
            <a:ext cx="7972425"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1219200"/>
            <a:ext cx="76866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sp>
        <p:nvSpPr>
          <p:cNvPr id="13314" name="2 İçerik Yer Tutucusu"/>
          <p:cNvSpPr>
            <a:spLocks noGrp="1"/>
          </p:cNvSpPr>
          <p:nvPr>
            <p:ph sz="quarter" idx="1"/>
          </p:nvPr>
        </p:nvSpPr>
        <p:spPr>
          <a:xfrm>
            <a:off x="457200" y="1600200"/>
            <a:ext cx="7467600" cy="4873625"/>
          </a:xfrm>
        </p:spPr>
        <p:txBody>
          <a:bodyPr/>
          <a:lstStyle/>
          <a:p>
            <a:pPr eaLnBrk="1" hangingPunct="1">
              <a:buFont typeface="Wingdings" pitchFamily="2" charset="2"/>
              <a:buNone/>
            </a:pPr>
            <a:r>
              <a:rPr lang="tr-TR" altLang="tr-TR" b="1" smtClean="0"/>
              <a:t>Aşağıdakilerden hangisinde Tanzimat sanatçıları bir arada verilmiştir?</a:t>
            </a:r>
            <a:endParaRPr lang="tr-TR" altLang="tr-TR" smtClean="0"/>
          </a:p>
          <a:p>
            <a:pPr eaLnBrk="1" hangingPunct="1">
              <a:buFont typeface="Wingdings" pitchFamily="2" charset="2"/>
              <a:buNone/>
            </a:pPr>
            <a:r>
              <a:rPr lang="tr-TR" altLang="tr-TR" smtClean="0"/>
              <a:t> </a:t>
            </a:r>
          </a:p>
          <a:p>
            <a:pPr eaLnBrk="1" hangingPunct="1">
              <a:buFont typeface="Wingdings" pitchFamily="2" charset="2"/>
              <a:buNone/>
            </a:pPr>
            <a:r>
              <a:rPr lang="tr-TR" altLang="tr-TR" smtClean="0"/>
              <a:t>A)  Namık Kemal – Şinasi – Ziya Paşa</a:t>
            </a:r>
          </a:p>
          <a:p>
            <a:pPr eaLnBrk="1" hangingPunct="1">
              <a:buFont typeface="Wingdings" pitchFamily="2" charset="2"/>
              <a:buNone/>
            </a:pPr>
            <a:r>
              <a:rPr lang="tr-TR" altLang="tr-TR" smtClean="0"/>
              <a:t>B)  R.Mahmut Ekrem – A. Tahran – T.Fikret</a:t>
            </a:r>
          </a:p>
          <a:p>
            <a:pPr eaLnBrk="1" hangingPunct="1">
              <a:buFont typeface="Wingdings" pitchFamily="2" charset="2"/>
              <a:buNone/>
            </a:pPr>
            <a:r>
              <a:rPr lang="tr-TR" altLang="tr-TR" smtClean="0"/>
              <a:t>C)  Ahmet Mithat – Namık Kemal – Ö. Seyfettin</a:t>
            </a:r>
          </a:p>
          <a:p>
            <a:pPr eaLnBrk="1" hangingPunct="1">
              <a:buFont typeface="Wingdings" pitchFamily="2" charset="2"/>
              <a:buNone/>
            </a:pPr>
            <a:r>
              <a:rPr lang="tr-TR" altLang="tr-TR" smtClean="0"/>
              <a:t>D)  H.Ziya Uşaklıgil – Şinasi – Ziya Gökalp</a:t>
            </a:r>
          </a:p>
          <a:p>
            <a:pPr eaLnBrk="1" hangingPunct="1">
              <a:buFont typeface="Wingdings" pitchFamily="2" charset="2"/>
              <a:buNone/>
            </a:pPr>
            <a:r>
              <a:rPr lang="tr-TR" altLang="tr-TR" smtClean="0"/>
              <a:t>E)  Ali Bey – A.Vefik Paşa – Ali Canip</a:t>
            </a:r>
          </a:p>
          <a:p>
            <a:pPr eaLnBrk="1" hangingPunct="1">
              <a:buFont typeface="Wingdings" pitchFamily="2" charset="2"/>
              <a:buNone/>
            </a:pPr>
            <a:r>
              <a:rPr lang="tr-TR" altLang="tr-TR" smtClean="0"/>
              <a:t> </a:t>
            </a:r>
          </a:p>
          <a:p>
            <a:pPr eaLnBrk="1" hangingPunct="1"/>
            <a:endParaRPr lang="tr-TR" altLang="tr-TR"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0"/>
            <a:ext cx="7991475"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0"/>
            <a:ext cx="7839075"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706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9063"/>
            <a:ext cx="7315200"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sp>
        <p:nvSpPr>
          <p:cNvPr id="71683" name="Rectangle 1"/>
          <p:cNvSpPr>
            <a:spLocks noChangeArrowheads="1"/>
          </p:cNvSpPr>
          <p:nvPr/>
        </p:nvSpPr>
        <p:spPr bwMode="auto">
          <a:xfrm>
            <a:off x="571501" y="1064264"/>
            <a:ext cx="774491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927100" algn="l"/>
                <a:tab pos="1435100" algn="l"/>
                <a:tab pos="2006600" algn="l"/>
                <a:tab pos="2527300" algn="l"/>
              </a:tabLst>
              <a:defRPr>
                <a:solidFill>
                  <a:schemeClr val="tx1"/>
                </a:solidFill>
                <a:latin typeface="Arial" pitchFamily="34" charset="0"/>
              </a:defRPr>
            </a:lvl1pPr>
            <a:lvl2pPr marL="742950" indent="-285750" eaLnBrk="0" hangingPunct="0">
              <a:tabLst>
                <a:tab pos="927100" algn="l"/>
                <a:tab pos="1435100" algn="l"/>
                <a:tab pos="2006600" algn="l"/>
                <a:tab pos="2527300" algn="l"/>
              </a:tabLst>
              <a:defRPr>
                <a:solidFill>
                  <a:schemeClr val="tx1"/>
                </a:solidFill>
                <a:latin typeface="Arial" pitchFamily="34" charset="0"/>
              </a:defRPr>
            </a:lvl2pPr>
            <a:lvl3pPr marL="1143000" indent="-228600" eaLnBrk="0" hangingPunct="0">
              <a:tabLst>
                <a:tab pos="927100" algn="l"/>
                <a:tab pos="1435100" algn="l"/>
                <a:tab pos="2006600" algn="l"/>
                <a:tab pos="2527300" algn="l"/>
              </a:tabLst>
              <a:defRPr>
                <a:solidFill>
                  <a:schemeClr val="tx1"/>
                </a:solidFill>
                <a:latin typeface="Arial" pitchFamily="34" charset="0"/>
              </a:defRPr>
            </a:lvl3pPr>
            <a:lvl4pPr marL="1600200" indent="-228600" eaLnBrk="0" hangingPunct="0">
              <a:tabLst>
                <a:tab pos="927100" algn="l"/>
                <a:tab pos="1435100" algn="l"/>
                <a:tab pos="2006600" algn="l"/>
                <a:tab pos="2527300" algn="l"/>
              </a:tabLst>
              <a:defRPr>
                <a:solidFill>
                  <a:schemeClr val="tx1"/>
                </a:solidFill>
                <a:latin typeface="Arial" pitchFamily="34" charset="0"/>
              </a:defRPr>
            </a:lvl4pPr>
            <a:lvl5pPr marL="2057400" indent="-228600" eaLnBrk="0" hangingPunct="0">
              <a:tabLst>
                <a:tab pos="927100" algn="l"/>
                <a:tab pos="1435100" algn="l"/>
                <a:tab pos="2006600" algn="l"/>
                <a:tab pos="2527300" algn="l"/>
              </a:tabLst>
              <a:defRPr>
                <a:solidFill>
                  <a:schemeClr val="tx1"/>
                </a:solidFill>
                <a:latin typeface="Arial" pitchFamily="34" charset="0"/>
              </a:defRPr>
            </a:lvl5pPr>
            <a:lvl6pPr marL="2514600" indent="-228600" eaLnBrk="0" fontAlgn="base" hangingPunct="0">
              <a:spcBef>
                <a:spcPct val="0"/>
              </a:spcBef>
              <a:spcAft>
                <a:spcPct val="0"/>
              </a:spcAft>
              <a:tabLst>
                <a:tab pos="927100" algn="l"/>
                <a:tab pos="1435100" algn="l"/>
                <a:tab pos="2006600" algn="l"/>
                <a:tab pos="2527300" algn="l"/>
              </a:tabLst>
              <a:defRPr>
                <a:solidFill>
                  <a:schemeClr val="tx1"/>
                </a:solidFill>
                <a:latin typeface="Arial" pitchFamily="34" charset="0"/>
              </a:defRPr>
            </a:lvl6pPr>
            <a:lvl7pPr marL="2971800" indent="-228600" eaLnBrk="0" fontAlgn="base" hangingPunct="0">
              <a:spcBef>
                <a:spcPct val="0"/>
              </a:spcBef>
              <a:spcAft>
                <a:spcPct val="0"/>
              </a:spcAft>
              <a:tabLst>
                <a:tab pos="927100" algn="l"/>
                <a:tab pos="1435100" algn="l"/>
                <a:tab pos="2006600" algn="l"/>
                <a:tab pos="2527300" algn="l"/>
              </a:tabLst>
              <a:defRPr>
                <a:solidFill>
                  <a:schemeClr val="tx1"/>
                </a:solidFill>
                <a:latin typeface="Arial" pitchFamily="34" charset="0"/>
              </a:defRPr>
            </a:lvl7pPr>
            <a:lvl8pPr marL="3429000" indent="-228600" eaLnBrk="0" fontAlgn="base" hangingPunct="0">
              <a:spcBef>
                <a:spcPct val="0"/>
              </a:spcBef>
              <a:spcAft>
                <a:spcPct val="0"/>
              </a:spcAft>
              <a:tabLst>
                <a:tab pos="927100" algn="l"/>
                <a:tab pos="1435100" algn="l"/>
                <a:tab pos="2006600" algn="l"/>
                <a:tab pos="2527300" algn="l"/>
              </a:tabLst>
              <a:defRPr>
                <a:solidFill>
                  <a:schemeClr val="tx1"/>
                </a:solidFill>
                <a:latin typeface="Arial" pitchFamily="34" charset="0"/>
              </a:defRPr>
            </a:lvl8pPr>
            <a:lvl9pPr marL="3886200" indent="-228600" eaLnBrk="0" fontAlgn="base" hangingPunct="0">
              <a:spcBef>
                <a:spcPct val="0"/>
              </a:spcBef>
              <a:spcAft>
                <a:spcPct val="0"/>
              </a:spcAft>
              <a:tabLst>
                <a:tab pos="927100" algn="l"/>
                <a:tab pos="1435100" algn="l"/>
                <a:tab pos="2006600" algn="l"/>
                <a:tab pos="2527300" algn="l"/>
              </a:tabLst>
              <a:defRPr>
                <a:solidFill>
                  <a:schemeClr val="tx1"/>
                </a:solidFill>
                <a:latin typeface="Arial" pitchFamily="34" charset="0"/>
              </a:defRPr>
            </a:lvl9pPr>
          </a:lstStyle>
          <a:p>
            <a:pPr eaLnBrk="1" hangingPunct="1"/>
            <a:endParaRPr lang="tr-TR" altLang="tr-TR" sz="2800" dirty="0"/>
          </a:p>
          <a:p>
            <a:pPr eaLnBrk="1" hangingPunct="1"/>
            <a:r>
              <a:rPr lang="tr-TR" altLang="tr-TR" sz="2800" dirty="0" smtClean="0"/>
              <a:t>'Şinasi</a:t>
            </a:r>
            <a:r>
              <a:rPr lang="tr-TR" altLang="tr-TR" sz="2800" dirty="0"/>
              <a:t>' </a:t>
            </a:r>
            <a:r>
              <a:rPr lang="tr-TR" altLang="tr-TR" sz="2800" b="1" dirty="0"/>
              <a:t>için aşağıdakilerden hangisi </a:t>
            </a:r>
            <a:r>
              <a:rPr lang="tr-TR" altLang="tr-TR" sz="2800" b="1" u="sng" dirty="0"/>
              <a:t>söylenemez?</a:t>
            </a:r>
            <a:endParaRPr lang="tr-TR" altLang="tr-TR" sz="2800" dirty="0"/>
          </a:p>
          <a:p>
            <a:r>
              <a:rPr lang="tr-TR" altLang="tr-TR" sz="2800" dirty="0" smtClean="0">
                <a:latin typeface="Helvetica"/>
                <a:cs typeface="Times New Roman" pitchFamily="18" charset="0"/>
              </a:rPr>
              <a:t>A) Halkın </a:t>
            </a:r>
            <a:r>
              <a:rPr lang="tr-TR" altLang="tr-TR" sz="2800" dirty="0">
                <a:latin typeface="Helvetica"/>
                <a:cs typeface="Times New Roman" pitchFamily="18" charset="0"/>
              </a:rPr>
              <a:t>anlayacağı bir dille yazmayı savunduğu</a:t>
            </a:r>
            <a:endParaRPr lang="tr-TR" altLang="tr-TR" sz="2800" dirty="0"/>
          </a:p>
          <a:p>
            <a:r>
              <a:rPr lang="tr-TR" altLang="tr-TR" sz="2800" dirty="0" smtClean="0">
                <a:latin typeface="Helvetica"/>
                <a:cs typeface="Times New Roman" pitchFamily="18" charset="0"/>
              </a:rPr>
              <a:t>B) Sonuna </a:t>
            </a:r>
            <a:r>
              <a:rPr lang="tr-TR" altLang="tr-TR" sz="2800" dirty="0">
                <a:latin typeface="Helvetica"/>
                <a:cs typeface="Times New Roman" pitchFamily="18" charset="0"/>
              </a:rPr>
              <a:t>kadar beyit birimine bağlı kaldığı</a:t>
            </a:r>
            <a:endParaRPr lang="tr-TR" altLang="tr-TR" sz="2800" dirty="0"/>
          </a:p>
          <a:p>
            <a:r>
              <a:rPr lang="tr-TR" altLang="tr-TR" sz="2800" dirty="0" smtClean="0">
                <a:latin typeface="Helvetica"/>
                <a:cs typeface="Times New Roman" pitchFamily="18" charset="0"/>
              </a:rPr>
              <a:t>C) Kısa </a:t>
            </a:r>
            <a:r>
              <a:rPr lang="tr-TR" altLang="tr-TR" sz="2800" dirty="0">
                <a:latin typeface="Helvetica"/>
                <a:cs typeface="Times New Roman" pitchFamily="18" charset="0"/>
              </a:rPr>
              <a:t>yalın düşünce cümlesini geliştirdiği</a:t>
            </a:r>
            <a:endParaRPr lang="tr-TR" altLang="tr-TR" sz="2800" dirty="0"/>
          </a:p>
          <a:p>
            <a:r>
              <a:rPr lang="tr-TR" altLang="tr-TR" sz="2800" dirty="0" smtClean="0">
                <a:latin typeface="Helvetica"/>
                <a:cs typeface="Times New Roman" pitchFamily="18" charset="0"/>
              </a:rPr>
              <a:t>D) Bağlaçları </a:t>
            </a:r>
            <a:r>
              <a:rPr lang="tr-TR" altLang="tr-TR" sz="2800" dirty="0">
                <a:latin typeface="Helvetica"/>
                <a:cs typeface="Times New Roman" pitchFamily="18" charset="0"/>
              </a:rPr>
              <a:t>attığı, noktalamayı kullandığı</a:t>
            </a:r>
            <a:endParaRPr lang="en-US" altLang="tr-TR" sz="2800" dirty="0">
              <a:latin typeface="Helvetica"/>
              <a:cs typeface="Times New Roman" pitchFamily="18" charset="0"/>
            </a:endParaRPr>
          </a:p>
          <a:p>
            <a:r>
              <a:rPr lang="en-US" altLang="tr-TR" sz="2800" dirty="0" smtClean="0">
                <a:latin typeface="Helvetica"/>
                <a:cs typeface="Times New Roman" pitchFamily="18" charset="0"/>
              </a:rPr>
              <a:t>E)</a:t>
            </a:r>
            <a:r>
              <a:rPr lang="tr-TR" altLang="tr-TR" sz="2800" dirty="0" smtClean="0">
                <a:latin typeface="Helvetica"/>
                <a:cs typeface="Times New Roman" pitchFamily="18" charset="0"/>
              </a:rPr>
              <a:t> </a:t>
            </a:r>
            <a:r>
              <a:rPr lang="en-US" altLang="tr-TR" sz="2800" dirty="0" err="1" smtClean="0">
                <a:latin typeface="Helvetica"/>
                <a:cs typeface="Times New Roman" pitchFamily="18" charset="0"/>
              </a:rPr>
              <a:t>Duygu</a:t>
            </a:r>
            <a:r>
              <a:rPr lang="en-US" altLang="tr-TR" sz="2800" dirty="0" smtClean="0">
                <a:latin typeface="Helvetica"/>
                <a:cs typeface="Times New Roman" pitchFamily="18" charset="0"/>
              </a:rPr>
              <a:t> </a:t>
            </a:r>
            <a:r>
              <a:rPr lang="en-US" altLang="tr-TR" sz="2800" dirty="0" err="1">
                <a:latin typeface="Helvetica"/>
                <a:cs typeface="Times New Roman" pitchFamily="18" charset="0"/>
              </a:rPr>
              <a:t>cümlesi</a:t>
            </a:r>
            <a:r>
              <a:rPr lang="en-US" altLang="tr-TR" sz="2800" dirty="0">
                <a:latin typeface="Helvetica"/>
                <a:cs typeface="Times New Roman" pitchFamily="18" charset="0"/>
              </a:rPr>
              <a:t> </a:t>
            </a:r>
            <a:r>
              <a:rPr lang="en-US" altLang="tr-TR" sz="2800" dirty="0" err="1">
                <a:latin typeface="Helvetica"/>
                <a:cs typeface="Times New Roman" pitchFamily="18" charset="0"/>
              </a:rPr>
              <a:t>yerine</a:t>
            </a:r>
            <a:r>
              <a:rPr lang="en-US" altLang="tr-TR" sz="2800" dirty="0">
                <a:latin typeface="Helvetica"/>
                <a:cs typeface="Times New Roman" pitchFamily="18" charset="0"/>
              </a:rPr>
              <a:t> </a:t>
            </a:r>
            <a:r>
              <a:rPr lang="en-US" altLang="tr-TR" sz="2800" dirty="0" err="1">
                <a:latin typeface="Helvetica"/>
                <a:cs typeface="Times New Roman" pitchFamily="18" charset="0"/>
              </a:rPr>
              <a:t>düşünce</a:t>
            </a:r>
            <a:r>
              <a:rPr lang="en-US" altLang="tr-TR" sz="2800" dirty="0">
                <a:latin typeface="Helvetica"/>
                <a:cs typeface="Times New Roman" pitchFamily="18" charset="0"/>
              </a:rPr>
              <a:t> </a:t>
            </a:r>
            <a:r>
              <a:rPr lang="en-US" altLang="tr-TR" sz="2800" dirty="0" err="1">
                <a:latin typeface="Helvetica"/>
                <a:cs typeface="Times New Roman" pitchFamily="18" charset="0"/>
              </a:rPr>
              <a:t>cümlesini</a:t>
            </a:r>
            <a:r>
              <a:rPr lang="en-US" altLang="tr-TR" sz="2800" dirty="0">
                <a:latin typeface="Helvetica"/>
                <a:cs typeface="Times New Roman" pitchFamily="18" charset="0"/>
              </a:rPr>
              <a:t> </a:t>
            </a:r>
            <a:r>
              <a:rPr lang="en-US" altLang="tr-TR" sz="2800" dirty="0" err="1">
                <a:latin typeface="Helvetica"/>
                <a:cs typeface="Times New Roman" pitchFamily="18" charset="0"/>
              </a:rPr>
              <a:t>ger­çekleştirdiği</a:t>
            </a:r>
            <a:r>
              <a:rPr lang="tr-TR" altLang="tr-TR" sz="2800" dirty="0"/>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sp>
        <p:nvSpPr>
          <p:cNvPr id="72707" name="Rectangle 1"/>
          <p:cNvSpPr>
            <a:spLocks noChangeArrowheads="1"/>
          </p:cNvSpPr>
          <p:nvPr/>
        </p:nvSpPr>
        <p:spPr bwMode="auto">
          <a:xfrm>
            <a:off x="1115616" y="1556792"/>
            <a:ext cx="676875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927100" algn="l"/>
                <a:tab pos="1435100" algn="l"/>
                <a:tab pos="2006600" algn="l"/>
                <a:tab pos="2527300" algn="l"/>
              </a:tabLst>
              <a:defRPr>
                <a:solidFill>
                  <a:schemeClr val="tx1"/>
                </a:solidFill>
                <a:latin typeface="Arial" pitchFamily="34" charset="0"/>
              </a:defRPr>
            </a:lvl1pPr>
            <a:lvl2pPr marL="742950" indent="-285750" eaLnBrk="0" hangingPunct="0">
              <a:tabLst>
                <a:tab pos="927100" algn="l"/>
                <a:tab pos="1435100" algn="l"/>
                <a:tab pos="2006600" algn="l"/>
                <a:tab pos="2527300" algn="l"/>
              </a:tabLst>
              <a:defRPr>
                <a:solidFill>
                  <a:schemeClr val="tx1"/>
                </a:solidFill>
                <a:latin typeface="Arial" pitchFamily="34" charset="0"/>
              </a:defRPr>
            </a:lvl2pPr>
            <a:lvl3pPr marL="1143000" indent="-228600" eaLnBrk="0" hangingPunct="0">
              <a:tabLst>
                <a:tab pos="927100" algn="l"/>
                <a:tab pos="1435100" algn="l"/>
                <a:tab pos="2006600" algn="l"/>
                <a:tab pos="2527300" algn="l"/>
              </a:tabLst>
              <a:defRPr>
                <a:solidFill>
                  <a:schemeClr val="tx1"/>
                </a:solidFill>
                <a:latin typeface="Arial" pitchFamily="34" charset="0"/>
              </a:defRPr>
            </a:lvl3pPr>
            <a:lvl4pPr marL="1600200" indent="-228600" eaLnBrk="0" hangingPunct="0">
              <a:tabLst>
                <a:tab pos="927100" algn="l"/>
                <a:tab pos="1435100" algn="l"/>
                <a:tab pos="2006600" algn="l"/>
                <a:tab pos="2527300" algn="l"/>
              </a:tabLst>
              <a:defRPr>
                <a:solidFill>
                  <a:schemeClr val="tx1"/>
                </a:solidFill>
                <a:latin typeface="Arial" pitchFamily="34" charset="0"/>
              </a:defRPr>
            </a:lvl4pPr>
            <a:lvl5pPr marL="2057400" indent="-228600" eaLnBrk="0" hangingPunct="0">
              <a:tabLst>
                <a:tab pos="927100" algn="l"/>
                <a:tab pos="1435100" algn="l"/>
                <a:tab pos="2006600" algn="l"/>
                <a:tab pos="2527300" algn="l"/>
              </a:tabLst>
              <a:defRPr>
                <a:solidFill>
                  <a:schemeClr val="tx1"/>
                </a:solidFill>
                <a:latin typeface="Arial" pitchFamily="34" charset="0"/>
              </a:defRPr>
            </a:lvl5pPr>
            <a:lvl6pPr marL="2514600" indent="-228600" eaLnBrk="0" fontAlgn="base" hangingPunct="0">
              <a:spcBef>
                <a:spcPct val="0"/>
              </a:spcBef>
              <a:spcAft>
                <a:spcPct val="0"/>
              </a:spcAft>
              <a:tabLst>
                <a:tab pos="927100" algn="l"/>
                <a:tab pos="1435100" algn="l"/>
                <a:tab pos="2006600" algn="l"/>
                <a:tab pos="2527300" algn="l"/>
              </a:tabLst>
              <a:defRPr>
                <a:solidFill>
                  <a:schemeClr val="tx1"/>
                </a:solidFill>
                <a:latin typeface="Arial" pitchFamily="34" charset="0"/>
              </a:defRPr>
            </a:lvl6pPr>
            <a:lvl7pPr marL="2971800" indent="-228600" eaLnBrk="0" fontAlgn="base" hangingPunct="0">
              <a:spcBef>
                <a:spcPct val="0"/>
              </a:spcBef>
              <a:spcAft>
                <a:spcPct val="0"/>
              </a:spcAft>
              <a:tabLst>
                <a:tab pos="927100" algn="l"/>
                <a:tab pos="1435100" algn="l"/>
                <a:tab pos="2006600" algn="l"/>
                <a:tab pos="2527300" algn="l"/>
              </a:tabLst>
              <a:defRPr>
                <a:solidFill>
                  <a:schemeClr val="tx1"/>
                </a:solidFill>
                <a:latin typeface="Arial" pitchFamily="34" charset="0"/>
              </a:defRPr>
            </a:lvl7pPr>
            <a:lvl8pPr marL="3429000" indent="-228600" eaLnBrk="0" fontAlgn="base" hangingPunct="0">
              <a:spcBef>
                <a:spcPct val="0"/>
              </a:spcBef>
              <a:spcAft>
                <a:spcPct val="0"/>
              </a:spcAft>
              <a:tabLst>
                <a:tab pos="927100" algn="l"/>
                <a:tab pos="1435100" algn="l"/>
                <a:tab pos="2006600" algn="l"/>
                <a:tab pos="2527300" algn="l"/>
              </a:tabLst>
              <a:defRPr>
                <a:solidFill>
                  <a:schemeClr val="tx1"/>
                </a:solidFill>
                <a:latin typeface="Arial" pitchFamily="34" charset="0"/>
              </a:defRPr>
            </a:lvl8pPr>
            <a:lvl9pPr marL="3886200" indent="-228600" eaLnBrk="0" fontAlgn="base" hangingPunct="0">
              <a:spcBef>
                <a:spcPct val="0"/>
              </a:spcBef>
              <a:spcAft>
                <a:spcPct val="0"/>
              </a:spcAft>
              <a:tabLst>
                <a:tab pos="927100" algn="l"/>
                <a:tab pos="1435100" algn="l"/>
                <a:tab pos="2006600" algn="l"/>
                <a:tab pos="2527300" algn="l"/>
              </a:tabLst>
              <a:defRPr>
                <a:solidFill>
                  <a:schemeClr val="tx1"/>
                </a:solidFill>
                <a:latin typeface="Arial" pitchFamily="34" charset="0"/>
              </a:defRPr>
            </a:lvl9pPr>
          </a:lstStyle>
          <a:p>
            <a:pPr eaLnBrk="1" hangingPunct="1"/>
            <a:r>
              <a:rPr lang="tr-TR" altLang="tr-TR" sz="2800" dirty="0" smtClean="0"/>
              <a:t>Namık </a:t>
            </a:r>
            <a:r>
              <a:rPr lang="tr-TR" altLang="tr-TR" sz="2800" dirty="0"/>
              <a:t>Kemal'</a:t>
            </a:r>
            <a:r>
              <a:rPr lang="tr-TR" altLang="tr-TR" sz="2800" b="1" dirty="0"/>
              <a:t>in aşağıdaki eserlerinden hangisi türü bakımından diğerlerinden </a:t>
            </a:r>
            <a:r>
              <a:rPr lang="tr-TR" altLang="tr-TR" sz="2800" b="1" u="sng" dirty="0"/>
              <a:t>farklıdır?</a:t>
            </a:r>
            <a:endParaRPr lang="tr-TR" altLang="tr-TR" sz="2800" dirty="0"/>
          </a:p>
          <a:p>
            <a:pPr>
              <a:buFontTx/>
              <a:buAutoNum type="alphaUcParenR"/>
            </a:pPr>
            <a:r>
              <a:rPr lang="tr-TR" altLang="tr-TR" sz="2800" dirty="0" smtClean="0">
                <a:latin typeface="Helvetica"/>
                <a:cs typeface="Times New Roman" pitchFamily="18" charset="0"/>
              </a:rPr>
              <a:t> Akif </a:t>
            </a:r>
            <a:r>
              <a:rPr lang="tr-TR" altLang="tr-TR" sz="2800" dirty="0">
                <a:latin typeface="Helvetica"/>
                <a:cs typeface="Times New Roman" pitchFamily="18" charset="0"/>
              </a:rPr>
              <a:t>Bey		</a:t>
            </a:r>
          </a:p>
          <a:p>
            <a:pPr>
              <a:buFontTx/>
              <a:buAutoNum type="alphaUcParenR"/>
            </a:pPr>
            <a:r>
              <a:rPr lang="tr-TR" altLang="tr-TR" sz="2800" dirty="0" smtClean="0">
                <a:latin typeface="Helvetica"/>
                <a:cs typeface="Times New Roman" pitchFamily="18" charset="0"/>
              </a:rPr>
              <a:t> Vaveyla</a:t>
            </a:r>
            <a:endParaRPr lang="tr-TR" altLang="tr-TR" sz="2800" dirty="0"/>
          </a:p>
          <a:p>
            <a:pPr>
              <a:buFontTx/>
              <a:buAutoNum type="alphaUcParenR" startAt="3"/>
            </a:pPr>
            <a:r>
              <a:rPr lang="tr-TR" altLang="tr-TR" sz="2800" dirty="0" smtClean="0">
                <a:latin typeface="Helvetica"/>
                <a:cs typeface="Times New Roman" pitchFamily="18" charset="0"/>
              </a:rPr>
              <a:t> Vatan </a:t>
            </a:r>
            <a:r>
              <a:rPr lang="tr-TR" altLang="tr-TR" sz="2800" dirty="0">
                <a:latin typeface="Helvetica"/>
                <a:cs typeface="Times New Roman" pitchFamily="18" charset="0"/>
              </a:rPr>
              <a:t>Mersiyesi		</a:t>
            </a:r>
          </a:p>
          <a:p>
            <a:pPr>
              <a:buFontTx/>
              <a:buAutoNum type="alphaUcParenR" startAt="3"/>
            </a:pPr>
            <a:r>
              <a:rPr lang="tr-TR" altLang="tr-TR" sz="2800" dirty="0" smtClean="0">
                <a:latin typeface="Helvetica"/>
                <a:cs typeface="Times New Roman" pitchFamily="18" charset="0"/>
              </a:rPr>
              <a:t> Vatan </a:t>
            </a:r>
            <a:r>
              <a:rPr lang="tr-TR" altLang="tr-TR" sz="2800" dirty="0">
                <a:latin typeface="Helvetica"/>
                <a:cs typeface="Times New Roman" pitchFamily="18" charset="0"/>
              </a:rPr>
              <a:t>Şarkısı</a:t>
            </a:r>
            <a:endParaRPr lang="tr-TR" altLang="tr-TR" sz="2800" dirty="0"/>
          </a:p>
          <a:p>
            <a:r>
              <a:rPr lang="tr-TR" altLang="tr-TR" sz="2800" dirty="0">
                <a:latin typeface="Helvetica"/>
                <a:cs typeface="Times New Roman" pitchFamily="18" charset="0"/>
              </a:rPr>
              <a:t>E)  Hürriyet Kasidesi</a:t>
            </a:r>
            <a:endParaRPr lang="tr-TR" altLang="tr-TR" sz="2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sp>
        <p:nvSpPr>
          <p:cNvPr id="73730" name="6 İçerik Yer Tutucusu"/>
          <p:cNvSpPr>
            <a:spLocks noGrp="1"/>
          </p:cNvSpPr>
          <p:nvPr>
            <p:ph sz="quarter" idx="1"/>
          </p:nvPr>
        </p:nvSpPr>
        <p:spPr>
          <a:xfrm>
            <a:off x="457200" y="928688"/>
            <a:ext cx="7467600" cy="5545137"/>
          </a:xfrm>
        </p:spPr>
        <p:txBody>
          <a:bodyPr/>
          <a:lstStyle/>
          <a:p>
            <a:pPr eaLnBrk="1" hangingPunct="1">
              <a:buFont typeface="Wingdings" pitchFamily="2" charset="2"/>
              <a:buNone/>
            </a:pPr>
            <a:r>
              <a:rPr lang="tr-TR" altLang="tr-TR" dirty="0" smtClean="0"/>
              <a:t>"Şiir ve İnşa yazısında yenileşmeyi, halk kaynakla­rına dönmeyi savundu;  kendisi eskiye bağlı kaldı. Bir yandan eskinin yıkılmasını savunurken, öte yandan eski şiiri, antolojisinde topladı. Bu yüzden, Namık Kemal'le çelişti."</a:t>
            </a:r>
          </a:p>
          <a:p>
            <a:pPr eaLnBrk="1" hangingPunct="1">
              <a:buFont typeface="Wingdings" pitchFamily="2" charset="2"/>
              <a:buNone/>
            </a:pPr>
            <a:r>
              <a:rPr lang="tr-TR" altLang="tr-TR" dirty="0" smtClean="0"/>
              <a:t>	</a:t>
            </a:r>
            <a:r>
              <a:rPr lang="tr-TR" altLang="tr-TR" b="1" dirty="0" smtClean="0"/>
              <a:t>Yukarıda sözü edilen 'Tanzimat sanatçısı' aşa­ğıdakilerden hangisidir?</a:t>
            </a:r>
            <a:endParaRPr lang="tr-TR" altLang="tr-TR" dirty="0" smtClean="0"/>
          </a:p>
          <a:p>
            <a:pPr eaLnBrk="1" hangingPunct="1">
              <a:buFont typeface="Wingdings" pitchFamily="2" charset="2"/>
              <a:buNone/>
            </a:pPr>
            <a:r>
              <a:rPr lang="tr-TR" altLang="tr-TR" dirty="0" smtClean="0"/>
              <a:t>A) Ziya Paşa	       </a:t>
            </a:r>
          </a:p>
          <a:p>
            <a:pPr eaLnBrk="1" hangingPunct="1">
              <a:buFont typeface="Wingdings" pitchFamily="2" charset="2"/>
              <a:buNone/>
            </a:pPr>
            <a:r>
              <a:rPr lang="tr-TR" altLang="tr-TR" dirty="0" smtClean="0"/>
              <a:t>B) Ahmet Cevdet Paşa</a:t>
            </a:r>
          </a:p>
          <a:p>
            <a:pPr eaLnBrk="1" hangingPunct="1">
              <a:buFont typeface="Wingdings" pitchFamily="2" charset="2"/>
              <a:buNone/>
            </a:pPr>
            <a:r>
              <a:rPr lang="tr-TR" altLang="tr-TR" dirty="0" smtClean="0"/>
              <a:t>C) Ahmet </a:t>
            </a:r>
            <a:r>
              <a:rPr lang="tr-TR" altLang="tr-TR" dirty="0" err="1" smtClean="0"/>
              <a:t>Vefik</a:t>
            </a:r>
            <a:r>
              <a:rPr lang="tr-TR" altLang="tr-TR" dirty="0" smtClean="0"/>
              <a:t> Paşa  </a:t>
            </a:r>
          </a:p>
          <a:p>
            <a:pPr eaLnBrk="1" hangingPunct="1">
              <a:buFont typeface="Wingdings" pitchFamily="2" charset="2"/>
              <a:buNone/>
            </a:pPr>
            <a:r>
              <a:rPr lang="tr-TR" altLang="tr-TR" dirty="0" smtClean="0"/>
              <a:t>D) </a:t>
            </a:r>
            <a:r>
              <a:rPr lang="tr-TR" altLang="tr-TR" dirty="0" err="1" smtClean="0"/>
              <a:t>Recaizade</a:t>
            </a:r>
            <a:r>
              <a:rPr lang="tr-TR" altLang="tr-TR" dirty="0" smtClean="0"/>
              <a:t> Ekrem</a:t>
            </a:r>
          </a:p>
          <a:p>
            <a:pPr eaLnBrk="1" hangingPunct="1">
              <a:buFont typeface="Wingdings" pitchFamily="2" charset="2"/>
              <a:buNone/>
            </a:pPr>
            <a:r>
              <a:rPr lang="tr-TR" altLang="tr-TR" dirty="0" smtClean="0"/>
              <a:t>E) Şemsettin Sami</a:t>
            </a:r>
          </a:p>
          <a:p>
            <a:pPr eaLnBrk="1" hangingPunct="1"/>
            <a:endParaRPr lang="tr-TR" altLang="tr-TR"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sp>
        <p:nvSpPr>
          <p:cNvPr id="74755" name="Rectangle 1"/>
          <p:cNvSpPr>
            <a:spLocks noChangeArrowheads="1"/>
          </p:cNvSpPr>
          <p:nvPr/>
        </p:nvSpPr>
        <p:spPr bwMode="auto">
          <a:xfrm>
            <a:off x="571500" y="1143000"/>
            <a:ext cx="8001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927100" algn="l"/>
                <a:tab pos="1435100" algn="l"/>
                <a:tab pos="2006600" algn="l"/>
                <a:tab pos="2527300" algn="l"/>
              </a:tabLst>
              <a:defRPr>
                <a:solidFill>
                  <a:schemeClr val="tx1"/>
                </a:solidFill>
                <a:latin typeface="Arial" pitchFamily="34" charset="0"/>
              </a:defRPr>
            </a:lvl1pPr>
            <a:lvl2pPr marL="742950" indent="-285750" eaLnBrk="0" hangingPunct="0">
              <a:tabLst>
                <a:tab pos="927100" algn="l"/>
                <a:tab pos="1435100" algn="l"/>
                <a:tab pos="2006600" algn="l"/>
                <a:tab pos="2527300" algn="l"/>
              </a:tabLst>
              <a:defRPr>
                <a:solidFill>
                  <a:schemeClr val="tx1"/>
                </a:solidFill>
                <a:latin typeface="Arial" pitchFamily="34" charset="0"/>
              </a:defRPr>
            </a:lvl2pPr>
            <a:lvl3pPr marL="1143000" indent="-228600" eaLnBrk="0" hangingPunct="0">
              <a:tabLst>
                <a:tab pos="927100" algn="l"/>
                <a:tab pos="1435100" algn="l"/>
                <a:tab pos="2006600" algn="l"/>
                <a:tab pos="2527300" algn="l"/>
              </a:tabLst>
              <a:defRPr>
                <a:solidFill>
                  <a:schemeClr val="tx1"/>
                </a:solidFill>
                <a:latin typeface="Arial" pitchFamily="34" charset="0"/>
              </a:defRPr>
            </a:lvl3pPr>
            <a:lvl4pPr marL="1600200" indent="-228600" eaLnBrk="0" hangingPunct="0">
              <a:tabLst>
                <a:tab pos="927100" algn="l"/>
                <a:tab pos="1435100" algn="l"/>
                <a:tab pos="2006600" algn="l"/>
                <a:tab pos="2527300" algn="l"/>
              </a:tabLst>
              <a:defRPr>
                <a:solidFill>
                  <a:schemeClr val="tx1"/>
                </a:solidFill>
                <a:latin typeface="Arial" pitchFamily="34" charset="0"/>
              </a:defRPr>
            </a:lvl4pPr>
            <a:lvl5pPr marL="2057400" indent="-228600" eaLnBrk="0" hangingPunct="0">
              <a:tabLst>
                <a:tab pos="927100" algn="l"/>
                <a:tab pos="1435100" algn="l"/>
                <a:tab pos="2006600" algn="l"/>
                <a:tab pos="2527300" algn="l"/>
              </a:tabLst>
              <a:defRPr>
                <a:solidFill>
                  <a:schemeClr val="tx1"/>
                </a:solidFill>
                <a:latin typeface="Arial" pitchFamily="34" charset="0"/>
              </a:defRPr>
            </a:lvl5pPr>
            <a:lvl6pPr marL="2514600" indent="-228600" eaLnBrk="0" fontAlgn="base" hangingPunct="0">
              <a:spcBef>
                <a:spcPct val="0"/>
              </a:spcBef>
              <a:spcAft>
                <a:spcPct val="0"/>
              </a:spcAft>
              <a:tabLst>
                <a:tab pos="927100" algn="l"/>
                <a:tab pos="1435100" algn="l"/>
                <a:tab pos="2006600" algn="l"/>
                <a:tab pos="2527300" algn="l"/>
              </a:tabLst>
              <a:defRPr>
                <a:solidFill>
                  <a:schemeClr val="tx1"/>
                </a:solidFill>
                <a:latin typeface="Arial" pitchFamily="34" charset="0"/>
              </a:defRPr>
            </a:lvl6pPr>
            <a:lvl7pPr marL="2971800" indent="-228600" eaLnBrk="0" fontAlgn="base" hangingPunct="0">
              <a:spcBef>
                <a:spcPct val="0"/>
              </a:spcBef>
              <a:spcAft>
                <a:spcPct val="0"/>
              </a:spcAft>
              <a:tabLst>
                <a:tab pos="927100" algn="l"/>
                <a:tab pos="1435100" algn="l"/>
                <a:tab pos="2006600" algn="l"/>
                <a:tab pos="2527300" algn="l"/>
              </a:tabLst>
              <a:defRPr>
                <a:solidFill>
                  <a:schemeClr val="tx1"/>
                </a:solidFill>
                <a:latin typeface="Arial" pitchFamily="34" charset="0"/>
              </a:defRPr>
            </a:lvl7pPr>
            <a:lvl8pPr marL="3429000" indent="-228600" eaLnBrk="0" fontAlgn="base" hangingPunct="0">
              <a:spcBef>
                <a:spcPct val="0"/>
              </a:spcBef>
              <a:spcAft>
                <a:spcPct val="0"/>
              </a:spcAft>
              <a:tabLst>
                <a:tab pos="927100" algn="l"/>
                <a:tab pos="1435100" algn="l"/>
                <a:tab pos="2006600" algn="l"/>
                <a:tab pos="2527300" algn="l"/>
              </a:tabLst>
              <a:defRPr>
                <a:solidFill>
                  <a:schemeClr val="tx1"/>
                </a:solidFill>
                <a:latin typeface="Arial" pitchFamily="34" charset="0"/>
              </a:defRPr>
            </a:lvl8pPr>
            <a:lvl9pPr marL="3886200" indent="-228600" eaLnBrk="0" fontAlgn="base" hangingPunct="0">
              <a:spcBef>
                <a:spcPct val="0"/>
              </a:spcBef>
              <a:spcAft>
                <a:spcPct val="0"/>
              </a:spcAft>
              <a:tabLst>
                <a:tab pos="927100" algn="l"/>
                <a:tab pos="1435100" algn="l"/>
                <a:tab pos="2006600" algn="l"/>
                <a:tab pos="2527300" algn="l"/>
              </a:tabLst>
              <a:defRPr>
                <a:solidFill>
                  <a:schemeClr val="tx1"/>
                </a:solidFill>
                <a:latin typeface="Arial" pitchFamily="34" charset="0"/>
              </a:defRPr>
            </a:lvl9pPr>
          </a:lstStyle>
          <a:p>
            <a:pPr eaLnBrk="1" hangingPunct="1"/>
            <a:r>
              <a:rPr lang="tr-TR" altLang="tr-TR" sz="2800" b="1"/>
              <a:t>Aşağıdakilerden hangisinin </a:t>
            </a:r>
            <a:r>
              <a:rPr lang="tr-TR" altLang="tr-TR" sz="2800"/>
              <a:t>'Tanzimat romanı'</a:t>
            </a:r>
            <a:r>
              <a:rPr lang="tr-TR" altLang="tr-TR" sz="2800" b="1"/>
              <a:t>nın bir özelliği olduğu </a:t>
            </a:r>
            <a:r>
              <a:rPr lang="tr-TR" altLang="tr-TR" sz="2800" b="1" u="sng"/>
              <a:t>söylenemez?</a:t>
            </a:r>
            <a:endParaRPr lang="tr-TR" altLang="tr-TR" sz="2800"/>
          </a:p>
          <a:p>
            <a:r>
              <a:rPr lang="tr-TR" altLang="tr-TR" sz="2800">
                <a:latin typeface="Helvetica"/>
                <a:cs typeface="Times New Roman" pitchFamily="18" charset="0"/>
              </a:rPr>
              <a:t>A)	Çevre betimlemeleri abartısız, gerçekçidir.</a:t>
            </a:r>
            <a:endParaRPr lang="tr-TR" altLang="tr-TR" sz="2800"/>
          </a:p>
          <a:p>
            <a:r>
              <a:rPr lang="tr-TR" altLang="tr-TR" sz="2800">
                <a:latin typeface="Helvetica"/>
                <a:cs typeface="Times New Roman" pitchFamily="18" charset="0"/>
              </a:rPr>
              <a:t>B)	Roman ve öykülerde olaylar abartılarak verilir.</a:t>
            </a:r>
            <a:endParaRPr lang="tr-TR" altLang="tr-TR" sz="2800"/>
          </a:p>
          <a:p>
            <a:r>
              <a:rPr lang="tr-TR" altLang="tr-TR" sz="2800">
                <a:latin typeface="Helvetica"/>
                <a:cs typeface="Times New Roman" pitchFamily="18" charset="0"/>
              </a:rPr>
              <a:t>C)	Yazar iyileri tutar, olayın akışına karışır.</a:t>
            </a:r>
            <a:endParaRPr lang="tr-TR" altLang="tr-TR" sz="2800"/>
          </a:p>
          <a:p>
            <a:r>
              <a:rPr lang="tr-TR" altLang="tr-TR" sz="2800">
                <a:latin typeface="Helvetica"/>
                <a:cs typeface="Times New Roman" pitchFamily="18" charset="0"/>
              </a:rPr>
              <a:t>D)	Rastlantıya çok yer verildiğinden gerçekçilik duygusu zedelenir.</a:t>
            </a:r>
            <a:endParaRPr lang="tr-TR" altLang="tr-TR" sz="2800"/>
          </a:p>
          <a:p>
            <a:r>
              <a:rPr lang="tr-TR" altLang="tr-TR" sz="2800">
                <a:latin typeface="Helvetica"/>
                <a:cs typeface="Times New Roman" pitchFamily="18" charset="0"/>
              </a:rPr>
              <a:t>E)	Kadın kahramanlar genellikle akrabalar, cariyelerdir.</a:t>
            </a:r>
            <a:endParaRPr lang="tr-TR" altLang="tr-TR" sz="28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sp>
        <p:nvSpPr>
          <p:cNvPr id="75779" name="Rectangle 1"/>
          <p:cNvSpPr>
            <a:spLocks noChangeArrowheads="1"/>
          </p:cNvSpPr>
          <p:nvPr/>
        </p:nvSpPr>
        <p:spPr bwMode="auto">
          <a:xfrm>
            <a:off x="642938" y="857250"/>
            <a:ext cx="7215187"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927100" algn="l"/>
                <a:tab pos="1435100" algn="l"/>
                <a:tab pos="2006600" algn="l"/>
                <a:tab pos="2527300" algn="l"/>
              </a:tabLst>
              <a:defRPr>
                <a:solidFill>
                  <a:schemeClr val="tx1"/>
                </a:solidFill>
                <a:latin typeface="Arial" pitchFamily="34" charset="0"/>
              </a:defRPr>
            </a:lvl1pPr>
            <a:lvl2pPr marL="742950" indent="-285750" eaLnBrk="0" hangingPunct="0">
              <a:tabLst>
                <a:tab pos="927100" algn="l"/>
                <a:tab pos="1435100" algn="l"/>
                <a:tab pos="2006600" algn="l"/>
                <a:tab pos="2527300" algn="l"/>
              </a:tabLst>
              <a:defRPr>
                <a:solidFill>
                  <a:schemeClr val="tx1"/>
                </a:solidFill>
                <a:latin typeface="Arial" pitchFamily="34" charset="0"/>
              </a:defRPr>
            </a:lvl2pPr>
            <a:lvl3pPr marL="1143000" indent="-228600" eaLnBrk="0" hangingPunct="0">
              <a:tabLst>
                <a:tab pos="927100" algn="l"/>
                <a:tab pos="1435100" algn="l"/>
                <a:tab pos="2006600" algn="l"/>
                <a:tab pos="2527300" algn="l"/>
              </a:tabLst>
              <a:defRPr>
                <a:solidFill>
                  <a:schemeClr val="tx1"/>
                </a:solidFill>
                <a:latin typeface="Arial" pitchFamily="34" charset="0"/>
              </a:defRPr>
            </a:lvl3pPr>
            <a:lvl4pPr marL="1600200" indent="-228600" eaLnBrk="0" hangingPunct="0">
              <a:tabLst>
                <a:tab pos="927100" algn="l"/>
                <a:tab pos="1435100" algn="l"/>
                <a:tab pos="2006600" algn="l"/>
                <a:tab pos="2527300" algn="l"/>
              </a:tabLst>
              <a:defRPr>
                <a:solidFill>
                  <a:schemeClr val="tx1"/>
                </a:solidFill>
                <a:latin typeface="Arial" pitchFamily="34" charset="0"/>
              </a:defRPr>
            </a:lvl4pPr>
            <a:lvl5pPr marL="2057400" indent="-228600" eaLnBrk="0" hangingPunct="0">
              <a:tabLst>
                <a:tab pos="927100" algn="l"/>
                <a:tab pos="1435100" algn="l"/>
                <a:tab pos="2006600" algn="l"/>
                <a:tab pos="2527300" algn="l"/>
              </a:tabLst>
              <a:defRPr>
                <a:solidFill>
                  <a:schemeClr val="tx1"/>
                </a:solidFill>
                <a:latin typeface="Arial" pitchFamily="34" charset="0"/>
              </a:defRPr>
            </a:lvl5pPr>
            <a:lvl6pPr marL="2514600" indent="-228600" eaLnBrk="0" fontAlgn="base" hangingPunct="0">
              <a:spcBef>
                <a:spcPct val="0"/>
              </a:spcBef>
              <a:spcAft>
                <a:spcPct val="0"/>
              </a:spcAft>
              <a:tabLst>
                <a:tab pos="927100" algn="l"/>
                <a:tab pos="1435100" algn="l"/>
                <a:tab pos="2006600" algn="l"/>
                <a:tab pos="2527300" algn="l"/>
              </a:tabLst>
              <a:defRPr>
                <a:solidFill>
                  <a:schemeClr val="tx1"/>
                </a:solidFill>
                <a:latin typeface="Arial" pitchFamily="34" charset="0"/>
              </a:defRPr>
            </a:lvl6pPr>
            <a:lvl7pPr marL="2971800" indent="-228600" eaLnBrk="0" fontAlgn="base" hangingPunct="0">
              <a:spcBef>
                <a:spcPct val="0"/>
              </a:spcBef>
              <a:spcAft>
                <a:spcPct val="0"/>
              </a:spcAft>
              <a:tabLst>
                <a:tab pos="927100" algn="l"/>
                <a:tab pos="1435100" algn="l"/>
                <a:tab pos="2006600" algn="l"/>
                <a:tab pos="2527300" algn="l"/>
              </a:tabLst>
              <a:defRPr>
                <a:solidFill>
                  <a:schemeClr val="tx1"/>
                </a:solidFill>
                <a:latin typeface="Arial" pitchFamily="34" charset="0"/>
              </a:defRPr>
            </a:lvl7pPr>
            <a:lvl8pPr marL="3429000" indent="-228600" eaLnBrk="0" fontAlgn="base" hangingPunct="0">
              <a:spcBef>
                <a:spcPct val="0"/>
              </a:spcBef>
              <a:spcAft>
                <a:spcPct val="0"/>
              </a:spcAft>
              <a:tabLst>
                <a:tab pos="927100" algn="l"/>
                <a:tab pos="1435100" algn="l"/>
                <a:tab pos="2006600" algn="l"/>
                <a:tab pos="2527300" algn="l"/>
              </a:tabLst>
              <a:defRPr>
                <a:solidFill>
                  <a:schemeClr val="tx1"/>
                </a:solidFill>
                <a:latin typeface="Arial" pitchFamily="34" charset="0"/>
              </a:defRPr>
            </a:lvl8pPr>
            <a:lvl9pPr marL="3886200" indent="-228600" eaLnBrk="0" fontAlgn="base" hangingPunct="0">
              <a:spcBef>
                <a:spcPct val="0"/>
              </a:spcBef>
              <a:spcAft>
                <a:spcPct val="0"/>
              </a:spcAft>
              <a:tabLst>
                <a:tab pos="927100" algn="l"/>
                <a:tab pos="1435100" algn="l"/>
                <a:tab pos="2006600" algn="l"/>
                <a:tab pos="2527300" algn="l"/>
              </a:tabLst>
              <a:defRPr>
                <a:solidFill>
                  <a:schemeClr val="tx1"/>
                </a:solidFill>
                <a:latin typeface="Arial" pitchFamily="34" charset="0"/>
              </a:defRPr>
            </a:lvl9pPr>
          </a:lstStyle>
          <a:p>
            <a:pPr eaLnBrk="1" hangingPunct="1"/>
            <a:r>
              <a:rPr lang="tr-TR" altLang="tr-TR" sz="2800" b="1"/>
              <a:t>'Tanzimat gazeteciliği' için aşağıdakilerden hangisi </a:t>
            </a:r>
            <a:r>
              <a:rPr lang="tr-TR" altLang="tr-TR" sz="2800" b="1" u="sng"/>
              <a:t>söylenemez?</a:t>
            </a:r>
            <a:endParaRPr lang="tr-TR" altLang="tr-TR" sz="2800"/>
          </a:p>
          <a:p>
            <a:r>
              <a:rPr lang="tr-TR" altLang="tr-TR" sz="2800">
                <a:latin typeface="Helvetica"/>
                <a:cs typeface="Times New Roman" pitchFamily="18" charset="0"/>
              </a:rPr>
              <a:t>A)	Düzyazının gelişmesinde büyüt katkısı olduğu</a:t>
            </a:r>
            <a:endParaRPr lang="tr-TR" altLang="tr-TR" sz="2800"/>
          </a:p>
          <a:p>
            <a:r>
              <a:rPr lang="tr-TR" altLang="tr-TR" sz="2800">
                <a:latin typeface="Helvetica"/>
                <a:cs typeface="Times New Roman" pitchFamily="18" charset="0"/>
              </a:rPr>
              <a:t>B)	Kısa, özlü anlatımın yolunu açtığı</a:t>
            </a:r>
            <a:endParaRPr lang="tr-TR" altLang="tr-TR" sz="2800"/>
          </a:p>
          <a:p>
            <a:r>
              <a:rPr lang="tr-TR" altLang="tr-TR" sz="2800">
                <a:latin typeface="Helvetica"/>
                <a:cs typeface="Times New Roman" pitchFamily="18" charset="0"/>
              </a:rPr>
              <a:t>C)	Düşünce yazılarına öncelik verdiği, sanatla ilgilenmediği</a:t>
            </a:r>
            <a:endParaRPr lang="tr-TR" altLang="tr-TR" sz="2800"/>
          </a:p>
          <a:p>
            <a:r>
              <a:rPr lang="tr-TR" altLang="tr-TR" sz="2800">
                <a:latin typeface="Helvetica"/>
                <a:cs typeface="Times New Roman" pitchFamily="18" charset="0"/>
              </a:rPr>
              <a:t>D)	Makale, eleştiri, fıkra deneme, söyleşi gibi yazı türlerini tanıttığı</a:t>
            </a:r>
            <a:endParaRPr lang="tr-TR" altLang="tr-TR" sz="2800"/>
          </a:p>
          <a:p>
            <a:r>
              <a:rPr lang="tr-TR" altLang="tr-TR" sz="2800">
                <a:latin typeface="Helvetica"/>
                <a:cs typeface="Times New Roman" pitchFamily="18" charset="0"/>
              </a:rPr>
              <a:t>E)	Sanat, edebiyat görüş ve tartışmalarını kamuoyuna yansıttığı</a:t>
            </a:r>
            <a:endParaRPr lang="tr-TR" altLang="tr-TR" sz="28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sp>
        <p:nvSpPr>
          <p:cNvPr id="76803" name="Rectangle 1"/>
          <p:cNvSpPr>
            <a:spLocks noChangeArrowheads="1"/>
          </p:cNvSpPr>
          <p:nvPr/>
        </p:nvSpPr>
        <p:spPr bwMode="auto">
          <a:xfrm>
            <a:off x="785813" y="571500"/>
            <a:ext cx="764381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altLang="tr-TR" sz="2400" b="1">
                <a:latin typeface="Century Schoolbook" pitchFamily="18" charset="0"/>
              </a:rPr>
              <a:t>I. - II. Tanzimat dönemleri karşılaştırılırsa, aşağıdaki yargılardan hangisine </a:t>
            </a:r>
            <a:r>
              <a:rPr lang="tr-TR" altLang="tr-TR" sz="2400" b="1" u="sng">
                <a:latin typeface="Century Schoolbook" pitchFamily="18" charset="0"/>
              </a:rPr>
              <a:t>varılamaz?</a:t>
            </a:r>
            <a:endParaRPr lang="tr-TR" altLang="tr-TR" sz="2400">
              <a:latin typeface="Century Schoolbook" pitchFamily="18" charset="0"/>
            </a:endParaRPr>
          </a:p>
          <a:p>
            <a:pPr eaLnBrk="1" hangingPunct="1"/>
            <a:r>
              <a:rPr lang="tr-TR" altLang="tr-TR" sz="2400">
                <a:latin typeface="Century Schoolbook" pitchFamily="18" charset="0"/>
              </a:rPr>
              <a:t>A)	I. dönem toplumsal konulara öncelik verir. II. dönemde bireysel konular ağırlık kazanır.</a:t>
            </a:r>
          </a:p>
          <a:p>
            <a:pPr eaLnBrk="1" hangingPunct="1"/>
            <a:r>
              <a:rPr lang="tr-TR" altLang="tr-TR" sz="2400">
                <a:latin typeface="Century Schoolbook" pitchFamily="18" charset="0"/>
              </a:rPr>
              <a:t>B)	I. dönemde toplumsal aydınlanma amaçlanır. II. dönemde tek amaç güzelliktir.</a:t>
            </a:r>
          </a:p>
          <a:p>
            <a:pPr eaLnBrk="1" hangingPunct="1"/>
            <a:r>
              <a:rPr lang="tr-TR" altLang="tr-TR" sz="2400">
                <a:latin typeface="Century Schoolbook" pitchFamily="18" charset="0"/>
              </a:rPr>
              <a:t>C)	I. dönemde yalın bir dil çabası görülür. II. dö­nemde konuşma dilinden uzaklaşılır.</a:t>
            </a:r>
          </a:p>
          <a:p>
            <a:pPr eaLnBrk="1" hangingPunct="1"/>
            <a:r>
              <a:rPr lang="tr-TR" altLang="tr-TR" sz="2400">
                <a:latin typeface="Century Schoolbook" pitchFamily="18" charset="0"/>
              </a:rPr>
              <a:t>D)	I. dönemde eski nazım biçimleri kullanılır. II. dönemde dil kuralları önemsenmez, yeni bi­çimler görülür.</a:t>
            </a:r>
          </a:p>
          <a:p>
            <a:pPr eaLnBrk="1" hangingPunct="1"/>
            <a:r>
              <a:rPr lang="tr-TR" altLang="tr-TR" sz="2400">
                <a:latin typeface="Century Schoolbook" pitchFamily="18" charset="0"/>
              </a:rPr>
              <a:t>E)	I. dönemde uyak tartışılır, kulak için olduğu savunulur. II. dönemde uyak konusuyla ilgi­lenilmez.</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sp>
        <p:nvSpPr>
          <p:cNvPr id="77827" name="3 Dikdörtgen"/>
          <p:cNvSpPr>
            <a:spLocks noChangeArrowheads="1"/>
          </p:cNvSpPr>
          <p:nvPr/>
        </p:nvSpPr>
        <p:spPr bwMode="auto">
          <a:xfrm>
            <a:off x="714375" y="1582738"/>
            <a:ext cx="7858125"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altLang="tr-TR" sz="2800" b="1">
                <a:latin typeface="Century Schoolbook" pitchFamily="18" charset="0"/>
              </a:rPr>
              <a:t>Tanzimat edebiyatında aşağıdaki </a:t>
            </a:r>
            <a:r>
              <a:rPr lang="tr-TR" altLang="tr-TR" sz="2800">
                <a:latin typeface="Century Schoolbook" pitchFamily="18" charset="0"/>
              </a:rPr>
              <a:t>'ikileme'</a:t>
            </a:r>
            <a:r>
              <a:rPr lang="tr-TR" altLang="tr-TR" sz="2800" b="1">
                <a:latin typeface="Century Schoolbook" pitchFamily="18" charset="0"/>
              </a:rPr>
              <a:t>lerden hangisi </a:t>
            </a:r>
            <a:r>
              <a:rPr lang="tr-TR" altLang="tr-TR" sz="2800" b="1" u="sng">
                <a:latin typeface="Century Schoolbook" pitchFamily="18" charset="0"/>
              </a:rPr>
              <a:t>görülmez?</a:t>
            </a:r>
            <a:endParaRPr lang="tr-TR" altLang="tr-TR" sz="2800">
              <a:latin typeface="Century Schoolbook" pitchFamily="18" charset="0"/>
            </a:endParaRPr>
          </a:p>
          <a:p>
            <a:pPr eaLnBrk="1" hangingPunct="1"/>
            <a:r>
              <a:rPr lang="tr-TR" altLang="tr-TR" sz="2800">
                <a:latin typeface="Century Schoolbook" pitchFamily="18" charset="0"/>
              </a:rPr>
              <a:t>A)	Eski dil - Sade dil</a:t>
            </a:r>
          </a:p>
          <a:p>
            <a:pPr eaLnBrk="1" hangingPunct="1"/>
            <a:r>
              <a:rPr lang="tr-TR" altLang="tr-TR" sz="2800">
                <a:latin typeface="Century Schoolbook" pitchFamily="18" charset="0"/>
              </a:rPr>
              <a:t>B)	Eski - Yeni düzyazı türleri</a:t>
            </a:r>
          </a:p>
          <a:p>
            <a:pPr eaLnBrk="1" hangingPunct="1"/>
            <a:r>
              <a:rPr lang="tr-TR" altLang="tr-TR" sz="2800">
                <a:latin typeface="Century Schoolbook" pitchFamily="18" charset="0"/>
              </a:rPr>
              <a:t>C)	Yeni - Eski nazım biçimleri</a:t>
            </a:r>
          </a:p>
          <a:p>
            <a:pPr eaLnBrk="1" hangingPunct="1"/>
            <a:r>
              <a:rPr lang="tr-TR" altLang="tr-TR" sz="2800">
                <a:latin typeface="Century Schoolbook" pitchFamily="18" charset="0"/>
              </a:rPr>
              <a:t>D)	Hece - Aruz ölçüsü</a:t>
            </a:r>
          </a:p>
          <a:p>
            <a:pPr eaLnBrk="1" hangingPunct="1"/>
            <a:r>
              <a:rPr lang="tr-TR" altLang="tr-TR" sz="2800">
                <a:latin typeface="Century Schoolbook" pitchFamily="18" charset="0"/>
              </a:rPr>
              <a:t>E)	Romanda Doğulu - Batılı yaşam biçimleri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dirty="0"/>
          </a:p>
        </p:txBody>
      </p:sp>
      <p:sp>
        <p:nvSpPr>
          <p:cNvPr id="14338" name="2 İçerik Yer Tutucusu"/>
          <p:cNvSpPr>
            <a:spLocks noGrp="1"/>
          </p:cNvSpPr>
          <p:nvPr>
            <p:ph sz="quarter" idx="1"/>
          </p:nvPr>
        </p:nvSpPr>
        <p:spPr>
          <a:xfrm>
            <a:off x="457200" y="714375"/>
            <a:ext cx="8229600" cy="5411788"/>
          </a:xfrm>
        </p:spPr>
        <p:txBody>
          <a:bodyPr/>
          <a:lstStyle/>
          <a:p>
            <a:pPr marL="0" indent="0" eaLnBrk="1" hangingPunct="1">
              <a:spcBef>
                <a:spcPct val="0"/>
              </a:spcBef>
              <a:buFont typeface="Wingdings" pitchFamily="2" charset="2"/>
              <a:buNone/>
            </a:pPr>
            <a:r>
              <a:rPr lang="tr-TR" altLang="tr-TR" b="1" dirty="0" smtClean="0">
                <a:solidFill>
                  <a:srgbClr val="000000"/>
                </a:solidFill>
                <a:latin typeface="Arial" pitchFamily="34" charset="0"/>
                <a:cs typeface="Times New Roman" pitchFamily="18" charset="0"/>
              </a:rPr>
              <a:t>Aşağıdakilerden hangisi Tanzimat edebiyatının özelliklerinden biridir?</a:t>
            </a:r>
            <a:endParaRPr lang="tr-TR" altLang="tr-TR" dirty="0" smtClean="0">
              <a:latin typeface="Arial" pitchFamily="34" charset="0"/>
            </a:endParaRPr>
          </a:p>
          <a:p>
            <a:pPr marL="0" indent="0">
              <a:spcBef>
                <a:spcPct val="0"/>
              </a:spcBef>
              <a:buFont typeface="Wingdings" pitchFamily="2" charset="2"/>
              <a:buNone/>
            </a:pPr>
            <a:r>
              <a:rPr lang="tr-TR" altLang="tr-TR" dirty="0" smtClean="0">
                <a:solidFill>
                  <a:srgbClr val="000000"/>
                </a:solidFill>
                <a:latin typeface="Arial" pitchFamily="34" charset="0"/>
                <a:cs typeface="Times New Roman" pitchFamily="18" charset="0"/>
              </a:rPr>
              <a:t> </a:t>
            </a:r>
            <a:endParaRPr lang="tr-TR" altLang="tr-TR" dirty="0" smtClean="0">
              <a:latin typeface="Arial" pitchFamily="34" charset="0"/>
            </a:endParaRPr>
          </a:p>
          <a:p>
            <a:pPr marL="0" indent="0">
              <a:spcBef>
                <a:spcPct val="0"/>
              </a:spcBef>
              <a:buFont typeface="Wingdings" pitchFamily="2" charset="2"/>
              <a:buNone/>
            </a:pPr>
            <a:r>
              <a:rPr lang="tr-TR" altLang="tr-TR" dirty="0" smtClean="0">
                <a:solidFill>
                  <a:srgbClr val="000000"/>
                </a:solidFill>
                <a:latin typeface="Arial" pitchFamily="34" charset="0"/>
                <a:cs typeface="Times New Roman" pitchFamily="18" charset="0"/>
              </a:rPr>
              <a:t>A)  Sembolizm akımından etkilenmişlerdir.</a:t>
            </a:r>
            <a:endParaRPr lang="tr-TR" altLang="tr-TR" dirty="0" smtClean="0">
              <a:latin typeface="Arial" pitchFamily="34" charset="0"/>
            </a:endParaRPr>
          </a:p>
          <a:p>
            <a:pPr marL="0" indent="0">
              <a:spcBef>
                <a:spcPct val="0"/>
              </a:spcBef>
              <a:buFont typeface="Wingdings" pitchFamily="2" charset="2"/>
              <a:buNone/>
            </a:pPr>
            <a:r>
              <a:rPr lang="tr-TR" altLang="tr-TR" dirty="0" smtClean="0">
                <a:solidFill>
                  <a:srgbClr val="000000"/>
                </a:solidFill>
                <a:latin typeface="Arial" pitchFamily="34" charset="0"/>
                <a:cs typeface="Times New Roman" pitchFamily="18" charset="0"/>
              </a:rPr>
              <a:t>B)  Roman ve hikayelerde yapılan tasvirler, süs için yapılmamış kahramanların kişiliklerinin oluşumunu daha iyi anlatabilmek için yapılmıştır.</a:t>
            </a:r>
            <a:endParaRPr lang="tr-TR" altLang="tr-TR" dirty="0" smtClean="0">
              <a:latin typeface="Arial" pitchFamily="34" charset="0"/>
            </a:endParaRPr>
          </a:p>
          <a:p>
            <a:pPr marL="0" indent="0">
              <a:spcBef>
                <a:spcPct val="0"/>
              </a:spcBef>
              <a:buFont typeface="Wingdings" pitchFamily="2" charset="2"/>
              <a:buNone/>
            </a:pPr>
            <a:r>
              <a:rPr lang="tr-TR" altLang="tr-TR" dirty="0" smtClean="0">
                <a:solidFill>
                  <a:srgbClr val="000000"/>
                </a:solidFill>
                <a:latin typeface="Arial" pitchFamily="34" charset="0"/>
                <a:cs typeface="Times New Roman" pitchFamily="18" charset="0"/>
              </a:rPr>
              <a:t>C)  Şiirlerde biçim eski, içerik yenidir.</a:t>
            </a:r>
            <a:endParaRPr lang="tr-TR" altLang="tr-TR" dirty="0" smtClean="0">
              <a:latin typeface="Arial" pitchFamily="34" charset="0"/>
            </a:endParaRPr>
          </a:p>
          <a:p>
            <a:pPr marL="0" indent="0">
              <a:spcBef>
                <a:spcPct val="0"/>
              </a:spcBef>
              <a:buFont typeface="Wingdings" pitchFamily="2" charset="2"/>
              <a:buNone/>
            </a:pPr>
            <a:r>
              <a:rPr lang="tr-TR" altLang="tr-TR" dirty="0" smtClean="0">
                <a:solidFill>
                  <a:srgbClr val="000000"/>
                </a:solidFill>
                <a:latin typeface="Arial" pitchFamily="34" charset="0"/>
                <a:cs typeface="Times New Roman" pitchFamily="18" charset="0"/>
              </a:rPr>
              <a:t>D)  Sanatçılar, dönemin koşulları gereği eserlerinde toplumsal konuları işleyememiştir.</a:t>
            </a:r>
            <a:endParaRPr lang="tr-TR" altLang="tr-TR" dirty="0" smtClean="0">
              <a:latin typeface="Arial" pitchFamily="34" charset="0"/>
            </a:endParaRPr>
          </a:p>
          <a:p>
            <a:pPr marL="0" indent="0">
              <a:spcBef>
                <a:spcPct val="0"/>
              </a:spcBef>
              <a:buFont typeface="Wingdings" pitchFamily="2" charset="2"/>
              <a:buNone/>
            </a:pPr>
            <a:r>
              <a:rPr lang="tr-TR" altLang="tr-TR" dirty="0" smtClean="0">
                <a:solidFill>
                  <a:srgbClr val="000000"/>
                </a:solidFill>
                <a:latin typeface="Arial" pitchFamily="34" charset="0"/>
                <a:cs typeface="Times New Roman" pitchFamily="18" charset="0"/>
              </a:rPr>
              <a:t>E)  Yazarlar, eserlerde kişiliklerini gizlemişlerdir.</a:t>
            </a:r>
            <a:endParaRPr lang="tr-TR" altLang="tr-TR" sz="4800" dirty="0" smtClean="0">
              <a:latin typeface="Arial" pitchFamily="34" charset="0"/>
            </a:endParaRPr>
          </a:p>
          <a:p>
            <a:pPr marL="0" indent="0" eaLnBrk="1" hangingPunct="1"/>
            <a:endParaRPr lang="tr-TR" altLang="tr-TR"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sp>
        <p:nvSpPr>
          <p:cNvPr id="78851" name="Rectangle 1"/>
          <p:cNvSpPr>
            <a:spLocks noChangeArrowheads="1"/>
          </p:cNvSpPr>
          <p:nvPr/>
        </p:nvSpPr>
        <p:spPr bwMode="auto">
          <a:xfrm>
            <a:off x="571500" y="714375"/>
            <a:ext cx="74295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altLang="tr-TR" sz="2800" b="1">
                <a:latin typeface="Century Schoolbook" pitchFamily="18" charset="0"/>
              </a:rPr>
              <a:t>Aşağıdakilerden hangisi </a:t>
            </a:r>
            <a:r>
              <a:rPr lang="tr-TR" altLang="tr-TR" sz="2800">
                <a:latin typeface="Century Schoolbook" pitchFamily="18" charset="0"/>
              </a:rPr>
              <a:t>'Tanzimat ikinci dönem edebiyatı</a:t>
            </a:r>
            <a:r>
              <a:rPr lang="tr-TR" altLang="tr-TR" sz="2800" b="1">
                <a:latin typeface="Century Schoolbook" pitchFamily="18" charset="0"/>
              </a:rPr>
              <a:t>nın özelliklerinden biri </a:t>
            </a:r>
            <a:r>
              <a:rPr lang="tr-TR" altLang="tr-TR" sz="2800" b="1" u="sng">
                <a:latin typeface="Century Schoolbook" pitchFamily="18" charset="0"/>
              </a:rPr>
              <a:t>değildir?</a:t>
            </a:r>
            <a:endParaRPr lang="tr-TR" altLang="tr-TR" sz="2800">
              <a:latin typeface="Century Schoolbook" pitchFamily="18" charset="0"/>
            </a:endParaRPr>
          </a:p>
          <a:p>
            <a:pPr eaLnBrk="1" hangingPunct="1"/>
            <a:r>
              <a:rPr lang="tr-TR" altLang="tr-TR" sz="2800">
                <a:latin typeface="Century Schoolbook" pitchFamily="18" charset="0"/>
              </a:rPr>
              <a:t>A)	Bireysel konular, toplumsal konuların önüne geçer.</a:t>
            </a:r>
          </a:p>
          <a:p>
            <a:pPr eaLnBrk="1" hangingPunct="1"/>
            <a:r>
              <a:rPr lang="tr-TR" altLang="tr-TR" sz="2800">
                <a:latin typeface="Century Schoolbook" pitchFamily="18" charset="0"/>
              </a:rPr>
              <a:t>B)	Şiirin tek amacı güzellik olur; güzellikse doğa ve insandır.</a:t>
            </a:r>
          </a:p>
          <a:p>
            <a:pPr eaLnBrk="1" hangingPunct="1"/>
            <a:r>
              <a:rPr lang="tr-TR" altLang="tr-TR" sz="2800">
                <a:latin typeface="Century Schoolbook" pitchFamily="18" charset="0"/>
              </a:rPr>
              <a:t>C)	Beyit anlayışının yerine anlam bütünlüğü yer­leşir.</a:t>
            </a:r>
          </a:p>
          <a:p>
            <a:pPr eaLnBrk="1" hangingPunct="1"/>
            <a:r>
              <a:rPr lang="tr-TR" altLang="tr-TR" sz="2800">
                <a:latin typeface="Century Schoolbook" pitchFamily="18" charset="0"/>
              </a:rPr>
              <a:t>D)	Bu dönemde, fizikötesi gibi yeni konulara değinilmez.</a:t>
            </a:r>
          </a:p>
          <a:p>
            <a:pPr eaLnBrk="1" hangingPunct="1"/>
            <a:r>
              <a:rPr lang="tr-TR" altLang="tr-TR" sz="2800">
                <a:latin typeface="Century Schoolbook" pitchFamily="18" charset="0"/>
              </a:rPr>
              <a:t>E)	Sanatçıları, genellikle realizm ve natüralizmden etkilenirler.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Altbilgi Yer Tutucusu"/>
          <p:cNvSpPr>
            <a:spLocks noGrp="1"/>
          </p:cNvSpPr>
          <p:nvPr>
            <p:ph type="ftr" sz="quarter" idx="11"/>
          </p:nvPr>
        </p:nvSpPr>
        <p:spPr/>
        <p:txBody>
          <a:bodyPr/>
          <a:lstStyle/>
          <a:p>
            <a:r>
              <a:rPr lang="tr-TR" altLang="tr-TR" smtClean="0"/>
              <a:t>www.turkedebiyati.org</a:t>
            </a:r>
            <a:endParaRPr lang="tr-TR" altLang="tr-TR"/>
          </a:p>
        </p:txBody>
      </p:sp>
      <p:sp>
        <p:nvSpPr>
          <p:cNvPr id="79875" name="Rectangle 1"/>
          <p:cNvSpPr>
            <a:spLocks noChangeArrowheads="1"/>
          </p:cNvSpPr>
          <p:nvPr/>
        </p:nvSpPr>
        <p:spPr bwMode="auto">
          <a:xfrm>
            <a:off x="642938" y="571292"/>
            <a:ext cx="77152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927100" algn="l"/>
                <a:tab pos="1435100" algn="l"/>
                <a:tab pos="2006600" algn="l"/>
                <a:tab pos="2527300" algn="l"/>
              </a:tabLst>
              <a:defRPr>
                <a:solidFill>
                  <a:schemeClr val="tx1"/>
                </a:solidFill>
                <a:latin typeface="Arial" pitchFamily="34" charset="0"/>
              </a:defRPr>
            </a:lvl1pPr>
            <a:lvl2pPr marL="742950" indent="-285750" eaLnBrk="0" hangingPunct="0">
              <a:tabLst>
                <a:tab pos="927100" algn="l"/>
                <a:tab pos="1435100" algn="l"/>
                <a:tab pos="2006600" algn="l"/>
                <a:tab pos="2527300" algn="l"/>
              </a:tabLst>
              <a:defRPr>
                <a:solidFill>
                  <a:schemeClr val="tx1"/>
                </a:solidFill>
                <a:latin typeface="Arial" pitchFamily="34" charset="0"/>
              </a:defRPr>
            </a:lvl2pPr>
            <a:lvl3pPr marL="1143000" indent="-228600" eaLnBrk="0" hangingPunct="0">
              <a:tabLst>
                <a:tab pos="927100" algn="l"/>
                <a:tab pos="1435100" algn="l"/>
                <a:tab pos="2006600" algn="l"/>
                <a:tab pos="2527300" algn="l"/>
              </a:tabLst>
              <a:defRPr>
                <a:solidFill>
                  <a:schemeClr val="tx1"/>
                </a:solidFill>
                <a:latin typeface="Arial" pitchFamily="34" charset="0"/>
              </a:defRPr>
            </a:lvl3pPr>
            <a:lvl4pPr marL="1600200" indent="-228600" eaLnBrk="0" hangingPunct="0">
              <a:tabLst>
                <a:tab pos="927100" algn="l"/>
                <a:tab pos="1435100" algn="l"/>
                <a:tab pos="2006600" algn="l"/>
                <a:tab pos="2527300" algn="l"/>
              </a:tabLst>
              <a:defRPr>
                <a:solidFill>
                  <a:schemeClr val="tx1"/>
                </a:solidFill>
                <a:latin typeface="Arial" pitchFamily="34" charset="0"/>
              </a:defRPr>
            </a:lvl4pPr>
            <a:lvl5pPr marL="2057400" indent="-228600" eaLnBrk="0" hangingPunct="0">
              <a:tabLst>
                <a:tab pos="927100" algn="l"/>
                <a:tab pos="1435100" algn="l"/>
                <a:tab pos="2006600" algn="l"/>
                <a:tab pos="2527300" algn="l"/>
              </a:tabLst>
              <a:defRPr>
                <a:solidFill>
                  <a:schemeClr val="tx1"/>
                </a:solidFill>
                <a:latin typeface="Arial" pitchFamily="34" charset="0"/>
              </a:defRPr>
            </a:lvl5pPr>
            <a:lvl6pPr marL="2514600" indent="-228600" eaLnBrk="0" fontAlgn="base" hangingPunct="0">
              <a:spcBef>
                <a:spcPct val="0"/>
              </a:spcBef>
              <a:spcAft>
                <a:spcPct val="0"/>
              </a:spcAft>
              <a:tabLst>
                <a:tab pos="927100" algn="l"/>
                <a:tab pos="1435100" algn="l"/>
                <a:tab pos="2006600" algn="l"/>
                <a:tab pos="2527300" algn="l"/>
              </a:tabLst>
              <a:defRPr>
                <a:solidFill>
                  <a:schemeClr val="tx1"/>
                </a:solidFill>
                <a:latin typeface="Arial" pitchFamily="34" charset="0"/>
              </a:defRPr>
            </a:lvl6pPr>
            <a:lvl7pPr marL="2971800" indent="-228600" eaLnBrk="0" fontAlgn="base" hangingPunct="0">
              <a:spcBef>
                <a:spcPct val="0"/>
              </a:spcBef>
              <a:spcAft>
                <a:spcPct val="0"/>
              </a:spcAft>
              <a:tabLst>
                <a:tab pos="927100" algn="l"/>
                <a:tab pos="1435100" algn="l"/>
                <a:tab pos="2006600" algn="l"/>
                <a:tab pos="2527300" algn="l"/>
              </a:tabLst>
              <a:defRPr>
                <a:solidFill>
                  <a:schemeClr val="tx1"/>
                </a:solidFill>
                <a:latin typeface="Arial" pitchFamily="34" charset="0"/>
              </a:defRPr>
            </a:lvl7pPr>
            <a:lvl8pPr marL="3429000" indent="-228600" eaLnBrk="0" fontAlgn="base" hangingPunct="0">
              <a:spcBef>
                <a:spcPct val="0"/>
              </a:spcBef>
              <a:spcAft>
                <a:spcPct val="0"/>
              </a:spcAft>
              <a:tabLst>
                <a:tab pos="927100" algn="l"/>
                <a:tab pos="1435100" algn="l"/>
                <a:tab pos="2006600" algn="l"/>
                <a:tab pos="2527300" algn="l"/>
              </a:tabLst>
              <a:defRPr>
                <a:solidFill>
                  <a:schemeClr val="tx1"/>
                </a:solidFill>
                <a:latin typeface="Arial" pitchFamily="34" charset="0"/>
              </a:defRPr>
            </a:lvl8pPr>
            <a:lvl9pPr marL="3886200" indent="-228600" eaLnBrk="0" fontAlgn="base" hangingPunct="0">
              <a:spcBef>
                <a:spcPct val="0"/>
              </a:spcBef>
              <a:spcAft>
                <a:spcPct val="0"/>
              </a:spcAft>
              <a:tabLst>
                <a:tab pos="927100" algn="l"/>
                <a:tab pos="1435100" algn="l"/>
                <a:tab pos="2006600" algn="l"/>
                <a:tab pos="2527300" algn="l"/>
              </a:tabLst>
              <a:defRPr>
                <a:solidFill>
                  <a:schemeClr val="tx1"/>
                </a:solidFill>
                <a:latin typeface="Arial" pitchFamily="34" charset="0"/>
              </a:defRPr>
            </a:lvl9pPr>
          </a:lstStyle>
          <a:p>
            <a:pPr eaLnBrk="1" hangingPunct="1"/>
            <a:r>
              <a:rPr lang="tr-TR" altLang="tr-TR" sz="2800" b="1" dirty="0"/>
              <a:t>Aşağıdakilerden hangisi 'Tanzimat </a:t>
            </a:r>
            <a:r>
              <a:rPr lang="tr-TR" altLang="tr-TR" sz="2800" b="1" dirty="0" err="1"/>
              <a:t>nesri'nin</a:t>
            </a:r>
            <a:r>
              <a:rPr lang="tr-TR" altLang="tr-TR" sz="2800" b="1" dirty="0"/>
              <a:t> özelliklerinden biri </a:t>
            </a:r>
            <a:r>
              <a:rPr lang="tr-TR" altLang="tr-TR" sz="2800" b="1" u="sng" dirty="0"/>
              <a:t>değildir</a:t>
            </a:r>
            <a:r>
              <a:rPr lang="tr-TR" altLang="tr-TR" sz="2800" b="1" u="sng" dirty="0" smtClean="0"/>
              <a:t>?</a:t>
            </a:r>
          </a:p>
          <a:p>
            <a:pPr eaLnBrk="1" hangingPunct="1"/>
            <a:endParaRPr lang="tr-TR" altLang="tr-TR" sz="2800" dirty="0"/>
          </a:p>
          <a:p>
            <a:r>
              <a:rPr lang="tr-TR" altLang="tr-TR" sz="2800" dirty="0" smtClean="0">
                <a:latin typeface="Helvetica"/>
                <a:cs typeface="Times New Roman" pitchFamily="18" charset="0"/>
              </a:rPr>
              <a:t>A) Bu </a:t>
            </a:r>
            <a:r>
              <a:rPr lang="tr-TR" altLang="tr-TR" sz="2800" dirty="0">
                <a:latin typeface="Helvetica"/>
                <a:cs typeface="Times New Roman" pitchFamily="18" charset="0"/>
              </a:rPr>
              <a:t>dönemde süslü Divan cümlesi yerine, düşünce cümlesi geçer.</a:t>
            </a:r>
            <a:endParaRPr lang="tr-TR" altLang="tr-TR" sz="2800" dirty="0"/>
          </a:p>
          <a:p>
            <a:r>
              <a:rPr lang="tr-TR" altLang="tr-TR" sz="2800" dirty="0" smtClean="0">
                <a:latin typeface="Helvetica"/>
                <a:cs typeface="Times New Roman" pitchFamily="18" charset="0"/>
              </a:rPr>
              <a:t>B) Özentiye</a:t>
            </a:r>
            <a:r>
              <a:rPr lang="tr-TR" altLang="tr-TR" sz="2800" dirty="0">
                <a:latin typeface="Helvetica"/>
                <a:cs typeface="Times New Roman" pitchFamily="18" charset="0"/>
              </a:rPr>
              <a:t>, süslülüğe karşı çıkılır; yeni düzyazı türleri kullanılır.</a:t>
            </a:r>
            <a:endParaRPr lang="tr-TR" altLang="tr-TR" sz="2800" dirty="0"/>
          </a:p>
          <a:p>
            <a:r>
              <a:rPr lang="tr-TR" altLang="tr-TR" sz="2800" dirty="0" smtClean="0">
                <a:latin typeface="Helvetica"/>
                <a:cs typeface="Times New Roman" pitchFamily="18" charset="0"/>
              </a:rPr>
              <a:t>C) Öğretmek </a:t>
            </a:r>
            <a:r>
              <a:rPr lang="tr-TR" altLang="tr-TR" sz="2800" dirty="0">
                <a:latin typeface="Helvetica"/>
                <a:cs typeface="Times New Roman" pitchFamily="18" charset="0"/>
              </a:rPr>
              <a:t>amaçlanır; cümle özleşir, kısalır.</a:t>
            </a:r>
            <a:endParaRPr lang="tr-TR" altLang="tr-TR" sz="2800" dirty="0"/>
          </a:p>
          <a:p>
            <a:r>
              <a:rPr lang="tr-TR" altLang="tr-TR" sz="2800" dirty="0" smtClean="0">
                <a:latin typeface="Helvetica"/>
                <a:cs typeface="Times New Roman" pitchFamily="18" charset="0"/>
              </a:rPr>
              <a:t>D) Seci</a:t>
            </a:r>
            <a:r>
              <a:rPr lang="tr-TR" altLang="tr-TR" sz="2800" dirty="0">
                <a:latin typeface="Helvetica"/>
                <a:cs typeface="Times New Roman" pitchFamily="18" charset="0"/>
              </a:rPr>
              <a:t>, hemen hemen hiç kullanılmaz; bağlaçlar atılır.</a:t>
            </a:r>
            <a:endParaRPr lang="tr-TR" altLang="tr-TR" sz="2800" dirty="0"/>
          </a:p>
          <a:p>
            <a:r>
              <a:rPr lang="tr-TR" altLang="tr-TR" sz="2800" dirty="0" smtClean="0">
                <a:latin typeface="Helvetica"/>
                <a:cs typeface="Times New Roman" pitchFamily="18" charset="0"/>
              </a:rPr>
              <a:t>E) Dilde </a:t>
            </a:r>
            <a:r>
              <a:rPr lang="tr-TR" altLang="tr-TR" sz="2800" dirty="0">
                <a:latin typeface="Helvetica"/>
                <a:cs typeface="Times New Roman" pitchFamily="18" charset="0"/>
              </a:rPr>
              <a:t>yalınlık, anlatımda açıklık </a:t>
            </a:r>
            <a:r>
              <a:rPr lang="tr-TR" altLang="tr-TR" sz="2800" dirty="0" err="1">
                <a:latin typeface="Helvetica"/>
                <a:cs typeface="Times New Roman" pitchFamily="18" charset="0"/>
              </a:rPr>
              <a:t>amaçlanılır</a:t>
            </a:r>
            <a:r>
              <a:rPr lang="tr-TR" altLang="tr-TR" sz="2800" dirty="0">
                <a:latin typeface="Helvetica"/>
                <a:cs typeface="Times New Roman" pitchFamily="18" charset="0"/>
              </a:rPr>
              <a:t> ve başarılır.</a:t>
            </a:r>
            <a:endParaRPr lang="tr-TR" altLang="tr-TR" sz="2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808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114300"/>
            <a:ext cx="7600950"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819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642938"/>
            <a:ext cx="77724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829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428625"/>
            <a:ext cx="7372350" cy="59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839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500063"/>
            <a:ext cx="75438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849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500063"/>
            <a:ext cx="75057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Altbilgi Yer Tutucusu"/>
          <p:cNvSpPr>
            <a:spLocks noGrp="1"/>
          </p:cNvSpPr>
          <p:nvPr>
            <p:ph type="ftr" sz="quarter" idx="11"/>
          </p:nvPr>
        </p:nvSpPr>
        <p:spPr/>
        <p:txBody>
          <a:bodyPr/>
          <a:lstStyle/>
          <a:p>
            <a:r>
              <a:rPr lang="tr-TR" altLang="tr-TR" smtClean="0"/>
              <a:t>www.turkedebiyati.org</a:t>
            </a:r>
            <a:endParaRPr lang="tr-TR" altLang="tr-TR"/>
          </a:p>
        </p:txBody>
      </p:sp>
      <p:pic>
        <p:nvPicPr>
          <p:cNvPr id="860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428625"/>
            <a:ext cx="760095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Rectangle 5"/>
          <p:cNvSpPr>
            <a:spLocks noChangeArrowheads="1"/>
          </p:cNvSpPr>
          <p:nvPr/>
        </p:nvSpPr>
        <p:spPr bwMode="auto">
          <a:xfrm>
            <a:off x="2768697" y="5947459"/>
            <a:ext cx="34796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Aft>
                <a:spcPts val="0"/>
              </a:spcAft>
            </a:pPr>
            <a:r>
              <a:rPr lang="tr-TR" b="1" u="sng" dirty="0">
                <a:solidFill>
                  <a:srgbClr val="0000FF"/>
                </a:solidFill>
                <a:latin typeface="Calibri"/>
                <a:ea typeface="Calibri"/>
                <a:cs typeface="Times New Roman"/>
                <a:hlinkClick r:id="rId3"/>
              </a:rPr>
              <a:t>www.turkedebiyati.org</a:t>
            </a:r>
            <a:endParaRPr lang="tr-TR" dirty="0">
              <a:latin typeface="Calibri"/>
              <a:ea typeface="Calibri"/>
              <a:cs typeface="Times New Roman"/>
            </a:endParaRPr>
          </a:p>
          <a:p>
            <a:pPr algn="ctr">
              <a:spcAft>
                <a:spcPts val="0"/>
              </a:spcAft>
            </a:pPr>
            <a:r>
              <a:rPr lang="tr-TR" b="1" dirty="0">
                <a:highlight>
                  <a:srgbClr val="FFFF00"/>
                </a:highlight>
                <a:latin typeface="Calibri"/>
                <a:ea typeface="Calibri"/>
                <a:cs typeface="Times New Roman"/>
              </a:rPr>
              <a:t>Türk Dili ve Edebiyatı Kaynak Sitesi</a:t>
            </a:r>
            <a:endParaRPr lang="tr-TR" dirty="0">
              <a:effectLst/>
              <a:latin typeface="Calibri"/>
              <a:ea typeface="Calibri"/>
              <a:cs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Altbilgi Yer Tutucusu"/>
          <p:cNvSpPr>
            <a:spLocks noGrp="1"/>
          </p:cNvSpPr>
          <p:nvPr>
            <p:ph type="ftr" sz="quarter" idx="12"/>
          </p:nvPr>
        </p:nvSpPr>
        <p:spPr/>
        <p:txBody>
          <a:bodyPr/>
          <a:lstStyle/>
          <a:p>
            <a:r>
              <a:rPr lang="tr-TR" altLang="tr-TR" smtClean="0"/>
              <a:t>www.turkedebiyati.org</a:t>
            </a:r>
            <a:endParaRPr lang="tr-TR" altLang="tr-TR"/>
          </a:p>
        </p:txBody>
      </p:sp>
      <p:sp>
        <p:nvSpPr>
          <p:cNvPr id="15362" name="Rectangle 1"/>
          <p:cNvSpPr>
            <a:spLocks noGrp="1" noChangeArrowheads="1"/>
          </p:cNvSpPr>
          <p:nvPr>
            <p:ph sz="quarter" idx="1"/>
          </p:nvPr>
        </p:nvSpPr>
        <p:spPr>
          <a:xfrm>
            <a:off x="457200" y="714375"/>
            <a:ext cx="7539038" cy="3970338"/>
          </a:xfrm>
        </p:spPr>
        <p:txBody>
          <a:bodyPr anchor="ctr">
            <a:spAutoFit/>
          </a:bodyPr>
          <a:lstStyle/>
          <a:p>
            <a:pPr marL="0" indent="0" eaLnBrk="1" hangingPunct="1">
              <a:spcBef>
                <a:spcPct val="0"/>
              </a:spcBef>
              <a:buClrTx/>
              <a:buSzTx/>
              <a:buFontTx/>
              <a:buNone/>
            </a:pPr>
            <a:r>
              <a:rPr lang="tr-TR" altLang="tr-TR" sz="2800" b="1" smtClean="0">
                <a:solidFill>
                  <a:srgbClr val="000000"/>
                </a:solidFill>
                <a:latin typeface="Arial" pitchFamily="34" charset="0"/>
                <a:cs typeface="Times New Roman" pitchFamily="18" charset="0"/>
              </a:rPr>
              <a:t>Aşağıdaki yazar – eser eşleştirmelerinden hangisi </a:t>
            </a:r>
            <a:r>
              <a:rPr lang="tr-TR" altLang="tr-TR" sz="2800" b="1" u="sng" smtClean="0">
                <a:solidFill>
                  <a:srgbClr val="000000"/>
                </a:solidFill>
                <a:latin typeface="Arial" pitchFamily="34" charset="0"/>
                <a:cs typeface="Times New Roman" pitchFamily="18" charset="0"/>
              </a:rPr>
              <a:t>yanlıştır?</a:t>
            </a:r>
            <a:endParaRPr lang="tr-TR" altLang="tr-TR" sz="2800" smtClean="0">
              <a:latin typeface="Arial" pitchFamily="34" charset="0"/>
            </a:endParaRPr>
          </a:p>
          <a:p>
            <a:pPr marL="0" indent="0">
              <a:spcBef>
                <a:spcPct val="0"/>
              </a:spcBef>
              <a:buClrTx/>
              <a:buSzTx/>
              <a:buFontTx/>
              <a:buNone/>
            </a:pPr>
            <a:r>
              <a:rPr lang="tr-TR" altLang="tr-TR" sz="2800" smtClean="0">
                <a:solidFill>
                  <a:srgbClr val="000000"/>
                </a:solidFill>
                <a:latin typeface="Arial" pitchFamily="34" charset="0"/>
                <a:cs typeface="Times New Roman" pitchFamily="18" charset="0"/>
              </a:rPr>
              <a:t> </a:t>
            </a:r>
            <a:endParaRPr lang="tr-TR" altLang="tr-TR" sz="2800" smtClean="0">
              <a:latin typeface="Arial" pitchFamily="34" charset="0"/>
            </a:endParaRPr>
          </a:p>
          <a:p>
            <a:pPr marL="0" indent="0">
              <a:spcBef>
                <a:spcPct val="0"/>
              </a:spcBef>
              <a:buClrTx/>
              <a:buSzTx/>
              <a:buFontTx/>
              <a:buNone/>
            </a:pPr>
            <a:r>
              <a:rPr lang="tr-TR" altLang="tr-TR" sz="2800" smtClean="0">
                <a:solidFill>
                  <a:srgbClr val="000000"/>
                </a:solidFill>
                <a:latin typeface="Arial" pitchFamily="34" charset="0"/>
                <a:cs typeface="Times New Roman" pitchFamily="18" charset="0"/>
              </a:rPr>
              <a:t>A)  Şemsettin Sami – Taaşşuk-ı Talat ve Fıtnat</a:t>
            </a:r>
            <a:endParaRPr lang="tr-TR" altLang="tr-TR" sz="2800" smtClean="0">
              <a:latin typeface="Arial" pitchFamily="34" charset="0"/>
            </a:endParaRPr>
          </a:p>
          <a:p>
            <a:pPr marL="0" indent="0">
              <a:spcBef>
                <a:spcPct val="0"/>
              </a:spcBef>
              <a:buClrTx/>
              <a:buSzTx/>
              <a:buFontTx/>
              <a:buNone/>
            </a:pPr>
            <a:r>
              <a:rPr lang="tr-TR" altLang="tr-TR" sz="2800" smtClean="0">
                <a:solidFill>
                  <a:srgbClr val="000000"/>
                </a:solidFill>
                <a:latin typeface="Arial" pitchFamily="34" charset="0"/>
                <a:cs typeface="Times New Roman" pitchFamily="18" charset="0"/>
              </a:rPr>
              <a:t>B)  Şinasi – Şair Evlenmesi</a:t>
            </a:r>
            <a:endParaRPr lang="tr-TR" altLang="tr-TR" sz="2800" smtClean="0">
              <a:latin typeface="Arial" pitchFamily="34" charset="0"/>
            </a:endParaRPr>
          </a:p>
          <a:p>
            <a:pPr marL="0" indent="0">
              <a:spcBef>
                <a:spcPct val="0"/>
              </a:spcBef>
              <a:buClrTx/>
              <a:buSzTx/>
              <a:buFontTx/>
              <a:buNone/>
            </a:pPr>
            <a:r>
              <a:rPr lang="tr-TR" altLang="tr-TR" sz="2800" smtClean="0">
                <a:solidFill>
                  <a:srgbClr val="000000"/>
                </a:solidFill>
                <a:latin typeface="Arial" pitchFamily="34" charset="0"/>
                <a:cs typeface="Times New Roman" pitchFamily="18" charset="0"/>
              </a:rPr>
              <a:t>C)  Namık Kemal – Gülnihal</a:t>
            </a:r>
            <a:endParaRPr lang="tr-TR" altLang="tr-TR" sz="2800" smtClean="0">
              <a:latin typeface="Arial" pitchFamily="34" charset="0"/>
            </a:endParaRPr>
          </a:p>
          <a:p>
            <a:pPr marL="0" indent="0">
              <a:spcBef>
                <a:spcPct val="0"/>
              </a:spcBef>
              <a:buClrTx/>
              <a:buSzTx/>
              <a:buFontTx/>
              <a:buNone/>
            </a:pPr>
            <a:r>
              <a:rPr lang="tr-TR" altLang="tr-TR" sz="2800" smtClean="0">
                <a:solidFill>
                  <a:srgbClr val="000000"/>
                </a:solidFill>
                <a:latin typeface="Arial" pitchFamily="34" charset="0"/>
                <a:cs typeface="Times New Roman" pitchFamily="18" charset="0"/>
              </a:rPr>
              <a:t>D)  Ziya Paşa – Cezmi</a:t>
            </a:r>
            <a:endParaRPr lang="tr-TR" altLang="tr-TR" sz="2800" smtClean="0">
              <a:latin typeface="Arial" pitchFamily="34" charset="0"/>
            </a:endParaRPr>
          </a:p>
          <a:p>
            <a:pPr marL="0" indent="0">
              <a:spcBef>
                <a:spcPct val="0"/>
              </a:spcBef>
              <a:buClrTx/>
              <a:buSzTx/>
              <a:buFontTx/>
              <a:buNone/>
            </a:pPr>
            <a:r>
              <a:rPr lang="tr-TR" altLang="tr-TR" sz="2800" smtClean="0">
                <a:solidFill>
                  <a:srgbClr val="000000"/>
                </a:solidFill>
                <a:latin typeface="Arial" pitchFamily="34" charset="0"/>
                <a:cs typeface="Times New Roman" pitchFamily="18" charset="0"/>
              </a:rPr>
              <a:t>E)  Ahmet Mithat Efendi – Henüz On Yedi Yaşında</a:t>
            </a:r>
            <a:endParaRPr lang="tr-TR" altLang="tr-TR" sz="2800" smtClean="0">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9 Altbilgi Yer Tutucusu"/>
          <p:cNvSpPr>
            <a:spLocks noGrp="1"/>
          </p:cNvSpPr>
          <p:nvPr>
            <p:ph type="ftr" sz="quarter" idx="12"/>
          </p:nvPr>
        </p:nvSpPr>
        <p:spPr/>
        <p:txBody>
          <a:bodyPr/>
          <a:lstStyle/>
          <a:p>
            <a:r>
              <a:rPr lang="tr-TR" altLang="tr-TR" smtClean="0"/>
              <a:t>www.turkedebiyati.org</a:t>
            </a:r>
            <a:endParaRPr lang="tr-TR" altLang="tr-TR"/>
          </a:p>
        </p:txBody>
      </p:sp>
      <p:sp>
        <p:nvSpPr>
          <p:cNvPr id="2" name="1 Başlık"/>
          <p:cNvSpPr>
            <a:spLocks noGrp="1"/>
          </p:cNvSpPr>
          <p:nvPr>
            <p:ph type="title"/>
          </p:nvPr>
        </p:nvSpPr>
        <p:spPr/>
        <p:txBody>
          <a:bodyPr/>
          <a:lstStyle/>
          <a:p>
            <a:pPr eaLnBrk="1" fontAlgn="auto" hangingPunct="1">
              <a:spcAft>
                <a:spcPts val="0"/>
              </a:spcAft>
              <a:defRPr/>
            </a:pPr>
            <a:endParaRPr lang="tr-TR"/>
          </a:p>
        </p:txBody>
      </p:sp>
      <p:sp>
        <p:nvSpPr>
          <p:cNvPr id="3" name="2 İçerik Yer Tutucusu"/>
          <p:cNvSpPr>
            <a:spLocks noGrp="1"/>
          </p:cNvSpPr>
          <p:nvPr>
            <p:ph sz="quarter" idx="1"/>
          </p:nvPr>
        </p:nvSpPr>
        <p:spPr>
          <a:xfrm>
            <a:off x="457200" y="1600200"/>
            <a:ext cx="7467600" cy="4873625"/>
          </a:xfrm>
        </p:spPr>
        <p:txBody>
          <a:bodyPr>
            <a:normAutofit fontScale="92500"/>
          </a:bodyPr>
          <a:lstStyle/>
          <a:p>
            <a:pPr marL="274320" indent="-274320" eaLnBrk="1" fontAlgn="auto" hangingPunct="1">
              <a:spcAft>
                <a:spcPts val="0"/>
              </a:spcAft>
              <a:buFont typeface="Wingdings"/>
              <a:buNone/>
              <a:defRPr/>
            </a:pPr>
            <a:r>
              <a:rPr lang="tr-TR" b="1" dirty="0" smtClean="0"/>
              <a:t> </a:t>
            </a:r>
            <a:r>
              <a:rPr lang="tr-TR" b="1" dirty="0"/>
              <a:t>Aşağıdakilerden hangisi Tanzimat şair ve yazarlarının ortak özelliklerinden biri </a:t>
            </a:r>
            <a:r>
              <a:rPr lang="tr-TR" b="1" u="sng" dirty="0"/>
              <a:t>değildir?</a:t>
            </a:r>
            <a:endParaRPr lang="tr-TR" dirty="0"/>
          </a:p>
          <a:p>
            <a:pPr marL="274320" indent="-274320" eaLnBrk="1" fontAlgn="auto" hangingPunct="1">
              <a:spcAft>
                <a:spcPts val="0"/>
              </a:spcAft>
              <a:buFont typeface="Wingdings"/>
              <a:buNone/>
              <a:defRPr/>
            </a:pPr>
            <a:r>
              <a:rPr lang="tr-TR" dirty="0"/>
              <a:t> </a:t>
            </a:r>
          </a:p>
          <a:p>
            <a:pPr marL="274320" indent="-274320" eaLnBrk="1" fontAlgn="auto" hangingPunct="1">
              <a:spcAft>
                <a:spcPts val="0"/>
              </a:spcAft>
              <a:buFont typeface="Wingdings"/>
              <a:buNone/>
              <a:defRPr/>
            </a:pPr>
            <a:r>
              <a:rPr lang="tr-TR" dirty="0"/>
              <a:t>A)  Hemen hepsi Fransız kültürüyle yetişmişlerdir.</a:t>
            </a:r>
          </a:p>
          <a:p>
            <a:pPr marL="274320" indent="-274320" eaLnBrk="1" fontAlgn="auto" hangingPunct="1">
              <a:spcAft>
                <a:spcPts val="0"/>
              </a:spcAft>
              <a:buFont typeface="Wingdings"/>
              <a:buNone/>
              <a:defRPr/>
            </a:pPr>
            <a:r>
              <a:rPr lang="tr-TR" dirty="0"/>
              <a:t>B)  Siyasetle yakından ilgilenirler.</a:t>
            </a:r>
          </a:p>
          <a:p>
            <a:pPr marL="274320" indent="-274320" eaLnBrk="1" fontAlgn="auto" hangingPunct="1">
              <a:spcAft>
                <a:spcPts val="0"/>
              </a:spcAft>
              <a:buFont typeface="Wingdings"/>
              <a:buNone/>
              <a:defRPr/>
            </a:pPr>
            <a:r>
              <a:rPr lang="tr-TR" dirty="0"/>
              <a:t>C)  Aruz veznini tamamen bırakmışlar milli ölçümüz olan </a:t>
            </a:r>
          </a:p>
          <a:p>
            <a:pPr marL="274320" indent="-274320" eaLnBrk="1" fontAlgn="auto" hangingPunct="1">
              <a:spcAft>
                <a:spcPts val="0"/>
              </a:spcAft>
              <a:buFont typeface="Wingdings"/>
              <a:buNone/>
              <a:defRPr/>
            </a:pPr>
            <a:r>
              <a:rPr lang="tr-TR" dirty="0"/>
              <a:t>      hece ölçüsüyle şiirler yazmışlardır..</a:t>
            </a:r>
          </a:p>
          <a:p>
            <a:pPr marL="274320" indent="-274320" eaLnBrk="1" fontAlgn="auto" hangingPunct="1">
              <a:spcAft>
                <a:spcPts val="0"/>
              </a:spcAft>
              <a:buFont typeface="Wingdings"/>
              <a:buNone/>
              <a:defRPr/>
            </a:pPr>
            <a:r>
              <a:rPr lang="tr-TR" dirty="0"/>
              <a:t>D)  Eserlerde rastlantılara fazlasıyla yer vermişlerdir.</a:t>
            </a:r>
          </a:p>
          <a:p>
            <a:pPr marL="274320" indent="-274320" eaLnBrk="1" fontAlgn="auto" hangingPunct="1">
              <a:spcAft>
                <a:spcPts val="0"/>
              </a:spcAft>
              <a:buFont typeface="Wingdings"/>
              <a:buNone/>
              <a:defRPr/>
            </a:pPr>
            <a:r>
              <a:rPr lang="tr-TR" dirty="0"/>
              <a:t>E)   Cariyelik kurumunu ve alafrangalık özentisini </a:t>
            </a:r>
          </a:p>
          <a:p>
            <a:pPr marL="274320" indent="-274320" eaLnBrk="1" fontAlgn="auto" hangingPunct="1">
              <a:spcAft>
                <a:spcPts val="0"/>
              </a:spcAft>
              <a:buFont typeface="Wingdings"/>
              <a:buNone/>
              <a:defRPr/>
            </a:pPr>
            <a:r>
              <a:rPr lang="tr-TR" dirty="0"/>
              <a:t>       eleştirirler.</a:t>
            </a:r>
          </a:p>
          <a:p>
            <a:pPr marL="274320" indent="-274320" eaLnBrk="1" fontAlgn="auto" hangingPunct="1">
              <a:spcAft>
                <a:spcPts val="0"/>
              </a:spcAft>
              <a:buFont typeface="Wingdings"/>
              <a:buChar char=""/>
              <a:defRPr/>
            </a:pP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109</TotalTime>
  <Words>402</Words>
  <Application>Microsoft Office PowerPoint</Application>
  <PresentationFormat>Ekran Gösterisi (4:3)</PresentationFormat>
  <Paragraphs>218</Paragraphs>
  <Slides>77</Slides>
  <Notes>3</Notes>
  <HiddenSlides>0</HiddenSlides>
  <MMClips>0</MMClips>
  <ScaleCrop>false</ScaleCrop>
  <HeadingPairs>
    <vt:vector size="4" baseType="variant">
      <vt:variant>
        <vt:lpstr>Tema</vt:lpstr>
      </vt:variant>
      <vt:variant>
        <vt:i4>1</vt:i4>
      </vt:variant>
      <vt:variant>
        <vt:lpstr>Slayt Başlıkları</vt:lpstr>
      </vt:variant>
      <vt:variant>
        <vt:i4>77</vt:i4>
      </vt:variant>
    </vt:vector>
  </HeadingPairs>
  <TitlesOfParts>
    <vt:vector size="78" baseType="lpstr">
      <vt:lpstr>Cumba</vt:lpstr>
      <vt:lpstr>TANZİMAT EDEBİYATI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Manager>www.turkedebiyati.org</Manager>
  <Company>www.turkedebiyati.org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www.turkedebiyati.org</dc:title>
  <dc:subject>www.turkedebiyati.org</dc:subject>
  <dc:creator>www.turkedebiyati.org</dc:creator>
  <cp:keywords>www.turkedebiyati.org_x000d_
Türk Dili ve Edebiyatı Kaynak Sitesi</cp:keywords>
  <dc:description>www.turkedebiyati.org_x000d_
Türk Dili ve Edebiyatı Kaynak Sitesi</dc:description>
  <cp:lastModifiedBy>ASuSSD</cp:lastModifiedBy>
  <cp:revision>1</cp:revision>
  <dcterms:created xsi:type="dcterms:W3CDTF">2007-11-02T18:38:00Z</dcterms:created>
  <dcterms:modified xsi:type="dcterms:W3CDTF">2023-04-23T15:58:39Z</dcterms:modified>
  <cp:category>www.turkedebiyati.org</cp:category>
</cp:coreProperties>
</file>