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28" autoAdjust="0"/>
  </p:normalViewPr>
  <p:slideViewPr>
    <p:cSldViewPr>
      <p:cViewPr>
        <p:scale>
          <a:sx n="82" d="100"/>
          <a:sy n="82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0C4B-E459-4904-B287-A53597A1EBD5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5D63-75EF-4215-B95D-686A6976F024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6D76-D6BC-4955-BFAB-6B9089E692DC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72C99-E587-4079-B847-AD4DE2BBDDFF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DEE2-676A-45EF-ACE7-2091E1653DD7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F1C3-E7DB-4694-8E77-CC95EC870C78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8090-4D56-4CDE-848E-61D2BAB03812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594FF-963D-4C29-9F6A-F55AB1079695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CF79-7F23-413E-B43F-6486FD0778B2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BD5E-1F18-458C-A786-F81CADA08A7C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BF799C-FB64-4DC0-A653-244CD638E9F2}" type="slidenum">
              <a:rPr lang="tr-TR" altLang="tr-TR" smtClean="0"/>
              <a:pPr/>
              <a:t>‹#›</a:t>
            </a:fld>
            <a:endParaRPr lang="tr-TR" alt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 alt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 alt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D9B6B8-502F-41A9-93F0-863A05B8648A}" type="slidenum">
              <a:rPr lang="tr-TR" altLang="tr-TR" smtClean="0"/>
              <a:pPr/>
              <a:t>‹#›</a:t>
            </a:fld>
            <a:endParaRPr lang="tr-TR" alt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F:\&#304;NCE%20SAZ\i%20%20ince%20saz%20-%20Track%208.mp3" TargetMode="External"/><Relationship Id="rId1" Type="http://schemas.openxmlformats.org/officeDocument/2006/relationships/audio" Target="file:///F:\YANSIMALAR-BAB-I%20ESRAR\06-YABAN%20G&#220;L&#220;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06-YABAN GÜLÜ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71739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i  ince saz - Track 8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73167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899591" y="1988840"/>
            <a:ext cx="750673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TANZİMAT DÖNEMİ </a:t>
            </a:r>
            <a:endParaRPr lang="tr-TR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 </a:t>
            </a:r>
            <a:r>
              <a:rPr lang="tr-T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EDEBİYATI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" showWhenStopped="0">
                <p:cTn id="7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4"/>
                </p:tgtEl>
              </p:cMediaNode>
            </p:audio>
            <p:audio>
              <p:cMediaNode numSld="8">
                <p:cTn id="8" repeatCount="indefinite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idx="1"/>
          </p:nvPr>
        </p:nvSpPr>
        <p:spPr>
          <a:xfrm>
            <a:off x="395536" y="908720"/>
            <a:ext cx="8496944" cy="5544616"/>
          </a:xfrm>
        </p:spPr>
        <p:txBody>
          <a:bodyPr>
            <a:normAutofit/>
          </a:bodyPr>
          <a:lstStyle/>
          <a:p>
            <a:r>
              <a:rPr lang="tr-TR" altLang="tr-TR" sz="2400" dirty="0"/>
              <a:t>Tanzimat Edebiyatı Batı etkisindeki Türk Edebiyatının ilk devresidir.</a:t>
            </a:r>
          </a:p>
          <a:p>
            <a:pPr algn="ctr"/>
            <a:endParaRPr lang="tr-TR" altLang="tr-TR" sz="2400" dirty="0"/>
          </a:p>
          <a:p>
            <a:r>
              <a:rPr lang="tr-TR" altLang="tr-TR" sz="2400" dirty="0"/>
              <a:t>Tanzimat Dönemi siyasi açıdan  Tanzimat Fermanının ilan </a:t>
            </a:r>
            <a:r>
              <a:rPr lang="tr-TR" altLang="tr-TR" sz="2400" dirty="0" smtClean="0"/>
              <a:t>edildiği </a:t>
            </a:r>
            <a:r>
              <a:rPr lang="tr-TR" altLang="tr-TR" sz="2400" dirty="0"/>
              <a:t>1839 tarihiyle başlar.</a:t>
            </a:r>
          </a:p>
          <a:p>
            <a:pPr>
              <a:buFontTx/>
              <a:buNone/>
            </a:pPr>
            <a:endParaRPr lang="tr-TR" altLang="tr-TR" sz="2400" dirty="0"/>
          </a:p>
          <a:p>
            <a:r>
              <a:rPr lang="tr-TR" altLang="tr-TR" sz="2400" dirty="0"/>
              <a:t>Tanzimat Döneminin sanatsal açıdan başlangıcı </a:t>
            </a:r>
            <a:r>
              <a:rPr lang="tr-TR" altLang="tr-TR" sz="2400" dirty="0" smtClean="0"/>
              <a:t>ise </a:t>
            </a:r>
            <a:r>
              <a:rPr lang="tr-TR" altLang="tr-TR" sz="2400" u="sng" dirty="0" smtClean="0"/>
              <a:t>TERCÜMAN-I </a:t>
            </a:r>
            <a:r>
              <a:rPr lang="tr-TR" altLang="tr-TR" sz="2400" u="sng" dirty="0"/>
              <a:t>AHVAL</a:t>
            </a:r>
            <a:r>
              <a:rPr lang="tr-TR" altLang="tr-TR" sz="2400" dirty="0"/>
              <a:t> gazetesinin çıkarılması iledir.(</a:t>
            </a:r>
            <a:r>
              <a:rPr lang="tr-TR" altLang="tr-TR" sz="2400" u="sng" dirty="0"/>
              <a:t>1860</a:t>
            </a:r>
            <a:r>
              <a:rPr lang="tr-TR" altLang="tr-TR" sz="2400" dirty="0"/>
              <a:t>)</a:t>
            </a:r>
          </a:p>
          <a:p>
            <a:endParaRPr lang="tr-TR" altLang="tr-TR" sz="2400" dirty="0"/>
          </a:p>
          <a:p>
            <a:r>
              <a:rPr lang="tr-TR" altLang="tr-TR" sz="2400" dirty="0"/>
              <a:t>Tanzimat Edebiyatı 1. Dönem ve 2. Dönem olarak iki bölümde ele alınır.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/>
              <a:t>HAZIRLIK DÖNEMİ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000" dirty="0"/>
              <a:t>1839 ile 1860 yılları arasını kapsar.</a:t>
            </a:r>
          </a:p>
          <a:p>
            <a:endParaRPr lang="tr-TR" altLang="tr-TR" sz="2000" dirty="0"/>
          </a:p>
          <a:p>
            <a:r>
              <a:rPr lang="tr-TR" altLang="tr-TR" sz="2000" u="sng" dirty="0"/>
              <a:t>Özellikle Fransız Edebiyatı’ndan şiir, </a:t>
            </a:r>
            <a:r>
              <a:rPr lang="tr-TR" altLang="tr-TR" sz="2000" u="sng" dirty="0" smtClean="0"/>
              <a:t>hikaye ve </a:t>
            </a:r>
            <a:r>
              <a:rPr lang="tr-TR" altLang="tr-TR" sz="2000" u="sng" dirty="0"/>
              <a:t>roman çevirilerinin</a:t>
            </a:r>
            <a:r>
              <a:rPr lang="tr-TR" altLang="tr-TR" sz="2000" dirty="0"/>
              <a:t> yapıldığı bir geçiş dönemidir</a:t>
            </a:r>
            <a:r>
              <a:rPr lang="tr-TR" altLang="tr-TR" sz="2000" dirty="0" smtClean="0"/>
              <a:t>. Divan Edebiyatı ile </a:t>
            </a:r>
            <a:r>
              <a:rPr lang="tr-TR" altLang="tr-TR" sz="2000" dirty="0"/>
              <a:t>Tanzimat </a:t>
            </a:r>
            <a:r>
              <a:rPr lang="tr-TR" altLang="tr-TR" sz="2000" dirty="0" smtClean="0"/>
              <a:t>Edebiyatı arasında </a:t>
            </a:r>
            <a:r>
              <a:rPr lang="tr-TR" altLang="tr-TR" sz="2000" dirty="0"/>
              <a:t>bir köprü gibidir.</a:t>
            </a:r>
          </a:p>
          <a:p>
            <a:endParaRPr lang="tr-TR" altLang="tr-TR" sz="2000" dirty="0"/>
          </a:p>
          <a:p>
            <a:r>
              <a:rPr lang="tr-TR" altLang="tr-TR" sz="2000" dirty="0"/>
              <a:t>Devlet eliyle çıkarılan </a:t>
            </a:r>
            <a:r>
              <a:rPr lang="tr-TR" altLang="tr-TR" sz="2000" u="sng" dirty="0"/>
              <a:t>ilk Türk gazetesi olan TAKVİM-İ VAKAYİ</a:t>
            </a:r>
            <a:r>
              <a:rPr lang="tr-TR" altLang="tr-TR" sz="2000" dirty="0"/>
              <a:t> bu dönemde </a:t>
            </a:r>
            <a:r>
              <a:rPr lang="tr-TR" altLang="tr-TR" sz="2000" dirty="0" smtClean="0"/>
              <a:t>çıkarılır.</a:t>
            </a:r>
            <a:endParaRPr lang="tr-TR" altLang="tr-TR" sz="2000" dirty="0"/>
          </a:p>
          <a:p>
            <a:endParaRPr lang="tr-TR" altLang="tr-TR" sz="2000" dirty="0"/>
          </a:p>
          <a:p>
            <a:r>
              <a:rPr lang="tr-TR" altLang="tr-TR" sz="2000" dirty="0"/>
              <a:t>Bu dönemde </a:t>
            </a:r>
            <a:r>
              <a:rPr lang="tr-TR" altLang="tr-TR" sz="2000" u="sng" dirty="0"/>
              <a:t>Yusuf Kamil Paşa’nın </a:t>
            </a:r>
            <a:r>
              <a:rPr lang="tr-TR" altLang="tr-TR" sz="2000" u="sng" dirty="0" err="1"/>
              <a:t>Fenelon’dan</a:t>
            </a:r>
            <a:r>
              <a:rPr lang="tr-TR" altLang="tr-TR" sz="2000" dirty="0"/>
              <a:t> </a:t>
            </a:r>
            <a:r>
              <a:rPr lang="tr-TR" altLang="tr-TR" sz="2000" u="sng" dirty="0"/>
              <a:t>çevirdiği </a:t>
            </a:r>
            <a:r>
              <a:rPr lang="tr-TR" altLang="tr-TR" sz="2000" u="sng" dirty="0" err="1"/>
              <a:t>Telemak</a:t>
            </a:r>
            <a:r>
              <a:rPr lang="tr-TR" altLang="tr-TR" sz="2000" u="sng" dirty="0"/>
              <a:t> </a:t>
            </a:r>
            <a:r>
              <a:rPr lang="tr-TR" altLang="tr-TR" sz="2000" dirty="0"/>
              <a:t>ilk çeviri romanımızdır</a:t>
            </a:r>
            <a:r>
              <a:rPr lang="tr-TR" altLang="tr-TR" dirty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548680"/>
            <a:ext cx="5926113" cy="647973"/>
          </a:xfrm>
        </p:spPr>
        <p:txBody>
          <a:bodyPr>
            <a:noAutofit/>
          </a:bodyPr>
          <a:lstStyle/>
          <a:p>
            <a:r>
              <a:rPr lang="tr-TR" altLang="tr-TR" sz="4000" b="1" dirty="0"/>
              <a:t>1. DÖNEM(1860-1878)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236677"/>
            <a:ext cx="8568952" cy="5432683"/>
          </a:xfrm>
        </p:spPr>
        <p:txBody>
          <a:bodyPr>
            <a:noAutofit/>
          </a:bodyPr>
          <a:lstStyle/>
          <a:p>
            <a:r>
              <a:rPr lang="tr-TR" altLang="tr-TR" sz="1400" u="sng" dirty="0"/>
              <a:t>“Sanat toplum içindir</a:t>
            </a:r>
            <a:r>
              <a:rPr lang="tr-TR" altLang="tr-TR" sz="1400" dirty="0"/>
              <a:t>.” görüşüyle eserler vermeye çalışmışlardır.</a:t>
            </a:r>
          </a:p>
          <a:p>
            <a:endParaRPr lang="tr-TR" altLang="tr-TR" sz="1400" dirty="0"/>
          </a:p>
          <a:p>
            <a:r>
              <a:rPr lang="tr-TR" altLang="tr-TR" sz="1400" u="sng" dirty="0"/>
              <a:t>Dilde sadeleşmeyi amaçlamışlar ancak başarılı olamamışlardır.</a:t>
            </a:r>
          </a:p>
          <a:p>
            <a:endParaRPr lang="tr-TR" altLang="tr-TR" sz="1400" u="sng" dirty="0"/>
          </a:p>
          <a:p>
            <a:r>
              <a:rPr lang="tr-TR" altLang="tr-TR" sz="1400" u="sng" dirty="0"/>
              <a:t>Fransız Edebiyatı’nı</a:t>
            </a:r>
            <a:r>
              <a:rPr lang="tr-TR" altLang="tr-TR" sz="1400" dirty="0"/>
              <a:t> örnek almışlar ve Fransa’da ortaya çıkan “</a:t>
            </a:r>
            <a:r>
              <a:rPr lang="tr-TR" altLang="tr-TR" sz="1400" u="sng" dirty="0"/>
              <a:t>ROMANTİZM</a:t>
            </a:r>
            <a:r>
              <a:rPr lang="tr-TR" altLang="tr-TR" sz="1400" dirty="0"/>
              <a:t>” akımının etkisinde kalmışlardır.</a:t>
            </a:r>
          </a:p>
          <a:p>
            <a:endParaRPr lang="tr-TR" altLang="tr-TR" sz="1400" dirty="0"/>
          </a:p>
          <a:p>
            <a:r>
              <a:rPr lang="tr-TR" altLang="tr-TR" sz="1400" dirty="0"/>
              <a:t>Batı </a:t>
            </a:r>
            <a:r>
              <a:rPr lang="tr-TR" altLang="tr-TR" sz="1400" dirty="0" smtClean="0"/>
              <a:t>Edebiyatı'ndaki </a:t>
            </a:r>
            <a:r>
              <a:rPr lang="tr-TR" altLang="tr-TR" sz="1400" u="sng" dirty="0"/>
              <a:t>roman, makale, eleştiri, deneme</a:t>
            </a:r>
            <a:r>
              <a:rPr lang="tr-TR" altLang="tr-TR" sz="1400" dirty="0"/>
              <a:t> gibi türler edebiyatımıza bu dönemde girmiştir.</a:t>
            </a:r>
          </a:p>
          <a:p>
            <a:endParaRPr lang="tr-TR" altLang="tr-TR" sz="1400" dirty="0"/>
          </a:p>
          <a:p>
            <a:r>
              <a:rPr lang="tr-TR" altLang="tr-TR" sz="1400" dirty="0"/>
              <a:t>Ortaya koyulan romanlar teknik bakımdan kusurludur.</a:t>
            </a:r>
          </a:p>
          <a:p>
            <a:endParaRPr lang="tr-TR" altLang="tr-TR" sz="1400" dirty="0"/>
          </a:p>
          <a:p>
            <a:r>
              <a:rPr lang="tr-TR" altLang="tr-TR" sz="1400" dirty="0"/>
              <a:t>Şiirde Divan </a:t>
            </a:r>
            <a:r>
              <a:rPr lang="tr-TR" altLang="tr-TR" sz="1400" dirty="0" smtClean="0"/>
              <a:t>Edebiyatı </a:t>
            </a:r>
            <a:r>
              <a:rPr lang="tr-TR" altLang="tr-TR" sz="1400" dirty="0"/>
              <a:t>nazım şekilleri kullanılmıştır ancak </a:t>
            </a:r>
            <a:r>
              <a:rPr lang="tr-TR" altLang="tr-TR" sz="1400" u="sng" dirty="0"/>
              <a:t>içerikte yeniliğe gidilmiştir</a:t>
            </a:r>
            <a:r>
              <a:rPr lang="tr-TR" altLang="tr-TR" sz="1400" dirty="0"/>
              <a:t>. Şiirlerde adalet, hürriyet, zulüm gibi konular işlenmiştir.</a:t>
            </a:r>
          </a:p>
          <a:p>
            <a:endParaRPr lang="tr-TR" altLang="tr-TR" sz="1400" dirty="0"/>
          </a:p>
          <a:p>
            <a:r>
              <a:rPr lang="tr-TR" altLang="tr-TR" sz="1400" dirty="0"/>
              <a:t>Şiirde biçim güzelliği değil </a:t>
            </a:r>
            <a:r>
              <a:rPr lang="tr-TR" altLang="tr-TR" sz="1400" u="sng" dirty="0"/>
              <a:t>içerik ön plana çıkarılmaya</a:t>
            </a:r>
            <a:r>
              <a:rPr lang="tr-TR" altLang="tr-TR" sz="1400" dirty="0"/>
              <a:t> çalışılmıştır.</a:t>
            </a:r>
          </a:p>
          <a:p>
            <a:endParaRPr lang="tr-TR" altLang="tr-TR" sz="1400" dirty="0"/>
          </a:p>
          <a:p>
            <a:r>
              <a:rPr lang="tr-TR" altLang="tr-TR" sz="1400" dirty="0"/>
              <a:t>Türk Edebiyatı’na “</a:t>
            </a:r>
            <a:r>
              <a:rPr lang="tr-TR" altLang="tr-TR" sz="1400" u="sng" dirty="0"/>
              <a:t>noktalama işaretleri</a:t>
            </a:r>
            <a:r>
              <a:rPr lang="tr-TR" altLang="tr-TR" sz="1400" dirty="0"/>
              <a:t>”  bu dönemde getirilmiştir.</a:t>
            </a:r>
          </a:p>
          <a:p>
            <a:endParaRPr lang="tr-TR" altLang="tr-TR" sz="1400" dirty="0"/>
          </a:p>
          <a:p>
            <a:r>
              <a:rPr lang="tr-TR" altLang="tr-TR" sz="1400" u="sng" dirty="0"/>
              <a:t>Çeviri </a:t>
            </a:r>
            <a:r>
              <a:rPr lang="tr-TR" altLang="tr-TR" sz="1400" u="sng" dirty="0" err="1"/>
              <a:t>edb</a:t>
            </a:r>
            <a:r>
              <a:rPr lang="tr-TR" altLang="tr-TR" sz="1400" u="sng" dirty="0"/>
              <a:t>. ve gazetecilik</a:t>
            </a:r>
            <a:r>
              <a:rPr lang="tr-TR" altLang="tr-TR" sz="1400" dirty="0"/>
              <a:t> dönemin özelliklerindendir. </a:t>
            </a:r>
          </a:p>
          <a:p>
            <a:endParaRPr lang="tr-TR" altLang="tr-TR" sz="1400" dirty="0"/>
          </a:p>
          <a:p>
            <a:r>
              <a:rPr lang="tr-TR" altLang="tr-TR" sz="1400" dirty="0"/>
              <a:t>Dönemin şair ve yazarları </a:t>
            </a:r>
            <a:r>
              <a:rPr lang="tr-TR" altLang="tr-TR" sz="1400" u="sng" dirty="0"/>
              <a:t>ŞİNASİ, NAMIK KEMAL VE ZİYA </a:t>
            </a:r>
            <a:r>
              <a:rPr lang="tr-TR" altLang="tr-TR" sz="1400" u="sng" dirty="0" err="1"/>
              <a:t>PAŞA’dır</a:t>
            </a:r>
            <a:endParaRPr lang="tr-TR" altLang="tr-TR" sz="1400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80728"/>
            <a:ext cx="8229600" cy="650336"/>
          </a:xfrm>
        </p:spPr>
        <p:txBody>
          <a:bodyPr>
            <a:normAutofit fontScale="90000"/>
          </a:bodyPr>
          <a:lstStyle/>
          <a:p>
            <a:r>
              <a:rPr lang="tr-TR" altLang="tr-TR" sz="4800" b="1" dirty="0"/>
              <a:t>2. DÖNEM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1800" dirty="0"/>
              <a:t>Ağırlaşan siyasi şartlardan dolayı  “</a:t>
            </a:r>
            <a:r>
              <a:rPr lang="tr-TR" altLang="tr-TR" sz="1800" u="sng" dirty="0"/>
              <a:t>Sanat, sanat içindir.”</a:t>
            </a:r>
            <a:r>
              <a:rPr lang="tr-TR" altLang="tr-TR" sz="1800" dirty="0"/>
              <a:t> anlayışını benimsemişlerdir.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altLang="tr-TR" sz="1800" dirty="0"/>
          </a:p>
          <a:p>
            <a:pPr>
              <a:lnSpc>
                <a:spcPct val="80000"/>
              </a:lnSpc>
            </a:pPr>
            <a:r>
              <a:rPr lang="tr-TR" altLang="tr-TR" sz="1800" dirty="0"/>
              <a:t>Toplumsal konuların yerini </a:t>
            </a:r>
            <a:r>
              <a:rPr lang="tr-TR" altLang="tr-TR" sz="1800" u="sng" dirty="0"/>
              <a:t>aşk, ayrılık, düş kırıklığı gibi konular</a:t>
            </a:r>
            <a:r>
              <a:rPr lang="tr-TR" altLang="tr-TR" sz="1800" dirty="0"/>
              <a:t> almıştır.</a:t>
            </a:r>
          </a:p>
          <a:p>
            <a:pPr>
              <a:lnSpc>
                <a:spcPct val="80000"/>
              </a:lnSpc>
            </a:pPr>
            <a:endParaRPr lang="tr-TR" altLang="tr-TR" sz="1800" dirty="0"/>
          </a:p>
          <a:p>
            <a:pPr>
              <a:lnSpc>
                <a:spcPct val="80000"/>
              </a:lnSpc>
            </a:pPr>
            <a:r>
              <a:rPr lang="tr-TR" altLang="tr-TR" sz="1800" dirty="0"/>
              <a:t>Divan Edebiyatı’nın etkisi azaldığından edebiyatta yenilik hareketleri belli bir düzeye ulaşmıştır. Dönem sanatçılarından ABDÜLHAK HAMİT TARHAN şiirde yeniliğin öncüsü olmuştur.</a:t>
            </a:r>
          </a:p>
          <a:p>
            <a:pPr>
              <a:lnSpc>
                <a:spcPct val="80000"/>
              </a:lnSpc>
            </a:pPr>
            <a:endParaRPr lang="tr-TR" altLang="tr-TR" sz="1800" dirty="0"/>
          </a:p>
          <a:p>
            <a:pPr>
              <a:lnSpc>
                <a:spcPct val="80000"/>
              </a:lnSpc>
            </a:pPr>
            <a:r>
              <a:rPr lang="tr-TR" altLang="tr-TR" sz="1800" dirty="0"/>
              <a:t>Biçim yönünden </a:t>
            </a:r>
            <a:r>
              <a:rPr lang="tr-TR" altLang="tr-TR" sz="1800" u="sng" dirty="0"/>
              <a:t>yeni nazım şekilleri</a:t>
            </a:r>
            <a:r>
              <a:rPr lang="tr-TR" altLang="tr-TR" sz="1800" dirty="0"/>
              <a:t> denense de </a:t>
            </a:r>
            <a:r>
              <a:rPr lang="tr-TR" altLang="tr-TR" sz="1800" u="sng" dirty="0"/>
              <a:t>dildeki ağırlık</a:t>
            </a:r>
            <a:r>
              <a:rPr lang="tr-TR" altLang="tr-TR" sz="1800" dirty="0"/>
              <a:t> </a:t>
            </a:r>
            <a:r>
              <a:rPr lang="tr-TR" altLang="tr-TR" sz="1800" u="sng" dirty="0"/>
              <a:t>devam etmiştir.</a:t>
            </a:r>
          </a:p>
          <a:p>
            <a:pPr>
              <a:lnSpc>
                <a:spcPct val="80000"/>
              </a:lnSpc>
            </a:pPr>
            <a:endParaRPr lang="tr-TR" altLang="tr-TR" sz="1800" u="sng" dirty="0"/>
          </a:p>
          <a:p>
            <a:pPr>
              <a:lnSpc>
                <a:spcPct val="80000"/>
              </a:lnSpc>
            </a:pPr>
            <a:r>
              <a:rPr lang="tr-TR" altLang="tr-TR" sz="1800" dirty="0"/>
              <a:t>Dönemin yazar ve </a:t>
            </a:r>
            <a:r>
              <a:rPr lang="tr-TR" altLang="tr-TR" sz="1800" dirty="0" smtClean="0"/>
              <a:t>şairleri:</a:t>
            </a:r>
            <a:r>
              <a:rPr lang="tr-TR" altLang="tr-TR" sz="1800" b="1" u="sng" dirty="0" smtClean="0"/>
              <a:t> </a:t>
            </a:r>
            <a:r>
              <a:rPr lang="tr-TR" altLang="tr-TR" sz="1400" b="1" u="sng" dirty="0"/>
              <a:t>RECAİZADE MAHMUT EKREM</a:t>
            </a:r>
            <a:r>
              <a:rPr lang="tr-TR" altLang="tr-TR" sz="1800" b="1" u="sng" dirty="0"/>
              <a:t>, </a:t>
            </a:r>
            <a:r>
              <a:rPr lang="tr-TR" altLang="tr-TR" sz="1400" b="1" u="sng" dirty="0"/>
              <a:t>ABDÜLHAK HAMİT TARHAN, AHMET MİTHAT EFENDİ, ŞEMSEDDİN SAMİ, SAMİ PAŞAZADE SEZAİ, NABİZADE NAZIM VE MUALLİM </a:t>
            </a:r>
            <a:r>
              <a:rPr lang="tr-TR" altLang="tr-TR" sz="1400" b="1" u="sng" dirty="0" err="1"/>
              <a:t>NACİ’dir</a:t>
            </a:r>
            <a:r>
              <a:rPr lang="tr-TR" altLang="tr-TR" sz="1800" u="sng" dirty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620688"/>
            <a:ext cx="6768753" cy="504056"/>
          </a:xfrm>
        </p:spPr>
        <p:txBody>
          <a:bodyPr>
            <a:normAutofit fontScale="90000"/>
          </a:bodyPr>
          <a:lstStyle/>
          <a:p>
            <a:r>
              <a:rPr lang="tr-TR" altLang="tr-TR" sz="4000" b="1" dirty="0"/>
              <a:t>ŞİİR</a:t>
            </a:r>
            <a:endParaRPr lang="tr-TR" altLang="tr-TR" sz="2000" b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052513"/>
            <a:ext cx="8424863" cy="5329237"/>
          </a:xfrm>
        </p:spPr>
        <p:txBody>
          <a:bodyPr/>
          <a:lstStyle/>
          <a:p>
            <a:r>
              <a:rPr lang="tr-TR" altLang="tr-TR" sz="1600" dirty="0"/>
              <a:t>Her iki dönem şairleri </a:t>
            </a:r>
            <a:r>
              <a:rPr lang="tr-TR" altLang="tr-TR" sz="1600" u="sng" dirty="0"/>
              <a:t>biçim yönünden Divan şiiri geleneğine bağlı</a:t>
            </a:r>
            <a:r>
              <a:rPr lang="tr-TR" altLang="tr-TR" sz="1600" dirty="0"/>
              <a:t> kalmışlardır.</a:t>
            </a:r>
          </a:p>
          <a:p>
            <a:endParaRPr lang="tr-TR" altLang="tr-TR" sz="1600" dirty="0"/>
          </a:p>
          <a:p>
            <a:r>
              <a:rPr lang="tr-TR" altLang="tr-TR" sz="1600" dirty="0"/>
              <a:t>Her iki dönem şairleri </a:t>
            </a:r>
            <a:r>
              <a:rPr lang="tr-TR" altLang="tr-TR" sz="1600" u="sng" dirty="0"/>
              <a:t>“</a:t>
            </a:r>
            <a:r>
              <a:rPr lang="tr-TR" altLang="tr-TR" sz="1600" u="sng" dirty="0" err="1"/>
              <a:t>Romantizm”in</a:t>
            </a:r>
            <a:r>
              <a:rPr lang="tr-TR" altLang="tr-TR" sz="1600" dirty="0"/>
              <a:t> etkisinde kalmışlardır.</a:t>
            </a:r>
          </a:p>
          <a:p>
            <a:endParaRPr lang="tr-TR" altLang="tr-TR" sz="1600" dirty="0"/>
          </a:p>
          <a:p>
            <a:r>
              <a:rPr lang="tr-TR" altLang="tr-TR" sz="1600" u="sng" dirty="0"/>
              <a:t>1.dönem şairleri “toplum için sanat”</a:t>
            </a:r>
            <a:r>
              <a:rPr lang="tr-TR" altLang="tr-TR" sz="1600" dirty="0"/>
              <a:t> anlayışını; </a:t>
            </a:r>
            <a:r>
              <a:rPr lang="tr-TR" altLang="tr-TR" sz="1600" u="sng" dirty="0"/>
              <a:t>2.dönem şairleri ise “sanat için sanat”</a:t>
            </a:r>
            <a:r>
              <a:rPr lang="tr-TR" altLang="tr-TR" sz="1600" dirty="0"/>
              <a:t> anlayışını benimsemişlerdir.</a:t>
            </a:r>
          </a:p>
          <a:p>
            <a:endParaRPr lang="tr-TR" altLang="tr-TR" sz="1600" dirty="0"/>
          </a:p>
          <a:p>
            <a:r>
              <a:rPr lang="tr-TR" altLang="tr-TR" sz="1600" u="sng" dirty="0"/>
              <a:t>1.dönem şairleri “</a:t>
            </a:r>
            <a:r>
              <a:rPr lang="tr-TR" altLang="tr-TR" sz="1600" u="sng" dirty="0" err="1"/>
              <a:t>vatan,millet,adalet</a:t>
            </a:r>
            <a:r>
              <a:rPr lang="tr-TR" altLang="tr-TR" sz="1600" u="sng" dirty="0"/>
              <a:t>” gibi konuları</a:t>
            </a:r>
            <a:r>
              <a:rPr lang="tr-TR" altLang="tr-TR" sz="1600" dirty="0"/>
              <a:t> ele alırken; </a:t>
            </a:r>
            <a:r>
              <a:rPr lang="tr-TR" altLang="tr-TR" sz="1600" u="sng" dirty="0"/>
              <a:t>2. dönemdekiler “aşk</a:t>
            </a:r>
            <a:r>
              <a:rPr lang="tr-TR" altLang="tr-TR" sz="1600" dirty="0"/>
              <a:t>, </a:t>
            </a:r>
            <a:r>
              <a:rPr lang="tr-TR" altLang="tr-TR" sz="1600" u="sng" dirty="0"/>
              <a:t>doğa, ölüm” gibi konuları</a:t>
            </a:r>
            <a:r>
              <a:rPr lang="tr-TR" altLang="tr-TR" sz="1600" dirty="0"/>
              <a:t> ele almışlardır.</a:t>
            </a:r>
          </a:p>
          <a:p>
            <a:endParaRPr lang="tr-TR" altLang="tr-TR" sz="1600" dirty="0"/>
          </a:p>
          <a:p>
            <a:r>
              <a:rPr lang="tr-TR" altLang="tr-TR" sz="1600" dirty="0"/>
              <a:t>1. dönem şairleri dilde sadeleşmeyi amaçlamış ancak bunda başarılı olamamışlardır.   </a:t>
            </a:r>
            <a:r>
              <a:rPr lang="tr-TR" altLang="tr-TR" sz="1600" u="sng" dirty="0"/>
              <a:t>2. dönem şairleri ise ağır olan bu dili daha da ağırlaştırmışlardır</a:t>
            </a:r>
            <a:r>
              <a:rPr lang="tr-TR" altLang="tr-TR" sz="1600" dirty="0"/>
              <a:t>.</a:t>
            </a:r>
          </a:p>
          <a:p>
            <a:endParaRPr lang="tr-TR" altLang="tr-TR" sz="1600" dirty="0"/>
          </a:p>
          <a:p>
            <a:r>
              <a:rPr lang="tr-TR" altLang="tr-TR" sz="1600" dirty="0"/>
              <a:t>Şiirde </a:t>
            </a:r>
            <a:r>
              <a:rPr lang="tr-TR" altLang="tr-TR" sz="1600" u="sng" dirty="0"/>
              <a:t>sanatlı söyleyiş her iki dönem şairleri için de amaç olmaktan çıkmıştır</a:t>
            </a:r>
            <a:r>
              <a:rPr lang="tr-TR" altLang="tr-TR" sz="1600" dirty="0"/>
              <a:t>.</a:t>
            </a:r>
          </a:p>
          <a:p>
            <a:endParaRPr lang="tr-TR" altLang="tr-TR" sz="1600" dirty="0"/>
          </a:p>
          <a:p>
            <a:r>
              <a:rPr lang="tr-TR" altLang="tr-TR" sz="1600" dirty="0"/>
              <a:t>İki dönemin şairleri de şiirde parça güzelliğini bırakıp </a:t>
            </a:r>
            <a:r>
              <a:rPr lang="tr-TR" altLang="tr-TR" sz="1600" u="sng" dirty="0"/>
              <a:t>bütün güzelliğine ve konu birliğine önem vermiştir.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04664"/>
            <a:ext cx="7113984" cy="819299"/>
          </a:xfrm>
        </p:spPr>
        <p:txBody>
          <a:bodyPr>
            <a:normAutofit/>
          </a:bodyPr>
          <a:lstStyle/>
          <a:p>
            <a:r>
              <a:rPr lang="tr-TR" altLang="tr-TR" sz="3600" b="1" dirty="0"/>
              <a:t>ROMAN VE HİKAYE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496944" cy="4968552"/>
          </a:xfrm>
        </p:spPr>
        <p:txBody>
          <a:bodyPr>
            <a:normAutofit lnSpcReduction="10000"/>
          </a:bodyPr>
          <a:lstStyle/>
          <a:p>
            <a:r>
              <a:rPr lang="tr-TR" altLang="tr-TR" sz="2000" dirty="0"/>
              <a:t>İlk çeviri roman Yusuf Kamil Paşa’nın </a:t>
            </a:r>
            <a:r>
              <a:rPr lang="tr-TR" altLang="tr-TR" sz="2000" dirty="0" err="1"/>
              <a:t>Fenelon’dan</a:t>
            </a:r>
            <a:r>
              <a:rPr lang="tr-TR" altLang="tr-TR" sz="2000" dirty="0"/>
              <a:t> çevirdiği </a:t>
            </a:r>
            <a:r>
              <a:rPr lang="tr-TR" altLang="tr-TR" sz="2000" dirty="0" err="1"/>
              <a:t>Telemak’tır</a:t>
            </a:r>
            <a:r>
              <a:rPr lang="tr-TR" altLang="tr-TR" sz="2000" dirty="0"/>
              <a:t>.</a:t>
            </a:r>
          </a:p>
          <a:p>
            <a:r>
              <a:rPr lang="tr-TR" altLang="tr-TR" sz="2000" dirty="0"/>
              <a:t>İlk yerli romanımız Şemseddin Sami’nin yazdığı “Taaşşuk-ı Talat ve </a:t>
            </a:r>
            <a:r>
              <a:rPr lang="tr-TR" altLang="tr-TR" sz="2000" dirty="0" err="1"/>
              <a:t>Fitnat”tır</a:t>
            </a:r>
            <a:r>
              <a:rPr lang="tr-TR" altLang="tr-TR" sz="2000" dirty="0"/>
              <a:t>.</a:t>
            </a:r>
          </a:p>
          <a:p>
            <a:r>
              <a:rPr lang="tr-TR" altLang="tr-TR" sz="2000" dirty="0"/>
              <a:t>İlk edebi romanımız Namık Kemal’in yazdığı “</a:t>
            </a:r>
            <a:r>
              <a:rPr lang="tr-TR" altLang="tr-TR" sz="2000" dirty="0" err="1"/>
              <a:t>İntibah”tır</a:t>
            </a:r>
            <a:r>
              <a:rPr lang="tr-TR" altLang="tr-TR" sz="2000" dirty="0"/>
              <a:t>.</a:t>
            </a:r>
          </a:p>
          <a:p>
            <a:r>
              <a:rPr lang="tr-TR" altLang="tr-TR" sz="2000" dirty="0"/>
              <a:t>İlk tarihi romanımız Namık Kemal’in yazdığı “</a:t>
            </a:r>
            <a:r>
              <a:rPr lang="tr-TR" altLang="tr-TR" sz="2000" dirty="0" err="1"/>
              <a:t>Cezmi”dir</a:t>
            </a:r>
            <a:r>
              <a:rPr lang="tr-TR" altLang="tr-TR" sz="2000" dirty="0"/>
              <a:t>.</a:t>
            </a:r>
          </a:p>
          <a:p>
            <a:r>
              <a:rPr lang="tr-TR" altLang="tr-TR" sz="2000" dirty="0"/>
              <a:t>İlk köy romanımız </a:t>
            </a:r>
            <a:r>
              <a:rPr lang="tr-TR" altLang="tr-TR" sz="2000" dirty="0" err="1"/>
              <a:t>Nabizade</a:t>
            </a:r>
            <a:r>
              <a:rPr lang="tr-TR" altLang="tr-TR" sz="2000" dirty="0"/>
              <a:t> Nazım’ın yazdığı “</a:t>
            </a:r>
            <a:r>
              <a:rPr lang="tr-TR" altLang="tr-TR" sz="2000" dirty="0" err="1"/>
              <a:t>Karabibik”tir</a:t>
            </a:r>
            <a:r>
              <a:rPr lang="tr-TR" altLang="tr-TR" sz="2000" dirty="0"/>
              <a:t>.</a:t>
            </a:r>
          </a:p>
          <a:p>
            <a:r>
              <a:rPr lang="tr-TR" altLang="tr-TR" sz="2000" dirty="0"/>
              <a:t>İlk hikaye kitabımız Ahmet Mithat Efendi’nin “ </a:t>
            </a:r>
            <a:r>
              <a:rPr lang="tr-TR" altLang="tr-TR" sz="2000" dirty="0" err="1"/>
              <a:t>Letaif</a:t>
            </a:r>
            <a:r>
              <a:rPr lang="tr-TR" altLang="tr-TR" sz="2000" dirty="0"/>
              <a:t>-i </a:t>
            </a:r>
            <a:r>
              <a:rPr lang="tr-TR" altLang="tr-TR" sz="2000" dirty="0" err="1"/>
              <a:t>Rivayat”ıdır</a:t>
            </a:r>
            <a:r>
              <a:rPr lang="tr-TR" altLang="tr-TR" sz="2000" dirty="0"/>
              <a:t>.</a:t>
            </a:r>
          </a:p>
          <a:p>
            <a:endParaRPr lang="tr-TR" altLang="tr-TR" sz="2000" dirty="0"/>
          </a:p>
          <a:p>
            <a:r>
              <a:rPr lang="tr-TR" altLang="tr-TR" sz="2000" dirty="0"/>
              <a:t>Konular genellikle günlük yaşamdan ya da tarihten alınmıştır.</a:t>
            </a:r>
          </a:p>
          <a:p>
            <a:r>
              <a:rPr lang="tr-TR" altLang="tr-TR" sz="2000" dirty="0"/>
              <a:t>Yazarlar, kişiliklerini eserlerine yansıtmışlardır.</a:t>
            </a:r>
          </a:p>
          <a:p>
            <a:r>
              <a:rPr lang="tr-TR" altLang="tr-TR" sz="2000" dirty="0"/>
              <a:t>Olay akışında rastlantılara sıkça karşılaşılır.</a:t>
            </a:r>
          </a:p>
          <a:p>
            <a:r>
              <a:rPr lang="tr-TR" altLang="tr-TR" sz="2000" dirty="0"/>
              <a:t>Kahramanlar tek yönlüdür; hep iyi ya da hep kötü.</a:t>
            </a:r>
          </a:p>
          <a:p>
            <a:r>
              <a:rPr lang="tr-TR" altLang="tr-TR" sz="2000" dirty="0"/>
              <a:t>1.dönemde romanın amacı halkı eğitmek iken 2.dönemde amaç sanattır.</a:t>
            </a:r>
          </a:p>
          <a:p>
            <a:r>
              <a:rPr lang="tr-TR" altLang="tr-TR" sz="2000" dirty="0"/>
              <a:t>1.dönem “</a:t>
            </a:r>
            <a:r>
              <a:rPr lang="tr-TR" altLang="tr-TR" sz="2000" dirty="0" err="1"/>
              <a:t>Romantim”in</a:t>
            </a:r>
            <a:r>
              <a:rPr lang="tr-TR" altLang="tr-TR" sz="2000" dirty="0"/>
              <a:t>, 2.dönem “</a:t>
            </a:r>
            <a:r>
              <a:rPr lang="tr-TR" altLang="tr-TR" sz="2000" dirty="0" err="1"/>
              <a:t>Realizm”in</a:t>
            </a:r>
            <a:r>
              <a:rPr lang="tr-TR" altLang="tr-TR" sz="2000" dirty="0"/>
              <a:t> etkisinde kalmıştır.</a:t>
            </a:r>
          </a:p>
          <a:p>
            <a:endParaRPr lang="tr-TR" altLang="tr-TR" dirty="0"/>
          </a:p>
          <a:p>
            <a:endParaRPr lang="tr-TR" altLang="tr-T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20688"/>
            <a:ext cx="3312368" cy="866360"/>
          </a:xfrm>
        </p:spPr>
        <p:txBody>
          <a:bodyPr/>
          <a:lstStyle/>
          <a:p>
            <a:r>
              <a:rPr lang="tr-TR" altLang="tr-TR" b="1" dirty="0"/>
              <a:t>TİYATRO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tr-TR" altLang="tr-TR" sz="2000" dirty="0"/>
              <a:t>İlk ciddi tiyatro 1867’de Güllü </a:t>
            </a:r>
            <a:r>
              <a:rPr lang="tr-TR" altLang="tr-TR" sz="2000" dirty="0" err="1"/>
              <a:t>Agop’un</a:t>
            </a:r>
            <a:r>
              <a:rPr lang="tr-TR" altLang="tr-TR" sz="2000" dirty="0"/>
              <a:t> idare ettiği Osmanlı Tiyatrosu’dur.</a:t>
            </a:r>
          </a:p>
          <a:p>
            <a:pPr>
              <a:lnSpc>
                <a:spcPct val="80000"/>
              </a:lnSpc>
            </a:pPr>
            <a:endParaRPr lang="tr-TR" altLang="tr-TR" sz="2000" dirty="0"/>
          </a:p>
          <a:p>
            <a:pPr>
              <a:lnSpc>
                <a:spcPct val="80000"/>
              </a:lnSpc>
            </a:pPr>
            <a:r>
              <a:rPr lang="tr-TR" altLang="tr-TR" sz="2000" dirty="0"/>
              <a:t>İlk Türk piyesi küçük bir dram </a:t>
            </a:r>
            <a:r>
              <a:rPr lang="tr-TR" altLang="tr-TR" sz="2000" dirty="0" smtClean="0"/>
              <a:t>da «Hikaye-i </a:t>
            </a:r>
            <a:r>
              <a:rPr lang="tr-TR" altLang="tr-TR" sz="2000" dirty="0"/>
              <a:t>İbrahim Paşa ve İbrahim </a:t>
            </a:r>
            <a:r>
              <a:rPr lang="tr-TR" altLang="tr-TR" sz="2000" dirty="0" err="1" smtClean="0"/>
              <a:t>Gülşeni»dir</a:t>
            </a:r>
            <a:r>
              <a:rPr lang="tr-TR" altLang="tr-TR" sz="2000" dirty="0"/>
              <a:t>.</a:t>
            </a:r>
          </a:p>
          <a:p>
            <a:pPr>
              <a:lnSpc>
                <a:spcPct val="80000"/>
              </a:lnSpc>
            </a:pPr>
            <a:endParaRPr lang="tr-TR" altLang="tr-TR" sz="2000" dirty="0"/>
          </a:p>
          <a:p>
            <a:pPr>
              <a:lnSpc>
                <a:spcPct val="80000"/>
              </a:lnSpc>
            </a:pPr>
            <a:r>
              <a:rPr lang="tr-TR" altLang="tr-TR" sz="2000" dirty="0"/>
              <a:t>Batılı anlamdaki </a:t>
            </a:r>
            <a:r>
              <a:rPr lang="tr-TR" altLang="tr-TR" sz="2000" u="sng" dirty="0"/>
              <a:t>ilk tiyatro Şinasi’nin yazdığı “Şair Evlenmesi’ adlı komedidir</a:t>
            </a:r>
            <a:r>
              <a:rPr lang="tr-TR" altLang="tr-TR" sz="2000" dirty="0"/>
              <a:t>.</a:t>
            </a:r>
          </a:p>
          <a:p>
            <a:pPr>
              <a:lnSpc>
                <a:spcPct val="80000"/>
              </a:lnSpc>
            </a:pPr>
            <a:endParaRPr lang="tr-TR" altLang="tr-TR" sz="2000" dirty="0"/>
          </a:p>
          <a:p>
            <a:pPr>
              <a:lnSpc>
                <a:spcPct val="80000"/>
              </a:lnSpc>
            </a:pPr>
            <a:r>
              <a:rPr lang="tr-TR" altLang="tr-TR" sz="2000" u="sng" dirty="0"/>
              <a:t>Sahnelenen ilk tiyatromuz ise Namık Kemal’in yazdığı </a:t>
            </a:r>
            <a:r>
              <a:rPr lang="tr-TR" altLang="tr-TR" sz="2000" u="sng" dirty="0" smtClean="0"/>
              <a:t>«Vatan </a:t>
            </a:r>
            <a:r>
              <a:rPr lang="tr-TR" altLang="tr-TR" sz="2000" u="sng" dirty="0"/>
              <a:t>Yahut </a:t>
            </a:r>
            <a:r>
              <a:rPr lang="tr-TR" altLang="tr-TR" sz="2000" u="sng" dirty="0" err="1" smtClean="0"/>
              <a:t>Silistre»dir</a:t>
            </a:r>
            <a:r>
              <a:rPr lang="tr-TR" altLang="tr-TR" sz="2000" u="sng" dirty="0"/>
              <a:t>.</a:t>
            </a:r>
          </a:p>
          <a:p>
            <a:pPr>
              <a:lnSpc>
                <a:spcPct val="80000"/>
              </a:lnSpc>
            </a:pPr>
            <a:endParaRPr lang="tr-TR" altLang="tr-TR" sz="2000" u="sng" dirty="0"/>
          </a:p>
          <a:p>
            <a:pPr>
              <a:lnSpc>
                <a:spcPct val="80000"/>
              </a:lnSpc>
            </a:pPr>
            <a:r>
              <a:rPr lang="tr-TR" altLang="tr-TR" sz="2000" dirty="0"/>
              <a:t>Tiyatro halkı eğitmek amacından dolayı daha çok okunmak için yazılmıştır.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altLang="tr-TR" sz="2000" dirty="0"/>
          </a:p>
          <a:p>
            <a:pPr>
              <a:lnSpc>
                <a:spcPct val="80000"/>
              </a:lnSpc>
            </a:pPr>
            <a:r>
              <a:rPr lang="tr-TR" altLang="tr-TR" sz="2000" dirty="0"/>
              <a:t>1.dönem tiyatrolarının dili 2. döneme göre daha anlaşılır bir niteliktedir.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000" dirty="0"/>
              <a:t> </a:t>
            </a:r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</TotalTime>
  <Words>635</Words>
  <Application>Microsoft Office PowerPoint</Application>
  <PresentationFormat>Ekran Gösterisi (4:3)</PresentationFormat>
  <Paragraphs>88</Paragraphs>
  <Slides>8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Akış</vt:lpstr>
      <vt:lpstr>PowerPoint Sunusu</vt:lpstr>
      <vt:lpstr>PowerPoint Sunusu</vt:lpstr>
      <vt:lpstr>HAZIRLIK DÖNEMİ</vt:lpstr>
      <vt:lpstr>1. DÖNEM(1860-1878)</vt:lpstr>
      <vt:lpstr>2. DÖNEM</vt:lpstr>
      <vt:lpstr>ŞİİR</vt:lpstr>
      <vt:lpstr>ROMAN VE HİKAYE</vt:lpstr>
      <vt:lpstr>TİYATRO</vt:lpstr>
    </vt:vector>
  </TitlesOfParts>
  <Manager>www.turkedebiyati.org</Manager>
  <Company>www.turkedebiyati.org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www.turkedebiyati.org</dc:title>
  <dc:subject>www.turkedebiyati.org</dc:subject>
  <dc:creator>www.turkedebiyati.org</dc:creator>
  <cp:keywords>www.turkedebiyati.org</cp:keywords>
  <dc:description>www.turkedebiyati.org</dc:description>
  <cp:lastModifiedBy>ASuSSD</cp:lastModifiedBy>
  <cp:revision>3</cp:revision>
  <dcterms:created xsi:type="dcterms:W3CDTF">2006-12-02T20:16:41Z</dcterms:created>
  <dcterms:modified xsi:type="dcterms:W3CDTF">2022-08-03T12:18:56Z</dcterms:modified>
  <cp:category>www.turkedebiyati.org</cp:category>
</cp:coreProperties>
</file>