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79" autoAdjust="0"/>
  </p:normalViewPr>
  <p:slideViewPr>
    <p:cSldViewPr>
      <p:cViewPr>
        <p:scale>
          <a:sx n="92" d="100"/>
          <a:sy n="92" d="100"/>
        </p:scale>
        <p:origin x="-13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tr-TR" altLang="tr-TR"/>
          </a:p>
        </p:txBody>
      </p:sp>
      <p:sp>
        <p:nvSpPr>
          <p:cNvPr id="1054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tr-TR" altLang="tr-TR"/>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54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noProof="0" smtClean="0"/>
              <a:t>Asıl metin stillerini düzenlemek için tıklatın</a:t>
            </a:r>
          </a:p>
          <a:p>
            <a:pPr lvl="1"/>
            <a:r>
              <a:rPr lang="tr-TR" altLang="tr-TR" noProof="0" smtClean="0"/>
              <a:t>İkinci düzey</a:t>
            </a:r>
          </a:p>
          <a:p>
            <a:pPr lvl="2"/>
            <a:r>
              <a:rPr lang="tr-TR" altLang="tr-TR" noProof="0" smtClean="0"/>
              <a:t>Üçüncü düzey</a:t>
            </a:r>
          </a:p>
          <a:p>
            <a:pPr lvl="3"/>
            <a:r>
              <a:rPr lang="tr-TR" altLang="tr-TR" noProof="0" smtClean="0"/>
              <a:t>Dördüncü düzey</a:t>
            </a:r>
          </a:p>
          <a:p>
            <a:pPr lvl="4"/>
            <a:r>
              <a:rPr lang="tr-TR" altLang="tr-TR" noProof="0" smtClean="0"/>
              <a:t>Beşinci düzey</a:t>
            </a:r>
          </a:p>
        </p:txBody>
      </p:sp>
      <p:sp>
        <p:nvSpPr>
          <p:cNvPr id="1054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tr-TR" altLang="tr-TR"/>
          </a:p>
        </p:txBody>
      </p:sp>
      <p:sp>
        <p:nvSpPr>
          <p:cNvPr id="1054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8EFE38F-CB89-40E0-A9B7-1E513334A6F7}" type="slidenum">
              <a:rPr lang="tr-TR" altLang="tr-TR"/>
              <a:pPr>
                <a:defRPr/>
              </a:pPr>
              <a:t>‹#›</a:t>
            </a:fld>
            <a:endParaRPr lang="tr-TR" altLang="tr-TR"/>
          </a:p>
        </p:txBody>
      </p:sp>
    </p:spTree>
    <p:extLst>
      <p:ext uri="{BB962C8B-B14F-4D97-AF65-F5344CB8AC3E}">
        <p14:creationId xmlns:p14="http://schemas.microsoft.com/office/powerpoint/2010/main" val="2177729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Line 7"/>
          <p:cNvSpPr>
            <a:spLocks noChangeShapeType="1"/>
          </p:cNvSpPr>
          <p:nvPr/>
        </p:nvSpPr>
        <p:spPr bwMode="auto">
          <a:xfrm>
            <a:off x="1905000" y="1219200"/>
            <a:ext cx="0" cy="2057400"/>
          </a:xfrm>
          <a:prstGeom prst="line">
            <a:avLst/>
          </a:prstGeom>
          <a:noFill/>
          <a:ln w="349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 name="Oval 8"/>
          <p:cNvSpPr>
            <a:spLocks noChangeArrowheads="1"/>
          </p:cNvSpPr>
          <p:nvPr/>
        </p:nvSpPr>
        <p:spPr bwMode="auto">
          <a:xfrm>
            <a:off x="163513" y="2103438"/>
            <a:ext cx="347662" cy="347662"/>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tr-TR" altLang="tr-TR" sz="2400">
              <a:latin typeface="Times New Roman" pitchFamily="18" charset="0"/>
            </a:endParaRPr>
          </a:p>
        </p:txBody>
      </p:sp>
      <p:sp>
        <p:nvSpPr>
          <p:cNvPr id="6" name="Oval 9"/>
          <p:cNvSpPr>
            <a:spLocks noChangeArrowheads="1"/>
          </p:cNvSpPr>
          <p:nvPr/>
        </p:nvSpPr>
        <p:spPr bwMode="auto">
          <a:xfrm>
            <a:off x="739775" y="2105025"/>
            <a:ext cx="349250" cy="34766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tr-TR" altLang="tr-TR" sz="2400">
              <a:latin typeface="Times New Roman" pitchFamily="18" charset="0"/>
            </a:endParaRPr>
          </a:p>
        </p:txBody>
      </p:sp>
      <p:sp>
        <p:nvSpPr>
          <p:cNvPr id="7" name="Oval 10"/>
          <p:cNvSpPr>
            <a:spLocks noChangeArrowheads="1"/>
          </p:cNvSpPr>
          <p:nvPr/>
        </p:nvSpPr>
        <p:spPr bwMode="auto">
          <a:xfrm>
            <a:off x="1317625" y="2105025"/>
            <a:ext cx="347663" cy="347663"/>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tr-TR" altLang="tr-TR" sz="2400">
              <a:latin typeface="Times New Roman" pitchFamily="18" charset="0"/>
            </a:endParaRPr>
          </a:p>
        </p:txBody>
      </p:sp>
      <p:sp>
        <p:nvSpPr>
          <p:cNvPr id="103426" name="Rectangle 2"/>
          <p:cNvSpPr>
            <a:spLocks noGrp="1" noChangeArrowheads="1"/>
          </p:cNvSpPr>
          <p:nvPr>
            <p:ph type="ctrTitle"/>
          </p:nvPr>
        </p:nvSpPr>
        <p:spPr>
          <a:xfrm>
            <a:off x="2133600" y="1371600"/>
            <a:ext cx="6477000" cy="1752600"/>
          </a:xfrm>
        </p:spPr>
        <p:txBody>
          <a:bodyPr/>
          <a:lstStyle>
            <a:lvl1pPr>
              <a:defRPr sz="5400"/>
            </a:lvl1pPr>
          </a:lstStyle>
          <a:p>
            <a:pPr lvl="0"/>
            <a:r>
              <a:rPr lang="tr-TR" altLang="tr-TR" noProof="0" smtClean="0"/>
              <a:t>Asıl başlık stili için tıklatın</a:t>
            </a:r>
          </a:p>
        </p:txBody>
      </p:sp>
      <p:sp>
        <p:nvSpPr>
          <p:cNvPr id="103427"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pPr lvl="0"/>
            <a:r>
              <a:rPr lang="tr-TR" altLang="tr-TR" noProof="0" smtClean="0"/>
              <a:t>Asıl alt başlık stilini düzenlemek için tıklatın</a:t>
            </a:r>
          </a:p>
        </p:txBody>
      </p:sp>
      <p:sp>
        <p:nvSpPr>
          <p:cNvPr id="8" name="Rectangle 4"/>
          <p:cNvSpPr>
            <a:spLocks noGrp="1" noChangeArrowheads="1"/>
          </p:cNvSpPr>
          <p:nvPr>
            <p:ph type="dt" sz="half" idx="10"/>
          </p:nvPr>
        </p:nvSpPr>
        <p:spPr>
          <a:xfrm>
            <a:off x="7086600" y="6248400"/>
            <a:ext cx="1524000" cy="457200"/>
          </a:xfrm>
        </p:spPr>
        <p:txBody>
          <a:bodyPr/>
          <a:lstStyle>
            <a:lvl1pPr>
              <a:defRPr smtClean="0"/>
            </a:lvl1pPr>
          </a:lstStyle>
          <a:p>
            <a:pPr>
              <a:defRPr/>
            </a:pPr>
            <a:endParaRPr lang="tr-TR" altLang="tr-TR"/>
          </a:p>
        </p:txBody>
      </p:sp>
      <p:sp>
        <p:nvSpPr>
          <p:cNvPr id="9" name="Rectangle 5"/>
          <p:cNvSpPr>
            <a:spLocks noGrp="1" noChangeArrowheads="1"/>
          </p:cNvSpPr>
          <p:nvPr>
            <p:ph type="ftr" sz="quarter" idx="11"/>
          </p:nvPr>
        </p:nvSpPr>
        <p:spPr>
          <a:xfrm>
            <a:off x="3810000" y="6248400"/>
            <a:ext cx="2895600" cy="457200"/>
          </a:xfrm>
        </p:spPr>
        <p:txBody>
          <a:bodyPr/>
          <a:lstStyle>
            <a:lvl1pPr>
              <a:defRPr smtClean="0"/>
            </a:lvl1pPr>
          </a:lstStyle>
          <a:p>
            <a:pPr>
              <a:defRPr/>
            </a:pPr>
            <a:r>
              <a:rPr lang="tr-TR" altLang="tr-TR" smtClean="0"/>
              <a:t>www.turkedebiyati.org</a:t>
            </a:r>
            <a:endParaRPr lang="tr-TR" altLang="tr-TR"/>
          </a:p>
        </p:txBody>
      </p:sp>
      <p:sp>
        <p:nvSpPr>
          <p:cNvPr id="10" name="Rectangle 6"/>
          <p:cNvSpPr>
            <a:spLocks noGrp="1" noChangeArrowheads="1"/>
          </p:cNvSpPr>
          <p:nvPr>
            <p:ph type="sldNum" sz="quarter" idx="12"/>
          </p:nvPr>
        </p:nvSpPr>
        <p:spPr>
          <a:xfrm>
            <a:off x="2209800" y="6248400"/>
            <a:ext cx="1219200" cy="457200"/>
          </a:xfrm>
        </p:spPr>
        <p:txBody>
          <a:bodyPr/>
          <a:lstStyle>
            <a:lvl1pPr>
              <a:defRPr smtClean="0"/>
            </a:lvl1pPr>
          </a:lstStyle>
          <a:p>
            <a:pPr>
              <a:defRPr/>
            </a:pPr>
            <a:fld id="{660AC22D-FA96-4711-9C38-7C5268194336}" type="slidenum">
              <a:rPr lang="tr-TR" altLang="tr-TR"/>
              <a:pPr>
                <a:defRPr/>
              </a:pPr>
              <a:t>‹#›</a:t>
            </a:fld>
            <a:endParaRPr lang="tr-TR" altLang="tr-TR"/>
          </a:p>
        </p:txBody>
      </p:sp>
    </p:spTree>
    <p:extLst>
      <p:ext uri="{BB962C8B-B14F-4D97-AF65-F5344CB8AC3E}">
        <p14:creationId xmlns:p14="http://schemas.microsoft.com/office/powerpoint/2010/main" val="348261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ltLang="tr-TR" smtClean="0"/>
              <a:t>www.turkedebiyati.org</a:t>
            </a:r>
            <a:endParaRPr lang="tr-TR" altLang="tr-TR"/>
          </a:p>
        </p:txBody>
      </p:sp>
      <p:sp>
        <p:nvSpPr>
          <p:cNvPr id="6" name="Rectangle 6"/>
          <p:cNvSpPr>
            <a:spLocks noGrp="1" noChangeArrowheads="1"/>
          </p:cNvSpPr>
          <p:nvPr>
            <p:ph type="sldNum" sz="quarter" idx="12"/>
          </p:nvPr>
        </p:nvSpPr>
        <p:spPr>
          <a:ln/>
        </p:spPr>
        <p:txBody>
          <a:bodyPr/>
          <a:lstStyle>
            <a:lvl1pPr>
              <a:defRPr/>
            </a:lvl1pPr>
          </a:lstStyle>
          <a:p>
            <a:pPr>
              <a:defRPr/>
            </a:pPr>
            <a:fld id="{08FA6254-0520-407D-B1F2-6BD8F866E53C}" type="slidenum">
              <a:rPr lang="tr-TR" altLang="tr-TR"/>
              <a:pPr>
                <a:defRPr/>
              </a:pPr>
              <a:t>‹#›</a:t>
            </a:fld>
            <a:endParaRPr lang="tr-TR" altLang="tr-TR"/>
          </a:p>
        </p:txBody>
      </p:sp>
    </p:spTree>
    <p:extLst>
      <p:ext uri="{BB962C8B-B14F-4D97-AF65-F5344CB8AC3E}">
        <p14:creationId xmlns:p14="http://schemas.microsoft.com/office/powerpoint/2010/main" val="3388981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190500"/>
            <a:ext cx="1752600" cy="58293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1524000" y="190500"/>
            <a:ext cx="5105400" cy="58293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ltLang="tr-TR" smtClean="0"/>
              <a:t>www.turkedebiyati.org</a:t>
            </a:r>
            <a:endParaRPr lang="tr-TR" altLang="tr-TR"/>
          </a:p>
        </p:txBody>
      </p:sp>
      <p:sp>
        <p:nvSpPr>
          <p:cNvPr id="6" name="Rectangle 6"/>
          <p:cNvSpPr>
            <a:spLocks noGrp="1" noChangeArrowheads="1"/>
          </p:cNvSpPr>
          <p:nvPr>
            <p:ph type="sldNum" sz="quarter" idx="12"/>
          </p:nvPr>
        </p:nvSpPr>
        <p:spPr>
          <a:ln/>
        </p:spPr>
        <p:txBody>
          <a:bodyPr/>
          <a:lstStyle>
            <a:lvl1pPr>
              <a:defRPr/>
            </a:lvl1pPr>
          </a:lstStyle>
          <a:p>
            <a:pPr>
              <a:defRPr/>
            </a:pPr>
            <a:fld id="{EB37AD33-61CB-441A-A949-EC0DE9FE6D74}" type="slidenum">
              <a:rPr lang="tr-TR" altLang="tr-TR"/>
              <a:pPr>
                <a:defRPr/>
              </a:pPr>
              <a:t>‹#›</a:t>
            </a:fld>
            <a:endParaRPr lang="tr-TR" altLang="tr-TR"/>
          </a:p>
        </p:txBody>
      </p:sp>
    </p:spTree>
    <p:extLst>
      <p:ext uri="{BB962C8B-B14F-4D97-AF65-F5344CB8AC3E}">
        <p14:creationId xmlns:p14="http://schemas.microsoft.com/office/powerpoint/2010/main" val="1925515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ltLang="tr-TR" smtClean="0"/>
              <a:t>www.turkedebiyati.org</a:t>
            </a:r>
            <a:endParaRPr lang="tr-TR" altLang="tr-TR"/>
          </a:p>
        </p:txBody>
      </p:sp>
      <p:sp>
        <p:nvSpPr>
          <p:cNvPr id="6" name="Rectangle 6"/>
          <p:cNvSpPr>
            <a:spLocks noGrp="1" noChangeArrowheads="1"/>
          </p:cNvSpPr>
          <p:nvPr>
            <p:ph type="sldNum" sz="quarter" idx="12"/>
          </p:nvPr>
        </p:nvSpPr>
        <p:spPr>
          <a:ln/>
        </p:spPr>
        <p:txBody>
          <a:bodyPr/>
          <a:lstStyle>
            <a:lvl1pPr>
              <a:defRPr/>
            </a:lvl1pPr>
          </a:lstStyle>
          <a:p>
            <a:pPr>
              <a:defRPr/>
            </a:pPr>
            <a:fld id="{330DA659-648C-4F2C-B3BE-99EB08CAE8C4}" type="slidenum">
              <a:rPr lang="tr-TR" altLang="tr-TR"/>
              <a:pPr>
                <a:defRPr/>
              </a:pPr>
              <a:t>‹#›</a:t>
            </a:fld>
            <a:endParaRPr lang="tr-TR" altLang="tr-TR"/>
          </a:p>
        </p:txBody>
      </p:sp>
    </p:spTree>
    <p:extLst>
      <p:ext uri="{BB962C8B-B14F-4D97-AF65-F5344CB8AC3E}">
        <p14:creationId xmlns:p14="http://schemas.microsoft.com/office/powerpoint/2010/main" val="265331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5"/>
          <p:cNvSpPr>
            <a:spLocks noGrp="1" noChangeArrowheads="1"/>
          </p:cNvSpPr>
          <p:nvPr>
            <p:ph type="ftr" sz="quarter" idx="11"/>
          </p:nvPr>
        </p:nvSpPr>
        <p:spPr>
          <a:ln/>
        </p:spPr>
        <p:txBody>
          <a:bodyPr/>
          <a:lstStyle>
            <a:lvl1pPr>
              <a:defRPr/>
            </a:lvl1pPr>
          </a:lstStyle>
          <a:p>
            <a:pPr>
              <a:defRPr/>
            </a:pPr>
            <a:r>
              <a:rPr lang="tr-TR" altLang="tr-TR" smtClean="0"/>
              <a:t>www.turkedebiyati.org</a:t>
            </a:r>
            <a:endParaRPr lang="tr-TR" altLang="tr-TR"/>
          </a:p>
        </p:txBody>
      </p:sp>
      <p:sp>
        <p:nvSpPr>
          <p:cNvPr id="6" name="Rectangle 6"/>
          <p:cNvSpPr>
            <a:spLocks noGrp="1" noChangeArrowheads="1"/>
          </p:cNvSpPr>
          <p:nvPr>
            <p:ph type="sldNum" sz="quarter" idx="12"/>
          </p:nvPr>
        </p:nvSpPr>
        <p:spPr>
          <a:ln/>
        </p:spPr>
        <p:txBody>
          <a:bodyPr/>
          <a:lstStyle>
            <a:lvl1pPr>
              <a:defRPr/>
            </a:lvl1pPr>
          </a:lstStyle>
          <a:p>
            <a:pPr>
              <a:defRPr/>
            </a:pPr>
            <a:fld id="{87DBE5CC-D09C-4C2A-A267-CA4B363FA246}" type="slidenum">
              <a:rPr lang="tr-TR" altLang="tr-TR"/>
              <a:pPr>
                <a:defRPr/>
              </a:pPr>
              <a:t>‹#›</a:t>
            </a:fld>
            <a:endParaRPr lang="tr-TR" altLang="tr-TR"/>
          </a:p>
        </p:txBody>
      </p:sp>
    </p:spTree>
    <p:extLst>
      <p:ext uri="{BB962C8B-B14F-4D97-AF65-F5344CB8AC3E}">
        <p14:creationId xmlns:p14="http://schemas.microsoft.com/office/powerpoint/2010/main" val="3620510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ltLang="tr-TR" smtClean="0"/>
              <a:t>www.turkedebiyati.org</a:t>
            </a:r>
            <a:endParaRPr lang="tr-TR" altLang="tr-TR"/>
          </a:p>
        </p:txBody>
      </p:sp>
      <p:sp>
        <p:nvSpPr>
          <p:cNvPr id="7" name="Rectangle 6"/>
          <p:cNvSpPr>
            <a:spLocks noGrp="1" noChangeArrowheads="1"/>
          </p:cNvSpPr>
          <p:nvPr>
            <p:ph type="sldNum" sz="quarter" idx="12"/>
          </p:nvPr>
        </p:nvSpPr>
        <p:spPr>
          <a:ln/>
        </p:spPr>
        <p:txBody>
          <a:bodyPr/>
          <a:lstStyle>
            <a:lvl1pPr>
              <a:defRPr/>
            </a:lvl1pPr>
          </a:lstStyle>
          <a:p>
            <a:pPr>
              <a:defRPr/>
            </a:pPr>
            <a:fld id="{38A3394A-DD4E-4ECD-AE51-80BD2B1CB2F5}" type="slidenum">
              <a:rPr lang="tr-TR" altLang="tr-TR"/>
              <a:pPr>
                <a:defRPr/>
              </a:pPr>
              <a:t>‹#›</a:t>
            </a:fld>
            <a:endParaRPr lang="tr-TR" altLang="tr-TR"/>
          </a:p>
        </p:txBody>
      </p:sp>
    </p:spTree>
    <p:extLst>
      <p:ext uri="{BB962C8B-B14F-4D97-AF65-F5344CB8AC3E}">
        <p14:creationId xmlns:p14="http://schemas.microsoft.com/office/powerpoint/2010/main" val="2860393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ltLang="tr-TR"/>
          </a:p>
        </p:txBody>
      </p:sp>
      <p:sp>
        <p:nvSpPr>
          <p:cNvPr id="8" name="Rectangle 5"/>
          <p:cNvSpPr>
            <a:spLocks noGrp="1" noChangeArrowheads="1"/>
          </p:cNvSpPr>
          <p:nvPr>
            <p:ph type="ftr" sz="quarter" idx="11"/>
          </p:nvPr>
        </p:nvSpPr>
        <p:spPr>
          <a:ln/>
        </p:spPr>
        <p:txBody>
          <a:bodyPr/>
          <a:lstStyle>
            <a:lvl1pPr>
              <a:defRPr/>
            </a:lvl1pPr>
          </a:lstStyle>
          <a:p>
            <a:pPr>
              <a:defRPr/>
            </a:pPr>
            <a:r>
              <a:rPr lang="tr-TR" altLang="tr-TR" smtClean="0"/>
              <a:t>www.turkedebiyati.org</a:t>
            </a:r>
            <a:endParaRPr lang="tr-TR" altLang="tr-TR"/>
          </a:p>
        </p:txBody>
      </p:sp>
      <p:sp>
        <p:nvSpPr>
          <p:cNvPr id="9" name="Rectangle 6"/>
          <p:cNvSpPr>
            <a:spLocks noGrp="1" noChangeArrowheads="1"/>
          </p:cNvSpPr>
          <p:nvPr>
            <p:ph type="sldNum" sz="quarter" idx="12"/>
          </p:nvPr>
        </p:nvSpPr>
        <p:spPr>
          <a:ln/>
        </p:spPr>
        <p:txBody>
          <a:bodyPr/>
          <a:lstStyle>
            <a:lvl1pPr>
              <a:defRPr/>
            </a:lvl1pPr>
          </a:lstStyle>
          <a:p>
            <a:pPr>
              <a:defRPr/>
            </a:pPr>
            <a:fld id="{2BF9F372-8A5D-4CEF-A890-9252FB36BADB}" type="slidenum">
              <a:rPr lang="tr-TR" altLang="tr-TR"/>
              <a:pPr>
                <a:defRPr/>
              </a:pPr>
              <a:t>‹#›</a:t>
            </a:fld>
            <a:endParaRPr lang="tr-TR" altLang="tr-TR"/>
          </a:p>
        </p:txBody>
      </p:sp>
    </p:spTree>
    <p:extLst>
      <p:ext uri="{BB962C8B-B14F-4D97-AF65-F5344CB8AC3E}">
        <p14:creationId xmlns:p14="http://schemas.microsoft.com/office/powerpoint/2010/main" val="3917213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ltLang="tr-TR"/>
          </a:p>
        </p:txBody>
      </p:sp>
      <p:sp>
        <p:nvSpPr>
          <p:cNvPr id="4" name="Rectangle 5"/>
          <p:cNvSpPr>
            <a:spLocks noGrp="1" noChangeArrowheads="1"/>
          </p:cNvSpPr>
          <p:nvPr>
            <p:ph type="ftr" sz="quarter" idx="11"/>
          </p:nvPr>
        </p:nvSpPr>
        <p:spPr>
          <a:ln/>
        </p:spPr>
        <p:txBody>
          <a:bodyPr/>
          <a:lstStyle>
            <a:lvl1pPr>
              <a:defRPr/>
            </a:lvl1pPr>
          </a:lstStyle>
          <a:p>
            <a:pPr>
              <a:defRPr/>
            </a:pPr>
            <a:r>
              <a:rPr lang="tr-TR" altLang="tr-TR" smtClean="0"/>
              <a:t>www.turkedebiyati.org</a:t>
            </a:r>
            <a:endParaRPr lang="tr-TR" altLang="tr-TR"/>
          </a:p>
        </p:txBody>
      </p:sp>
      <p:sp>
        <p:nvSpPr>
          <p:cNvPr id="5" name="Rectangle 6"/>
          <p:cNvSpPr>
            <a:spLocks noGrp="1" noChangeArrowheads="1"/>
          </p:cNvSpPr>
          <p:nvPr>
            <p:ph type="sldNum" sz="quarter" idx="12"/>
          </p:nvPr>
        </p:nvSpPr>
        <p:spPr>
          <a:ln/>
        </p:spPr>
        <p:txBody>
          <a:bodyPr/>
          <a:lstStyle>
            <a:lvl1pPr>
              <a:defRPr/>
            </a:lvl1pPr>
          </a:lstStyle>
          <a:p>
            <a:pPr>
              <a:defRPr/>
            </a:pPr>
            <a:fld id="{216C70E7-DDAA-488C-A7CB-5105C7605002}" type="slidenum">
              <a:rPr lang="tr-TR" altLang="tr-TR"/>
              <a:pPr>
                <a:defRPr/>
              </a:pPr>
              <a:t>‹#›</a:t>
            </a:fld>
            <a:endParaRPr lang="tr-TR" altLang="tr-TR"/>
          </a:p>
        </p:txBody>
      </p:sp>
    </p:spTree>
    <p:extLst>
      <p:ext uri="{BB962C8B-B14F-4D97-AF65-F5344CB8AC3E}">
        <p14:creationId xmlns:p14="http://schemas.microsoft.com/office/powerpoint/2010/main" val="2498316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ltLang="tr-TR"/>
          </a:p>
        </p:txBody>
      </p:sp>
      <p:sp>
        <p:nvSpPr>
          <p:cNvPr id="3" name="Rectangle 5"/>
          <p:cNvSpPr>
            <a:spLocks noGrp="1" noChangeArrowheads="1"/>
          </p:cNvSpPr>
          <p:nvPr>
            <p:ph type="ftr" sz="quarter" idx="11"/>
          </p:nvPr>
        </p:nvSpPr>
        <p:spPr>
          <a:ln/>
        </p:spPr>
        <p:txBody>
          <a:bodyPr/>
          <a:lstStyle>
            <a:lvl1pPr>
              <a:defRPr/>
            </a:lvl1pPr>
          </a:lstStyle>
          <a:p>
            <a:pPr>
              <a:defRPr/>
            </a:pPr>
            <a:r>
              <a:rPr lang="tr-TR" altLang="tr-TR" smtClean="0"/>
              <a:t>www.turkedebiyati.org</a:t>
            </a:r>
            <a:endParaRPr lang="tr-TR" altLang="tr-TR"/>
          </a:p>
        </p:txBody>
      </p:sp>
      <p:sp>
        <p:nvSpPr>
          <p:cNvPr id="4" name="Rectangle 6"/>
          <p:cNvSpPr>
            <a:spLocks noGrp="1" noChangeArrowheads="1"/>
          </p:cNvSpPr>
          <p:nvPr>
            <p:ph type="sldNum" sz="quarter" idx="12"/>
          </p:nvPr>
        </p:nvSpPr>
        <p:spPr>
          <a:ln/>
        </p:spPr>
        <p:txBody>
          <a:bodyPr/>
          <a:lstStyle>
            <a:lvl1pPr>
              <a:defRPr/>
            </a:lvl1pPr>
          </a:lstStyle>
          <a:p>
            <a:pPr>
              <a:defRPr/>
            </a:pPr>
            <a:fld id="{DC284BF2-6E18-4CA1-A5FA-440DCEBA442E}" type="slidenum">
              <a:rPr lang="tr-TR" altLang="tr-TR"/>
              <a:pPr>
                <a:defRPr/>
              </a:pPr>
              <a:t>‹#›</a:t>
            </a:fld>
            <a:endParaRPr lang="tr-TR" altLang="tr-TR"/>
          </a:p>
        </p:txBody>
      </p:sp>
    </p:spTree>
    <p:extLst>
      <p:ext uri="{BB962C8B-B14F-4D97-AF65-F5344CB8AC3E}">
        <p14:creationId xmlns:p14="http://schemas.microsoft.com/office/powerpoint/2010/main" val="225365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ltLang="tr-TR" smtClean="0"/>
              <a:t>www.turkedebiyati.org</a:t>
            </a:r>
            <a:endParaRPr lang="tr-TR" altLang="tr-TR"/>
          </a:p>
        </p:txBody>
      </p:sp>
      <p:sp>
        <p:nvSpPr>
          <p:cNvPr id="7" name="Rectangle 6"/>
          <p:cNvSpPr>
            <a:spLocks noGrp="1" noChangeArrowheads="1"/>
          </p:cNvSpPr>
          <p:nvPr>
            <p:ph type="sldNum" sz="quarter" idx="12"/>
          </p:nvPr>
        </p:nvSpPr>
        <p:spPr>
          <a:ln/>
        </p:spPr>
        <p:txBody>
          <a:bodyPr/>
          <a:lstStyle>
            <a:lvl1pPr>
              <a:defRPr/>
            </a:lvl1pPr>
          </a:lstStyle>
          <a:p>
            <a:pPr>
              <a:defRPr/>
            </a:pPr>
            <a:fld id="{DA2814B0-7888-45B8-A48D-6D8EAD8DA9C3}" type="slidenum">
              <a:rPr lang="tr-TR" altLang="tr-TR"/>
              <a:pPr>
                <a:defRPr/>
              </a:pPr>
              <a:t>‹#›</a:t>
            </a:fld>
            <a:endParaRPr lang="tr-TR" altLang="tr-TR"/>
          </a:p>
        </p:txBody>
      </p:sp>
    </p:spTree>
    <p:extLst>
      <p:ext uri="{BB962C8B-B14F-4D97-AF65-F5344CB8AC3E}">
        <p14:creationId xmlns:p14="http://schemas.microsoft.com/office/powerpoint/2010/main" val="2309009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5"/>
          <p:cNvSpPr>
            <a:spLocks noGrp="1" noChangeArrowheads="1"/>
          </p:cNvSpPr>
          <p:nvPr>
            <p:ph type="ftr" sz="quarter" idx="11"/>
          </p:nvPr>
        </p:nvSpPr>
        <p:spPr>
          <a:ln/>
        </p:spPr>
        <p:txBody>
          <a:bodyPr/>
          <a:lstStyle>
            <a:lvl1pPr>
              <a:defRPr/>
            </a:lvl1pPr>
          </a:lstStyle>
          <a:p>
            <a:pPr>
              <a:defRPr/>
            </a:pPr>
            <a:r>
              <a:rPr lang="tr-TR" altLang="tr-TR" smtClean="0"/>
              <a:t>www.turkedebiyati.org</a:t>
            </a:r>
            <a:endParaRPr lang="tr-TR" altLang="tr-TR"/>
          </a:p>
        </p:txBody>
      </p:sp>
      <p:sp>
        <p:nvSpPr>
          <p:cNvPr id="7" name="Rectangle 6"/>
          <p:cNvSpPr>
            <a:spLocks noGrp="1" noChangeArrowheads="1"/>
          </p:cNvSpPr>
          <p:nvPr>
            <p:ph type="sldNum" sz="quarter" idx="12"/>
          </p:nvPr>
        </p:nvSpPr>
        <p:spPr>
          <a:ln/>
        </p:spPr>
        <p:txBody>
          <a:bodyPr/>
          <a:lstStyle>
            <a:lvl1pPr>
              <a:defRPr/>
            </a:lvl1pPr>
          </a:lstStyle>
          <a:p>
            <a:pPr>
              <a:defRPr/>
            </a:pPr>
            <a:fld id="{F11FF789-4A51-4B52-A231-9534CFC9E103}" type="slidenum">
              <a:rPr lang="tr-TR" altLang="tr-TR"/>
              <a:pPr>
                <a:defRPr/>
              </a:pPr>
              <a:t>‹#›</a:t>
            </a:fld>
            <a:endParaRPr lang="tr-TR" altLang="tr-TR"/>
          </a:p>
        </p:txBody>
      </p:sp>
    </p:spTree>
    <p:extLst>
      <p:ext uri="{BB962C8B-B14F-4D97-AF65-F5344CB8AC3E}">
        <p14:creationId xmlns:p14="http://schemas.microsoft.com/office/powerpoint/2010/main" val="1637347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500"/>
            <a:ext cx="7010400"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1524000" y="1905000"/>
            <a:ext cx="7010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404" name="Rectangle 4"/>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endParaRPr lang="tr-TR" altLang="tr-TR"/>
          </a:p>
        </p:txBody>
      </p:sp>
      <p:sp>
        <p:nvSpPr>
          <p:cNvPr id="102405"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r>
              <a:rPr lang="tr-TR" altLang="tr-TR" smtClean="0"/>
              <a:t>www.turkedebiyati.org</a:t>
            </a:r>
            <a:endParaRPr lang="tr-TR" altLang="tr-TR"/>
          </a:p>
        </p:txBody>
      </p:sp>
      <p:sp>
        <p:nvSpPr>
          <p:cNvPr id="102406"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fld id="{4CE18B8C-00F3-43D3-BAB2-381F8683BCC1}" type="slidenum">
              <a:rPr lang="tr-TR" altLang="tr-TR"/>
              <a:pPr>
                <a:defRPr/>
              </a:pPr>
              <a:t>‹#›</a:t>
            </a:fld>
            <a:endParaRPr lang="tr-TR" altLang="tr-TR"/>
          </a:p>
        </p:txBody>
      </p:sp>
      <p:sp>
        <p:nvSpPr>
          <p:cNvPr id="1031"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032" name="Oval 8"/>
          <p:cNvSpPr>
            <a:spLocks noChangeArrowheads="1"/>
          </p:cNvSpPr>
          <p:nvPr/>
        </p:nvSpPr>
        <p:spPr bwMode="auto">
          <a:xfrm>
            <a:off x="152400" y="838200"/>
            <a:ext cx="228600" cy="22860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tr-TR" altLang="tr-TR" sz="2400">
              <a:latin typeface="Times New Roman" pitchFamily="18" charset="0"/>
            </a:endParaRPr>
          </a:p>
        </p:txBody>
      </p:sp>
      <p:sp>
        <p:nvSpPr>
          <p:cNvPr id="1033" name="Oval 9"/>
          <p:cNvSpPr>
            <a:spLocks noChangeArrowheads="1"/>
          </p:cNvSpPr>
          <p:nvPr/>
        </p:nvSpPr>
        <p:spPr bwMode="auto">
          <a:xfrm>
            <a:off x="539750" y="838200"/>
            <a:ext cx="228600" cy="2286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tr-TR" altLang="tr-TR" sz="2400">
              <a:latin typeface="Times New Roman" pitchFamily="18" charset="0"/>
            </a:endParaRPr>
          </a:p>
        </p:txBody>
      </p:sp>
      <p:sp>
        <p:nvSpPr>
          <p:cNvPr id="1034" name="Oval 10"/>
          <p:cNvSpPr>
            <a:spLocks noChangeArrowheads="1"/>
          </p:cNvSpPr>
          <p:nvPr/>
        </p:nvSpPr>
        <p:spPr bwMode="auto">
          <a:xfrm>
            <a:off x="927100" y="838200"/>
            <a:ext cx="228600" cy="22860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tr-TR" altLang="tr-TR"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par>
    </p:tnLst>
  </p:timing>
  <p:hf sldNum="0"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tr-TR" altLang="tr-TR" sz="4800" b="1" u="sng" smtClean="0"/>
              <a:t>BATI ETKİSİNDE GELİŞEN TÜRK EDEBİYATI </a:t>
            </a:r>
            <a:r>
              <a:rPr lang="tr-TR" altLang="tr-TR" sz="4800" smtClean="0"/>
              <a:t/>
            </a:r>
            <a:br>
              <a:rPr lang="tr-TR" altLang="tr-TR" sz="4800" smtClean="0"/>
            </a:br>
            <a:endParaRPr lang="tr-TR" altLang="tr-TR" sz="4800" b="1" smtClean="0"/>
          </a:p>
        </p:txBody>
      </p:sp>
      <p:sp>
        <p:nvSpPr>
          <p:cNvPr id="2051" name="Rectangle 3"/>
          <p:cNvSpPr>
            <a:spLocks noGrp="1" noChangeArrowheads="1"/>
          </p:cNvSpPr>
          <p:nvPr>
            <p:ph type="subTitle" idx="1"/>
          </p:nvPr>
        </p:nvSpPr>
        <p:spPr/>
        <p:txBody>
          <a:bodyPr/>
          <a:lstStyle/>
          <a:p>
            <a:pPr algn="ctr" eaLnBrk="1" hangingPunct="1"/>
            <a:r>
              <a:rPr lang="tr-TR" altLang="tr-TR" b="1" smtClean="0"/>
              <a:t>A)Tanzimat Edebiyatı</a:t>
            </a:r>
          </a:p>
          <a:p>
            <a:pPr algn="ctr" eaLnBrk="1" hangingPunct="1"/>
            <a:r>
              <a:rPr lang="tr-TR" altLang="tr-TR" b="1" smtClean="0"/>
              <a:t>      (1860-1896)</a:t>
            </a:r>
          </a:p>
        </p:txBody>
      </p:sp>
      <p:sp>
        <p:nvSpPr>
          <p:cNvPr id="3076" name="Altbilgi Yer Tutucusu 1"/>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15363" name="Rectangle 3"/>
          <p:cNvSpPr>
            <a:spLocks noGrp="1" noChangeArrowheads="1"/>
          </p:cNvSpPr>
          <p:nvPr>
            <p:ph type="body" idx="1"/>
          </p:nvPr>
        </p:nvSpPr>
        <p:spPr/>
        <p:txBody>
          <a:bodyPr/>
          <a:lstStyle/>
          <a:p>
            <a:pPr eaLnBrk="1" hangingPunct="1"/>
            <a:r>
              <a:rPr lang="tr-TR" altLang="tr-TR" sz="2600" smtClean="0"/>
              <a:t> 8-Nesirde ilk defa noktalama işareti kullanılmıştır.</a:t>
            </a:r>
          </a:p>
          <a:p>
            <a:pPr eaLnBrk="1" hangingPunct="1"/>
            <a:r>
              <a:rPr lang="tr-TR" altLang="tr-TR" sz="2600" smtClean="0"/>
              <a:t> 9-Şiirin konusu genişletilmiş günlük hayatla ilgili her türlü konu şiirin konusu olmuştur.</a:t>
            </a:r>
          </a:p>
          <a:p>
            <a:pPr eaLnBrk="1" hangingPunct="1"/>
            <a:r>
              <a:rPr lang="tr-TR" altLang="tr-TR" sz="2600" smtClean="0"/>
              <a:t>  10-Beyitlerin başlı başına bir bütün olmasından vazgeçilmiş şiirin bütününde bir anlam bağının olmasına dikkat edilmiştir.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left)">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wipe(left)">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wipe(left)">
                                      <p:cBhvr>
                                        <p:cTn id="17"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16387" name="Rectangle 3"/>
          <p:cNvSpPr>
            <a:spLocks noGrp="1" noChangeArrowheads="1"/>
          </p:cNvSpPr>
          <p:nvPr>
            <p:ph type="body" idx="1"/>
          </p:nvPr>
        </p:nvSpPr>
        <p:spPr/>
        <p:txBody>
          <a:bodyPr/>
          <a:lstStyle/>
          <a:p>
            <a:pPr eaLnBrk="1" hangingPunct="1">
              <a:lnSpc>
                <a:spcPct val="90000"/>
              </a:lnSpc>
            </a:pPr>
            <a:r>
              <a:rPr lang="tr-TR" altLang="tr-TR" sz="2600" smtClean="0"/>
              <a:t>11-Şiirde aruz ölçüsünün kullanılmasına devam edilmiş olup hece ölçüsünün Türklerin milli ölçüsü olduğu savunulmuş başarısız bir iki denemeden ileriye gidilememiştir.</a:t>
            </a:r>
          </a:p>
          <a:p>
            <a:pPr eaLnBrk="1" hangingPunct="1">
              <a:lnSpc>
                <a:spcPct val="90000"/>
              </a:lnSpc>
            </a:pPr>
            <a:r>
              <a:rPr lang="tr-TR" altLang="tr-TR" sz="2600" smtClean="0"/>
              <a:t>   12-Dilden yabancı kelimelerin atılmaya başlanması Türkçe’nin aruz kalıbına uydurulmasını zorlaştırmış bu nedenle nazımda eski kelimelerin kullanımına aynen devam edilmiştir.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Effect transition="in" filter="fade">
                                      <p:cBhvr>
                                        <p:cTn id="14" dur="1000"/>
                                        <p:tgtEl>
                                          <p:spTgt spid="16387">
                                            <p:txEl>
                                              <p:pRg st="1" end="1"/>
                                            </p:txEl>
                                          </p:spTgt>
                                        </p:tgtEl>
                                      </p:cBhvr>
                                    </p:animEffect>
                                    <p:anim calcmode="lin" valueType="num">
                                      <p:cBhvr>
                                        <p:cTn id="15"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14339" name="Rectangle 2"/>
          <p:cNvSpPr>
            <a:spLocks noGrp="1" noChangeArrowheads="1"/>
          </p:cNvSpPr>
          <p:nvPr>
            <p:ph type="title"/>
          </p:nvPr>
        </p:nvSpPr>
        <p:spPr/>
        <p:txBody>
          <a:bodyPr/>
          <a:lstStyle/>
          <a:p>
            <a:pPr algn="ctr" eaLnBrk="1" hangingPunct="1"/>
            <a:r>
              <a:rPr lang="tr-TR" altLang="tr-TR" sz="3800" b="1" smtClean="0">
                <a:solidFill>
                  <a:schemeClr val="tx1"/>
                </a:solidFill>
              </a:rPr>
              <a:t/>
            </a:r>
            <a:br>
              <a:rPr lang="tr-TR" altLang="tr-TR" sz="3800" b="1" smtClean="0">
                <a:solidFill>
                  <a:schemeClr val="tx1"/>
                </a:solidFill>
              </a:rPr>
            </a:br>
            <a:r>
              <a:rPr lang="tr-TR" altLang="tr-TR" sz="3800" b="1" smtClean="0">
                <a:solidFill>
                  <a:schemeClr val="tx1"/>
                </a:solidFill>
              </a:rPr>
              <a:t>Tanzimat Şair ve Yazarlarının Ortak Özellikleri</a:t>
            </a:r>
            <a:br>
              <a:rPr lang="tr-TR" altLang="tr-TR" sz="3800" b="1" smtClean="0">
                <a:solidFill>
                  <a:schemeClr val="tx1"/>
                </a:solidFill>
              </a:rPr>
            </a:br>
            <a:endParaRPr lang="tr-TR" altLang="tr-TR" sz="3800" b="1" smtClean="0">
              <a:solidFill>
                <a:schemeClr val="tx1"/>
              </a:solidFill>
            </a:endParaRPr>
          </a:p>
        </p:txBody>
      </p:sp>
      <p:sp>
        <p:nvSpPr>
          <p:cNvPr id="17411" name="Rectangle 3"/>
          <p:cNvSpPr>
            <a:spLocks noGrp="1" noChangeArrowheads="1"/>
          </p:cNvSpPr>
          <p:nvPr>
            <p:ph type="body" idx="1"/>
          </p:nvPr>
        </p:nvSpPr>
        <p:spPr/>
        <p:txBody>
          <a:bodyPr/>
          <a:lstStyle/>
          <a:p>
            <a:pPr eaLnBrk="1" hangingPunct="1">
              <a:lnSpc>
                <a:spcPct val="90000"/>
              </a:lnSpc>
            </a:pPr>
            <a:r>
              <a:rPr lang="tr-TR" altLang="tr-TR" sz="2100" b="1" smtClean="0"/>
              <a:t>1-</a:t>
            </a:r>
            <a:r>
              <a:rPr lang="tr-TR" altLang="tr-TR" sz="2100" smtClean="0"/>
              <a:t>Hepsi batıcı ilim ve fen taraflısı gelişmeyi isteyen aydınlardır.Yurdu gerilikten kurtarmak isterken Türk halkının manevi değerlerine de bağlı görünürler.Hepsi dindardır.Din hükümleri ile medeniyeti karıştırmaya çalışırlar.</a:t>
            </a:r>
            <a:endParaRPr lang="tr-TR" altLang="tr-TR" sz="2100" b="1" smtClean="0"/>
          </a:p>
          <a:p>
            <a:pPr eaLnBrk="1" hangingPunct="1">
              <a:lnSpc>
                <a:spcPct val="90000"/>
              </a:lnSpc>
            </a:pPr>
            <a:r>
              <a:rPr lang="tr-TR" altLang="tr-TR" sz="2100" b="1" smtClean="0"/>
              <a:t>2-</a:t>
            </a:r>
            <a:r>
              <a:rPr lang="tr-TR" altLang="tr-TR" sz="2100" smtClean="0"/>
              <a:t>Hemen hepsi Fransız kültürüyle yetişmişleridir.Batı dendiği zaman onlar için ilk akla gelen Fransa’dır.</a:t>
            </a:r>
            <a:endParaRPr lang="tr-TR" altLang="tr-TR" sz="2100" b="1" smtClean="0"/>
          </a:p>
          <a:p>
            <a:pPr eaLnBrk="1" hangingPunct="1">
              <a:lnSpc>
                <a:spcPct val="90000"/>
              </a:lnSpc>
            </a:pPr>
            <a:r>
              <a:rPr lang="tr-TR" altLang="tr-TR" sz="2100" b="1" smtClean="0"/>
              <a:t>3-</a:t>
            </a:r>
            <a:r>
              <a:rPr lang="tr-TR" altLang="tr-TR" sz="2100" smtClean="0"/>
              <a:t>Genellikle bütün Tanzimat edebiyatı sanatçıları Fransızca’yı mektep medrese görmeden öğrenmişlerdir.Bu yönleriyle onlar didaktik sanatçılardır.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iterate type="lt">
                                    <p:tmAbs val="75"/>
                                  </p:iterate>
                                  <p:childTnLst>
                                    <p:set>
                                      <p:cBhvr>
                                        <p:cTn id="10" dur="1" fill="hold">
                                          <p:stCondLst>
                                            <p:cond delay="74"/>
                                          </p:stCondLst>
                                        </p:cTn>
                                        <p:tgtEl>
                                          <p:spTgt spid="17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75"/>
                                  </p:iterate>
                                  <p:childTnLst>
                                    <p:set>
                                      <p:cBhvr>
                                        <p:cTn id="14" dur="1" fill="hold">
                                          <p:stCondLst>
                                            <p:cond delay="74"/>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18435" name="Rectangle 3"/>
          <p:cNvSpPr>
            <a:spLocks noGrp="1" noChangeArrowheads="1"/>
          </p:cNvSpPr>
          <p:nvPr>
            <p:ph type="body" idx="1"/>
          </p:nvPr>
        </p:nvSpPr>
        <p:spPr/>
        <p:txBody>
          <a:bodyPr/>
          <a:lstStyle/>
          <a:p>
            <a:pPr eaLnBrk="1" hangingPunct="1"/>
            <a:r>
              <a:rPr lang="tr-TR" altLang="tr-TR" b="1" smtClean="0"/>
              <a:t>4-</a:t>
            </a:r>
            <a:r>
              <a:rPr lang="tr-TR" altLang="tr-TR" smtClean="0"/>
              <a:t>Tanzimat sanatçılarının hemen hepsi yüksek makam (paşa,vali vb.) sahibi devlet memurlarıdır. İç ve dış siyaseti çok iyi bilirler.</a:t>
            </a:r>
            <a:endParaRPr lang="tr-TR" altLang="tr-TR" b="1" smtClean="0"/>
          </a:p>
          <a:p>
            <a:pPr eaLnBrk="1" hangingPunct="1"/>
            <a:r>
              <a:rPr lang="tr-TR" altLang="tr-TR" b="1" smtClean="0"/>
              <a:t>5-</a:t>
            </a:r>
            <a:r>
              <a:rPr lang="tr-TR" altLang="tr-TR" smtClean="0"/>
              <a:t>Sanattan çok ülkü ve fikir peşinde koşmuşlardır.Her türlü haksızlığa ve zulme karşı savaş açmışlardır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1000" fill="hold"/>
                                        <p:tgtEl>
                                          <p:spTgt spid="18435">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843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843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8435">
                                            <p:txEl>
                                              <p:pRg st="1" end="1"/>
                                            </p:txEl>
                                          </p:spTgt>
                                        </p:tgtEl>
                                        <p:attrNameLst>
                                          <p:attrName>style.visibility</p:attrName>
                                        </p:attrNameLst>
                                      </p:cBhvr>
                                      <p:to>
                                        <p:strVal val="visible"/>
                                      </p:to>
                                    </p:set>
                                    <p:anim calcmode="lin" valueType="num">
                                      <p:cBhvr>
                                        <p:cTn id="14" dur="1000" fill="hold"/>
                                        <p:tgtEl>
                                          <p:spTgt spid="18435">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1843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19459" name="Rectangle 3"/>
          <p:cNvSpPr>
            <a:spLocks noGrp="1" noChangeArrowheads="1"/>
          </p:cNvSpPr>
          <p:nvPr>
            <p:ph type="body" idx="1"/>
          </p:nvPr>
        </p:nvSpPr>
        <p:spPr/>
        <p:txBody>
          <a:bodyPr/>
          <a:lstStyle/>
          <a:p>
            <a:pPr eaLnBrk="1" hangingPunct="1">
              <a:lnSpc>
                <a:spcPct val="90000"/>
              </a:lnSpc>
            </a:pPr>
            <a:r>
              <a:rPr lang="tr-TR" altLang="tr-TR" sz="2600" smtClean="0"/>
              <a:t>6-Toplumumuzda o güne kadar kullanılmayan bir takım kavramları (hak adalet,meşrutiyet,eşitlik,reisicumhur) kullanmaya başlamışlardır. </a:t>
            </a:r>
          </a:p>
          <a:p>
            <a:pPr eaLnBrk="1" hangingPunct="1">
              <a:lnSpc>
                <a:spcPct val="90000"/>
              </a:lnSpc>
              <a:buFont typeface="Wingdings" pitchFamily="2" charset="2"/>
              <a:buNone/>
            </a:pPr>
            <a:endParaRPr lang="tr-TR" altLang="tr-TR" sz="2600" smtClean="0"/>
          </a:p>
          <a:p>
            <a:pPr eaLnBrk="1" hangingPunct="1">
              <a:lnSpc>
                <a:spcPct val="90000"/>
              </a:lnSpc>
            </a:pPr>
            <a:r>
              <a:rPr lang="tr-TR" altLang="tr-TR" sz="2600" smtClean="0"/>
              <a:t> 7-Divan edebiyatıyla yetiştikleri için divan edebiyatının iyi ve kötü yanlarını çok iyi bilirler;Divan edebiyatına sırt çevirirken sırtlarını halka dayarlar ve güçlerini halktan alırlar.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anim calcmode="lin" valueType="num">
                                      <p:cBhvr>
                                        <p:cTn id="8"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945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9459">
                                            <p:txEl>
                                              <p:pRg st="2" end="2"/>
                                            </p:txEl>
                                          </p:spTgt>
                                        </p:tgtEl>
                                        <p:attrNameLst>
                                          <p:attrName>style.visibility</p:attrName>
                                        </p:attrNameLst>
                                      </p:cBhvr>
                                      <p:to>
                                        <p:strVal val="visible"/>
                                      </p:to>
                                    </p:set>
                                    <p:animEffect transition="in" filter="fade">
                                      <p:cBhvr>
                                        <p:cTn id="14" dur="500"/>
                                        <p:tgtEl>
                                          <p:spTgt spid="19459">
                                            <p:txEl>
                                              <p:pRg st="2" end="2"/>
                                            </p:txEl>
                                          </p:spTgt>
                                        </p:tgtEl>
                                      </p:cBhvr>
                                    </p:animEffect>
                                    <p:anim calcmode="lin" valueType="num">
                                      <p:cBhvr>
                                        <p:cTn id="15"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19459">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20483" name="Rectangle 3"/>
          <p:cNvSpPr>
            <a:spLocks noGrp="1" noChangeArrowheads="1"/>
          </p:cNvSpPr>
          <p:nvPr>
            <p:ph type="body" idx="1"/>
          </p:nvPr>
        </p:nvSpPr>
        <p:spPr/>
        <p:txBody>
          <a:bodyPr/>
          <a:lstStyle/>
          <a:p>
            <a:pPr eaLnBrk="1" hangingPunct="1"/>
            <a:r>
              <a:rPr lang="tr-TR" altLang="tr-TR" smtClean="0"/>
              <a:t>8-Batıdan aldıkları türlerin sadece bir tanesiyle uğraşmakla yetinmezler hemen hemen bütün türlerde eser verirler.</a:t>
            </a:r>
          </a:p>
          <a:p>
            <a:pPr eaLnBrk="1" hangingPunct="1"/>
            <a:r>
              <a:rPr lang="tr-TR" altLang="tr-TR" smtClean="0"/>
              <a:t>9-Tanzimat sanatçılarının hemen hepsi çok yönlü kişilerdir.Edebiyatçı, devlet memuru,siyasetçi ve mücadele adamıdırlar.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18435" name="Rectangle 2"/>
          <p:cNvSpPr>
            <a:spLocks noGrp="1" noChangeArrowheads="1"/>
          </p:cNvSpPr>
          <p:nvPr>
            <p:ph type="title"/>
          </p:nvPr>
        </p:nvSpPr>
        <p:spPr/>
        <p:txBody>
          <a:bodyPr/>
          <a:lstStyle/>
          <a:p>
            <a:pPr eaLnBrk="1" hangingPunct="1"/>
            <a:r>
              <a:rPr lang="tr-TR" altLang="tr-TR" sz="3800" b="1" smtClean="0">
                <a:solidFill>
                  <a:schemeClr val="tx1"/>
                </a:solidFill>
              </a:rPr>
              <a:t>Tanzimat Edebiyatının Amacı</a:t>
            </a:r>
          </a:p>
        </p:txBody>
      </p:sp>
      <p:sp>
        <p:nvSpPr>
          <p:cNvPr id="21507" name="Rectangle 3"/>
          <p:cNvSpPr>
            <a:spLocks noGrp="1" noChangeArrowheads="1"/>
          </p:cNvSpPr>
          <p:nvPr>
            <p:ph type="body" idx="1"/>
          </p:nvPr>
        </p:nvSpPr>
        <p:spPr/>
        <p:txBody>
          <a:bodyPr/>
          <a:lstStyle/>
          <a:p>
            <a:pPr eaLnBrk="1" hangingPunct="1">
              <a:lnSpc>
                <a:spcPct val="90000"/>
              </a:lnSpc>
            </a:pPr>
            <a:r>
              <a:rPr lang="tr-TR" altLang="tr-TR" sz="2100" b="1" smtClean="0"/>
              <a:t>1-</a:t>
            </a:r>
            <a:r>
              <a:rPr lang="tr-TR" altLang="tr-TR" sz="2100" smtClean="0"/>
              <a:t>Eski edebiyatı yıkmak yerine sosyal hayatla geniş ölçüde ilgili yeni ve inkılapçı bir edebiyat getirmek.</a:t>
            </a:r>
            <a:endParaRPr lang="tr-TR" altLang="tr-TR" sz="2100" b="1" smtClean="0"/>
          </a:p>
          <a:p>
            <a:pPr eaLnBrk="1" hangingPunct="1">
              <a:lnSpc>
                <a:spcPct val="90000"/>
              </a:lnSpc>
            </a:pPr>
            <a:r>
              <a:rPr lang="tr-TR" altLang="tr-TR" sz="2100" b="1" smtClean="0"/>
              <a:t>2-</a:t>
            </a:r>
            <a:r>
              <a:rPr lang="tr-TR" altLang="tr-TR" sz="2100" smtClean="0"/>
              <a:t>Halka halk diliyle hitap ederek yeni edebiyatı ve yeni fikirleri  çok büyük sosyal ve siyasi buhran içerisinde  bulunan millete geniş ölçüde tanıtmak.</a:t>
            </a:r>
            <a:endParaRPr lang="tr-TR" altLang="tr-TR" sz="2100" b="1" smtClean="0"/>
          </a:p>
          <a:p>
            <a:pPr eaLnBrk="1" hangingPunct="1">
              <a:lnSpc>
                <a:spcPct val="90000"/>
              </a:lnSpc>
            </a:pPr>
            <a:r>
              <a:rPr lang="tr-TR" altLang="tr-TR" sz="2100" b="1" smtClean="0"/>
              <a:t>3- </a:t>
            </a:r>
            <a:r>
              <a:rPr lang="tr-TR" altLang="tr-TR" sz="2100" smtClean="0"/>
              <a:t>Millet,vatan,hürriyet,eşitlik,adalet,fikir,meşrutiyet rejimi gibi kavramları tanıtarak bunları yeniden kurmak.</a:t>
            </a:r>
          </a:p>
          <a:p>
            <a:pPr eaLnBrk="1" hangingPunct="1">
              <a:lnSpc>
                <a:spcPct val="90000"/>
              </a:lnSpc>
              <a:buFont typeface="Wingdings" pitchFamily="2" charset="2"/>
              <a:buNone/>
            </a:pPr>
            <a:r>
              <a:rPr lang="tr-TR" altLang="tr-TR" sz="210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2" end="2"/>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1507">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22530" name="Rectangle 2"/>
          <p:cNvSpPr>
            <a:spLocks noGrp="1" noChangeArrowheads="1"/>
          </p:cNvSpPr>
          <p:nvPr>
            <p:ph type="title"/>
          </p:nvPr>
        </p:nvSpPr>
        <p:spPr/>
        <p:txBody>
          <a:bodyPr/>
          <a:lstStyle/>
          <a:p>
            <a:pPr eaLnBrk="1" hangingPunct="1"/>
            <a:r>
              <a:rPr lang="tr-TR" altLang="tr-TR" sz="3200" b="1" smtClean="0">
                <a:solidFill>
                  <a:schemeClr val="tx1"/>
                </a:solidFill>
              </a:rPr>
              <a:t>Tanzimat</a:t>
            </a:r>
            <a:r>
              <a:rPr lang="tr-TR" altLang="tr-TR" sz="3200" smtClean="0">
                <a:solidFill>
                  <a:schemeClr val="tx1"/>
                </a:solidFill>
              </a:rPr>
              <a:t> </a:t>
            </a:r>
            <a:r>
              <a:rPr lang="tr-TR" altLang="tr-TR" sz="3200" b="1" smtClean="0">
                <a:solidFill>
                  <a:schemeClr val="tx1"/>
                </a:solidFill>
              </a:rPr>
              <a:t>Edebiyatının Dönemleri</a:t>
            </a:r>
            <a:br>
              <a:rPr lang="tr-TR" altLang="tr-TR" sz="3200" b="1" smtClean="0">
                <a:solidFill>
                  <a:schemeClr val="tx1"/>
                </a:solidFill>
              </a:rPr>
            </a:br>
            <a:endParaRPr lang="tr-TR" altLang="tr-TR" sz="3200" b="1" smtClean="0">
              <a:solidFill>
                <a:schemeClr val="tx1"/>
              </a:solidFill>
            </a:endParaRPr>
          </a:p>
        </p:txBody>
      </p:sp>
      <p:sp>
        <p:nvSpPr>
          <p:cNvPr id="22531" name="Rectangle 3"/>
          <p:cNvSpPr>
            <a:spLocks noGrp="1" noChangeArrowheads="1"/>
          </p:cNvSpPr>
          <p:nvPr>
            <p:ph type="body" idx="1"/>
          </p:nvPr>
        </p:nvSpPr>
        <p:spPr/>
        <p:txBody>
          <a:bodyPr/>
          <a:lstStyle/>
          <a:p>
            <a:pPr algn="ctr" eaLnBrk="1" hangingPunct="1">
              <a:lnSpc>
                <a:spcPct val="80000"/>
              </a:lnSpc>
              <a:buFont typeface="Wingdings" pitchFamily="2" charset="2"/>
              <a:buNone/>
            </a:pPr>
            <a:r>
              <a:rPr lang="tr-TR" altLang="tr-TR" sz="2600" b="1" smtClean="0">
                <a:solidFill>
                  <a:schemeClr val="tx1"/>
                </a:solidFill>
              </a:rPr>
              <a:t>I.Dönem Tanzimat Edebiyatı</a:t>
            </a:r>
          </a:p>
          <a:p>
            <a:pPr algn="ctr" eaLnBrk="1" hangingPunct="1">
              <a:lnSpc>
                <a:spcPct val="80000"/>
              </a:lnSpc>
              <a:buFont typeface="Wingdings" pitchFamily="2" charset="2"/>
              <a:buNone/>
            </a:pPr>
            <a:r>
              <a:rPr lang="tr-TR" altLang="tr-TR" sz="2600" b="1" smtClean="0">
                <a:solidFill>
                  <a:schemeClr val="tx1"/>
                </a:solidFill>
              </a:rPr>
              <a:t>Özelikleri</a:t>
            </a:r>
            <a:endParaRPr lang="tr-TR" altLang="tr-TR" sz="2600" smtClean="0">
              <a:solidFill>
                <a:schemeClr val="tx1"/>
              </a:solidFill>
            </a:endParaRPr>
          </a:p>
          <a:p>
            <a:pPr eaLnBrk="1" hangingPunct="1">
              <a:lnSpc>
                <a:spcPct val="80000"/>
              </a:lnSpc>
            </a:pPr>
            <a:r>
              <a:rPr lang="tr-TR" altLang="tr-TR" sz="2600" smtClean="0"/>
              <a:t>1-Bu dönem sanatçıları ‘Sanat toplum için ‘görüşünü benimsemişlerdir.</a:t>
            </a:r>
          </a:p>
          <a:p>
            <a:pPr eaLnBrk="1" hangingPunct="1">
              <a:lnSpc>
                <a:spcPct val="80000"/>
              </a:lnSpc>
            </a:pPr>
            <a:r>
              <a:rPr lang="tr-TR" altLang="tr-TR" sz="2600" smtClean="0"/>
              <a:t>2-Dilde sadeleşme amaçlanmış ama uygulanmamıştır.</a:t>
            </a:r>
          </a:p>
          <a:p>
            <a:pPr eaLnBrk="1" hangingPunct="1">
              <a:lnSpc>
                <a:spcPct val="80000"/>
              </a:lnSpc>
            </a:pPr>
            <a:r>
              <a:rPr lang="tr-TR" altLang="tr-TR" sz="2600" smtClean="0"/>
              <a:t>3-Fransız yazarlardan etkilenmişlerdir</a:t>
            </a:r>
          </a:p>
          <a:p>
            <a:pPr eaLnBrk="1" hangingPunct="1">
              <a:lnSpc>
                <a:spcPct val="80000"/>
              </a:lnSpc>
            </a:pPr>
            <a:r>
              <a:rPr lang="tr-TR" altLang="tr-TR" sz="2600" smtClean="0"/>
              <a:t>4-Romantizm akımından etkilenmişler bu nedenle eserlerdeki kişiler hastalıklı ve veremli kişilerdir.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2000"/>
                                        <p:tgtEl>
                                          <p:spTgt spid="225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531"/>
                                        </p:tgtEl>
                                        <p:attrNameLst>
                                          <p:attrName>style.visibility</p:attrName>
                                        </p:attrNameLst>
                                      </p:cBhvr>
                                      <p:to>
                                        <p:strVal val="visible"/>
                                      </p:to>
                                    </p:set>
                                    <p:animEffect transition="in" filter="fade">
                                      <p:cBhvr>
                                        <p:cTn id="10" dur="20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23555" name="Rectangle 3"/>
          <p:cNvSpPr>
            <a:spLocks noGrp="1" noChangeArrowheads="1"/>
          </p:cNvSpPr>
          <p:nvPr>
            <p:ph type="body" idx="1"/>
          </p:nvPr>
        </p:nvSpPr>
        <p:spPr/>
        <p:txBody>
          <a:bodyPr/>
          <a:lstStyle/>
          <a:p>
            <a:pPr eaLnBrk="1" hangingPunct="1">
              <a:lnSpc>
                <a:spcPct val="90000"/>
              </a:lnSpc>
            </a:pPr>
            <a:r>
              <a:rPr lang="tr-TR" altLang="tr-TR" sz="2100" smtClean="0"/>
              <a:t>5-Şiirde estetik güzellik yerine işlenen konu ön plana çıkmıştır. Yani içerik ön plandadır.</a:t>
            </a:r>
          </a:p>
          <a:p>
            <a:pPr eaLnBrk="1" hangingPunct="1">
              <a:lnSpc>
                <a:spcPct val="90000"/>
              </a:lnSpc>
            </a:pPr>
            <a:r>
              <a:rPr lang="tr-TR" altLang="tr-TR" sz="2100" smtClean="0"/>
              <a:t>6-Bu dönemde yazılan romanlar roman tekniği açısından zayıftırlar. Romanda yer yer konu kesilip okura ansiklopedik bilgi verilir.</a:t>
            </a:r>
          </a:p>
          <a:p>
            <a:pPr eaLnBrk="1" hangingPunct="1">
              <a:lnSpc>
                <a:spcPct val="90000"/>
              </a:lnSpc>
            </a:pPr>
            <a:r>
              <a:rPr lang="tr-TR" altLang="tr-TR" sz="2100" smtClean="0"/>
              <a:t>7-Noktalama işaretleri ilk defa bu dönemde kullanılmıştır.</a:t>
            </a:r>
          </a:p>
          <a:p>
            <a:pPr eaLnBrk="1" hangingPunct="1">
              <a:lnSpc>
                <a:spcPct val="90000"/>
              </a:lnSpc>
            </a:pPr>
            <a:r>
              <a:rPr lang="tr-TR" altLang="tr-TR" sz="2100" smtClean="0"/>
              <a:t>8-Batı edebiyatından yeni türler edebiyatımıza sokulmuş ayrıca bizim edebiyatımızdaki türlerde yenileştirilmiştir.</a:t>
            </a:r>
          </a:p>
          <a:p>
            <a:pPr eaLnBrk="1" hangingPunct="1">
              <a:lnSpc>
                <a:spcPct val="90000"/>
              </a:lnSpc>
            </a:pPr>
            <a:r>
              <a:rPr lang="tr-TR" altLang="tr-TR" sz="2100" smtClean="0"/>
              <a:t>9-Şiirde eski şekiller kullanılmış yeni konular işlenmiştir.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2000"/>
                                        <p:tgtEl>
                                          <p:spTgt spid="23555">
                                            <p:txEl>
                                              <p:pRg st="0" end="0"/>
                                            </p:txEl>
                                          </p:spTgt>
                                        </p:tgtEl>
                                      </p:cBhvr>
                                    </p:animEffect>
                                  </p:childTnLst>
                                  <p:subTnLst>
                                    <p:animClr clrSpc="rgb" dir="cw">
                                      <p:cBhvr override="childStyle">
                                        <p:cTn dur="1" fill="hold" display="0" masterRel="nextClick" afterEffect="1"/>
                                        <p:tgtEl>
                                          <p:spTgt spid="23555">
                                            <p:txEl>
                                              <p:pRg st="0" end="0"/>
                                            </p:txEl>
                                          </p:spTgt>
                                        </p:tgtEl>
                                        <p:attrNameLst>
                                          <p:attrName>ppt_c</p:attrName>
                                        </p:attrNameLst>
                                      </p:cBhvr>
                                      <p:to>
                                        <a:schemeClr val="bg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fade">
                                      <p:cBhvr>
                                        <p:cTn id="12" dur="2000"/>
                                        <p:tgtEl>
                                          <p:spTgt spid="23555">
                                            <p:txEl>
                                              <p:pRg st="1" end="1"/>
                                            </p:txEl>
                                          </p:spTgt>
                                        </p:tgtEl>
                                      </p:cBhvr>
                                    </p:animEffect>
                                  </p:childTnLst>
                                  <p:subTnLst>
                                    <p:animClr clrSpc="rgb" dir="cw">
                                      <p:cBhvr override="childStyle">
                                        <p:cTn dur="1" fill="hold" display="0" masterRel="nextClick" afterEffect="1"/>
                                        <p:tgtEl>
                                          <p:spTgt spid="23555">
                                            <p:txEl>
                                              <p:pRg st="1" end="1"/>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fade">
                                      <p:cBhvr>
                                        <p:cTn id="17" dur="2000"/>
                                        <p:tgtEl>
                                          <p:spTgt spid="23555">
                                            <p:txEl>
                                              <p:pRg st="2" end="2"/>
                                            </p:txEl>
                                          </p:spTgt>
                                        </p:tgtEl>
                                      </p:cBhvr>
                                    </p:animEffect>
                                  </p:childTnLst>
                                  <p:subTnLst>
                                    <p:animClr clrSpc="rgb" dir="cw">
                                      <p:cBhvr override="childStyle">
                                        <p:cTn dur="1" fill="hold" display="0" masterRel="nextClick" afterEffect="1"/>
                                        <p:tgtEl>
                                          <p:spTgt spid="23555">
                                            <p:txEl>
                                              <p:pRg st="2" end="2"/>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fade">
                                      <p:cBhvr>
                                        <p:cTn id="22" dur="2000"/>
                                        <p:tgtEl>
                                          <p:spTgt spid="23555">
                                            <p:txEl>
                                              <p:pRg st="3" end="3"/>
                                            </p:txEl>
                                          </p:spTgt>
                                        </p:tgtEl>
                                      </p:cBhvr>
                                    </p:animEffect>
                                  </p:childTnLst>
                                  <p:subTnLst>
                                    <p:animClr clrSpc="rgb" dir="cw">
                                      <p:cBhvr override="childStyle">
                                        <p:cTn dur="1" fill="hold" display="0" masterRel="nextClick" afterEffect="1"/>
                                        <p:tgtEl>
                                          <p:spTgt spid="23555">
                                            <p:txEl>
                                              <p:pRg st="3" end="3"/>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fade">
                                      <p:cBhvr>
                                        <p:cTn id="27" dur="2000"/>
                                        <p:tgtEl>
                                          <p:spTgt spid="23555">
                                            <p:txEl>
                                              <p:pRg st="4" end="4"/>
                                            </p:txEl>
                                          </p:spTgt>
                                        </p:tgtEl>
                                      </p:cBhvr>
                                    </p:animEffect>
                                  </p:childTnLst>
                                  <p:subTnLst>
                                    <p:animClr clrSpc="rgb" dir="cw">
                                      <p:cBhvr override="childStyle">
                                        <p:cTn dur="1" fill="hold" display="0" masterRel="nextClick" afterEffect="1"/>
                                        <p:tgtEl>
                                          <p:spTgt spid="23555">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24579" name="Rectangle 3"/>
          <p:cNvSpPr>
            <a:spLocks noGrp="1" noChangeArrowheads="1"/>
          </p:cNvSpPr>
          <p:nvPr>
            <p:ph type="body" idx="1"/>
          </p:nvPr>
        </p:nvSpPr>
        <p:spPr/>
        <p:txBody>
          <a:bodyPr/>
          <a:lstStyle/>
          <a:p>
            <a:pPr eaLnBrk="1" hangingPunct="1">
              <a:lnSpc>
                <a:spcPct val="80000"/>
              </a:lnSpc>
            </a:pPr>
            <a:r>
              <a:rPr lang="tr-TR" altLang="tr-TR" sz="2100" smtClean="0"/>
              <a:t>10-Bu dönem sanatçılarının çoğunluğu devlet adamıdır.</a:t>
            </a:r>
          </a:p>
          <a:p>
            <a:pPr eaLnBrk="1" hangingPunct="1">
              <a:lnSpc>
                <a:spcPct val="80000"/>
              </a:lnSpc>
            </a:pPr>
            <a:r>
              <a:rPr lang="tr-TR" altLang="tr-TR" sz="2100" smtClean="0"/>
              <a:t>11-Hece ölçüsünü ve halk edebiyatını savunmuşlar ama uygulayamamış lardır.</a:t>
            </a:r>
          </a:p>
          <a:p>
            <a:pPr eaLnBrk="1" hangingPunct="1">
              <a:lnSpc>
                <a:spcPct val="80000"/>
              </a:lnSpc>
            </a:pPr>
            <a:r>
              <a:rPr lang="tr-TR" altLang="tr-TR" sz="2100" smtClean="0"/>
              <a:t>12-Divan edebiyatına şiddetle karşı çıkmışlar fakat ondan kopamamışlardır.</a:t>
            </a:r>
          </a:p>
          <a:p>
            <a:pPr eaLnBrk="1" hangingPunct="1">
              <a:lnSpc>
                <a:spcPct val="80000"/>
              </a:lnSpc>
            </a:pPr>
            <a:r>
              <a:rPr lang="tr-TR" altLang="tr-TR" sz="2100" smtClean="0"/>
              <a:t>13-Tanzimat edebiyatında her alanda ikilik görülür:</a:t>
            </a:r>
          </a:p>
          <a:p>
            <a:pPr eaLnBrk="1" hangingPunct="1">
              <a:lnSpc>
                <a:spcPct val="80000"/>
              </a:lnSpc>
              <a:buFont typeface="Wingdings" pitchFamily="2" charset="2"/>
              <a:buNone/>
            </a:pPr>
            <a:r>
              <a:rPr lang="tr-TR" altLang="tr-TR" sz="2100" smtClean="0"/>
              <a:t>    sade dil savunulur,ağır dil kullanılır</a:t>
            </a:r>
          </a:p>
          <a:p>
            <a:pPr eaLnBrk="1" hangingPunct="1">
              <a:lnSpc>
                <a:spcPct val="80000"/>
              </a:lnSpc>
              <a:buFont typeface="Wingdings" pitchFamily="2" charset="2"/>
              <a:buNone/>
            </a:pPr>
            <a:r>
              <a:rPr lang="tr-TR" altLang="tr-TR" sz="2100" smtClean="0"/>
              <a:t>    hece ölçüsü savunulur,aruz ölçüsü kullanılır</a:t>
            </a:r>
          </a:p>
          <a:p>
            <a:pPr eaLnBrk="1" hangingPunct="1">
              <a:lnSpc>
                <a:spcPct val="80000"/>
              </a:lnSpc>
              <a:buFont typeface="Wingdings" pitchFamily="2" charset="2"/>
              <a:buNone/>
            </a:pPr>
            <a:r>
              <a:rPr lang="tr-TR" altLang="tr-TR" sz="2100" smtClean="0"/>
              <a:t>    divan edebiyatı kötülenir,o tarzda eserler verilir vb.</a:t>
            </a:r>
          </a:p>
          <a:p>
            <a:pPr eaLnBrk="1" hangingPunct="1">
              <a:lnSpc>
                <a:spcPct val="80000"/>
              </a:lnSpc>
            </a:pPr>
            <a:r>
              <a:rPr lang="tr-TR" altLang="tr-TR" sz="2100" smtClean="0"/>
              <a:t>14-Bu dönemin sanatçıları;Şinasi,Namık Kemal,Ahmet Mithat Efendi, Ahmet Vefik Paşa’dır.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000">
                                          <p:stCondLst>
                                            <p:cond delay="0"/>
                                          </p:stCondLst>
                                        </p:cTn>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fade">
                                      <p:cBhvr>
                                        <p:cTn id="12" dur="1000">
                                          <p:stCondLst>
                                            <p:cond delay="0"/>
                                          </p:stCondLst>
                                        </p:cTn>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fade">
                                      <p:cBhvr>
                                        <p:cTn id="17" dur="1000">
                                          <p:stCondLst>
                                            <p:cond delay="0"/>
                                          </p:stCondLst>
                                        </p:cTn>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fade">
                                      <p:cBhvr>
                                        <p:cTn id="22" dur="1000">
                                          <p:stCondLst>
                                            <p:cond delay="0"/>
                                          </p:stCondLst>
                                        </p:cTn>
                                        <p:tgtEl>
                                          <p:spTgt spid="24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fade">
                                      <p:cBhvr>
                                        <p:cTn id="27" dur="1000">
                                          <p:stCondLst>
                                            <p:cond delay="0"/>
                                          </p:stCondLst>
                                        </p:cTn>
                                        <p:tgtEl>
                                          <p:spTgt spid="245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579">
                                            <p:txEl>
                                              <p:pRg st="5" end="5"/>
                                            </p:txEl>
                                          </p:spTgt>
                                        </p:tgtEl>
                                        <p:attrNameLst>
                                          <p:attrName>style.visibility</p:attrName>
                                        </p:attrNameLst>
                                      </p:cBhvr>
                                      <p:to>
                                        <p:strVal val="visible"/>
                                      </p:to>
                                    </p:set>
                                    <p:animEffect transition="in" filter="fade">
                                      <p:cBhvr>
                                        <p:cTn id="32" dur="1000">
                                          <p:stCondLst>
                                            <p:cond delay="0"/>
                                          </p:stCondLst>
                                        </p:cTn>
                                        <p:tgtEl>
                                          <p:spTgt spid="2457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579">
                                            <p:txEl>
                                              <p:pRg st="6" end="6"/>
                                            </p:txEl>
                                          </p:spTgt>
                                        </p:tgtEl>
                                        <p:attrNameLst>
                                          <p:attrName>style.visibility</p:attrName>
                                        </p:attrNameLst>
                                      </p:cBhvr>
                                      <p:to>
                                        <p:strVal val="visible"/>
                                      </p:to>
                                    </p:set>
                                    <p:animEffect transition="in" filter="fade">
                                      <p:cBhvr>
                                        <p:cTn id="37" dur="1000">
                                          <p:stCondLst>
                                            <p:cond delay="0"/>
                                          </p:stCondLst>
                                        </p:cTn>
                                        <p:tgtEl>
                                          <p:spTgt spid="2457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4579">
                                            <p:txEl>
                                              <p:pRg st="7" end="7"/>
                                            </p:txEl>
                                          </p:spTgt>
                                        </p:tgtEl>
                                        <p:attrNameLst>
                                          <p:attrName>style.visibility</p:attrName>
                                        </p:attrNameLst>
                                      </p:cBhvr>
                                      <p:to>
                                        <p:strVal val="visible"/>
                                      </p:to>
                                    </p:set>
                                    <p:animEffect transition="in" filter="fade">
                                      <p:cBhvr>
                                        <p:cTn id="42" dur="1000">
                                          <p:stCondLst>
                                            <p:cond delay="0"/>
                                          </p:stCondLst>
                                        </p:cTn>
                                        <p:tgtEl>
                                          <p:spTgt spid="245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7171" name="Rectangle 3"/>
          <p:cNvSpPr>
            <a:spLocks noGrp="1" noChangeArrowheads="1"/>
          </p:cNvSpPr>
          <p:nvPr>
            <p:ph type="body" idx="1"/>
          </p:nvPr>
        </p:nvSpPr>
        <p:spPr/>
        <p:txBody>
          <a:bodyPr/>
          <a:lstStyle/>
          <a:p>
            <a:pPr eaLnBrk="1" hangingPunct="1">
              <a:lnSpc>
                <a:spcPct val="80000"/>
              </a:lnSpc>
            </a:pPr>
            <a:r>
              <a:rPr lang="tr-TR" altLang="tr-TR" sz="1900" smtClean="0"/>
              <a:t> Osmanlı Devleti,Batı’nın Rönesansla başlayıp çeşitli alanlardaki  reform hareketleriyle ilerleyişine ayak uyduramamış ve 17.yy.dan sonra gerilemeye başlamıştır.</a:t>
            </a:r>
          </a:p>
          <a:p>
            <a:pPr eaLnBrk="1" hangingPunct="1">
              <a:lnSpc>
                <a:spcPct val="80000"/>
              </a:lnSpc>
            </a:pPr>
            <a:r>
              <a:rPr lang="tr-TR" altLang="tr-TR" sz="1900" smtClean="0"/>
              <a:t>     Siyasi ve toplumsal hayatta ortaya çıkan bu gerileme edebi hayatta da kendini göstermiştir.3 Kasım 1839 tarihinde Mustafa Reşit Paşa tarafından Gülhane Parkı’nda okunan Tanzimat Fermanı(Gülhane Hattı Humayunu)ile hem siyasi hem de  edebiyat alanında yeni bir dönem başlamıştır.</a:t>
            </a:r>
          </a:p>
          <a:p>
            <a:pPr eaLnBrk="1" hangingPunct="1">
              <a:lnSpc>
                <a:spcPct val="80000"/>
              </a:lnSpc>
            </a:pPr>
            <a:r>
              <a:rPr lang="tr-TR" altLang="tr-TR" sz="1900" smtClean="0"/>
              <a:t>       Tanzimat Edebiyatının başlangıcı ,Tercüman-ı Ahval gazetesinin 1860’daki yayın hayatına başlaması kabul edilir. Tanzimat ile birlikte Türk edebiyatına yeni türler girmiştir ve bu dönemde Batı’dan çeviriler yapılmış ya da ilk örnekleri verilmiştir.Şimdi bu yeni türleri görelim: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25602" name="Rectangle 2"/>
          <p:cNvSpPr>
            <a:spLocks noGrp="1" noChangeArrowheads="1"/>
          </p:cNvSpPr>
          <p:nvPr>
            <p:ph type="title"/>
          </p:nvPr>
        </p:nvSpPr>
        <p:spPr/>
        <p:txBody>
          <a:bodyPr/>
          <a:lstStyle/>
          <a:p>
            <a:pPr algn="ctr" eaLnBrk="1" hangingPunct="1"/>
            <a:r>
              <a:rPr lang="tr-TR" altLang="tr-TR" b="1" smtClean="0">
                <a:solidFill>
                  <a:schemeClr val="tx1"/>
                </a:solidFill>
              </a:rPr>
              <a:t>NAMIK KEMAL </a:t>
            </a:r>
            <a:br>
              <a:rPr lang="tr-TR" altLang="tr-TR" b="1" smtClean="0">
                <a:solidFill>
                  <a:schemeClr val="tx1"/>
                </a:solidFill>
              </a:rPr>
            </a:br>
            <a:r>
              <a:rPr lang="tr-TR" altLang="tr-TR" b="1" smtClean="0"/>
              <a:t>(1840-1888)(ROMANTİK)</a:t>
            </a:r>
          </a:p>
        </p:txBody>
      </p:sp>
      <p:sp>
        <p:nvSpPr>
          <p:cNvPr id="25603" name="Rectangle 3"/>
          <p:cNvSpPr>
            <a:spLocks noGrp="1" noChangeArrowheads="1"/>
          </p:cNvSpPr>
          <p:nvPr>
            <p:ph type="body" idx="1"/>
          </p:nvPr>
        </p:nvSpPr>
        <p:spPr/>
        <p:txBody>
          <a:bodyPr/>
          <a:lstStyle/>
          <a:p>
            <a:pPr eaLnBrk="1" hangingPunct="1">
              <a:lnSpc>
                <a:spcPct val="80000"/>
              </a:lnSpc>
            </a:pPr>
            <a:endParaRPr lang="tr-TR" altLang="tr-TR" sz="1700" b="1" smtClean="0"/>
          </a:p>
          <a:p>
            <a:pPr eaLnBrk="1" hangingPunct="1">
              <a:lnSpc>
                <a:spcPct val="80000"/>
              </a:lnSpc>
            </a:pPr>
            <a:r>
              <a:rPr lang="tr-TR" altLang="tr-TR" sz="1700" b="1" smtClean="0"/>
              <a:t>   </a:t>
            </a:r>
            <a:r>
              <a:rPr lang="tr-TR" altLang="tr-TR" sz="1700" smtClean="0"/>
              <a:t>Edebiyatımızda “vatan şairi” olarak bilinir.Eserlerinde çoğunlukla toplumsal konuları işlemiştir.(vatan,millet,hürriyet vb.) Sanat toplum için görüşüne bağlı kalmıştır.Edebiyatımızda ilk edebi romanı </a:t>
            </a:r>
            <a:r>
              <a:rPr lang="tr-TR" altLang="tr-TR" sz="1700" b="1" smtClean="0"/>
              <a:t>İntibah</a:t>
            </a:r>
            <a:r>
              <a:rPr lang="tr-TR" altLang="tr-TR" sz="1700" smtClean="0"/>
              <a:t> ve ilk tarihi roman </a:t>
            </a:r>
            <a:r>
              <a:rPr lang="tr-TR" altLang="tr-TR" sz="1700" b="1" smtClean="0"/>
              <a:t>Cezmi </a:t>
            </a:r>
            <a:r>
              <a:rPr lang="tr-TR" altLang="tr-TR" sz="1700" smtClean="0"/>
              <a:t>’yi yazmıştır.</a:t>
            </a:r>
          </a:p>
          <a:p>
            <a:pPr eaLnBrk="1" hangingPunct="1">
              <a:lnSpc>
                <a:spcPct val="80000"/>
              </a:lnSpc>
            </a:pPr>
            <a:r>
              <a:rPr lang="tr-TR" altLang="tr-TR" sz="1700" smtClean="0"/>
              <a:t>   Namık Kemal yeni edebiyatı savunmakla birlikte şiirde şekil bakımından yenici olmayan bir şairdir.Divan edebiyatı nazım şekilleri ve aruz ölçüsünü kullanmıştır.Konu olarak yenilikçidir.</a:t>
            </a:r>
          </a:p>
          <a:p>
            <a:pPr eaLnBrk="1" hangingPunct="1">
              <a:lnSpc>
                <a:spcPct val="80000"/>
              </a:lnSpc>
            </a:pPr>
            <a:r>
              <a:rPr lang="tr-TR" altLang="tr-TR" sz="1700" smtClean="0"/>
              <a:t>   Namık Kemalin bütün edebi türlerde eseri vardır.Tiyatro alanında altı eser vermiştir.Bunlar;Vatan Yahut Silistre,Gülnihal,Akif Bey,Zavallı Çocuk,Kara Bela,Celaleddin Harzemşah’dır. Celaleddin Harzemşah on beş perdelik bir oyun olup oynanmak için değil okunmak için yazılmıştır.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randombar(horizontal)">
                                      <p:cBhvr>
                                        <p:cTn id="7" dur="5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randombar(horizontal)">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randombar(horizontal)">
                                      <p:cBhvr>
                                        <p:cTn id="17" dur="500"/>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randombar(horizontal)">
                                      <p:cBhvr>
                                        <p:cTn id="22"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26627" name="Rectangle 3"/>
          <p:cNvSpPr>
            <a:spLocks noGrp="1" noChangeArrowheads="1"/>
          </p:cNvSpPr>
          <p:nvPr>
            <p:ph type="body" idx="1"/>
          </p:nvPr>
        </p:nvSpPr>
        <p:spPr/>
        <p:txBody>
          <a:bodyPr/>
          <a:lstStyle/>
          <a:p>
            <a:pPr eaLnBrk="1" hangingPunct="1">
              <a:lnSpc>
                <a:spcPct val="80000"/>
              </a:lnSpc>
            </a:pPr>
            <a:r>
              <a:rPr lang="tr-TR" altLang="tr-TR" sz="2100" smtClean="0"/>
              <a:t>Namık Kemal eski edebiyat ve yeni edebiyat  konularında görüş ayrılığına düştüğü Ziya Paşa’nın Harabat’ını tenkit etmek için Tahrib-i Harabat’ı ve Takib-i Harabat’ı yazmıştır.</a:t>
            </a:r>
          </a:p>
          <a:p>
            <a:pPr eaLnBrk="1" hangingPunct="1">
              <a:lnSpc>
                <a:spcPct val="80000"/>
              </a:lnSpc>
            </a:pPr>
            <a:r>
              <a:rPr lang="tr-TR" altLang="tr-TR" sz="2100" smtClean="0"/>
              <a:t>       Tarih konusunda yazmış oldukları ise Kanije Muhasarası,Evrak-ı Perişan,Devr-i İstila,</a:t>
            </a:r>
          </a:p>
          <a:p>
            <a:pPr eaLnBrk="1" hangingPunct="1">
              <a:lnSpc>
                <a:spcPct val="80000"/>
              </a:lnSpc>
            </a:pPr>
            <a:r>
              <a:rPr lang="tr-TR" altLang="tr-TR" sz="2100" smtClean="0"/>
              <a:t>     Renan Müdafaanamesi islamiyeti savunan bir eleştirdir.</a:t>
            </a:r>
          </a:p>
          <a:p>
            <a:pPr eaLnBrk="1" hangingPunct="1">
              <a:lnSpc>
                <a:spcPct val="80000"/>
              </a:lnSpc>
            </a:pPr>
            <a:r>
              <a:rPr lang="tr-TR" altLang="tr-TR" sz="2100" smtClean="0"/>
              <a:t>İNTİBAH:Bu eserde Ali Bey adındaki bir kişinin Mahpeyker adındaki bir kadına aşık olması anlatılmaktadır.</a:t>
            </a:r>
          </a:p>
          <a:p>
            <a:pPr eaLnBrk="1" hangingPunct="1">
              <a:lnSpc>
                <a:spcPct val="80000"/>
              </a:lnSpc>
            </a:pPr>
            <a:r>
              <a:rPr lang="tr-TR" altLang="tr-TR" sz="2100" smtClean="0"/>
              <a:t>CEZMİ:Bu eserinde İslam birliği düşüncesi vardır.</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p:cTn id="7" dur="500" fill="hold"/>
                                        <p:tgtEl>
                                          <p:spTgt spid="2662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662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662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26627">
                                            <p:txEl>
                                              <p:pRg st="1" end="1"/>
                                            </p:txEl>
                                          </p:spTgt>
                                        </p:tgtEl>
                                        <p:attrNameLst>
                                          <p:attrName>style.visibility</p:attrName>
                                        </p:attrNameLst>
                                      </p:cBhvr>
                                      <p:to>
                                        <p:strVal val="visible"/>
                                      </p:to>
                                    </p:set>
                                    <p:anim calcmode="lin" valueType="num">
                                      <p:cBhvr>
                                        <p:cTn id="15" dur="500" fill="hold"/>
                                        <p:tgtEl>
                                          <p:spTgt spid="2662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662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662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26627">
                                            <p:txEl>
                                              <p:pRg st="2" end="2"/>
                                            </p:txEl>
                                          </p:spTgt>
                                        </p:tgtEl>
                                        <p:attrNameLst>
                                          <p:attrName>style.visibility</p:attrName>
                                        </p:attrNameLst>
                                      </p:cBhvr>
                                      <p:to>
                                        <p:strVal val="visible"/>
                                      </p:to>
                                    </p:set>
                                    <p:anim calcmode="lin" valueType="num">
                                      <p:cBhvr>
                                        <p:cTn id="23" dur="500" fill="hold"/>
                                        <p:tgtEl>
                                          <p:spTgt spid="2662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2662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2662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26627">
                                            <p:txEl>
                                              <p:pRg st="3" end="3"/>
                                            </p:txEl>
                                          </p:spTgt>
                                        </p:tgtEl>
                                        <p:attrNameLst>
                                          <p:attrName>style.visibility</p:attrName>
                                        </p:attrNameLst>
                                      </p:cBhvr>
                                      <p:to>
                                        <p:strVal val="visible"/>
                                      </p:to>
                                    </p:set>
                                    <p:anim calcmode="lin" valueType="num">
                                      <p:cBhvr>
                                        <p:cTn id="31" dur="500" fill="hold"/>
                                        <p:tgtEl>
                                          <p:spTgt spid="2662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662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662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26627">
                                            <p:txEl>
                                              <p:pRg st="4" end="4"/>
                                            </p:txEl>
                                          </p:spTgt>
                                        </p:tgtEl>
                                        <p:attrNameLst>
                                          <p:attrName>style.visibility</p:attrName>
                                        </p:attrNameLst>
                                      </p:cBhvr>
                                      <p:to>
                                        <p:strVal val="visible"/>
                                      </p:to>
                                    </p:set>
                                    <p:anim calcmode="lin" valueType="num">
                                      <p:cBhvr>
                                        <p:cTn id="39" dur="500" fill="hold"/>
                                        <p:tgtEl>
                                          <p:spTgt spid="2662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2662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2662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26627">
                                            <p:txEl>
                                              <p:pRg st="4" end="4"/>
                                            </p:txEl>
                                          </p:spTgt>
                                        </p:tgtEl>
                                        <p:attrNameLst>
                                          <p:attrName>ppt_y</p:attrName>
                                        </p:attrNameLst>
                                      </p:cBhvr>
                                      <p:tavLst>
                                        <p:tav tm="0">
                                          <p:val>
                                            <p:strVal val="#ppt_y"/>
                                          </p:val>
                                        </p:tav>
                                        <p:tav tm="100000">
                                          <p:val>
                                            <p:strVal val="#ppt_y"/>
                                          </p:val>
                                        </p:tav>
                                      </p:tavLst>
                                    </p:anim>
                                  </p:childTnLst>
                                </p:cTn>
                              </p:par>
                              <p:par>
                                <p:cTn id="43" presetID="39" presetClass="exit" presetSubtype="0" decel="100000" fill="hold" grpId="1" nodeType="withEffect">
                                  <p:stCondLst>
                                    <p:cond delay="0"/>
                                  </p:stCondLst>
                                  <p:childTnLst>
                                    <p:anim calcmode="lin" valueType="num">
                                      <p:cBhvr>
                                        <p:cTn id="44" dur="500" fill="hold"/>
                                        <p:tgtEl>
                                          <p:spTgt spid="26627">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45" dur="500" fill="hold"/>
                                        <p:tgtEl>
                                          <p:spTgt spid="26627">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46" dur="500" fill="hold"/>
                                        <p:tgtEl>
                                          <p:spTgt spid="26627">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47" dur="500" fill="hold"/>
                                        <p:tgtEl>
                                          <p:spTgt spid="26627">
                                            <p:txEl>
                                              <p:pRg st="0" end="0"/>
                                            </p:txEl>
                                          </p:spTgt>
                                        </p:tgtEl>
                                        <p:attrNameLst>
                                          <p:attrName>ppt_y</p:attrName>
                                        </p:attrNameLst>
                                      </p:cBhvr>
                                      <p:tavLst>
                                        <p:tav tm="0">
                                          <p:val>
                                            <p:strVal val="ppt_y"/>
                                          </p:val>
                                        </p:tav>
                                        <p:tav tm="100000">
                                          <p:val>
                                            <p:strVal val="ppt_y"/>
                                          </p:val>
                                        </p:tav>
                                      </p:tavLst>
                                    </p:anim>
                                    <p:set>
                                      <p:cBhvr>
                                        <p:cTn id="48" dur="1" fill="hold">
                                          <p:stCondLst>
                                            <p:cond delay="499"/>
                                          </p:stCondLst>
                                        </p:cTn>
                                        <p:tgtEl>
                                          <p:spTgt spid="26627">
                                            <p:txEl>
                                              <p:pRg st="0" end="0"/>
                                            </p:txEl>
                                          </p:spTgt>
                                        </p:tgtEl>
                                        <p:attrNameLst>
                                          <p:attrName>style.visibility</p:attrName>
                                        </p:attrNameLst>
                                      </p:cBhvr>
                                      <p:to>
                                        <p:strVal val="hidden"/>
                                      </p:to>
                                    </p:set>
                                  </p:childTnLst>
                                </p:cTn>
                              </p:par>
                              <p:par>
                                <p:cTn id="49" presetID="39" presetClass="exit" presetSubtype="0" decel="100000" fill="hold" grpId="1" nodeType="withEffect">
                                  <p:stCondLst>
                                    <p:cond delay="0"/>
                                  </p:stCondLst>
                                  <p:childTnLst>
                                    <p:anim calcmode="lin" valueType="num">
                                      <p:cBhvr>
                                        <p:cTn id="50" dur="500" fill="hold"/>
                                        <p:tgtEl>
                                          <p:spTgt spid="26627">
                                            <p:txEl>
                                              <p:pRg st="1" end="1"/>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51" dur="500" fill="hold"/>
                                        <p:tgtEl>
                                          <p:spTgt spid="26627">
                                            <p:txEl>
                                              <p:pRg st="1" end="1"/>
                                            </p:txEl>
                                          </p:spTgt>
                                        </p:tgtEl>
                                        <p:attrNameLst>
                                          <p:attrName>ppt_w</p:attrName>
                                        </p:attrNameLst>
                                      </p:cBhvr>
                                      <p:tavLst>
                                        <p:tav tm="0">
                                          <p:val>
                                            <p:strVal val="ppt_w"/>
                                          </p:val>
                                        </p:tav>
                                        <p:tav tm="50000">
                                          <p:val>
                                            <p:strVal val="ppt_w+.3"/>
                                          </p:val>
                                        </p:tav>
                                        <p:tav tm="100000">
                                          <p:val>
                                            <p:strVal val="ppt_w+.3"/>
                                          </p:val>
                                        </p:tav>
                                      </p:tavLst>
                                    </p:anim>
                                    <p:anim calcmode="lin" valueType="num">
                                      <p:cBhvr>
                                        <p:cTn id="52" dur="500" fill="hold"/>
                                        <p:tgtEl>
                                          <p:spTgt spid="26627">
                                            <p:txEl>
                                              <p:pRg st="1" end="1"/>
                                            </p:txEl>
                                          </p:spTgt>
                                        </p:tgtEl>
                                        <p:attrNameLst>
                                          <p:attrName>ppt_x</p:attrName>
                                        </p:attrNameLst>
                                      </p:cBhvr>
                                      <p:tavLst>
                                        <p:tav tm="0">
                                          <p:val>
                                            <p:strVal val="ppt_x"/>
                                          </p:val>
                                        </p:tav>
                                        <p:tav tm="50000">
                                          <p:val>
                                            <p:strVal val="ppt_x"/>
                                          </p:val>
                                        </p:tav>
                                        <p:tav tm="100000">
                                          <p:val>
                                            <p:strVal val="ppt_x-.3"/>
                                          </p:val>
                                        </p:tav>
                                      </p:tavLst>
                                    </p:anim>
                                    <p:anim calcmode="lin" valueType="num">
                                      <p:cBhvr>
                                        <p:cTn id="53" dur="500" fill="hold"/>
                                        <p:tgtEl>
                                          <p:spTgt spid="26627">
                                            <p:txEl>
                                              <p:pRg st="1" end="1"/>
                                            </p:txEl>
                                          </p:spTgt>
                                        </p:tgtEl>
                                        <p:attrNameLst>
                                          <p:attrName>ppt_y</p:attrName>
                                        </p:attrNameLst>
                                      </p:cBhvr>
                                      <p:tavLst>
                                        <p:tav tm="0">
                                          <p:val>
                                            <p:strVal val="ppt_y"/>
                                          </p:val>
                                        </p:tav>
                                        <p:tav tm="100000">
                                          <p:val>
                                            <p:strVal val="ppt_y"/>
                                          </p:val>
                                        </p:tav>
                                      </p:tavLst>
                                    </p:anim>
                                    <p:set>
                                      <p:cBhvr>
                                        <p:cTn id="54" dur="1" fill="hold">
                                          <p:stCondLst>
                                            <p:cond delay="499"/>
                                          </p:stCondLst>
                                        </p:cTn>
                                        <p:tgtEl>
                                          <p:spTgt spid="26627">
                                            <p:txEl>
                                              <p:pRg st="1" end="1"/>
                                            </p:txEl>
                                          </p:spTgt>
                                        </p:tgtEl>
                                        <p:attrNameLst>
                                          <p:attrName>style.visibility</p:attrName>
                                        </p:attrNameLst>
                                      </p:cBhvr>
                                      <p:to>
                                        <p:strVal val="hidden"/>
                                      </p:to>
                                    </p:set>
                                  </p:childTnLst>
                                </p:cTn>
                              </p:par>
                              <p:par>
                                <p:cTn id="55" presetID="39" presetClass="exit" presetSubtype="0" decel="100000" fill="hold" grpId="1" nodeType="withEffect">
                                  <p:stCondLst>
                                    <p:cond delay="0"/>
                                  </p:stCondLst>
                                  <p:childTnLst>
                                    <p:anim calcmode="lin" valueType="num">
                                      <p:cBhvr>
                                        <p:cTn id="56" dur="500" fill="hold"/>
                                        <p:tgtEl>
                                          <p:spTgt spid="26627">
                                            <p:txEl>
                                              <p:pRg st="2" end="2"/>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57" dur="500" fill="hold"/>
                                        <p:tgtEl>
                                          <p:spTgt spid="26627">
                                            <p:txEl>
                                              <p:pRg st="2" end="2"/>
                                            </p:txEl>
                                          </p:spTgt>
                                        </p:tgtEl>
                                        <p:attrNameLst>
                                          <p:attrName>ppt_w</p:attrName>
                                        </p:attrNameLst>
                                      </p:cBhvr>
                                      <p:tavLst>
                                        <p:tav tm="0">
                                          <p:val>
                                            <p:strVal val="ppt_w"/>
                                          </p:val>
                                        </p:tav>
                                        <p:tav tm="50000">
                                          <p:val>
                                            <p:strVal val="ppt_w+.3"/>
                                          </p:val>
                                        </p:tav>
                                        <p:tav tm="100000">
                                          <p:val>
                                            <p:strVal val="ppt_w+.3"/>
                                          </p:val>
                                        </p:tav>
                                      </p:tavLst>
                                    </p:anim>
                                    <p:anim calcmode="lin" valueType="num">
                                      <p:cBhvr>
                                        <p:cTn id="58" dur="500" fill="hold"/>
                                        <p:tgtEl>
                                          <p:spTgt spid="26627">
                                            <p:txEl>
                                              <p:pRg st="2" end="2"/>
                                            </p:txEl>
                                          </p:spTgt>
                                        </p:tgtEl>
                                        <p:attrNameLst>
                                          <p:attrName>ppt_x</p:attrName>
                                        </p:attrNameLst>
                                      </p:cBhvr>
                                      <p:tavLst>
                                        <p:tav tm="0">
                                          <p:val>
                                            <p:strVal val="ppt_x"/>
                                          </p:val>
                                        </p:tav>
                                        <p:tav tm="50000">
                                          <p:val>
                                            <p:strVal val="ppt_x"/>
                                          </p:val>
                                        </p:tav>
                                        <p:tav tm="100000">
                                          <p:val>
                                            <p:strVal val="ppt_x-.3"/>
                                          </p:val>
                                        </p:tav>
                                      </p:tavLst>
                                    </p:anim>
                                    <p:anim calcmode="lin" valueType="num">
                                      <p:cBhvr>
                                        <p:cTn id="59" dur="500" fill="hold"/>
                                        <p:tgtEl>
                                          <p:spTgt spid="26627">
                                            <p:txEl>
                                              <p:pRg st="2" end="2"/>
                                            </p:txEl>
                                          </p:spTgt>
                                        </p:tgtEl>
                                        <p:attrNameLst>
                                          <p:attrName>ppt_y</p:attrName>
                                        </p:attrNameLst>
                                      </p:cBhvr>
                                      <p:tavLst>
                                        <p:tav tm="0">
                                          <p:val>
                                            <p:strVal val="ppt_y"/>
                                          </p:val>
                                        </p:tav>
                                        <p:tav tm="100000">
                                          <p:val>
                                            <p:strVal val="ppt_y"/>
                                          </p:val>
                                        </p:tav>
                                      </p:tavLst>
                                    </p:anim>
                                    <p:set>
                                      <p:cBhvr>
                                        <p:cTn id="60" dur="1" fill="hold">
                                          <p:stCondLst>
                                            <p:cond delay="499"/>
                                          </p:stCondLst>
                                        </p:cTn>
                                        <p:tgtEl>
                                          <p:spTgt spid="26627">
                                            <p:txEl>
                                              <p:pRg st="2" end="2"/>
                                            </p:txEl>
                                          </p:spTgt>
                                        </p:tgtEl>
                                        <p:attrNameLst>
                                          <p:attrName>style.visibility</p:attrName>
                                        </p:attrNameLst>
                                      </p:cBhvr>
                                      <p:to>
                                        <p:strVal val="hidden"/>
                                      </p:to>
                                    </p:set>
                                  </p:childTnLst>
                                </p:cTn>
                              </p:par>
                              <p:par>
                                <p:cTn id="61" presetID="39" presetClass="exit" presetSubtype="0" decel="100000" fill="hold" grpId="1" nodeType="withEffect">
                                  <p:stCondLst>
                                    <p:cond delay="0"/>
                                  </p:stCondLst>
                                  <p:childTnLst>
                                    <p:anim calcmode="lin" valueType="num">
                                      <p:cBhvr>
                                        <p:cTn id="62" dur="500" fill="hold"/>
                                        <p:tgtEl>
                                          <p:spTgt spid="26627">
                                            <p:txEl>
                                              <p:pRg st="3" end="3"/>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63" dur="500" fill="hold"/>
                                        <p:tgtEl>
                                          <p:spTgt spid="26627">
                                            <p:txEl>
                                              <p:pRg st="3" end="3"/>
                                            </p:txEl>
                                          </p:spTgt>
                                        </p:tgtEl>
                                        <p:attrNameLst>
                                          <p:attrName>ppt_w</p:attrName>
                                        </p:attrNameLst>
                                      </p:cBhvr>
                                      <p:tavLst>
                                        <p:tav tm="0">
                                          <p:val>
                                            <p:strVal val="ppt_w"/>
                                          </p:val>
                                        </p:tav>
                                        <p:tav tm="50000">
                                          <p:val>
                                            <p:strVal val="ppt_w+.3"/>
                                          </p:val>
                                        </p:tav>
                                        <p:tav tm="100000">
                                          <p:val>
                                            <p:strVal val="ppt_w+.3"/>
                                          </p:val>
                                        </p:tav>
                                      </p:tavLst>
                                    </p:anim>
                                    <p:anim calcmode="lin" valueType="num">
                                      <p:cBhvr>
                                        <p:cTn id="64" dur="500" fill="hold"/>
                                        <p:tgtEl>
                                          <p:spTgt spid="26627">
                                            <p:txEl>
                                              <p:pRg st="3" end="3"/>
                                            </p:txEl>
                                          </p:spTgt>
                                        </p:tgtEl>
                                        <p:attrNameLst>
                                          <p:attrName>ppt_x</p:attrName>
                                        </p:attrNameLst>
                                      </p:cBhvr>
                                      <p:tavLst>
                                        <p:tav tm="0">
                                          <p:val>
                                            <p:strVal val="ppt_x"/>
                                          </p:val>
                                        </p:tav>
                                        <p:tav tm="50000">
                                          <p:val>
                                            <p:strVal val="ppt_x"/>
                                          </p:val>
                                        </p:tav>
                                        <p:tav tm="100000">
                                          <p:val>
                                            <p:strVal val="ppt_x-.3"/>
                                          </p:val>
                                        </p:tav>
                                      </p:tavLst>
                                    </p:anim>
                                    <p:anim calcmode="lin" valueType="num">
                                      <p:cBhvr>
                                        <p:cTn id="65" dur="500" fill="hold"/>
                                        <p:tgtEl>
                                          <p:spTgt spid="26627">
                                            <p:txEl>
                                              <p:pRg st="3" end="3"/>
                                            </p:txEl>
                                          </p:spTgt>
                                        </p:tgtEl>
                                        <p:attrNameLst>
                                          <p:attrName>ppt_y</p:attrName>
                                        </p:attrNameLst>
                                      </p:cBhvr>
                                      <p:tavLst>
                                        <p:tav tm="0">
                                          <p:val>
                                            <p:strVal val="ppt_y"/>
                                          </p:val>
                                        </p:tav>
                                        <p:tav tm="100000">
                                          <p:val>
                                            <p:strVal val="ppt_y"/>
                                          </p:val>
                                        </p:tav>
                                      </p:tavLst>
                                    </p:anim>
                                    <p:set>
                                      <p:cBhvr>
                                        <p:cTn id="66" dur="1" fill="hold">
                                          <p:stCondLst>
                                            <p:cond delay="499"/>
                                          </p:stCondLst>
                                        </p:cTn>
                                        <p:tgtEl>
                                          <p:spTgt spid="26627">
                                            <p:txEl>
                                              <p:pRg st="3" end="3"/>
                                            </p:txEl>
                                          </p:spTgt>
                                        </p:tgtEl>
                                        <p:attrNameLst>
                                          <p:attrName>style.visibility</p:attrName>
                                        </p:attrNameLst>
                                      </p:cBhvr>
                                      <p:to>
                                        <p:strVal val="hidden"/>
                                      </p:to>
                                    </p:set>
                                  </p:childTnLst>
                                </p:cTn>
                              </p:par>
                              <p:par>
                                <p:cTn id="67" presetID="39" presetClass="exit" presetSubtype="0" decel="100000" fill="hold" grpId="1" nodeType="withEffect">
                                  <p:stCondLst>
                                    <p:cond delay="0"/>
                                  </p:stCondLst>
                                  <p:childTnLst>
                                    <p:anim calcmode="lin" valueType="num">
                                      <p:cBhvr>
                                        <p:cTn id="68" dur="500" fill="hold"/>
                                        <p:tgtEl>
                                          <p:spTgt spid="26627">
                                            <p:txEl>
                                              <p:pRg st="4" end="4"/>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69" dur="500" fill="hold"/>
                                        <p:tgtEl>
                                          <p:spTgt spid="26627">
                                            <p:txEl>
                                              <p:pRg st="4" end="4"/>
                                            </p:txEl>
                                          </p:spTgt>
                                        </p:tgtEl>
                                        <p:attrNameLst>
                                          <p:attrName>ppt_w</p:attrName>
                                        </p:attrNameLst>
                                      </p:cBhvr>
                                      <p:tavLst>
                                        <p:tav tm="0">
                                          <p:val>
                                            <p:strVal val="ppt_w"/>
                                          </p:val>
                                        </p:tav>
                                        <p:tav tm="50000">
                                          <p:val>
                                            <p:strVal val="ppt_w+.3"/>
                                          </p:val>
                                        </p:tav>
                                        <p:tav tm="100000">
                                          <p:val>
                                            <p:strVal val="ppt_w+.3"/>
                                          </p:val>
                                        </p:tav>
                                      </p:tavLst>
                                    </p:anim>
                                    <p:anim calcmode="lin" valueType="num">
                                      <p:cBhvr>
                                        <p:cTn id="70" dur="500" fill="hold"/>
                                        <p:tgtEl>
                                          <p:spTgt spid="26627">
                                            <p:txEl>
                                              <p:pRg st="4" end="4"/>
                                            </p:txEl>
                                          </p:spTgt>
                                        </p:tgtEl>
                                        <p:attrNameLst>
                                          <p:attrName>ppt_x</p:attrName>
                                        </p:attrNameLst>
                                      </p:cBhvr>
                                      <p:tavLst>
                                        <p:tav tm="0">
                                          <p:val>
                                            <p:strVal val="ppt_x"/>
                                          </p:val>
                                        </p:tav>
                                        <p:tav tm="50000">
                                          <p:val>
                                            <p:strVal val="ppt_x"/>
                                          </p:val>
                                        </p:tav>
                                        <p:tav tm="100000">
                                          <p:val>
                                            <p:strVal val="ppt_x-.3"/>
                                          </p:val>
                                        </p:tav>
                                      </p:tavLst>
                                    </p:anim>
                                    <p:anim calcmode="lin" valueType="num">
                                      <p:cBhvr>
                                        <p:cTn id="71" dur="500" fill="hold"/>
                                        <p:tgtEl>
                                          <p:spTgt spid="26627">
                                            <p:txEl>
                                              <p:pRg st="4" end="4"/>
                                            </p:txEl>
                                          </p:spTgt>
                                        </p:tgtEl>
                                        <p:attrNameLst>
                                          <p:attrName>ppt_y</p:attrName>
                                        </p:attrNameLst>
                                      </p:cBhvr>
                                      <p:tavLst>
                                        <p:tav tm="0">
                                          <p:val>
                                            <p:strVal val="ppt_y"/>
                                          </p:val>
                                        </p:tav>
                                        <p:tav tm="100000">
                                          <p:val>
                                            <p:strVal val="ppt_y"/>
                                          </p:val>
                                        </p:tav>
                                      </p:tavLst>
                                    </p:anim>
                                    <p:set>
                                      <p:cBhvr>
                                        <p:cTn id="72" dur="1" fill="hold">
                                          <p:stCondLst>
                                            <p:cond delay="499"/>
                                          </p:stCondLst>
                                        </p:cTn>
                                        <p:tgtEl>
                                          <p:spTgt spid="26627">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26627" grpId="1" build="allAtOnce"/>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24579" name="Rectangle 2"/>
          <p:cNvSpPr>
            <a:spLocks noGrp="1" noChangeArrowheads="1"/>
          </p:cNvSpPr>
          <p:nvPr>
            <p:ph type="title"/>
          </p:nvPr>
        </p:nvSpPr>
        <p:spPr/>
        <p:txBody>
          <a:bodyPr/>
          <a:lstStyle/>
          <a:p>
            <a:pPr eaLnBrk="1" hangingPunct="1"/>
            <a:r>
              <a:rPr lang="tr-TR" altLang="tr-TR" b="1" smtClean="0">
                <a:solidFill>
                  <a:schemeClr val="tx1"/>
                </a:solidFill>
              </a:rPr>
              <a:t>ZİYA PAŞA(1825-1880)</a:t>
            </a:r>
          </a:p>
        </p:txBody>
      </p:sp>
      <p:sp>
        <p:nvSpPr>
          <p:cNvPr id="24580" name="Rectangle 3"/>
          <p:cNvSpPr>
            <a:spLocks noGrp="1" noChangeArrowheads="1"/>
          </p:cNvSpPr>
          <p:nvPr>
            <p:ph type="body" idx="1"/>
          </p:nvPr>
        </p:nvSpPr>
        <p:spPr/>
        <p:txBody>
          <a:bodyPr/>
          <a:lstStyle/>
          <a:p>
            <a:pPr eaLnBrk="1" hangingPunct="1">
              <a:lnSpc>
                <a:spcPct val="80000"/>
              </a:lnSpc>
            </a:pPr>
            <a:endParaRPr lang="tr-TR" altLang="tr-TR" sz="2100" b="1" smtClean="0"/>
          </a:p>
          <a:p>
            <a:pPr eaLnBrk="1" hangingPunct="1">
              <a:lnSpc>
                <a:spcPct val="80000"/>
              </a:lnSpc>
            </a:pPr>
            <a:r>
              <a:rPr lang="tr-TR" altLang="tr-TR" sz="2100" b="1" smtClean="0"/>
              <a:t>        </a:t>
            </a:r>
            <a:r>
              <a:rPr lang="tr-TR" altLang="tr-TR" sz="2100" smtClean="0"/>
              <a:t>Doğu kültürüyle yetişmiş daha sonraki dönemlerde batıya yönelmiştir. Yenilikçi fikirleri vardır.Ama bu fikirler eserlerinde görülmez.Eski ile yeniye gidip gelen bir yazardır bu nedenle Namık Kemal’le arası açılmıştır Önceki dönemlerinde Divan şiirini Türk şiiri olarak kabul etmez fakat daha sonra yayınlamış olduğu Harabat adlı eserinde ise bunun tersini söyler.  Arapça ve Farsça kelimelerle örülü bir dili vardır.Şiirleri divan üslubundadır hece ölçüsüyle bir türküsü vardır.</a:t>
            </a:r>
          </a:p>
          <a:p>
            <a:pPr eaLnBrk="1" hangingPunct="1">
              <a:lnSpc>
                <a:spcPct val="80000"/>
              </a:lnSpc>
            </a:pPr>
            <a:r>
              <a:rPr lang="tr-TR" altLang="tr-TR" sz="2100" smtClean="0"/>
              <a:t>           Gazeller ,kasideler yazmıştır.Edebiyatımızın en önemli Terci-i Bent ve Terkib-i Bent şairidir.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28675" name="Rectangle 3"/>
          <p:cNvSpPr>
            <a:spLocks noGrp="1" noChangeArrowheads="1"/>
          </p:cNvSpPr>
          <p:nvPr>
            <p:ph type="body" idx="1"/>
          </p:nvPr>
        </p:nvSpPr>
        <p:spPr/>
        <p:txBody>
          <a:bodyPr/>
          <a:lstStyle/>
          <a:p>
            <a:pPr eaLnBrk="1" hangingPunct="1">
              <a:lnSpc>
                <a:spcPct val="80000"/>
              </a:lnSpc>
            </a:pPr>
            <a:r>
              <a:rPr lang="tr-TR" altLang="tr-TR" sz="2100" smtClean="0"/>
              <a:t>** **Edebiyatımızda ilk edebiyat tarihi sayılan </a:t>
            </a:r>
            <a:r>
              <a:rPr lang="tr-TR" altLang="tr-TR" sz="2100" b="1" smtClean="0"/>
              <a:t>Haraba</a:t>
            </a:r>
            <a:r>
              <a:rPr lang="tr-TR" altLang="tr-TR" sz="2100" smtClean="0"/>
              <a:t>t adlı antolojiyi yazmıştır.Bu eserde divan edebiyatını övmüştür.</a:t>
            </a:r>
          </a:p>
          <a:p>
            <a:pPr eaLnBrk="1" hangingPunct="1">
              <a:lnSpc>
                <a:spcPct val="80000"/>
              </a:lnSpc>
            </a:pPr>
            <a:r>
              <a:rPr lang="tr-TR" altLang="tr-TR" sz="2100" smtClean="0"/>
              <a:t>          </a:t>
            </a:r>
            <a:r>
              <a:rPr lang="tr-TR" altLang="tr-TR" sz="2100" b="1" smtClean="0"/>
              <a:t>Zafername  </a:t>
            </a:r>
            <a:r>
              <a:rPr lang="tr-TR" altLang="tr-TR" sz="2100" smtClean="0"/>
              <a:t>adlı üç bölümlük manzum eserinde  Sadrazam Ali Paşa’nın tutum ve davranışlarını över görünürken üstü örtülü bir şekilde onu yermiştir. </a:t>
            </a:r>
          </a:p>
          <a:p>
            <a:pPr eaLnBrk="1" hangingPunct="1">
              <a:lnSpc>
                <a:spcPct val="80000"/>
              </a:lnSpc>
            </a:pPr>
            <a:r>
              <a:rPr lang="tr-TR" altLang="tr-TR" sz="2100" smtClean="0"/>
              <a:t>        Ziya Paşa’nın şiirleri ölümünden sonra </a:t>
            </a:r>
            <a:r>
              <a:rPr lang="tr-TR" altLang="tr-TR" sz="2100" b="1" smtClean="0"/>
              <a:t>Eş’ar-ı Ziya ve Külliyat-ı Ziya Paşa</a:t>
            </a:r>
            <a:r>
              <a:rPr lang="tr-TR" altLang="tr-TR" sz="2100" smtClean="0"/>
              <a:t> adlı kitaplarda toplanmıştır.  </a:t>
            </a:r>
          </a:p>
          <a:p>
            <a:pPr eaLnBrk="1" hangingPunct="1">
              <a:lnSpc>
                <a:spcPct val="80000"/>
              </a:lnSpc>
            </a:pPr>
            <a:r>
              <a:rPr lang="tr-TR" altLang="tr-TR" sz="2100" smtClean="0"/>
              <a:t>         </a:t>
            </a:r>
            <a:r>
              <a:rPr lang="tr-TR" altLang="tr-TR" sz="2100" b="1" smtClean="0"/>
              <a:t>**** Şiir ve İnşa</a:t>
            </a:r>
            <a:r>
              <a:rPr lang="tr-TR" altLang="tr-TR" sz="2100" smtClean="0"/>
              <a:t> adlı eserini Divan edebiyatını yermek amacıyla yazmıştır .Defter-i Amal adlı eserinde çocukluk anıların anlatmıştır.  Ayrıca Emile (jj. ROUSSAUE) çevirisiyle Rüya adlı röportaj eseri vardır.</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iterate type="lt">
                                    <p:tmAbs val="75"/>
                                  </p:iterate>
                                  <p:childTnLst>
                                    <p:set>
                                      <p:cBhvr>
                                        <p:cTn id="10" dur="1" fill="hold">
                                          <p:stCondLst>
                                            <p:cond delay="74"/>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75"/>
                                  </p:iterate>
                                  <p:childTnLst>
                                    <p:set>
                                      <p:cBhvr>
                                        <p:cTn id="14" dur="1" fill="hold">
                                          <p:stCondLst>
                                            <p:cond delay="74"/>
                                          </p:stCondLst>
                                        </p:cTn>
                                        <p:tgtEl>
                                          <p:spTgt spid="286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iterate type="lt">
                                    <p:tmAbs val="75"/>
                                  </p:iterate>
                                  <p:childTnLst>
                                    <p:set>
                                      <p:cBhvr>
                                        <p:cTn id="18" dur="1" fill="hold">
                                          <p:stCondLst>
                                            <p:cond delay="74"/>
                                          </p:stCondLst>
                                        </p:cTn>
                                        <p:tgtEl>
                                          <p:spTgt spid="286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29698" name="Rectangle 2"/>
          <p:cNvSpPr>
            <a:spLocks noGrp="1" noChangeArrowheads="1"/>
          </p:cNvSpPr>
          <p:nvPr>
            <p:ph type="title"/>
          </p:nvPr>
        </p:nvSpPr>
        <p:spPr>
          <a:xfrm>
            <a:off x="1476375" y="476250"/>
            <a:ext cx="7010400" cy="1527175"/>
          </a:xfrm>
        </p:spPr>
        <p:txBody>
          <a:bodyPr/>
          <a:lstStyle/>
          <a:p>
            <a:pPr algn="ctr" eaLnBrk="1" hangingPunct="1"/>
            <a:r>
              <a:rPr lang="tr-TR" altLang="tr-TR" sz="3800" b="1" smtClean="0">
                <a:solidFill>
                  <a:schemeClr val="tx1"/>
                </a:solidFill>
              </a:rPr>
              <a:t>ŞİNASİ  </a:t>
            </a:r>
            <a:br>
              <a:rPr lang="tr-TR" altLang="tr-TR" sz="3800" b="1" smtClean="0">
                <a:solidFill>
                  <a:schemeClr val="tx1"/>
                </a:solidFill>
              </a:rPr>
            </a:br>
            <a:r>
              <a:rPr lang="tr-TR" altLang="tr-TR" sz="3800" b="1" smtClean="0"/>
              <a:t>(1826-1871) (KLASİK)</a:t>
            </a:r>
            <a:br>
              <a:rPr lang="tr-TR" altLang="tr-TR" sz="3800" b="1" smtClean="0"/>
            </a:br>
            <a:endParaRPr lang="tr-TR" altLang="tr-TR" sz="3800" b="1" smtClean="0"/>
          </a:p>
        </p:txBody>
      </p:sp>
      <p:sp>
        <p:nvSpPr>
          <p:cNvPr id="29699" name="Rectangle 3"/>
          <p:cNvSpPr>
            <a:spLocks noGrp="1" noChangeArrowheads="1"/>
          </p:cNvSpPr>
          <p:nvPr>
            <p:ph type="body" idx="1"/>
          </p:nvPr>
        </p:nvSpPr>
        <p:spPr/>
        <p:txBody>
          <a:bodyPr/>
          <a:lstStyle/>
          <a:p>
            <a:pPr eaLnBrk="1" hangingPunct="1">
              <a:lnSpc>
                <a:spcPct val="90000"/>
              </a:lnSpc>
              <a:buFont typeface="Wingdings" pitchFamily="2" charset="2"/>
              <a:buNone/>
            </a:pPr>
            <a:r>
              <a:rPr lang="tr-TR" altLang="tr-TR" sz="2100" b="1" smtClean="0"/>
              <a:t> </a:t>
            </a:r>
          </a:p>
          <a:p>
            <a:pPr eaLnBrk="1" hangingPunct="1">
              <a:lnSpc>
                <a:spcPct val="90000"/>
              </a:lnSpc>
            </a:pPr>
            <a:r>
              <a:rPr lang="tr-TR" altLang="tr-TR" sz="2100" smtClean="0"/>
              <a:t>Tanzimat edebiyatında yeniliğin öncüsü olmuş bir yazarımızdır. Dilde sadeleşmeye öncülük etmiştir.</a:t>
            </a:r>
          </a:p>
          <a:p>
            <a:pPr eaLnBrk="1" hangingPunct="1">
              <a:lnSpc>
                <a:spcPct val="90000"/>
              </a:lnSpc>
            </a:pPr>
            <a:r>
              <a:rPr lang="tr-TR" altLang="tr-TR" sz="2100" smtClean="0"/>
              <a:t>Tercüman-ı Ahval ve Tasvir-i Efkar gazetelerini çıkarmıştır.İlk makaleyi(Tercüman-ı Ahval Mükaddimesi)ilk piyesi(Şair Evlenmesi) yaz mıştır.**Noktalama işaretlerini ilk defa kullanmıştır.1845-1860 yılları arasında Fransa’da bulunmuş ve Fransız edebiyatını ve yazarlarını iyice tanımış ve yazarlardan etkilenmiştir. Lamartine ve Lafontaine’den çeviriler yapmıştır.</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29698"/>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9699">
                                            <p:txEl>
                                              <p:pRg st="0" end="0"/>
                                            </p:txEl>
                                          </p:spTgt>
                                        </p:tgtEl>
                                        <p:attrNameLst>
                                          <p:attrName>style.visibility</p:attrName>
                                        </p:attrNameLst>
                                      </p:cBhvr>
                                      <p:to>
                                        <p:strVal val="visible"/>
                                      </p:to>
                                    </p:set>
                                    <p:animEffect transition="in" filter="fade">
                                      <p:cBhvr>
                                        <p:cTn id="11" dur="1000">
                                          <p:stCondLst>
                                            <p:cond delay="0"/>
                                          </p:stCondLst>
                                        </p:cTn>
                                        <p:tgtEl>
                                          <p:spTgt spid="29699">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9699">
                                            <p:txEl>
                                              <p:pRg st="1" end="1"/>
                                            </p:txEl>
                                          </p:spTgt>
                                        </p:tgtEl>
                                        <p:attrNameLst>
                                          <p:attrName>style.visibility</p:attrName>
                                        </p:attrNameLst>
                                      </p:cBhvr>
                                      <p:to>
                                        <p:strVal val="visible"/>
                                      </p:to>
                                    </p:set>
                                    <p:animEffect transition="in" filter="fade">
                                      <p:cBhvr>
                                        <p:cTn id="16" dur="1000">
                                          <p:stCondLst>
                                            <p:cond delay="0"/>
                                          </p:stCondLst>
                                        </p:cTn>
                                        <p:tgtEl>
                                          <p:spTgt spid="2969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9699">
                                            <p:txEl>
                                              <p:pRg st="2" end="2"/>
                                            </p:txEl>
                                          </p:spTgt>
                                        </p:tgtEl>
                                        <p:attrNameLst>
                                          <p:attrName>style.visibility</p:attrName>
                                        </p:attrNameLst>
                                      </p:cBhvr>
                                      <p:to>
                                        <p:strVal val="visible"/>
                                      </p:to>
                                    </p:set>
                                    <p:animEffect transition="in" filter="fade">
                                      <p:cBhvr>
                                        <p:cTn id="21" dur="1000">
                                          <p:stCondLst>
                                            <p:cond delay="0"/>
                                          </p:stCondLst>
                                        </p:cTn>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27651" name="Rectangle 3"/>
          <p:cNvSpPr>
            <a:spLocks noGrp="1" noChangeArrowheads="1"/>
          </p:cNvSpPr>
          <p:nvPr>
            <p:ph type="body" idx="1"/>
          </p:nvPr>
        </p:nvSpPr>
        <p:spPr/>
        <p:txBody>
          <a:bodyPr/>
          <a:lstStyle/>
          <a:p>
            <a:pPr eaLnBrk="1" hangingPunct="1">
              <a:lnSpc>
                <a:spcPct val="80000"/>
              </a:lnSpc>
            </a:pPr>
            <a:r>
              <a:rPr lang="tr-TR" altLang="tr-TR" sz="2600" smtClean="0"/>
              <a:t> Didaktik eserlerini,tartışmalarını ve eleştirilerini  1862 yalnız başına çıkardığı Tasvir-i Efkar gazetesinde yayınlamıştır.</a:t>
            </a:r>
          </a:p>
          <a:p>
            <a:pPr eaLnBrk="1" hangingPunct="1">
              <a:lnSpc>
                <a:spcPct val="80000"/>
              </a:lnSpc>
            </a:pPr>
            <a:r>
              <a:rPr lang="tr-TR" altLang="tr-TR" sz="2600" smtClean="0"/>
              <a:t>           Müntehabat-ı  Eş’ar adlı eserini daha önce yazmış olduğu şiirlerin den seçerek yapmıştır.Osmanlı atasözlerini toplayarak Durub-ı Emsal-i Osmaniye adlı kitap yazmıştır.Tasviri Efkar gazetesinde yazdıklarını Müntehabat-ı Tasvir-i Efkar  adlı kitapta toplamıştır.</a:t>
            </a:r>
          </a:p>
          <a:p>
            <a:pPr eaLnBrk="1" hangingPunct="1">
              <a:lnSpc>
                <a:spcPct val="80000"/>
              </a:lnSpc>
              <a:buFont typeface="Wingdings" pitchFamily="2" charset="2"/>
              <a:buNone/>
            </a:pPr>
            <a:r>
              <a:rPr lang="tr-TR" altLang="tr-TR" sz="2600"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28675" name="Rectangle 2"/>
          <p:cNvSpPr>
            <a:spLocks noGrp="1" noChangeArrowheads="1"/>
          </p:cNvSpPr>
          <p:nvPr>
            <p:ph type="title"/>
          </p:nvPr>
        </p:nvSpPr>
        <p:spPr>
          <a:xfrm>
            <a:off x="1547813" y="404813"/>
            <a:ext cx="7010400" cy="1527175"/>
          </a:xfrm>
        </p:spPr>
        <p:txBody>
          <a:bodyPr/>
          <a:lstStyle/>
          <a:p>
            <a:pPr algn="ctr" eaLnBrk="1" hangingPunct="1"/>
            <a:r>
              <a:rPr lang="tr-TR" altLang="tr-TR" sz="3800" b="1" smtClean="0">
                <a:solidFill>
                  <a:schemeClr val="tx1"/>
                </a:solidFill>
              </a:rPr>
              <a:t>AHMET VEFİK PAŞA</a:t>
            </a:r>
            <a:br>
              <a:rPr lang="tr-TR" altLang="tr-TR" sz="3800" b="1" smtClean="0">
                <a:solidFill>
                  <a:schemeClr val="tx1"/>
                </a:solidFill>
              </a:rPr>
            </a:br>
            <a:r>
              <a:rPr lang="tr-TR" altLang="tr-TR" sz="3800" b="1" smtClean="0"/>
              <a:t>(1844-1912)</a:t>
            </a:r>
            <a:r>
              <a:rPr lang="tr-TR" altLang="tr-TR" sz="3800" smtClean="0"/>
              <a:t/>
            </a:r>
            <a:br>
              <a:rPr lang="tr-TR" altLang="tr-TR" sz="3800" smtClean="0"/>
            </a:br>
            <a:endParaRPr lang="tr-TR" altLang="tr-TR" sz="3800" smtClean="0"/>
          </a:p>
        </p:txBody>
      </p:sp>
      <p:sp>
        <p:nvSpPr>
          <p:cNvPr id="28676" name="Rectangle 3"/>
          <p:cNvSpPr>
            <a:spLocks noGrp="1" noChangeArrowheads="1"/>
          </p:cNvSpPr>
          <p:nvPr>
            <p:ph type="body" idx="1"/>
          </p:nvPr>
        </p:nvSpPr>
        <p:spPr/>
        <p:txBody>
          <a:bodyPr/>
          <a:lstStyle/>
          <a:p>
            <a:pPr eaLnBrk="1" hangingPunct="1">
              <a:lnSpc>
                <a:spcPct val="80000"/>
              </a:lnSpc>
            </a:pPr>
            <a:r>
              <a:rPr lang="tr-TR" altLang="tr-TR" sz="1700" smtClean="0"/>
              <a:t>Devlet adamıdır,çeşitli yerlerde yöneticilik yapmıştır.Tiyatro alanındaki çalışmalarıyla tanınır.Molliere’nin hemen hemen bütün eserlerini tercüme etmiştir.(17-18 eser)</a:t>
            </a:r>
          </a:p>
          <a:p>
            <a:pPr eaLnBrk="1" hangingPunct="1">
              <a:lnSpc>
                <a:spcPct val="80000"/>
              </a:lnSpc>
            </a:pPr>
            <a:r>
              <a:rPr lang="tr-TR" altLang="tr-TR" sz="1700" smtClean="0"/>
              <a:t>Bursa valiliği sırasında kendi adıyla anılan bir tiyatro binası inşa ettirmiş, ve eserlerinin burada oynanmasını sağlamış </a:t>
            </a:r>
            <a:r>
              <a:rPr lang="tr-TR" altLang="tr-TR" sz="1700" b="1" smtClean="0"/>
              <a:t>halka tiyatro  sevgisini</a:t>
            </a:r>
            <a:r>
              <a:rPr lang="tr-TR" altLang="tr-TR" sz="1700" smtClean="0"/>
              <a:t> </a:t>
            </a:r>
            <a:r>
              <a:rPr lang="tr-TR" altLang="tr-TR" sz="1700" b="1" smtClean="0"/>
              <a:t>aşılamıştır.</a:t>
            </a:r>
            <a:endParaRPr lang="tr-TR" altLang="tr-TR" sz="1700" smtClean="0"/>
          </a:p>
          <a:p>
            <a:pPr eaLnBrk="1" hangingPunct="1">
              <a:lnSpc>
                <a:spcPct val="80000"/>
              </a:lnSpc>
            </a:pPr>
            <a:r>
              <a:rPr lang="tr-TR" altLang="tr-TR" sz="1700" smtClean="0"/>
              <a:t>     Lehçe-i Osmani adlı sözlüğü yayınlamış,Hikmet-i Tarih ve Fezleke-i Tarih-i Osmani adlı tarihle ilgili eserler yazmıştır.</a:t>
            </a:r>
          </a:p>
          <a:p>
            <a:pPr eaLnBrk="1" hangingPunct="1">
              <a:lnSpc>
                <a:spcPct val="80000"/>
              </a:lnSpc>
            </a:pPr>
            <a:r>
              <a:rPr lang="tr-TR" altLang="tr-TR" sz="1700" smtClean="0"/>
              <a:t>     Milliyetçilik ve Türkçülük fikirlerinin önde gelen savunucularındandır.</a:t>
            </a:r>
          </a:p>
          <a:p>
            <a:pPr eaLnBrk="1" hangingPunct="1">
              <a:lnSpc>
                <a:spcPct val="80000"/>
              </a:lnSpc>
            </a:pPr>
            <a:r>
              <a:rPr lang="tr-TR" altLang="tr-TR" sz="1700" smtClean="0"/>
              <a:t>     Atalar Sözü adlı eserinde atasözlerini derlemiştir.</a:t>
            </a:r>
          </a:p>
          <a:p>
            <a:pPr eaLnBrk="1" hangingPunct="1">
              <a:lnSpc>
                <a:spcPct val="80000"/>
              </a:lnSpc>
            </a:pPr>
            <a:r>
              <a:rPr lang="tr-TR" altLang="tr-TR" sz="1700" smtClean="0"/>
              <a:t>     Ahmet Vefik Paşa taklitçilikten uzak doğu batı sentezi ürünlerin ilk örneklerini vermiştir.Kullandığı dil onun anlatımına güzellik katmıştır.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32770" name="Rectangle 2"/>
          <p:cNvSpPr>
            <a:spLocks noGrp="1" noChangeArrowheads="1"/>
          </p:cNvSpPr>
          <p:nvPr>
            <p:ph type="title"/>
          </p:nvPr>
        </p:nvSpPr>
        <p:spPr/>
        <p:txBody>
          <a:bodyPr/>
          <a:lstStyle/>
          <a:p>
            <a:pPr algn="ctr" eaLnBrk="1" hangingPunct="1"/>
            <a:r>
              <a:rPr lang="tr-TR" altLang="tr-TR" b="1" smtClean="0">
                <a:solidFill>
                  <a:schemeClr val="tx1"/>
                </a:solidFill>
              </a:rPr>
              <a:t>ŞEMSETTİN SAMİ</a:t>
            </a:r>
            <a:br>
              <a:rPr lang="tr-TR" altLang="tr-TR" b="1" smtClean="0">
                <a:solidFill>
                  <a:schemeClr val="tx1"/>
                </a:solidFill>
              </a:rPr>
            </a:br>
            <a:r>
              <a:rPr lang="tr-TR" altLang="tr-TR" b="1" smtClean="0"/>
              <a:t>(1860-1936)</a:t>
            </a:r>
          </a:p>
        </p:txBody>
      </p:sp>
      <p:sp>
        <p:nvSpPr>
          <p:cNvPr id="32771" name="Rectangle 3"/>
          <p:cNvSpPr>
            <a:spLocks noGrp="1" noChangeArrowheads="1"/>
          </p:cNvSpPr>
          <p:nvPr>
            <p:ph type="body" idx="1"/>
          </p:nvPr>
        </p:nvSpPr>
        <p:spPr/>
        <p:txBody>
          <a:bodyPr/>
          <a:lstStyle/>
          <a:p>
            <a:pPr eaLnBrk="1" hangingPunct="1">
              <a:lnSpc>
                <a:spcPct val="90000"/>
              </a:lnSpc>
              <a:buFont typeface="Wingdings" pitchFamily="2" charset="2"/>
              <a:buNone/>
            </a:pPr>
            <a:r>
              <a:rPr lang="tr-TR" altLang="tr-TR" sz="2100" smtClean="0"/>
              <a:t> </a:t>
            </a:r>
            <a:endParaRPr lang="tr-TR" altLang="tr-TR" sz="2100" b="1" smtClean="0"/>
          </a:p>
          <a:p>
            <a:pPr eaLnBrk="1" hangingPunct="1">
              <a:lnSpc>
                <a:spcPct val="90000"/>
              </a:lnSpc>
            </a:pPr>
            <a:r>
              <a:rPr lang="tr-TR" altLang="tr-TR" sz="2100" b="1" smtClean="0"/>
              <a:t>       </a:t>
            </a:r>
            <a:r>
              <a:rPr lang="tr-TR" altLang="tr-TR" sz="2100" smtClean="0"/>
              <a:t>Türk edebiyatında ilk roman olan </a:t>
            </a:r>
            <a:r>
              <a:rPr lang="tr-TR" altLang="tr-TR" sz="2100" b="1" smtClean="0"/>
              <a:t>Taaşşuk-ı Talat ü Fıtnat </a:t>
            </a:r>
            <a:r>
              <a:rPr lang="tr-TR" altLang="tr-TR" sz="2100" smtClean="0"/>
              <a:t> adlı eseri yazmıştır.Bu eserde cariyelik ve kölelik konularını işlemiştir. </a:t>
            </a:r>
          </a:p>
          <a:p>
            <a:pPr eaLnBrk="1" hangingPunct="1">
              <a:lnSpc>
                <a:spcPct val="90000"/>
              </a:lnSpc>
            </a:pPr>
            <a:r>
              <a:rPr lang="tr-TR" altLang="tr-TR" sz="2100" smtClean="0"/>
              <a:t>       Şemsettin Sami edebiyat çalışmalarının yanında dille de uğraşmış devrin en büyük</a:t>
            </a:r>
            <a:r>
              <a:rPr lang="tr-TR" altLang="tr-TR" sz="2100" b="1" smtClean="0"/>
              <a:t> dil alimidir</a:t>
            </a:r>
            <a:r>
              <a:rPr lang="tr-TR" altLang="tr-TR" sz="2100" smtClean="0"/>
              <a:t>.Yazmış olduğu </a:t>
            </a:r>
            <a:r>
              <a:rPr lang="tr-TR" altLang="tr-TR" sz="2100" b="1" smtClean="0"/>
              <a:t>Kamus-ı Türki</a:t>
            </a:r>
            <a:r>
              <a:rPr lang="tr-TR" altLang="tr-TR" sz="2100" smtClean="0"/>
              <a:t> Türkçe bir sözlüktür.Sefiller ve Robinson Crosue isimli eserleri tercüme etmiştir. Seydi Yahya,Besa yahut Ahde vefa,ve Gave adlı piyesleri vardır.</a:t>
            </a:r>
          </a:p>
          <a:p>
            <a:pPr eaLnBrk="1" hangingPunct="1">
              <a:lnSpc>
                <a:spcPct val="90000"/>
              </a:lnSpc>
            </a:pPr>
            <a:r>
              <a:rPr lang="tr-TR" altLang="tr-TR" sz="2100" smtClean="0"/>
              <a:t>       Ayrıca Orhun Abidelerini ve Kutadgu Bilig’i Türkçeye çevirmiştir.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2000"/>
                                        <p:tgtEl>
                                          <p:spTgt spid="327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Effect transition="in" filter="fade">
                                      <p:cBhvr>
                                        <p:cTn id="12" dur="2000"/>
                                        <p:tgtEl>
                                          <p:spTgt spid="32771">
                                            <p:txEl>
                                              <p:pRg st="0" end="0"/>
                                            </p:txEl>
                                          </p:spTgt>
                                        </p:tgtEl>
                                      </p:cBhvr>
                                    </p:animEffect>
                                  </p:childTnLst>
                                  <p:subTnLst>
                                    <p:animClr clrSpc="rgb" dir="cw">
                                      <p:cBhvr override="childStyle">
                                        <p:cTn dur="1" fill="hold" display="0" masterRel="nextClick" afterEffect="1"/>
                                        <p:tgtEl>
                                          <p:spTgt spid="32771">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1">
                                            <p:txEl>
                                              <p:pRg st="1" end="1"/>
                                            </p:txEl>
                                          </p:spTgt>
                                        </p:tgtEl>
                                        <p:attrNameLst>
                                          <p:attrName>style.visibility</p:attrName>
                                        </p:attrNameLst>
                                      </p:cBhvr>
                                      <p:to>
                                        <p:strVal val="visible"/>
                                      </p:to>
                                    </p:set>
                                    <p:animEffect transition="in" filter="fade">
                                      <p:cBhvr>
                                        <p:cTn id="17" dur="2000"/>
                                        <p:tgtEl>
                                          <p:spTgt spid="32771">
                                            <p:txEl>
                                              <p:pRg st="1" end="1"/>
                                            </p:txEl>
                                          </p:spTgt>
                                        </p:tgtEl>
                                      </p:cBhvr>
                                    </p:animEffect>
                                  </p:childTnLst>
                                  <p:subTnLst>
                                    <p:animClr clrSpc="rgb" dir="cw">
                                      <p:cBhvr override="childStyle">
                                        <p:cTn dur="1" fill="hold" display="0" masterRel="nextClick" afterEffect="1"/>
                                        <p:tgtEl>
                                          <p:spTgt spid="32771">
                                            <p:txEl>
                                              <p:pRg st="1" end="1"/>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771">
                                            <p:txEl>
                                              <p:pRg st="2" end="2"/>
                                            </p:txEl>
                                          </p:spTgt>
                                        </p:tgtEl>
                                        <p:attrNameLst>
                                          <p:attrName>style.visibility</p:attrName>
                                        </p:attrNameLst>
                                      </p:cBhvr>
                                      <p:to>
                                        <p:strVal val="visible"/>
                                      </p:to>
                                    </p:set>
                                    <p:animEffect transition="in" filter="fade">
                                      <p:cBhvr>
                                        <p:cTn id="22" dur="2000"/>
                                        <p:tgtEl>
                                          <p:spTgt spid="32771">
                                            <p:txEl>
                                              <p:pRg st="2" end="2"/>
                                            </p:txEl>
                                          </p:spTgt>
                                        </p:tgtEl>
                                      </p:cBhvr>
                                    </p:animEffect>
                                  </p:childTnLst>
                                  <p:subTnLst>
                                    <p:animClr clrSpc="rgb" dir="cw">
                                      <p:cBhvr override="childStyle">
                                        <p:cTn dur="1" fill="hold" display="0" masterRel="nextClick" afterEffect="1"/>
                                        <p:tgtEl>
                                          <p:spTgt spid="32771">
                                            <p:txEl>
                                              <p:pRg st="2" end="2"/>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771">
                                            <p:txEl>
                                              <p:pRg st="3" end="3"/>
                                            </p:txEl>
                                          </p:spTgt>
                                        </p:tgtEl>
                                        <p:attrNameLst>
                                          <p:attrName>style.visibility</p:attrName>
                                        </p:attrNameLst>
                                      </p:cBhvr>
                                      <p:to>
                                        <p:strVal val="visible"/>
                                      </p:to>
                                    </p:set>
                                    <p:animEffect transition="in" filter="fade">
                                      <p:cBhvr>
                                        <p:cTn id="27" dur="2000"/>
                                        <p:tgtEl>
                                          <p:spTgt spid="32771">
                                            <p:txEl>
                                              <p:pRg st="3" end="3"/>
                                            </p:txEl>
                                          </p:spTgt>
                                        </p:tgtEl>
                                      </p:cBhvr>
                                    </p:animEffect>
                                  </p:childTnLst>
                                  <p:subTnLst>
                                    <p:animClr clrSpc="rgb" dir="cw">
                                      <p:cBhvr override="childStyle">
                                        <p:cTn dur="1" fill="hold" display="0" masterRel="nextClick" afterEffect="1"/>
                                        <p:tgtEl>
                                          <p:spTgt spid="32771">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30723" name="Rectangle 2"/>
          <p:cNvSpPr>
            <a:spLocks noGrp="1" noChangeArrowheads="1"/>
          </p:cNvSpPr>
          <p:nvPr>
            <p:ph type="title"/>
          </p:nvPr>
        </p:nvSpPr>
        <p:spPr/>
        <p:txBody>
          <a:bodyPr/>
          <a:lstStyle/>
          <a:p>
            <a:pPr algn="ctr" eaLnBrk="1" hangingPunct="1"/>
            <a:r>
              <a:rPr lang="tr-TR" altLang="tr-TR" b="1" smtClean="0">
                <a:solidFill>
                  <a:schemeClr val="tx1"/>
                </a:solidFill>
              </a:rPr>
              <a:t>AHMET MİTHAT EFENDİ</a:t>
            </a:r>
            <a:br>
              <a:rPr lang="tr-TR" altLang="tr-TR" b="1" smtClean="0">
                <a:solidFill>
                  <a:schemeClr val="tx1"/>
                </a:solidFill>
              </a:rPr>
            </a:br>
            <a:r>
              <a:rPr lang="tr-TR" altLang="tr-TR" b="1" smtClean="0"/>
              <a:t>(1844-1912)</a:t>
            </a:r>
          </a:p>
        </p:txBody>
      </p:sp>
      <p:sp>
        <p:nvSpPr>
          <p:cNvPr id="30724" name="Rectangle 3"/>
          <p:cNvSpPr>
            <a:spLocks noGrp="1" noChangeArrowheads="1"/>
          </p:cNvSpPr>
          <p:nvPr>
            <p:ph type="body" idx="1"/>
          </p:nvPr>
        </p:nvSpPr>
        <p:spPr/>
        <p:txBody>
          <a:bodyPr/>
          <a:lstStyle/>
          <a:p>
            <a:pPr eaLnBrk="1" hangingPunct="1">
              <a:lnSpc>
                <a:spcPct val="80000"/>
              </a:lnSpc>
              <a:buFont typeface="Wingdings" pitchFamily="2" charset="2"/>
              <a:buNone/>
            </a:pPr>
            <a:r>
              <a:rPr lang="tr-TR" altLang="tr-TR" sz="2100" smtClean="0"/>
              <a:t> </a:t>
            </a:r>
          </a:p>
          <a:p>
            <a:pPr eaLnBrk="1" hangingPunct="1">
              <a:lnSpc>
                <a:spcPct val="80000"/>
              </a:lnSpc>
            </a:pPr>
            <a:r>
              <a:rPr lang="tr-TR" altLang="tr-TR" sz="2100" smtClean="0"/>
              <a:t>    Sanat toplum için anlayışına bağlı kalmış,bu nedenle Servet-i Fünun- cuları tenkit eder ve onlar hakkında </a:t>
            </a:r>
            <a:r>
              <a:rPr lang="tr-TR" altLang="tr-TR" sz="2100" b="1" smtClean="0"/>
              <a:t>DEKADANLAR </a:t>
            </a:r>
            <a:r>
              <a:rPr lang="tr-TR" altLang="tr-TR" sz="2100" smtClean="0"/>
              <a:t>adlı makalesini yazar.</a:t>
            </a:r>
          </a:p>
          <a:p>
            <a:pPr eaLnBrk="1" hangingPunct="1">
              <a:lnSpc>
                <a:spcPct val="80000"/>
              </a:lnSpc>
            </a:pPr>
            <a:r>
              <a:rPr lang="tr-TR" altLang="tr-TR" sz="2100" smtClean="0"/>
              <a:t>    Ahmet Mithat Efendi ansiklopedik bir yazardır.Her konuda her türlü yazılar yazar.Eserlerinde okuyucularını bilgilendirmeye çalışır.Eserlerin de sade bir dil kullanmıştır.Halka okuma zevkini aşılamaya çalışır.Çok yazmasından dolayı </a:t>
            </a:r>
            <a:r>
              <a:rPr lang="tr-TR" altLang="tr-TR" sz="2100" b="1" smtClean="0"/>
              <a:t>yazı makinası  </a:t>
            </a:r>
            <a:r>
              <a:rPr lang="tr-TR" altLang="tr-TR" sz="2100" smtClean="0"/>
              <a:t>diye adlandırılır.Amacı ebedilik değil halkı aydınlatmaktır.Yer yer romanların akışını keser  ve uzun bilgiler verir. Romanları teknik açıdan zayıftır.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34819" name="Rectangle 3"/>
          <p:cNvSpPr>
            <a:spLocks noGrp="1" noChangeArrowheads="1"/>
          </p:cNvSpPr>
          <p:nvPr>
            <p:ph type="body" idx="1"/>
          </p:nvPr>
        </p:nvSpPr>
        <p:spPr/>
        <p:txBody>
          <a:bodyPr/>
          <a:lstStyle/>
          <a:p>
            <a:pPr eaLnBrk="1" hangingPunct="1">
              <a:lnSpc>
                <a:spcPct val="80000"/>
              </a:lnSpc>
            </a:pPr>
            <a:r>
              <a:rPr lang="tr-TR" altLang="tr-TR" sz="1700" smtClean="0"/>
              <a:t>Onun </a:t>
            </a:r>
            <a:r>
              <a:rPr lang="tr-TR" altLang="tr-TR" sz="1700" b="1" smtClean="0"/>
              <a:t>36</a:t>
            </a:r>
            <a:r>
              <a:rPr lang="tr-TR" altLang="tr-TR" sz="1700" smtClean="0"/>
              <a:t> roman yaklaşık </a:t>
            </a:r>
            <a:r>
              <a:rPr lang="tr-TR" altLang="tr-TR" sz="1700" b="1" smtClean="0"/>
              <a:t>200</a:t>
            </a:r>
            <a:r>
              <a:rPr lang="tr-TR" altLang="tr-TR" sz="1700" smtClean="0"/>
              <a:t> eseri vardır.</a:t>
            </a:r>
          </a:p>
          <a:p>
            <a:pPr eaLnBrk="1" hangingPunct="1">
              <a:lnSpc>
                <a:spcPct val="80000"/>
              </a:lnSpc>
            </a:pPr>
            <a:r>
              <a:rPr lang="tr-TR" altLang="tr-TR" sz="1700" smtClean="0"/>
              <a:t>     </a:t>
            </a:r>
            <a:r>
              <a:rPr lang="tr-TR" altLang="tr-TR" sz="1700" b="1" u="sng" smtClean="0"/>
              <a:t>Eserleri</a:t>
            </a:r>
            <a:endParaRPr lang="tr-TR" altLang="tr-TR" sz="1700" smtClean="0"/>
          </a:p>
          <a:p>
            <a:pPr eaLnBrk="1" hangingPunct="1">
              <a:lnSpc>
                <a:spcPct val="80000"/>
              </a:lnSpc>
            </a:pPr>
            <a:r>
              <a:rPr lang="tr-TR" altLang="tr-TR" sz="1700" smtClean="0"/>
              <a:t>          Ahmet Mithat Efendi, </a:t>
            </a:r>
            <a:r>
              <a:rPr lang="tr-TR" altLang="tr-TR" sz="1700" b="1" smtClean="0"/>
              <a:t>Tercüman-ı Hakikat,Bedir.Devir</a:t>
            </a:r>
            <a:r>
              <a:rPr lang="tr-TR" altLang="tr-TR" sz="1700" smtClean="0"/>
              <a:t> gibi birçok gazete çıkarmıştır.</a:t>
            </a:r>
          </a:p>
          <a:p>
            <a:pPr eaLnBrk="1" hangingPunct="1">
              <a:lnSpc>
                <a:spcPct val="80000"/>
              </a:lnSpc>
            </a:pPr>
            <a:r>
              <a:rPr lang="tr-TR" altLang="tr-TR" sz="1700" smtClean="0"/>
              <a:t>          Küçük hikayelerden oluşan </a:t>
            </a:r>
            <a:r>
              <a:rPr lang="tr-TR" altLang="tr-TR" sz="1700" b="1" smtClean="0"/>
              <a:t>Letaif-i Rivayat </a:t>
            </a:r>
            <a:r>
              <a:rPr lang="tr-TR" altLang="tr-TR" sz="1700" smtClean="0"/>
              <a:t>adlı eseri 28 hikaye- den ve 25 ciltten oluşur ve ilk hikaye kitabıdır.</a:t>
            </a:r>
          </a:p>
          <a:p>
            <a:pPr eaLnBrk="1" hangingPunct="1">
              <a:lnSpc>
                <a:spcPct val="80000"/>
              </a:lnSpc>
            </a:pPr>
            <a:r>
              <a:rPr lang="tr-TR" altLang="tr-TR" sz="1700" smtClean="0"/>
              <a:t>          </a:t>
            </a:r>
            <a:r>
              <a:rPr lang="tr-TR" altLang="tr-TR" sz="1700" b="1" smtClean="0"/>
              <a:t>Avrupa’da Bir Cevelan</a:t>
            </a:r>
            <a:r>
              <a:rPr lang="tr-TR" altLang="tr-TR" sz="1700" smtClean="0"/>
              <a:t> gezi yazılarından oluşur.</a:t>
            </a:r>
          </a:p>
          <a:p>
            <a:pPr eaLnBrk="1" hangingPunct="1">
              <a:lnSpc>
                <a:spcPct val="80000"/>
              </a:lnSpc>
              <a:buFont typeface="Wingdings" pitchFamily="2" charset="2"/>
              <a:buNone/>
            </a:pPr>
            <a:r>
              <a:rPr lang="tr-TR" altLang="tr-TR" sz="1700" smtClean="0"/>
              <a:t>          </a:t>
            </a:r>
            <a:endParaRPr lang="tr-TR" altLang="tr-TR" sz="1700" b="1" smtClean="0"/>
          </a:p>
          <a:p>
            <a:pPr eaLnBrk="1" hangingPunct="1">
              <a:lnSpc>
                <a:spcPct val="80000"/>
              </a:lnSpc>
            </a:pPr>
            <a:r>
              <a:rPr lang="tr-TR" altLang="tr-TR" sz="1700" b="1" smtClean="0"/>
              <a:t>Romanları: </a:t>
            </a:r>
            <a:r>
              <a:rPr lang="tr-TR" altLang="tr-TR" sz="1700" smtClean="0"/>
              <a:t>Hasan Mellah.Hüseyin Fellah, Felatun Beyle Rakım Efendi Yeniçeriler,Henüz On Yedi Yaşında,Diplomalı Kız,Kıssadan Hisse</a:t>
            </a:r>
          </a:p>
          <a:p>
            <a:pPr eaLnBrk="1" hangingPunct="1">
              <a:lnSpc>
                <a:spcPct val="80000"/>
              </a:lnSpc>
            </a:pPr>
            <a:r>
              <a:rPr lang="tr-TR" altLang="tr-TR" sz="1700" smtClean="0"/>
              <a:t>Not:Halkı aydınlatmaya çalıştığı için  </a:t>
            </a:r>
            <a:r>
              <a:rPr lang="tr-TR" altLang="tr-TR" sz="1700" b="1" smtClean="0"/>
              <a:t>Hece-i Evvel (ilk öğretmen) </a:t>
            </a:r>
            <a:r>
              <a:rPr lang="tr-TR" altLang="tr-TR" sz="1700" smtClean="0"/>
              <a:t>olarak bilinir.</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animEffect transition="in" filter="fade">
                                      <p:cBhvr>
                                        <p:cTn id="14" dur="1000"/>
                                        <p:tgtEl>
                                          <p:spTgt spid="34819">
                                            <p:txEl>
                                              <p:pRg st="1" end="1"/>
                                            </p:txEl>
                                          </p:spTgt>
                                        </p:tgtEl>
                                      </p:cBhvr>
                                    </p:animEffect>
                                    <p:anim calcmode="lin" valueType="num">
                                      <p:cBhvr>
                                        <p:cTn id="15"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4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Effect transition="in" filter="fade">
                                      <p:cBhvr>
                                        <p:cTn id="21" dur="1000"/>
                                        <p:tgtEl>
                                          <p:spTgt spid="34819">
                                            <p:txEl>
                                              <p:pRg st="2" end="2"/>
                                            </p:txEl>
                                          </p:spTgt>
                                        </p:tgtEl>
                                      </p:cBhvr>
                                    </p:animEffect>
                                    <p:anim calcmode="lin" valueType="num">
                                      <p:cBhvr>
                                        <p:cTn id="22"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48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4819">
                                            <p:txEl>
                                              <p:pRg st="3" end="3"/>
                                            </p:txEl>
                                          </p:spTgt>
                                        </p:tgtEl>
                                        <p:attrNameLst>
                                          <p:attrName>style.visibility</p:attrName>
                                        </p:attrNameLst>
                                      </p:cBhvr>
                                      <p:to>
                                        <p:strVal val="visible"/>
                                      </p:to>
                                    </p:set>
                                    <p:animEffect transition="in" filter="fade">
                                      <p:cBhvr>
                                        <p:cTn id="28" dur="1000"/>
                                        <p:tgtEl>
                                          <p:spTgt spid="34819">
                                            <p:txEl>
                                              <p:pRg st="3" end="3"/>
                                            </p:txEl>
                                          </p:spTgt>
                                        </p:tgtEl>
                                      </p:cBhvr>
                                    </p:animEffect>
                                    <p:anim calcmode="lin" valueType="num">
                                      <p:cBhvr>
                                        <p:cTn id="29" dur="10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48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4819">
                                            <p:txEl>
                                              <p:pRg st="4" end="4"/>
                                            </p:txEl>
                                          </p:spTgt>
                                        </p:tgtEl>
                                        <p:attrNameLst>
                                          <p:attrName>style.visibility</p:attrName>
                                        </p:attrNameLst>
                                      </p:cBhvr>
                                      <p:to>
                                        <p:strVal val="visible"/>
                                      </p:to>
                                    </p:set>
                                    <p:animEffect transition="in" filter="fade">
                                      <p:cBhvr>
                                        <p:cTn id="35" dur="1000"/>
                                        <p:tgtEl>
                                          <p:spTgt spid="34819">
                                            <p:txEl>
                                              <p:pRg st="4" end="4"/>
                                            </p:txEl>
                                          </p:spTgt>
                                        </p:tgtEl>
                                      </p:cBhvr>
                                    </p:animEffect>
                                    <p:anim calcmode="lin" valueType="num">
                                      <p:cBhvr>
                                        <p:cTn id="36" dur="10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48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4819">
                                            <p:txEl>
                                              <p:pRg st="5" end="5"/>
                                            </p:txEl>
                                          </p:spTgt>
                                        </p:tgtEl>
                                        <p:attrNameLst>
                                          <p:attrName>style.visibility</p:attrName>
                                        </p:attrNameLst>
                                      </p:cBhvr>
                                      <p:to>
                                        <p:strVal val="visible"/>
                                      </p:to>
                                    </p:set>
                                    <p:animEffect transition="in" filter="fade">
                                      <p:cBhvr>
                                        <p:cTn id="42" dur="1000"/>
                                        <p:tgtEl>
                                          <p:spTgt spid="34819">
                                            <p:txEl>
                                              <p:pRg st="5" end="5"/>
                                            </p:txEl>
                                          </p:spTgt>
                                        </p:tgtEl>
                                      </p:cBhvr>
                                    </p:animEffect>
                                    <p:anim calcmode="lin" valueType="num">
                                      <p:cBhvr>
                                        <p:cTn id="43" dur="10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481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4819">
                                            <p:txEl>
                                              <p:pRg st="6" end="6"/>
                                            </p:txEl>
                                          </p:spTgt>
                                        </p:tgtEl>
                                        <p:attrNameLst>
                                          <p:attrName>style.visibility</p:attrName>
                                        </p:attrNameLst>
                                      </p:cBhvr>
                                      <p:to>
                                        <p:strVal val="visible"/>
                                      </p:to>
                                    </p:set>
                                    <p:animEffect transition="in" filter="fade">
                                      <p:cBhvr>
                                        <p:cTn id="49" dur="1000"/>
                                        <p:tgtEl>
                                          <p:spTgt spid="34819">
                                            <p:txEl>
                                              <p:pRg st="6" end="6"/>
                                            </p:txEl>
                                          </p:spTgt>
                                        </p:tgtEl>
                                      </p:cBhvr>
                                    </p:animEffect>
                                    <p:anim calcmode="lin" valueType="num">
                                      <p:cBhvr>
                                        <p:cTn id="50" dur="1000" fill="hold"/>
                                        <p:tgtEl>
                                          <p:spTgt spid="3481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481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34819">
                                            <p:txEl>
                                              <p:pRg st="7" end="7"/>
                                            </p:txEl>
                                          </p:spTgt>
                                        </p:tgtEl>
                                        <p:attrNameLst>
                                          <p:attrName>style.visibility</p:attrName>
                                        </p:attrNameLst>
                                      </p:cBhvr>
                                      <p:to>
                                        <p:strVal val="visible"/>
                                      </p:to>
                                    </p:set>
                                    <p:animEffect transition="in" filter="fade">
                                      <p:cBhvr>
                                        <p:cTn id="56" dur="1000"/>
                                        <p:tgtEl>
                                          <p:spTgt spid="34819">
                                            <p:txEl>
                                              <p:pRg st="7" end="7"/>
                                            </p:txEl>
                                          </p:spTgt>
                                        </p:tgtEl>
                                      </p:cBhvr>
                                    </p:animEffect>
                                    <p:anim calcmode="lin" valueType="num">
                                      <p:cBhvr>
                                        <p:cTn id="57" dur="1000" fill="hold"/>
                                        <p:tgtEl>
                                          <p:spTgt spid="34819">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481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8195" name="Rectangle 3"/>
          <p:cNvSpPr>
            <a:spLocks noGrp="1" noChangeArrowheads="1"/>
          </p:cNvSpPr>
          <p:nvPr>
            <p:ph type="body" idx="1"/>
          </p:nvPr>
        </p:nvSpPr>
        <p:spPr/>
        <p:txBody>
          <a:bodyPr/>
          <a:lstStyle/>
          <a:p>
            <a:pPr algn="ctr" eaLnBrk="1" hangingPunct="1">
              <a:buFont typeface="Wingdings" pitchFamily="2" charset="2"/>
              <a:buNone/>
            </a:pPr>
            <a:r>
              <a:rPr lang="tr-TR" altLang="tr-TR" sz="2600" smtClean="0">
                <a:solidFill>
                  <a:schemeClr val="tx1"/>
                </a:solidFill>
              </a:rPr>
              <a:t> </a:t>
            </a:r>
            <a:r>
              <a:rPr lang="tr-TR" altLang="tr-TR" sz="2600" b="1" smtClean="0">
                <a:solidFill>
                  <a:schemeClr val="tx1"/>
                </a:solidFill>
              </a:rPr>
              <a:t>Roman-Hikaye</a:t>
            </a:r>
            <a:endParaRPr lang="tr-TR" altLang="tr-TR" sz="2600" smtClean="0">
              <a:solidFill>
                <a:schemeClr val="tx1"/>
              </a:solidFill>
            </a:endParaRPr>
          </a:p>
          <a:p>
            <a:pPr eaLnBrk="1" hangingPunct="1"/>
            <a:r>
              <a:rPr lang="tr-TR" altLang="tr-TR" sz="2600" smtClean="0"/>
              <a:t>    Türk edebiyatı romanla ilk kez Yusuf Kamil Paşa’nın Fenelon’dan yapmış olduğu Telemak’ın çevirisiyle karşılaşır.Şemsettin Sami’nin Taaşşuk-ı Talat ü Fıtnat adlı romanı edebiyatımızda ilk yerli romandır. İlk hikaye kitabı Ahmet Mithat Efendi’nin Lataif-i Rivayat adlı eseridir. İlk edebi roman da Namık Kemal’in İntibah adlı eseridir.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fade">
                                      <p:cBhvr>
                                        <p:cTn id="7" dur="20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35842" name="Rectangle 2"/>
          <p:cNvSpPr>
            <a:spLocks noGrp="1" noChangeArrowheads="1"/>
          </p:cNvSpPr>
          <p:nvPr>
            <p:ph type="title"/>
          </p:nvPr>
        </p:nvSpPr>
        <p:spPr/>
        <p:txBody>
          <a:bodyPr/>
          <a:lstStyle/>
          <a:p>
            <a:pPr algn="ctr" eaLnBrk="1" hangingPunct="1"/>
            <a:r>
              <a:rPr lang="tr-TR" altLang="tr-TR" sz="3800" b="1" smtClean="0">
                <a:solidFill>
                  <a:schemeClr val="tx1"/>
                </a:solidFill>
              </a:rPr>
              <a:t>II.Dönem Tanzimat Edebiyatı </a:t>
            </a:r>
            <a:br>
              <a:rPr lang="tr-TR" altLang="tr-TR" sz="3800" b="1" smtClean="0">
                <a:solidFill>
                  <a:schemeClr val="tx1"/>
                </a:solidFill>
              </a:rPr>
            </a:br>
            <a:r>
              <a:rPr lang="tr-TR" altLang="tr-TR" sz="3800" b="1" smtClean="0"/>
              <a:t>(1878-1896)</a:t>
            </a:r>
          </a:p>
        </p:txBody>
      </p:sp>
      <p:sp>
        <p:nvSpPr>
          <p:cNvPr id="35843" name="Rectangle 3"/>
          <p:cNvSpPr>
            <a:spLocks noGrp="1" noChangeArrowheads="1"/>
          </p:cNvSpPr>
          <p:nvPr>
            <p:ph type="body" idx="1"/>
          </p:nvPr>
        </p:nvSpPr>
        <p:spPr/>
        <p:txBody>
          <a:bodyPr/>
          <a:lstStyle/>
          <a:p>
            <a:pPr eaLnBrk="1" hangingPunct="1">
              <a:lnSpc>
                <a:spcPct val="80000"/>
              </a:lnSpc>
              <a:buFont typeface="Wingdings" pitchFamily="2" charset="2"/>
              <a:buNone/>
            </a:pPr>
            <a:r>
              <a:rPr lang="tr-TR" altLang="tr-TR" sz="2100" smtClean="0"/>
              <a:t> </a:t>
            </a:r>
            <a:endParaRPr lang="tr-TR" altLang="tr-TR" sz="2100" b="1" smtClean="0"/>
          </a:p>
          <a:p>
            <a:pPr eaLnBrk="1" hangingPunct="1">
              <a:lnSpc>
                <a:spcPct val="80000"/>
              </a:lnSpc>
            </a:pPr>
            <a:r>
              <a:rPr lang="tr-TR" altLang="tr-TR" sz="2100" b="1" smtClean="0"/>
              <a:t> Özellikleri:</a:t>
            </a:r>
          </a:p>
          <a:p>
            <a:pPr eaLnBrk="1" hangingPunct="1">
              <a:lnSpc>
                <a:spcPct val="80000"/>
              </a:lnSpc>
            </a:pPr>
            <a:r>
              <a:rPr lang="tr-TR" altLang="tr-TR" sz="2100" b="1" smtClean="0"/>
              <a:t>1-</a:t>
            </a:r>
            <a:r>
              <a:rPr lang="tr-TR" altLang="tr-TR" sz="2100" smtClean="0"/>
              <a:t>Sanat sanat içindir görüşü benimsenmiştir.</a:t>
            </a:r>
            <a:endParaRPr lang="tr-TR" altLang="tr-TR" sz="2100" b="1" smtClean="0"/>
          </a:p>
          <a:p>
            <a:pPr eaLnBrk="1" hangingPunct="1">
              <a:lnSpc>
                <a:spcPct val="80000"/>
              </a:lnSpc>
            </a:pPr>
            <a:r>
              <a:rPr lang="tr-TR" altLang="tr-TR" sz="2100" b="1" smtClean="0"/>
              <a:t>2-</a:t>
            </a:r>
            <a:r>
              <a:rPr lang="tr-TR" altLang="tr-TR" sz="2100" smtClean="0"/>
              <a:t>Bu dönem sanatçıları toplum sorunlarından ve siyasetten uzak kalmış sadece edebiyatla uğraşmışlardır.</a:t>
            </a:r>
          </a:p>
          <a:p>
            <a:pPr eaLnBrk="1" hangingPunct="1">
              <a:lnSpc>
                <a:spcPct val="80000"/>
              </a:lnSpc>
            </a:pPr>
            <a:r>
              <a:rPr lang="tr-TR" altLang="tr-TR" sz="2100" smtClean="0"/>
              <a:t>3-Bu dönem eserlerin dili ağırdır.Şairler divan edebiyatına karşı batı edebiyatını savunmuşlardır.</a:t>
            </a:r>
          </a:p>
          <a:p>
            <a:pPr eaLnBrk="1" hangingPunct="1">
              <a:lnSpc>
                <a:spcPct val="80000"/>
              </a:lnSpc>
            </a:pPr>
            <a:r>
              <a:rPr lang="tr-TR" altLang="tr-TR" sz="2100" smtClean="0"/>
              <a:t>4-Batı edebiyatının örneklerini başarıyla uygulamışlardır.</a:t>
            </a:r>
          </a:p>
          <a:p>
            <a:pPr eaLnBrk="1" hangingPunct="1">
              <a:lnSpc>
                <a:spcPct val="80000"/>
              </a:lnSpc>
            </a:pPr>
            <a:r>
              <a:rPr lang="tr-TR" altLang="tr-TR" sz="2100" smtClean="0"/>
              <a:t>5-Roman ve hikayelerde  realizm,şiirde ise romantizm akımının etkisi görülür.Kölelik cariyelik bu dönem romanlarında da işlenir.</a:t>
            </a:r>
          </a:p>
          <a:p>
            <a:pPr eaLnBrk="1" hangingPunct="1">
              <a:lnSpc>
                <a:spcPct val="80000"/>
              </a:lnSpc>
            </a:pPr>
            <a:endParaRPr lang="tr-TR" altLang="tr-TR" sz="21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20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fade">
                                      <p:cBhvr>
                                        <p:cTn id="12" dur="2000"/>
                                        <p:tgtEl>
                                          <p:spTgt spid="35843">
                                            <p:txEl>
                                              <p:pRg st="0" end="0"/>
                                            </p:txEl>
                                          </p:spTgt>
                                        </p:tgtEl>
                                      </p:cBhvr>
                                    </p:animEffect>
                                  </p:childTnLst>
                                  <p:subTnLst>
                                    <p:animClr clrSpc="rgb" dir="cw">
                                      <p:cBhvr override="childStyle">
                                        <p:cTn dur="1" fill="hold" display="0" masterRel="nextClick" afterEffect="1"/>
                                        <p:tgtEl>
                                          <p:spTgt spid="35843">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843">
                                            <p:txEl>
                                              <p:pRg st="1" end="1"/>
                                            </p:txEl>
                                          </p:spTgt>
                                        </p:tgtEl>
                                        <p:attrNameLst>
                                          <p:attrName>style.visibility</p:attrName>
                                        </p:attrNameLst>
                                      </p:cBhvr>
                                      <p:to>
                                        <p:strVal val="visible"/>
                                      </p:to>
                                    </p:set>
                                    <p:animEffect transition="in" filter="fade">
                                      <p:cBhvr>
                                        <p:cTn id="17" dur="2000"/>
                                        <p:tgtEl>
                                          <p:spTgt spid="35843">
                                            <p:txEl>
                                              <p:pRg st="1" end="1"/>
                                            </p:txEl>
                                          </p:spTgt>
                                        </p:tgtEl>
                                      </p:cBhvr>
                                    </p:animEffect>
                                  </p:childTnLst>
                                  <p:subTnLst>
                                    <p:animClr clrSpc="rgb" dir="cw">
                                      <p:cBhvr override="childStyle">
                                        <p:cTn dur="1" fill="hold" display="0" masterRel="nextClick" afterEffect="1"/>
                                        <p:tgtEl>
                                          <p:spTgt spid="35843">
                                            <p:txEl>
                                              <p:pRg st="1" end="1"/>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843">
                                            <p:txEl>
                                              <p:pRg st="2" end="2"/>
                                            </p:txEl>
                                          </p:spTgt>
                                        </p:tgtEl>
                                        <p:attrNameLst>
                                          <p:attrName>style.visibility</p:attrName>
                                        </p:attrNameLst>
                                      </p:cBhvr>
                                      <p:to>
                                        <p:strVal val="visible"/>
                                      </p:to>
                                    </p:set>
                                    <p:animEffect transition="in" filter="fade">
                                      <p:cBhvr>
                                        <p:cTn id="22" dur="2000"/>
                                        <p:tgtEl>
                                          <p:spTgt spid="35843">
                                            <p:txEl>
                                              <p:pRg st="2" end="2"/>
                                            </p:txEl>
                                          </p:spTgt>
                                        </p:tgtEl>
                                      </p:cBhvr>
                                    </p:animEffect>
                                  </p:childTnLst>
                                  <p:subTnLst>
                                    <p:animClr clrSpc="rgb" dir="cw">
                                      <p:cBhvr override="childStyle">
                                        <p:cTn dur="1" fill="hold" display="0" masterRel="nextClick" afterEffect="1"/>
                                        <p:tgtEl>
                                          <p:spTgt spid="35843">
                                            <p:txEl>
                                              <p:pRg st="2" end="2"/>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5843">
                                            <p:txEl>
                                              <p:pRg st="3" end="3"/>
                                            </p:txEl>
                                          </p:spTgt>
                                        </p:tgtEl>
                                        <p:attrNameLst>
                                          <p:attrName>style.visibility</p:attrName>
                                        </p:attrNameLst>
                                      </p:cBhvr>
                                      <p:to>
                                        <p:strVal val="visible"/>
                                      </p:to>
                                    </p:set>
                                    <p:animEffect transition="in" filter="fade">
                                      <p:cBhvr>
                                        <p:cTn id="27" dur="2000"/>
                                        <p:tgtEl>
                                          <p:spTgt spid="35843">
                                            <p:txEl>
                                              <p:pRg st="3" end="3"/>
                                            </p:txEl>
                                          </p:spTgt>
                                        </p:tgtEl>
                                      </p:cBhvr>
                                    </p:animEffect>
                                  </p:childTnLst>
                                  <p:subTnLst>
                                    <p:animClr clrSpc="rgb" dir="cw">
                                      <p:cBhvr override="childStyle">
                                        <p:cTn dur="1" fill="hold" display="0" masterRel="nextClick" afterEffect="1"/>
                                        <p:tgtEl>
                                          <p:spTgt spid="35843">
                                            <p:txEl>
                                              <p:pRg st="3" end="3"/>
                                            </p:txEl>
                                          </p:spTgt>
                                        </p:tgtEl>
                                        <p:attrNameLst>
                                          <p:attrName>ppt_c</p:attrName>
                                        </p:attrNameLst>
                                      </p:cBhvr>
                                      <p:to>
                                        <a:schemeClr val="bg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5843">
                                            <p:txEl>
                                              <p:pRg st="4" end="4"/>
                                            </p:txEl>
                                          </p:spTgt>
                                        </p:tgtEl>
                                        <p:attrNameLst>
                                          <p:attrName>style.visibility</p:attrName>
                                        </p:attrNameLst>
                                      </p:cBhvr>
                                      <p:to>
                                        <p:strVal val="visible"/>
                                      </p:to>
                                    </p:set>
                                    <p:animEffect transition="in" filter="fade">
                                      <p:cBhvr>
                                        <p:cTn id="32" dur="2000"/>
                                        <p:tgtEl>
                                          <p:spTgt spid="35843">
                                            <p:txEl>
                                              <p:pRg st="4" end="4"/>
                                            </p:txEl>
                                          </p:spTgt>
                                        </p:tgtEl>
                                      </p:cBhvr>
                                    </p:animEffect>
                                  </p:childTnLst>
                                  <p:subTnLst>
                                    <p:animClr clrSpc="rgb" dir="cw">
                                      <p:cBhvr override="childStyle">
                                        <p:cTn dur="1" fill="hold" display="0" masterRel="nextClick" afterEffect="1"/>
                                        <p:tgtEl>
                                          <p:spTgt spid="35843">
                                            <p:txEl>
                                              <p:pRg st="4" end="4"/>
                                            </p:txEl>
                                          </p:spTgt>
                                        </p:tgtEl>
                                        <p:attrNameLst>
                                          <p:attrName>ppt_c</p:attrName>
                                        </p:attrNameLst>
                                      </p:cBhvr>
                                      <p:to>
                                        <a:schemeClr val="bg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5843">
                                            <p:txEl>
                                              <p:pRg st="5" end="5"/>
                                            </p:txEl>
                                          </p:spTgt>
                                        </p:tgtEl>
                                        <p:attrNameLst>
                                          <p:attrName>style.visibility</p:attrName>
                                        </p:attrNameLst>
                                      </p:cBhvr>
                                      <p:to>
                                        <p:strVal val="visible"/>
                                      </p:to>
                                    </p:set>
                                    <p:animEffect transition="in" filter="fade">
                                      <p:cBhvr>
                                        <p:cTn id="37" dur="2000"/>
                                        <p:tgtEl>
                                          <p:spTgt spid="35843">
                                            <p:txEl>
                                              <p:pRg st="5" end="5"/>
                                            </p:txEl>
                                          </p:spTgt>
                                        </p:tgtEl>
                                      </p:cBhvr>
                                    </p:animEffect>
                                  </p:childTnLst>
                                  <p:subTnLst>
                                    <p:animClr clrSpc="rgb" dir="cw">
                                      <p:cBhvr override="childStyle">
                                        <p:cTn dur="1" fill="hold" display="0" masterRel="nextClick" afterEffect="1"/>
                                        <p:tgtEl>
                                          <p:spTgt spid="35843">
                                            <p:txEl>
                                              <p:pRg st="5" end="5"/>
                                            </p:txEl>
                                          </p:spTgt>
                                        </p:tgtEl>
                                        <p:attrNameLst>
                                          <p:attrName>ppt_c</p:attrName>
                                        </p:attrNameLst>
                                      </p:cBhvr>
                                      <p:to>
                                        <a:schemeClr val="bg2"/>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5843">
                                            <p:txEl>
                                              <p:pRg st="6" end="6"/>
                                            </p:txEl>
                                          </p:spTgt>
                                        </p:tgtEl>
                                        <p:attrNameLst>
                                          <p:attrName>style.visibility</p:attrName>
                                        </p:attrNameLst>
                                      </p:cBhvr>
                                      <p:to>
                                        <p:strVal val="visible"/>
                                      </p:to>
                                    </p:set>
                                    <p:animEffect transition="in" filter="fade">
                                      <p:cBhvr>
                                        <p:cTn id="42" dur="2000"/>
                                        <p:tgtEl>
                                          <p:spTgt spid="35843">
                                            <p:txEl>
                                              <p:pRg st="6" end="6"/>
                                            </p:txEl>
                                          </p:spTgt>
                                        </p:tgtEl>
                                      </p:cBhvr>
                                    </p:animEffect>
                                  </p:childTnLst>
                                  <p:subTnLst>
                                    <p:animClr clrSpc="rgb" dir="cw">
                                      <p:cBhvr override="childStyle">
                                        <p:cTn dur="1" fill="hold" display="0" masterRel="nextClick" afterEffect="1"/>
                                        <p:tgtEl>
                                          <p:spTgt spid="35843">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36866" name="Rectangle 2"/>
          <p:cNvSpPr>
            <a:spLocks noGrp="1" noChangeArrowheads="1"/>
          </p:cNvSpPr>
          <p:nvPr>
            <p:ph type="title"/>
          </p:nvPr>
        </p:nvSpPr>
        <p:spPr/>
        <p:txBody>
          <a:bodyPr/>
          <a:lstStyle/>
          <a:p>
            <a:pPr eaLnBrk="1" hangingPunct="1"/>
            <a:endParaRPr lang="tr-TR" altLang="tr-TR" smtClean="0"/>
          </a:p>
        </p:txBody>
      </p:sp>
      <p:sp>
        <p:nvSpPr>
          <p:cNvPr id="36867" name="Rectangle 3"/>
          <p:cNvSpPr>
            <a:spLocks noGrp="1" noChangeArrowheads="1"/>
          </p:cNvSpPr>
          <p:nvPr>
            <p:ph type="body" idx="1"/>
          </p:nvPr>
        </p:nvSpPr>
        <p:spPr/>
        <p:txBody>
          <a:bodyPr/>
          <a:lstStyle/>
          <a:p>
            <a:pPr eaLnBrk="1" hangingPunct="1">
              <a:lnSpc>
                <a:spcPct val="80000"/>
              </a:lnSpc>
            </a:pPr>
            <a:r>
              <a:rPr lang="tr-TR" altLang="tr-TR" sz="1900" smtClean="0"/>
              <a:t>6-Şiirin konusu genişletilmiş ve hayattaki her güzel şeyin şiirin konusu olabileceği görüşü esas alınmıştır.Ölüm.yokluk,hiçlik gibi soyut kavram lar bu dönem şiirlerinin konusu olmuştur..</a:t>
            </a:r>
          </a:p>
          <a:p>
            <a:pPr eaLnBrk="1" hangingPunct="1">
              <a:lnSpc>
                <a:spcPct val="80000"/>
              </a:lnSpc>
            </a:pPr>
            <a:r>
              <a:rPr lang="tr-TR" altLang="tr-TR" sz="1900" smtClean="0"/>
              <a:t>7-Eserlerin dili gayet ağırdır.Bu özelliklerinden dolayı Servet-i Fünun </a:t>
            </a:r>
          </a:p>
          <a:p>
            <a:pPr eaLnBrk="1" hangingPunct="1">
              <a:lnSpc>
                <a:spcPct val="80000"/>
              </a:lnSpc>
            </a:pPr>
            <a:r>
              <a:rPr lang="tr-TR" altLang="tr-TR" sz="1900" smtClean="0"/>
              <a:t>Edebiyatının hazırlayıcısı olmuşlardır.</a:t>
            </a:r>
            <a:endParaRPr lang="tr-TR" altLang="tr-TR" sz="1900" b="1" smtClean="0"/>
          </a:p>
          <a:p>
            <a:pPr eaLnBrk="1" hangingPunct="1">
              <a:lnSpc>
                <a:spcPct val="80000"/>
              </a:lnSpc>
            </a:pPr>
            <a:r>
              <a:rPr lang="tr-TR" altLang="tr-TR" sz="1900" b="1" smtClean="0"/>
              <a:t>Bu dönemin başlıca yazar ve şairleri:</a:t>
            </a:r>
            <a:r>
              <a:rPr lang="tr-TR" altLang="tr-TR" sz="1900" smtClean="0"/>
              <a:t> Abdülhak Hamit Tarhan, Recaizade Mahmut Ekrem,Nabizade Nazım,Sami Paşazade Sezai’dir.</a:t>
            </a:r>
          </a:p>
          <a:p>
            <a:pPr eaLnBrk="1" hangingPunct="1">
              <a:lnSpc>
                <a:spcPct val="80000"/>
              </a:lnSpc>
            </a:pPr>
            <a:r>
              <a:rPr lang="tr-TR" altLang="tr-TR" sz="1900" smtClean="0"/>
              <a:t>*****Muallim Naci her ne kadar bu dönemde yaşasa da yenicilere karşı divan edebiyatını savunduğu için dışarıda kalır.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afterEffect" nodePh="1">
                                  <p:stCondLst>
                                    <p:cond delay="0"/>
                                  </p:stCondLst>
                                  <p:endCondLst>
                                    <p:cond evt="begin" delay="0">
                                      <p:tn val="5"/>
                                    </p:cond>
                                  </p:endCondLst>
                                  <p:childTnLst>
                                    <p:set>
                                      <p:cBhvr>
                                        <p:cTn id="6" dur="1" fill="hold">
                                          <p:stCondLst>
                                            <p:cond delay="0"/>
                                          </p:stCondLst>
                                        </p:cTn>
                                        <p:tgtEl>
                                          <p:spTgt spid="36866"/>
                                        </p:tgtEl>
                                        <p:attrNameLst>
                                          <p:attrName>style.visibility</p:attrName>
                                        </p:attrNameLst>
                                      </p:cBhvr>
                                      <p:to>
                                        <p:strVal val="visible"/>
                                      </p:to>
                                    </p:set>
                                    <p:animEffect transition="in" filter="randombar(horizontal)">
                                      <p:cBhvr>
                                        <p:cTn id="7" dur="500"/>
                                        <p:tgtEl>
                                          <p:spTgt spid="36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randombar(horizontal)">
                                      <p:cBhvr>
                                        <p:cTn id="12" dur="500"/>
                                        <p:tgtEl>
                                          <p:spTgt spid="368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6867">
                                            <p:txEl>
                                              <p:pRg st="1" end="1"/>
                                            </p:txEl>
                                          </p:spTgt>
                                        </p:tgtEl>
                                        <p:attrNameLst>
                                          <p:attrName>style.visibility</p:attrName>
                                        </p:attrNameLst>
                                      </p:cBhvr>
                                      <p:to>
                                        <p:strVal val="visible"/>
                                      </p:to>
                                    </p:set>
                                    <p:animEffect transition="in" filter="randombar(horizontal)">
                                      <p:cBhvr>
                                        <p:cTn id="17" dur="500"/>
                                        <p:tgtEl>
                                          <p:spTgt spid="368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6867">
                                            <p:txEl>
                                              <p:pRg st="2" end="2"/>
                                            </p:txEl>
                                          </p:spTgt>
                                        </p:tgtEl>
                                        <p:attrNameLst>
                                          <p:attrName>style.visibility</p:attrName>
                                        </p:attrNameLst>
                                      </p:cBhvr>
                                      <p:to>
                                        <p:strVal val="visible"/>
                                      </p:to>
                                    </p:set>
                                    <p:animEffect transition="in" filter="randombar(horizontal)">
                                      <p:cBhvr>
                                        <p:cTn id="22" dur="500"/>
                                        <p:tgtEl>
                                          <p:spTgt spid="368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6867">
                                            <p:txEl>
                                              <p:pRg st="3" end="3"/>
                                            </p:txEl>
                                          </p:spTgt>
                                        </p:tgtEl>
                                        <p:attrNameLst>
                                          <p:attrName>style.visibility</p:attrName>
                                        </p:attrNameLst>
                                      </p:cBhvr>
                                      <p:to>
                                        <p:strVal val="visible"/>
                                      </p:to>
                                    </p:set>
                                    <p:animEffect transition="in" filter="randombar(horizontal)">
                                      <p:cBhvr>
                                        <p:cTn id="27" dur="500"/>
                                        <p:tgtEl>
                                          <p:spTgt spid="3686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6867">
                                            <p:txEl>
                                              <p:pRg st="4" end="4"/>
                                            </p:txEl>
                                          </p:spTgt>
                                        </p:tgtEl>
                                        <p:attrNameLst>
                                          <p:attrName>style.visibility</p:attrName>
                                        </p:attrNameLst>
                                      </p:cBhvr>
                                      <p:to>
                                        <p:strVal val="visible"/>
                                      </p:to>
                                    </p:set>
                                    <p:animEffect transition="in" filter="randombar(horizontal)">
                                      <p:cBhvr>
                                        <p:cTn id="32" dur="500"/>
                                        <p:tgtEl>
                                          <p:spTgt spid="36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7"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37890" name="Rectangle 2"/>
          <p:cNvSpPr>
            <a:spLocks noGrp="1" noChangeArrowheads="1"/>
          </p:cNvSpPr>
          <p:nvPr>
            <p:ph type="title"/>
          </p:nvPr>
        </p:nvSpPr>
        <p:spPr>
          <a:xfrm>
            <a:off x="1547813" y="2060575"/>
            <a:ext cx="7010400" cy="1527175"/>
          </a:xfrm>
        </p:spPr>
        <p:txBody>
          <a:bodyPr/>
          <a:lstStyle/>
          <a:p>
            <a:pPr algn="ctr" eaLnBrk="1" hangingPunct="1"/>
            <a:r>
              <a:rPr lang="tr-TR" altLang="tr-TR" sz="4400" b="1" smtClean="0">
                <a:solidFill>
                  <a:schemeClr val="tx1"/>
                </a:solidFill>
              </a:rPr>
              <a:t>II.Dönem Tanzimat Edebiyatı Yazarları</a:t>
            </a:r>
          </a:p>
        </p:txBody>
      </p:sp>
      <p:sp>
        <p:nvSpPr>
          <p:cNvPr id="37891" name="Rectangle 3"/>
          <p:cNvSpPr>
            <a:spLocks noGrp="1" noChangeArrowheads="1"/>
          </p:cNvSpPr>
          <p:nvPr>
            <p:ph type="body" idx="1"/>
          </p:nvPr>
        </p:nvSpPr>
        <p:spPr/>
        <p:txBody>
          <a:bodyPr/>
          <a:lstStyle/>
          <a:p>
            <a:pPr eaLnBrk="1" hangingPunct="1">
              <a:buFont typeface="Wingdings" pitchFamily="2" charset="2"/>
              <a:buNone/>
            </a:pPr>
            <a:r>
              <a:rPr lang="tr-TR" altLang="tr-TR" b="1"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7890"/>
                                        </p:tgtEl>
                                        <p:attrNameLst>
                                          <p:attrName>style.visibility</p:attrName>
                                        </p:attrNameLst>
                                      </p:cBhvr>
                                      <p:to>
                                        <p:strVal val="visible"/>
                                      </p:to>
                                    </p:set>
                                    <p:animEffect transition="in" filter="fade">
                                      <p:cBhvr>
                                        <p:cTn id="7" dur="1000">
                                          <p:stCondLst>
                                            <p:cond delay="0"/>
                                          </p:stCondLst>
                                        </p:cTn>
                                        <p:tgtEl>
                                          <p:spTgt spid="378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7891">
                                            <p:txEl>
                                              <p:pRg st="0" end="0"/>
                                            </p:txEl>
                                          </p:spTgt>
                                        </p:tgtEl>
                                        <p:attrNameLst>
                                          <p:attrName>style.visibility</p:attrName>
                                        </p:attrNameLst>
                                      </p:cBhvr>
                                      <p:to>
                                        <p:strVal val="visible"/>
                                      </p:to>
                                    </p:set>
                                    <p:animEffect transition="in" filter="fade">
                                      <p:cBhvr>
                                        <p:cTn id="12" dur="500">
                                          <p:stCondLst>
                                            <p:cond delay="0"/>
                                          </p:stCondLst>
                                        </p:cTn>
                                        <p:tgtEl>
                                          <p:spTgt spid="378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38914" name="Rectangle 2"/>
          <p:cNvSpPr>
            <a:spLocks noGrp="1" noChangeArrowheads="1"/>
          </p:cNvSpPr>
          <p:nvPr>
            <p:ph type="title"/>
          </p:nvPr>
        </p:nvSpPr>
        <p:spPr>
          <a:xfrm>
            <a:off x="1547813" y="620713"/>
            <a:ext cx="7010400" cy="1223962"/>
          </a:xfrm>
        </p:spPr>
        <p:txBody>
          <a:bodyPr/>
          <a:lstStyle/>
          <a:p>
            <a:pPr algn="ctr" eaLnBrk="1" hangingPunct="1"/>
            <a:r>
              <a:rPr lang="tr-TR" altLang="tr-TR" sz="3600" b="1" smtClean="0">
                <a:solidFill>
                  <a:schemeClr val="tx1"/>
                </a:solidFill>
              </a:rPr>
              <a:t>Recaizade Mahmut EKREM</a:t>
            </a:r>
            <a:r>
              <a:rPr lang="tr-TR" altLang="tr-TR" sz="3600" b="1" smtClean="0"/>
              <a:t/>
            </a:r>
            <a:br>
              <a:rPr lang="tr-TR" altLang="tr-TR" sz="3600" b="1" smtClean="0"/>
            </a:br>
            <a:r>
              <a:rPr lang="tr-TR" altLang="tr-TR" sz="3600" b="1" smtClean="0"/>
              <a:t>(1847-1914)</a:t>
            </a:r>
            <a:br>
              <a:rPr lang="tr-TR" altLang="tr-TR" sz="3600" b="1" smtClean="0"/>
            </a:br>
            <a:endParaRPr lang="tr-TR" altLang="tr-TR" sz="3600" b="1" smtClean="0"/>
          </a:p>
        </p:txBody>
      </p:sp>
      <p:sp>
        <p:nvSpPr>
          <p:cNvPr id="38915" name="Rectangle 3"/>
          <p:cNvSpPr>
            <a:spLocks noGrp="1" noChangeArrowheads="1"/>
          </p:cNvSpPr>
          <p:nvPr>
            <p:ph type="body" idx="1"/>
          </p:nvPr>
        </p:nvSpPr>
        <p:spPr/>
        <p:txBody>
          <a:bodyPr/>
          <a:lstStyle/>
          <a:p>
            <a:pPr eaLnBrk="1" hangingPunct="1">
              <a:lnSpc>
                <a:spcPct val="80000"/>
              </a:lnSpc>
            </a:pPr>
            <a:r>
              <a:rPr lang="tr-TR" altLang="tr-TR" sz="2100" smtClean="0"/>
              <a:t>II.dönem sanatçılardan olup genç yazar ve şairlerin örnek aldığı bir kişidir.Sanatçı roman,şiir,hikaye,eleştiri  ve roman gibi çeşitli, türlerde eser vermiştir.Şiirlerinde romantizmin etkisi görülür.İçli duygulu şiirler yazmıştır.Bu tarz şiir yazmasında oğlu Nejat’ın ölmesi de etkili olmuştur.</a:t>
            </a:r>
          </a:p>
          <a:p>
            <a:pPr eaLnBrk="1" hangingPunct="1">
              <a:lnSpc>
                <a:spcPct val="80000"/>
              </a:lnSpc>
            </a:pPr>
            <a:r>
              <a:rPr lang="tr-TR" altLang="tr-TR" sz="2100" smtClean="0"/>
              <a:t>         Her şeyin şiire konu olabileceğini düşünür hatta kitap arasında kurutulmuş bir çiçek onun için şiirin konusu olabilir.Avrupai Türk edebiyatını savunur bu nedenle Muallim Naci  mücadele etmiştir. Kayiye nin kulak için olduğu görüşünü savunur..</a:t>
            </a:r>
          </a:p>
          <a:p>
            <a:pPr eaLnBrk="1" hangingPunct="1">
              <a:lnSpc>
                <a:spcPct val="80000"/>
              </a:lnSpc>
            </a:pPr>
            <a:r>
              <a:rPr lang="tr-TR" altLang="tr-TR" sz="2100" smtClean="0"/>
              <a:t>        Genellikle aruz ölçüsünü kullanmıştır.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89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1" fill="hold" grpId="0" nodeType="click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anim calcmode="lin" valueType="num">
                                      <p:cBhvr additive="base">
                                        <p:cTn id="11"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891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 calcmode="lin" valueType="num">
                                      <p:cBhvr additive="base">
                                        <p:cTn id="17"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891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1" fill="hold" grpId="0" nodeType="clickEffect">
                                  <p:stCondLst>
                                    <p:cond delay="0"/>
                                  </p:stCondLst>
                                  <p:childTnLst>
                                    <p:set>
                                      <p:cBhvr>
                                        <p:cTn id="22" dur="1" fill="hold">
                                          <p:stCondLst>
                                            <p:cond delay="0"/>
                                          </p:stCondLst>
                                        </p:cTn>
                                        <p:tgtEl>
                                          <p:spTgt spid="38915">
                                            <p:txEl>
                                              <p:pRg st="0" end="0"/>
                                            </p:txEl>
                                          </p:spTgt>
                                        </p:tgtEl>
                                        <p:attrNameLst>
                                          <p:attrName>style.visibility</p:attrName>
                                        </p:attrNameLst>
                                      </p:cBhvr>
                                      <p:to>
                                        <p:strVal val="visible"/>
                                      </p:to>
                                    </p:set>
                                    <p:anim calcmode="lin" valueType="num">
                                      <p:cBhvr additive="base">
                                        <p:cTn id="23"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891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build="p" autoUpdateAnimBg="0" rev="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39939" name="Rectangle 3"/>
          <p:cNvSpPr>
            <a:spLocks noGrp="1" noChangeArrowheads="1"/>
          </p:cNvSpPr>
          <p:nvPr>
            <p:ph type="body" idx="1"/>
          </p:nvPr>
        </p:nvSpPr>
        <p:spPr/>
        <p:txBody>
          <a:bodyPr/>
          <a:lstStyle/>
          <a:p>
            <a:pPr eaLnBrk="1" hangingPunct="1">
              <a:lnSpc>
                <a:spcPct val="80000"/>
              </a:lnSpc>
            </a:pPr>
            <a:r>
              <a:rPr lang="tr-TR" altLang="tr-TR" sz="2100" smtClean="0"/>
              <a:t> </a:t>
            </a:r>
            <a:r>
              <a:rPr lang="tr-TR" altLang="tr-TR" sz="2100" b="1" smtClean="0"/>
              <a:t>Eserleri:</a:t>
            </a:r>
            <a:endParaRPr lang="tr-TR" altLang="tr-TR" sz="2100" u="sng" smtClean="0"/>
          </a:p>
          <a:p>
            <a:pPr eaLnBrk="1" hangingPunct="1">
              <a:lnSpc>
                <a:spcPct val="80000"/>
              </a:lnSpc>
            </a:pPr>
            <a:r>
              <a:rPr lang="tr-TR" altLang="tr-TR" sz="2100" u="sng" smtClean="0"/>
              <a:t>Araba Sevdası</a:t>
            </a:r>
            <a:r>
              <a:rPr lang="tr-TR" altLang="tr-TR" sz="2100" smtClean="0"/>
              <a:t>:Yanlış batılılaşmayı konu alır.Ayrıca bu eser romantizmden realizme geçiş örneğidir.</a:t>
            </a:r>
            <a:endParaRPr lang="tr-TR" altLang="tr-TR" sz="2100" u="sng" smtClean="0"/>
          </a:p>
          <a:p>
            <a:pPr eaLnBrk="1" hangingPunct="1">
              <a:lnSpc>
                <a:spcPct val="80000"/>
              </a:lnSpc>
            </a:pPr>
            <a:r>
              <a:rPr lang="tr-TR" altLang="tr-TR" sz="2100" u="sng" smtClean="0"/>
              <a:t>Şiir Kitapları</a:t>
            </a:r>
            <a:r>
              <a:rPr lang="tr-TR" altLang="tr-TR" sz="2100" smtClean="0"/>
              <a:t>:Yadigar-ı Şebap,Name-i Seher,Pejmurde</a:t>
            </a:r>
            <a:endParaRPr lang="tr-TR" altLang="tr-TR" sz="2100" u="sng" smtClean="0"/>
          </a:p>
          <a:p>
            <a:pPr eaLnBrk="1" hangingPunct="1">
              <a:lnSpc>
                <a:spcPct val="80000"/>
              </a:lnSpc>
            </a:pPr>
            <a:r>
              <a:rPr lang="tr-TR" altLang="tr-TR" sz="2100" u="sng" smtClean="0"/>
              <a:t>Tiyatroları</a:t>
            </a:r>
            <a:r>
              <a:rPr lang="tr-TR" altLang="tr-TR" sz="2100" smtClean="0"/>
              <a:t>:  Afife Anjelik,Çok Bilen Çok Yanılır,</a:t>
            </a:r>
          </a:p>
          <a:p>
            <a:pPr eaLnBrk="1" hangingPunct="1">
              <a:lnSpc>
                <a:spcPct val="80000"/>
              </a:lnSpc>
            </a:pPr>
            <a:r>
              <a:rPr lang="tr-TR" altLang="tr-TR" sz="2100" smtClean="0"/>
              <a:t>Talim-i Edebiyat:Edebiyat bilgilerini içeren bir kitaptır.</a:t>
            </a:r>
          </a:p>
          <a:p>
            <a:pPr eaLnBrk="1" hangingPunct="1">
              <a:lnSpc>
                <a:spcPct val="80000"/>
              </a:lnSpc>
            </a:pPr>
            <a:r>
              <a:rPr lang="tr-TR" altLang="tr-TR" sz="2100" smtClean="0"/>
              <a:t>Takdir-i  Elhan:Eleştiri türünde yazıları vardır.</a:t>
            </a:r>
            <a:endParaRPr lang="tr-TR" altLang="tr-TR" sz="2100" b="1" smtClean="0"/>
          </a:p>
          <a:p>
            <a:pPr eaLnBrk="1" hangingPunct="1">
              <a:lnSpc>
                <a:spcPct val="80000"/>
              </a:lnSpc>
            </a:pPr>
            <a:r>
              <a:rPr lang="tr-TR" altLang="tr-TR" sz="2100" b="1" smtClean="0"/>
              <a:t>****</a:t>
            </a:r>
            <a:r>
              <a:rPr lang="tr-TR" altLang="tr-TR" sz="2100" smtClean="0"/>
              <a:t>Şiir kitabı olan </a:t>
            </a:r>
            <a:r>
              <a:rPr lang="tr-TR" altLang="tr-TR" sz="2100" b="1" smtClean="0"/>
              <a:t>Zemzeme </a:t>
            </a:r>
            <a:r>
              <a:rPr lang="tr-TR" altLang="tr-TR" sz="2100" smtClean="0"/>
              <a:t>üç ciltten oluşur.Muallim Naci bu kitabın üzerine </a:t>
            </a:r>
            <a:r>
              <a:rPr lang="tr-TR" altLang="tr-TR" sz="2100" b="1" smtClean="0"/>
              <a:t>Demdeme</a:t>
            </a:r>
            <a:r>
              <a:rPr lang="tr-TR" altLang="tr-TR" sz="2100" smtClean="0"/>
              <a:t> adlı eleştiri türünde eserini yazmıştır.</a:t>
            </a:r>
          </a:p>
          <a:p>
            <a:pPr eaLnBrk="1" hangingPunct="1">
              <a:lnSpc>
                <a:spcPct val="80000"/>
              </a:lnSpc>
            </a:pPr>
            <a:r>
              <a:rPr lang="tr-TR" altLang="tr-TR" sz="2100" smtClean="0"/>
              <a:t>****Edebiyatımızda eleştiri türünün yerleşmesinde önemli bir isimdir.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8" presetClass="entr" presetSubtype="0" fill="hold" grpId="0" nodeType="with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p:cTn id="7" dur="15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39939">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anim calcmode="lin" valueType="num">
                                      <p:cBhvr>
                                        <p:cTn id="11" dur="150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p:cTn id="12" dur="15000" fill="hold"/>
                                        <p:tgtEl>
                                          <p:spTgt spid="39939">
                                            <p:txEl>
                                              <p:pRg st="1" end="1"/>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anim calcmode="lin" valueType="num">
                                      <p:cBhvr>
                                        <p:cTn id="15" dur="150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16" dur="15000" fill="hold"/>
                                        <p:tgtEl>
                                          <p:spTgt spid="39939">
                                            <p:txEl>
                                              <p:pRg st="2" end="2"/>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39939">
                                            <p:txEl>
                                              <p:pRg st="3" end="3"/>
                                            </p:txEl>
                                          </p:spTgt>
                                        </p:tgtEl>
                                        <p:attrNameLst>
                                          <p:attrName>style.visibility</p:attrName>
                                        </p:attrNameLst>
                                      </p:cBhvr>
                                      <p:to>
                                        <p:strVal val="visible"/>
                                      </p:to>
                                    </p:set>
                                    <p:anim calcmode="lin" valueType="num">
                                      <p:cBhvr>
                                        <p:cTn id="19" dur="150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p:cTn id="20" dur="15000" fill="hold"/>
                                        <p:tgtEl>
                                          <p:spTgt spid="39939">
                                            <p:txEl>
                                              <p:pRg st="3" end="3"/>
                                            </p:txEl>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39939">
                                            <p:txEl>
                                              <p:pRg st="4" end="4"/>
                                            </p:txEl>
                                          </p:spTgt>
                                        </p:tgtEl>
                                        <p:attrNameLst>
                                          <p:attrName>style.visibility</p:attrName>
                                        </p:attrNameLst>
                                      </p:cBhvr>
                                      <p:to>
                                        <p:strVal val="visible"/>
                                      </p:to>
                                    </p:set>
                                    <p:anim calcmode="lin" valueType="num">
                                      <p:cBhvr>
                                        <p:cTn id="23" dur="150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p:cTn id="24" dur="15000" fill="hold"/>
                                        <p:tgtEl>
                                          <p:spTgt spid="39939">
                                            <p:txEl>
                                              <p:pRg st="4" end="4"/>
                                            </p:txEl>
                                          </p:spTgt>
                                        </p:tgtEl>
                                        <p:attrNameLst>
                                          <p:attrName>ppt_y</p:attrName>
                                        </p:attrNameLst>
                                      </p:cBhvr>
                                      <p:tavLst>
                                        <p:tav tm="0">
                                          <p:val>
                                            <p:strVal val="#ppt_y+1"/>
                                          </p:val>
                                        </p:tav>
                                        <p:tav tm="100000">
                                          <p:val>
                                            <p:strVal val="#ppt_y-1"/>
                                          </p:val>
                                        </p:tav>
                                      </p:tavLst>
                                    </p:anim>
                                  </p:childTnLst>
                                </p:cTn>
                              </p:par>
                              <p:par>
                                <p:cTn id="25" presetID="28" presetClass="entr" presetSubtype="0" fill="hold" grpId="0" nodeType="withEffect">
                                  <p:stCondLst>
                                    <p:cond delay="0"/>
                                  </p:stCondLst>
                                  <p:childTnLst>
                                    <p:set>
                                      <p:cBhvr>
                                        <p:cTn id="26" dur="1" fill="hold">
                                          <p:stCondLst>
                                            <p:cond delay="0"/>
                                          </p:stCondLst>
                                        </p:cTn>
                                        <p:tgtEl>
                                          <p:spTgt spid="39939">
                                            <p:txEl>
                                              <p:pRg st="5" end="5"/>
                                            </p:txEl>
                                          </p:spTgt>
                                        </p:tgtEl>
                                        <p:attrNameLst>
                                          <p:attrName>style.visibility</p:attrName>
                                        </p:attrNameLst>
                                      </p:cBhvr>
                                      <p:to>
                                        <p:strVal val="visible"/>
                                      </p:to>
                                    </p:set>
                                    <p:anim calcmode="lin" valueType="num">
                                      <p:cBhvr>
                                        <p:cTn id="27" dur="15000" fill="hold"/>
                                        <p:tgtEl>
                                          <p:spTgt spid="39939">
                                            <p:txEl>
                                              <p:pRg st="5" end="5"/>
                                            </p:txEl>
                                          </p:spTgt>
                                        </p:tgtEl>
                                        <p:attrNameLst>
                                          <p:attrName>ppt_x</p:attrName>
                                        </p:attrNameLst>
                                      </p:cBhvr>
                                      <p:tavLst>
                                        <p:tav tm="0">
                                          <p:val>
                                            <p:strVal val="#ppt_x"/>
                                          </p:val>
                                        </p:tav>
                                        <p:tav tm="100000">
                                          <p:val>
                                            <p:strVal val="#ppt_x"/>
                                          </p:val>
                                        </p:tav>
                                      </p:tavLst>
                                    </p:anim>
                                    <p:anim calcmode="lin" valueType="num">
                                      <p:cBhvr>
                                        <p:cTn id="28" dur="15000" fill="hold"/>
                                        <p:tgtEl>
                                          <p:spTgt spid="39939">
                                            <p:txEl>
                                              <p:pRg st="5" end="5"/>
                                            </p:txEl>
                                          </p:spTgt>
                                        </p:tgtEl>
                                        <p:attrNameLst>
                                          <p:attrName>ppt_y</p:attrName>
                                        </p:attrNameLst>
                                      </p:cBhvr>
                                      <p:tavLst>
                                        <p:tav tm="0">
                                          <p:val>
                                            <p:strVal val="#ppt_y+1"/>
                                          </p:val>
                                        </p:tav>
                                        <p:tav tm="100000">
                                          <p:val>
                                            <p:strVal val="#ppt_y-1"/>
                                          </p:val>
                                        </p:tav>
                                      </p:tavLst>
                                    </p:anim>
                                  </p:childTnLst>
                                </p:cTn>
                              </p:par>
                              <p:par>
                                <p:cTn id="29" presetID="28" presetClass="entr" presetSubtype="0" fill="hold" grpId="0" nodeType="withEffect">
                                  <p:stCondLst>
                                    <p:cond delay="0"/>
                                  </p:stCondLst>
                                  <p:childTnLst>
                                    <p:set>
                                      <p:cBhvr>
                                        <p:cTn id="30" dur="1" fill="hold">
                                          <p:stCondLst>
                                            <p:cond delay="0"/>
                                          </p:stCondLst>
                                        </p:cTn>
                                        <p:tgtEl>
                                          <p:spTgt spid="39939">
                                            <p:txEl>
                                              <p:pRg st="6" end="6"/>
                                            </p:txEl>
                                          </p:spTgt>
                                        </p:tgtEl>
                                        <p:attrNameLst>
                                          <p:attrName>style.visibility</p:attrName>
                                        </p:attrNameLst>
                                      </p:cBhvr>
                                      <p:to>
                                        <p:strVal val="visible"/>
                                      </p:to>
                                    </p:set>
                                    <p:anim calcmode="lin" valueType="num">
                                      <p:cBhvr>
                                        <p:cTn id="31" dur="15000" fill="hold"/>
                                        <p:tgtEl>
                                          <p:spTgt spid="39939">
                                            <p:txEl>
                                              <p:pRg st="6" end="6"/>
                                            </p:txEl>
                                          </p:spTgt>
                                        </p:tgtEl>
                                        <p:attrNameLst>
                                          <p:attrName>ppt_x</p:attrName>
                                        </p:attrNameLst>
                                      </p:cBhvr>
                                      <p:tavLst>
                                        <p:tav tm="0">
                                          <p:val>
                                            <p:strVal val="#ppt_x"/>
                                          </p:val>
                                        </p:tav>
                                        <p:tav tm="100000">
                                          <p:val>
                                            <p:strVal val="#ppt_x"/>
                                          </p:val>
                                        </p:tav>
                                      </p:tavLst>
                                    </p:anim>
                                    <p:anim calcmode="lin" valueType="num">
                                      <p:cBhvr>
                                        <p:cTn id="32" dur="15000" fill="hold"/>
                                        <p:tgtEl>
                                          <p:spTgt spid="39939">
                                            <p:txEl>
                                              <p:pRg st="6" end="6"/>
                                            </p:txEl>
                                          </p:spTgt>
                                        </p:tgtEl>
                                        <p:attrNameLst>
                                          <p:attrName>ppt_y</p:attrName>
                                        </p:attrNameLst>
                                      </p:cBhvr>
                                      <p:tavLst>
                                        <p:tav tm="0">
                                          <p:val>
                                            <p:strVal val="#ppt_y+1"/>
                                          </p:val>
                                        </p:tav>
                                        <p:tav tm="100000">
                                          <p:val>
                                            <p:strVal val="#ppt_y-1"/>
                                          </p:val>
                                        </p:tav>
                                      </p:tavLst>
                                    </p:anim>
                                  </p:childTnLst>
                                </p:cTn>
                              </p:par>
                              <p:par>
                                <p:cTn id="33" presetID="28" presetClass="entr" presetSubtype="0" fill="hold" grpId="0" nodeType="withEffect">
                                  <p:stCondLst>
                                    <p:cond delay="0"/>
                                  </p:stCondLst>
                                  <p:childTnLst>
                                    <p:set>
                                      <p:cBhvr>
                                        <p:cTn id="34" dur="1" fill="hold">
                                          <p:stCondLst>
                                            <p:cond delay="0"/>
                                          </p:stCondLst>
                                        </p:cTn>
                                        <p:tgtEl>
                                          <p:spTgt spid="39939">
                                            <p:txEl>
                                              <p:pRg st="7" end="7"/>
                                            </p:txEl>
                                          </p:spTgt>
                                        </p:tgtEl>
                                        <p:attrNameLst>
                                          <p:attrName>style.visibility</p:attrName>
                                        </p:attrNameLst>
                                      </p:cBhvr>
                                      <p:to>
                                        <p:strVal val="visible"/>
                                      </p:to>
                                    </p:set>
                                    <p:anim calcmode="lin" valueType="num">
                                      <p:cBhvr>
                                        <p:cTn id="35" dur="15000" fill="hold"/>
                                        <p:tgtEl>
                                          <p:spTgt spid="39939">
                                            <p:txEl>
                                              <p:pRg st="7" end="7"/>
                                            </p:txEl>
                                          </p:spTgt>
                                        </p:tgtEl>
                                        <p:attrNameLst>
                                          <p:attrName>ppt_x</p:attrName>
                                        </p:attrNameLst>
                                      </p:cBhvr>
                                      <p:tavLst>
                                        <p:tav tm="0">
                                          <p:val>
                                            <p:strVal val="#ppt_x"/>
                                          </p:val>
                                        </p:tav>
                                        <p:tav tm="100000">
                                          <p:val>
                                            <p:strVal val="#ppt_x"/>
                                          </p:val>
                                        </p:tav>
                                      </p:tavLst>
                                    </p:anim>
                                    <p:anim calcmode="lin" valueType="num">
                                      <p:cBhvr>
                                        <p:cTn id="36" dur="15000" fill="hold"/>
                                        <p:tgtEl>
                                          <p:spTgt spid="39939">
                                            <p:txEl>
                                              <p:pRg st="7" end="7"/>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allAtOnce"/>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40962" name="Rectangle 2"/>
          <p:cNvSpPr>
            <a:spLocks noGrp="1" noChangeArrowheads="1"/>
          </p:cNvSpPr>
          <p:nvPr>
            <p:ph type="title"/>
          </p:nvPr>
        </p:nvSpPr>
        <p:spPr>
          <a:xfrm>
            <a:off x="1547813" y="620713"/>
            <a:ext cx="7010400" cy="1527175"/>
          </a:xfrm>
        </p:spPr>
        <p:txBody>
          <a:bodyPr/>
          <a:lstStyle/>
          <a:p>
            <a:pPr algn="ctr" eaLnBrk="1" hangingPunct="1"/>
            <a:r>
              <a:rPr lang="tr-TR" altLang="tr-TR" b="1" smtClean="0">
                <a:solidFill>
                  <a:schemeClr val="tx1"/>
                </a:solidFill>
              </a:rPr>
              <a:t>Abdülhak Hamit TARHAN</a:t>
            </a:r>
            <a:r>
              <a:rPr lang="tr-TR" altLang="tr-TR" b="1" smtClean="0"/>
              <a:t> (1851-1937)</a:t>
            </a:r>
            <a:r>
              <a:rPr lang="tr-TR" altLang="tr-TR" smtClean="0"/>
              <a:t/>
            </a:r>
            <a:br>
              <a:rPr lang="tr-TR" altLang="tr-TR" smtClean="0"/>
            </a:br>
            <a:endParaRPr lang="tr-TR" altLang="tr-TR" smtClean="0"/>
          </a:p>
        </p:txBody>
      </p:sp>
      <p:sp>
        <p:nvSpPr>
          <p:cNvPr id="40963" name="Rectangle 3"/>
          <p:cNvSpPr>
            <a:spLocks noGrp="1" noChangeArrowheads="1"/>
          </p:cNvSpPr>
          <p:nvPr>
            <p:ph type="body" idx="1"/>
          </p:nvPr>
        </p:nvSpPr>
        <p:spPr/>
        <p:txBody>
          <a:bodyPr/>
          <a:lstStyle/>
          <a:p>
            <a:pPr eaLnBrk="1" hangingPunct="1">
              <a:lnSpc>
                <a:spcPct val="80000"/>
              </a:lnSpc>
            </a:pPr>
            <a:r>
              <a:rPr lang="tr-TR" altLang="tr-TR" sz="2100" smtClean="0"/>
              <a:t>Şiirdeki batılılaşma hareketinin asıl büyük öncüsüdür.Şairi azam olarak tanınır.Dili süslü ve sanatlıdır.Vezin ve kafiye kaygısı taşımayan savruk bir şairidir.Genellikle şiir ve tiyatro türünde eserler vermiştir. Tiyatroları sahne tekniğine uygun olmayıp okunmak için yazılmış eserlerdir.</a:t>
            </a:r>
          </a:p>
          <a:p>
            <a:pPr eaLnBrk="1" hangingPunct="1">
              <a:lnSpc>
                <a:spcPct val="80000"/>
              </a:lnSpc>
            </a:pPr>
            <a:r>
              <a:rPr lang="tr-TR" altLang="tr-TR" sz="2100" smtClean="0"/>
              <a:t>       Yazar romantizm akımına uygun eser vermiştir.Eserlerinde zıt kavramlar sıklıkla yer alır.Onun şiirlerinde ölüm,insanlık gibi soyut kavramlar geniş yer tutar.</a:t>
            </a:r>
          </a:p>
          <a:p>
            <a:pPr eaLnBrk="1" hangingPunct="1">
              <a:lnSpc>
                <a:spcPct val="80000"/>
              </a:lnSpc>
            </a:pPr>
            <a:r>
              <a:rPr lang="tr-TR" altLang="tr-TR" sz="2100" smtClean="0"/>
              <a:t>      Manzum eserlerinde hem hece ölçüsünü hem de aruz ölçüsünü kullanmıştır.</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40962"/>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0963">
                                            <p:txEl>
                                              <p:pRg st="0" end="0"/>
                                            </p:txEl>
                                          </p:spTgt>
                                        </p:tgtEl>
                                        <p:attrNameLst>
                                          <p:attrName>style.visibility</p:attrName>
                                        </p:attrNameLst>
                                      </p:cBhvr>
                                      <p:to>
                                        <p:strVal val="visible"/>
                                      </p:to>
                                    </p:set>
                                    <p:animEffect transition="in" filter="fade">
                                      <p:cBhvr>
                                        <p:cTn id="11" dur="1000">
                                          <p:stCondLst>
                                            <p:cond delay="0"/>
                                          </p:stCondLst>
                                        </p:cTn>
                                        <p:tgtEl>
                                          <p:spTgt spid="4096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0963">
                                            <p:txEl>
                                              <p:pRg st="1" end="1"/>
                                            </p:txEl>
                                          </p:spTgt>
                                        </p:tgtEl>
                                        <p:attrNameLst>
                                          <p:attrName>style.visibility</p:attrName>
                                        </p:attrNameLst>
                                      </p:cBhvr>
                                      <p:to>
                                        <p:strVal val="visible"/>
                                      </p:to>
                                    </p:set>
                                    <p:animEffect transition="in" filter="fade">
                                      <p:cBhvr>
                                        <p:cTn id="16" dur="1000">
                                          <p:stCondLst>
                                            <p:cond delay="0"/>
                                          </p:stCondLst>
                                        </p:cTn>
                                        <p:tgtEl>
                                          <p:spTgt spid="4096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0963">
                                            <p:txEl>
                                              <p:pRg st="2" end="2"/>
                                            </p:txEl>
                                          </p:spTgt>
                                        </p:tgtEl>
                                        <p:attrNameLst>
                                          <p:attrName>style.visibility</p:attrName>
                                        </p:attrNameLst>
                                      </p:cBhvr>
                                      <p:to>
                                        <p:strVal val="visible"/>
                                      </p:to>
                                    </p:set>
                                    <p:animEffect transition="in" filter="fade">
                                      <p:cBhvr>
                                        <p:cTn id="21" dur="1000">
                                          <p:stCondLst>
                                            <p:cond delay="0"/>
                                          </p:stCondLst>
                                        </p:cTn>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41987" name="Rectangle 3"/>
          <p:cNvSpPr>
            <a:spLocks noGrp="1" noChangeArrowheads="1"/>
          </p:cNvSpPr>
          <p:nvPr>
            <p:ph type="body" idx="1"/>
          </p:nvPr>
        </p:nvSpPr>
        <p:spPr/>
        <p:txBody>
          <a:bodyPr/>
          <a:lstStyle/>
          <a:p>
            <a:pPr eaLnBrk="1" hangingPunct="1">
              <a:lnSpc>
                <a:spcPct val="90000"/>
              </a:lnSpc>
            </a:pPr>
            <a:r>
              <a:rPr lang="tr-TR" altLang="tr-TR" sz="2100" smtClean="0"/>
              <a:t> ****Edebiyatımıza kır ve köy hayatını sokmuştur(SAHRA)</a:t>
            </a:r>
          </a:p>
          <a:p>
            <a:pPr eaLnBrk="1" hangingPunct="1">
              <a:lnSpc>
                <a:spcPct val="90000"/>
              </a:lnSpc>
            </a:pPr>
            <a:r>
              <a:rPr lang="tr-TR" altLang="tr-TR" sz="2100" smtClean="0"/>
              <a:t> **** Edebiyatımıza ölüm temasını sokan şairdir(MAKBER-şiir)</a:t>
            </a:r>
          </a:p>
          <a:p>
            <a:pPr eaLnBrk="1" hangingPunct="1">
              <a:lnSpc>
                <a:spcPct val="90000"/>
              </a:lnSpc>
            </a:pPr>
            <a:r>
              <a:rPr lang="tr-TR" altLang="tr-TR" sz="2100" smtClean="0"/>
              <a:t> </a:t>
            </a:r>
            <a:r>
              <a:rPr lang="tr-TR" altLang="tr-TR" sz="2100" u="sng" smtClean="0"/>
              <a:t>Eserleri: </a:t>
            </a:r>
            <a:r>
              <a:rPr lang="tr-TR" altLang="tr-TR" sz="2100" smtClean="0"/>
              <a:t> </a:t>
            </a:r>
          </a:p>
          <a:p>
            <a:pPr eaLnBrk="1" hangingPunct="1">
              <a:lnSpc>
                <a:spcPct val="90000"/>
              </a:lnSpc>
            </a:pPr>
            <a:r>
              <a:rPr lang="tr-TR" altLang="tr-TR" sz="2100" smtClean="0"/>
              <a:t> </a:t>
            </a:r>
            <a:r>
              <a:rPr lang="tr-TR" altLang="tr-TR" sz="2100" b="1" smtClean="0"/>
              <a:t>Şiir Kitapları</a:t>
            </a:r>
            <a:r>
              <a:rPr lang="tr-TR" altLang="tr-TR" sz="2100" smtClean="0"/>
              <a:t>:Sahra,Makber,Halce,Ölü,Bunlar Odur,Beladan Bir Ses,Belde,Garam</a:t>
            </a:r>
          </a:p>
          <a:p>
            <a:pPr eaLnBrk="1" hangingPunct="1">
              <a:lnSpc>
                <a:spcPct val="90000"/>
              </a:lnSpc>
            </a:pPr>
            <a:r>
              <a:rPr lang="tr-TR" altLang="tr-TR" sz="2100" smtClean="0"/>
              <a:t> </a:t>
            </a:r>
            <a:r>
              <a:rPr lang="tr-TR" altLang="tr-TR" sz="2100" b="1" smtClean="0"/>
              <a:t>Tiyatro Kitapları:</a:t>
            </a:r>
            <a:r>
              <a:rPr lang="tr-TR" altLang="tr-TR" sz="2100" smtClean="0"/>
              <a:t> Tarık,Fitnen, Eşber,İlhan,Hakan, Liberte, Nestelen Sardanapal(Sardanapal  ilk manzum piyesidir)</a:t>
            </a:r>
            <a:endParaRPr lang="tr-TR" altLang="tr-TR" sz="2100" b="1" smtClean="0"/>
          </a:p>
          <a:p>
            <a:pPr eaLnBrk="1" hangingPunct="1">
              <a:lnSpc>
                <a:spcPct val="90000"/>
              </a:lnSpc>
            </a:pPr>
            <a:r>
              <a:rPr lang="tr-TR" altLang="tr-TR" sz="2100" b="1" smtClean="0"/>
              <a:t>Not: Edebiyatımızda tezatlar şairidir.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p:cTn id="7" dur="500" fill="hold"/>
                                        <p:tgtEl>
                                          <p:spTgt spid="419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198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1987">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41987">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41987">
                                            <p:txEl>
                                              <p:pRg st="1" end="1"/>
                                            </p:txEl>
                                          </p:spTgt>
                                        </p:tgtEl>
                                        <p:attrNameLst>
                                          <p:attrName>style.visibility</p:attrName>
                                        </p:attrNameLst>
                                      </p:cBhvr>
                                      <p:to>
                                        <p:strVal val="visible"/>
                                      </p:to>
                                    </p:set>
                                    <p:anim calcmode="lin" valueType="num">
                                      <p:cBhvr>
                                        <p:cTn id="15" dur="500" fill="hold"/>
                                        <p:tgtEl>
                                          <p:spTgt spid="4198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1987">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41987">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4198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41987">
                                            <p:txEl>
                                              <p:pRg st="2" end="2"/>
                                            </p:txEl>
                                          </p:spTgt>
                                        </p:tgtEl>
                                        <p:attrNameLst>
                                          <p:attrName>style.visibility</p:attrName>
                                        </p:attrNameLst>
                                      </p:cBhvr>
                                      <p:to>
                                        <p:strVal val="visible"/>
                                      </p:to>
                                    </p:set>
                                    <p:anim calcmode="lin" valueType="num">
                                      <p:cBhvr>
                                        <p:cTn id="23" dur="500" fill="hold"/>
                                        <p:tgtEl>
                                          <p:spTgt spid="41987">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41987">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41987">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41987">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41987">
                                            <p:txEl>
                                              <p:pRg st="3" end="3"/>
                                            </p:txEl>
                                          </p:spTgt>
                                        </p:tgtEl>
                                        <p:attrNameLst>
                                          <p:attrName>style.visibility</p:attrName>
                                        </p:attrNameLst>
                                      </p:cBhvr>
                                      <p:to>
                                        <p:strVal val="visible"/>
                                      </p:to>
                                    </p:set>
                                    <p:anim calcmode="lin" valueType="num">
                                      <p:cBhvr>
                                        <p:cTn id="31" dur="500" fill="hold"/>
                                        <p:tgtEl>
                                          <p:spTgt spid="4198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41987">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41987">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41987">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41987">
                                            <p:txEl>
                                              <p:pRg st="4" end="4"/>
                                            </p:txEl>
                                          </p:spTgt>
                                        </p:tgtEl>
                                        <p:attrNameLst>
                                          <p:attrName>style.visibility</p:attrName>
                                        </p:attrNameLst>
                                      </p:cBhvr>
                                      <p:to>
                                        <p:strVal val="visible"/>
                                      </p:to>
                                    </p:set>
                                    <p:anim calcmode="lin" valueType="num">
                                      <p:cBhvr>
                                        <p:cTn id="39" dur="500" fill="hold"/>
                                        <p:tgtEl>
                                          <p:spTgt spid="41987">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41987">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41987">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41987">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41987">
                                            <p:txEl>
                                              <p:pRg st="5" end="5"/>
                                            </p:txEl>
                                          </p:spTgt>
                                        </p:tgtEl>
                                        <p:attrNameLst>
                                          <p:attrName>style.visibility</p:attrName>
                                        </p:attrNameLst>
                                      </p:cBhvr>
                                      <p:to>
                                        <p:strVal val="visible"/>
                                      </p:to>
                                    </p:set>
                                    <p:anim calcmode="lin" valueType="num">
                                      <p:cBhvr>
                                        <p:cTn id="47" dur="500" fill="hold"/>
                                        <p:tgtEl>
                                          <p:spTgt spid="41987">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41987">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41987">
                                            <p:txEl>
                                              <p:pRg st="5" end="5"/>
                                            </p:txEl>
                                          </p:spTgt>
                                        </p:tgtEl>
                                        <p:attrNameLst>
                                          <p:attrName>style.rotation</p:attrName>
                                        </p:attrNameLst>
                                      </p:cBhvr>
                                      <p:tavLst>
                                        <p:tav tm="0">
                                          <p:val>
                                            <p:fltVal val="360"/>
                                          </p:val>
                                        </p:tav>
                                        <p:tav tm="100000">
                                          <p:val>
                                            <p:fltVal val="0"/>
                                          </p:val>
                                        </p:tav>
                                      </p:tavLst>
                                    </p:anim>
                                    <p:animEffect transition="in" filter="fade">
                                      <p:cBhvr>
                                        <p:cTn id="50" dur="500"/>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43010" name="Rectangle 2"/>
          <p:cNvSpPr>
            <a:spLocks noGrp="1" noChangeArrowheads="1"/>
          </p:cNvSpPr>
          <p:nvPr>
            <p:ph type="title"/>
          </p:nvPr>
        </p:nvSpPr>
        <p:spPr/>
        <p:txBody>
          <a:bodyPr/>
          <a:lstStyle/>
          <a:p>
            <a:pPr algn="ctr" eaLnBrk="1" hangingPunct="1"/>
            <a:r>
              <a:rPr lang="tr-TR" altLang="tr-TR" b="1" smtClean="0">
                <a:solidFill>
                  <a:schemeClr val="tx1"/>
                </a:solidFill>
              </a:rPr>
              <a:t>Samipaşazade  SEZAİ</a:t>
            </a:r>
            <a:r>
              <a:rPr lang="tr-TR" altLang="tr-TR" b="1" smtClean="0"/>
              <a:t> (1860-1936)</a:t>
            </a:r>
          </a:p>
        </p:txBody>
      </p:sp>
      <p:sp>
        <p:nvSpPr>
          <p:cNvPr id="43011" name="Rectangle 3"/>
          <p:cNvSpPr>
            <a:spLocks noGrp="1" noChangeArrowheads="1"/>
          </p:cNvSpPr>
          <p:nvPr>
            <p:ph type="body" idx="1"/>
          </p:nvPr>
        </p:nvSpPr>
        <p:spPr/>
        <p:txBody>
          <a:bodyPr/>
          <a:lstStyle/>
          <a:p>
            <a:pPr eaLnBrk="1" hangingPunct="1">
              <a:lnSpc>
                <a:spcPct val="80000"/>
              </a:lnSpc>
            </a:pPr>
            <a:endParaRPr lang="tr-TR" altLang="tr-TR" sz="2600" b="1" smtClean="0"/>
          </a:p>
          <a:p>
            <a:pPr eaLnBrk="1" hangingPunct="1">
              <a:lnSpc>
                <a:spcPct val="80000"/>
              </a:lnSpc>
            </a:pPr>
            <a:r>
              <a:rPr lang="tr-TR" altLang="tr-TR" sz="2600" b="1" smtClean="0"/>
              <a:t>       </a:t>
            </a:r>
            <a:r>
              <a:rPr lang="tr-TR" altLang="tr-TR" sz="2600" smtClean="0"/>
              <a:t>Batı tarzında yazmış olduğu hikayeleri ile tanınır.Roman ve hikayelerinde çevreyi tanıtır.Kişilerin ruh tasvirlerini yapmak suretiyle gözleme önem verdiğini gösterir.Konuşma bölümlerinde dil oldukça sade ve doğaldır.</a:t>
            </a:r>
          </a:p>
          <a:p>
            <a:pPr eaLnBrk="1" hangingPunct="1">
              <a:lnSpc>
                <a:spcPct val="80000"/>
              </a:lnSpc>
            </a:pPr>
            <a:r>
              <a:rPr lang="tr-TR" altLang="tr-TR" sz="2600" smtClean="0"/>
              <a:t>    </a:t>
            </a:r>
            <a:r>
              <a:rPr lang="tr-TR" altLang="tr-TR" sz="2600" b="1" u="sng" smtClean="0"/>
              <a:t>Sergüzeşt  </a:t>
            </a:r>
            <a:r>
              <a:rPr lang="tr-TR" altLang="tr-TR" sz="2600" smtClean="0"/>
              <a:t>adlı romanıyla tanınmaktadır.Esir ticaretinin sosyal hayattaki yeri realist bir biçimde anlatılmıştır.Eserde Dilber(cariye) isimli bir kızın esir edilmesi ,çileli hayat macerası, ve Nil nehrine atlayarak  intihar etmesi anlatılır.</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2000" fill="hold"/>
                                        <p:tgtEl>
                                          <p:spTgt spid="43010"/>
                                        </p:tgtEl>
                                        <p:attrNameLst>
                                          <p:attrName>ppt_w</p:attrName>
                                        </p:attrNameLst>
                                      </p:cBhvr>
                                      <p:tavLst>
                                        <p:tav tm="0">
                                          <p:val>
                                            <p:strVal val="#ppt_w"/>
                                          </p:val>
                                        </p:tav>
                                        <p:tav tm="100000">
                                          <p:val>
                                            <p:strVal val="#ppt_w"/>
                                          </p:val>
                                        </p:tav>
                                      </p:tavLst>
                                    </p:anim>
                                    <p:anim calcmode="lin" valueType="num">
                                      <p:cBhvr>
                                        <p:cTn id="8" dur="2000" fill="hold"/>
                                        <p:tgtEl>
                                          <p:spTgt spid="4301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43010"/>
                                        </p:tgtEl>
                                        <p:attrNameLst>
                                          <p:attrName>ppt_x</p:attrName>
                                        </p:attrNameLst>
                                      </p:cBhvr>
                                      <p:tavLst>
                                        <p:tav tm="0">
                                          <p:val>
                                            <p:strVal val="#ppt_x-.4"/>
                                          </p:val>
                                        </p:tav>
                                        <p:tav tm="100000">
                                          <p:val>
                                            <p:strVal val="#ppt_x"/>
                                          </p:val>
                                        </p:tav>
                                      </p:tavLst>
                                    </p:anim>
                                    <p:anim calcmode="lin" valueType="num">
                                      <p:cBhvr>
                                        <p:cTn id="10" dur="2000" fill="hold"/>
                                        <p:tgtEl>
                                          <p:spTgt spid="4301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43011">
                                            <p:txEl>
                                              <p:pRg st="1" end="1"/>
                                            </p:txEl>
                                          </p:spTgt>
                                        </p:tgtEl>
                                        <p:attrNameLst>
                                          <p:attrName>style.visibility</p:attrName>
                                        </p:attrNameLst>
                                      </p:cBhvr>
                                      <p:to>
                                        <p:strVal val="visible"/>
                                      </p:to>
                                    </p:set>
                                    <p:animEffect transition="in" filter="fade">
                                      <p:cBhvr>
                                        <p:cTn id="15" dur="500">
                                          <p:stCondLst>
                                            <p:cond delay="0"/>
                                          </p:stCondLst>
                                        </p:cTn>
                                        <p:tgtEl>
                                          <p:spTgt spid="43011">
                                            <p:txEl>
                                              <p:pRg st="1" end="1"/>
                                            </p:txEl>
                                          </p:spTgt>
                                        </p:tgtEl>
                                      </p:cBhvr>
                                    </p:animEffect>
                                    <p:anim calcmode="lin" valueType="num">
                                      <p:cBhvr>
                                        <p:cTn id="16" dur="500" fill="hold">
                                          <p:stCondLst>
                                            <p:cond delay="0"/>
                                          </p:stCondLst>
                                        </p:cTn>
                                        <p:tgtEl>
                                          <p:spTgt spid="43011">
                                            <p:txEl>
                                              <p:pRg st="1" end="1"/>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43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43011">
                                            <p:txEl>
                                              <p:pRg st="2" end="2"/>
                                            </p:txEl>
                                          </p:spTgt>
                                        </p:tgtEl>
                                        <p:attrNameLst>
                                          <p:attrName>style.visibility</p:attrName>
                                        </p:attrNameLst>
                                      </p:cBhvr>
                                      <p:to>
                                        <p:strVal val="visible"/>
                                      </p:to>
                                    </p:set>
                                    <p:animEffect transition="in" filter="fade">
                                      <p:cBhvr>
                                        <p:cTn id="22" dur="500">
                                          <p:stCondLst>
                                            <p:cond delay="0"/>
                                          </p:stCondLst>
                                        </p:cTn>
                                        <p:tgtEl>
                                          <p:spTgt spid="43011">
                                            <p:txEl>
                                              <p:pRg st="2" end="2"/>
                                            </p:txEl>
                                          </p:spTgt>
                                        </p:tgtEl>
                                      </p:cBhvr>
                                    </p:animEffect>
                                    <p:anim calcmode="lin" valueType="num">
                                      <p:cBhvr>
                                        <p:cTn id="23" dur="500" fill="hold">
                                          <p:stCondLst>
                                            <p:cond delay="0"/>
                                          </p:stCondLst>
                                        </p:cTn>
                                        <p:tgtEl>
                                          <p:spTgt spid="43011">
                                            <p:txEl>
                                              <p:pRg st="2" end="2"/>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44035" name="Rectangle 3"/>
          <p:cNvSpPr>
            <a:spLocks noGrp="1" noChangeArrowheads="1"/>
          </p:cNvSpPr>
          <p:nvPr>
            <p:ph type="body" idx="1"/>
          </p:nvPr>
        </p:nvSpPr>
        <p:spPr/>
        <p:txBody>
          <a:bodyPr/>
          <a:lstStyle/>
          <a:p>
            <a:pPr eaLnBrk="1" hangingPunct="1">
              <a:lnSpc>
                <a:spcPct val="80000"/>
              </a:lnSpc>
            </a:pPr>
            <a:r>
              <a:rPr lang="tr-TR" altLang="tr-TR" sz="2600" smtClean="0"/>
              <a:t>***Yeğeni </a:t>
            </a:r>
            <a:r>
              <a:rPr lang="tr-TR" altLang="tr-TR" sz="2600" b="1" smtClean="0"/>
              <a:t>İclal’</a:t>
            </a:r>
            <a:r>
              <a:rPr lang="tr-TR" altLang="tr-TR" sz="2600" smtClean="0"/>
              <a:t>in  ölümü üzerine</a:t>
            </a:r>
            <a:r>
              <a:rPr lang="tr-TR" altLang="tr-TR" sz="2600" b="1" smtClean="0"/>
              <a:t> İclal</a:t>
            </a:r>
            <a:r>
              <a:rPr lang="tr-TR" altLang="tr-TR" sz="2600" smtClean="0"/>
              <a:t> adlı mersiyesini yazar ve bu mersiye düz yazı şeklindedir.</a:t>
            </a:r>
          </a:p>
          <a:p>
            <a:pPr eaLnBrk="1" hangingPunct="1">
              <a:lnSpc>
                <a:spcPct val="80000"/>
              </a:lnSpc>
            </a:pPr>
            <a:r>
              <a:rPr lang="tr-TR" altLang="tr-TR" sz="2600" smtClean="0"/>
              <a:t> ****</a:t>
            </a:r>
            <a:r>
              <a:rPr lang="tr-TR" altLang="tr-TR" sz="2600" b="1" smtClean="0"/>
              <a:t>Şir</a:t>
            </a:r>
            <a:r>
              <a:rPr lang="tr-TR" altLang="tr-TR" sz="2600" smtClean="0"/>
              <a:t> isimli bir tiyatro eseri vardır.</a:t>
            </a:r>
          </a:p>
          <a:p>
            <a:pPr eaLnBrk="1" hangingPunct="1">
              <a:lnSpc>
                <a:spcPct val="80000"/>
              </a:lnSpc>
            </a:pPr>
            <a:r>
              <a:rPr lang="tr-TR" altLang="tr-TR" sz="2600" smtClean="0"/>
              <a:t>****</a:t>
            </a:r>
            <a:r>
              <a:rPr lang="tr-TR" altLang="tr-TR" sz="2600" b="1" smtClean="0"/>
              <a:t>Küçük Şeyler</a:t>
            </a:r>
            <a:r>
              <a:rPr lang="tr-TR" altLang="tr-TR" sz="2600" smtClean="0"/>
              <a:t>’se Alphonse Dudet etkisiyle yazdığı,edebiyatımızın ilk gerçekçi küçük hikayelerini toplamıştır.Edebiyatımıza kısa hikaye türünü sokan kişidir.</a:t>
            </a:r>
          </a:p>
          <a:p>
            <a:pPr eaLnBrk="1" hangingPunct="1">
              <a:lnSpc>
                <a:spcPct val="80000"/>
              </a:lnSpc>
            </a:pPr>
            <a:r>
              <a:rPr lang="tr-TR" altLang="tr-TR" sz="2600" smtClean="0"/>
              <a:t> ****Rumuz-ul Edep adlı eserinde makale,sohbet ve bazı hikayelerini toplamıştır.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slide(fromBottom)">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slide(fromBottom)">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slide(fromBottom)">
                                      <p:cBhvr>
                                        <p:cTn id="17" dur="500"/>
                                        <p:tgtEl>
                                          <p:spTgt spid="440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slide(fromBottom)">
                                      <p:cBhvr>
                                        <p:cTn id="22"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45058" name="Rectangle 2"/>
          <p:cNvSpPr>
            <a:spLocks noGrp="1" noChangeArrowheads="1"/>
          </p:cNvSpPr>
          <p:nvPr>
            <p:ph type="title"/>
          </p:nvPr>
        </p:nvSpPr>
        <p:spPr/>
        <p:txBody>
          <a:bodyPr/>
          <a:lstStyle/>
          <a:p>
            <a:pPr algn="ctr" eaLnBrk="1" hangingPunct="1"/>
            <a:r>
              <a:rPr lang="tr-TR" altLang="tr-TR" b="1" smtClean="0"/>
              <a:t/>
            </a:r>
            <a:br>
              <a:rPr lang="tr-TR" altLang="tr-TR" b="1" smtClean="0"/>
            </a:br>
            <a:r>
              <a:rPr lang="tr-TR" altLang="tr-TR" b="1" smtClean="0">
                <a:solidFill>
                  <a:schemeClr val="tx1"/>
                </a:solidFill>
              </a:rPr>
              <a:t>Nabizade NAZIM </a:t>
            </a:r>
            <a:br>
              <a:rPr lang="tr-TR" altLang="tr-TR" b="1" smtClean="0">
                <a:solidFill>
                  <a:schemeClr val="tx1"/>
                </a:solidFill>
              </a:rPr>
            </a:br>
            <a:r>
              <a:rPr lang="tr-TR" altLang="tr-TR" b="1" smtClean="0"/>
              <a:t>(1862-1893)</a:t>
            </a:r>
            <a:r>
              <a:rPr lang="tr-TR" altLang="tr-TR" smtClean="0"/>
              <a:t/>
            </a:r>
            <a:br>
              <a:rPr lang="tr-TR" altLang="tr-TR" smtClean="0"/>
            </a:br>
            <a:endParaRPr lang="tr-TR" altLang="tr-TR" smtClean="0"/>
          </a:p>
        </p:txBody>
      </p:sp>
      <p:sp>
        <p:nvSpPr>
          <p:cNvPr id="45059" name="Rectangle 3"/>
          <p:cNvSpPr>
            <a:spLocks noGrp="1" noChangeArrowheads="1"/>
          </p:cNvSpPr>
          <p:nvPr>
            <p:ph type="body" idx="1"/>
          </p:nvPr>
        </p:nvSpPr>
        <p:spPr/>
        <p:txBody>
          <a:bodyPr/>
          <a:lstStyle/>
          <a:p>
            <a:pPr eaLnBrk="1" hangingPunct="1">
              <a:lnSpc>
                <a:spcPct val="80000"/>
              </a:lnSpc>
            </a:pPr>
            <a:r>
              <a:rPr lang="tr-TR" altLang="tr-TR" sz="1700" smtClean="0"/>
              <a:t>Roman ve hikayeleri ile tanınır.Realizm ve Natüralizm akımlarının etkisinde kalmıştır.En önemli eserleri Zehra ve Karabibik’tir.</a:t>
            </a:r>
          </a:p>
          <a:p>
            <a:pPr eaLnBrk="1" hangingPunct="1">
              <a:lnSpc>
                <a:spcPct val="80000"/>
              </a:lnSpc>
            </a:pPr>
            <a:r>
              <a:rPr lang="tr-TR" altLang="tr-TR" sz="1700" smtClean="0"/>
              <a:t>      </a:t>
            </a:r>
            <a:r>
              <a:rPr lang="tr-TR" altLang="tr-TR" sz="1700" b="1" u="sng" smtClean="0"/>
              <a:t>Karabibik: </a:t>
            </a:r>
            <a:r>
              <a:rPr lang="tr-TR" altLang="tr-TR" sz="1700" smtClean="0"/>
              <a:t>Edebiyatımızda ilk köy romanı olarak tanınır.Olay Antalya’nın bir köyünde geçer.Karabibik,roman kahramanının köydeki lakabıdır.Yazar eserde kahramanların yetiştikleri çevrenin dili  ile konuşturmuştur.Eserde  pek çok sözcük mahalli kullanım ile karşımıza çıkar.</a:t>
            </a:r>
          </a:p>
          <a:p>
            <a:pPr eaLnBrk="1" hangingPunct="1">
              <a:lnSpc>
                <a:spcPct val="80000"/>
              </a:lnSpc>
            </a:pPr>
            <a:r>
              <a:rPr lang="tr-TR" altLang="tr-TR" sz="1700" smtClean="0"/>
              <a:t>     </a:t>
            </a:r>
            <a:r>
              <a:rPr lang="tr-TR" altLang="tr-TR" sz="1700" b="1" u="sng" smtClean="0"/>
              <a:t>Zehra:</a:t>
            </a:r>
            <a:r>
              <a:rPr lang="tr-TR" altLang="tr-TR" sz="1700" smtClean="0"/>
              <a:t> Zehra adlı eserinde olay kıskançlık teması üzerine kurulmuş -tur.Zehra roman kahramanının ismidir.Yazar bu romanda geniş psikolojik tahlillere yer vermiştir.Eserde İstanbul’dan kesitlerle aile içinde,insanlar arasındaki tartışmaları ortaya koyar.</a:t>
            </a:r>
          </a:p>
          <a:p>
            <a:pPr eaLnBrk="1" hangingPunct="1">
              <a:lnSpc>
                <a:spcPct val="80000"/>
              </a:lnSpc>
            </a:pPr>
            <a:r>
              <a:rPr lang="tr-TR" altLang="tr-TR" sz="1700" smtClean="0"/>
              <a:t>        Yadigarlarım,Sevda,Bir Hatıra,Haspa adlı eserleri hikaye türünde yazılmış eserlerdir.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dissolve">
                                      <p:cBhvr>
                                        <p:cTn id="7" dur="500"/>
                                        <p:tgtEl>
                                          <p:spTgt spid="45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Effect transition="in" filter="dissolve">
                                      <p:cBhvr>
                                        <p:cTn id="12" dur="500"/>
                                        <p:tgtEl>
                                          <p:spTgt spid="450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5059">
                                            <p:txEl>
                                              <p:pRg st="1" end="1"/>
                                            </p:txEl>
                                          </p:spTgt>
                                        </p:tgtEl>
                                        <p:attrNameLst>
                                          <p:attrName>style.visibility</p:attrName>
                                        </p:attrNameLst>
                                      </p:cBhvr>
                                      <p:to>
                                        <p:strVal val="visible"/>
                                      </p:to>
                                    </p:set>
                                    <p:animEffect transition="in" filter="dissolve">
                                      <p:cBhvr>
                                        <p:cTn id="17" dur="500"/>
                                        <p:tgtEl>
                                          <p:spTgt spid="450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5059">
                                            <p:txEl>
                                              <p:pRg st="2" end="2"/>
                                            </p:txEl>
                                          </p:spTgt>
                                        </p:tgtEl>
                                        <p:attrNameLst>
                                          <p:attrName>style.visibility</p:attrName>
                                        </p:attrNameLst>
                                      </p:cBhvr>
                                      <p:to>
                                        <p:strVal val="visible"/>
                                      </p:to>
                                    </p:set>
                                    <p:animEffect transition="in" filter="dissolve">
                                      <p:cBhvr>
                                        <p:cTn id="22" dur="500"/>
                                        <p:tgtEl>
                                          <p:spTgt spid="4505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5059">
                                            <p:txEl>
                                              <p:pRg st="3" end="3"/>
                                            </p:txEl>
                                          </p:spTgt>
                                        </p:tgtEl>
                                        <p:attrNameLst>
                                          <p:attrName>style.visibility</p:attrName>
                                        </p:attrNameLst>
                                      </p:cBhvr>
                                      <p:to>
                                        <p:strVal val="visible"/>
                                      </p:to>
                                    </p:set>
                                    <p:animEffect transition="in" filter="dissolve">
                                      <p:cBhvr>
                                        <p:cTn id="27" dur="5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9219" name="Rectangle 3"/>
          <p:cNvSpPr>
            <a:spLocks noGrp="1" noChangeArrowheads="1"/>
          </p:cNvSpPr>
          <p:nvPr>
            <p:ph type="body" idx="1"/>
          </p:nvPr>
        </p:nvSpPr>
        <p:spPr/>
        <p:txBody>
          <a:bodyPr/>
          <a:lstStyle/>
          <a:p>
            <a:pPr algn="ctr" eaLnBrk="1" hangingPunct="1">
              <a:buFont typeface="Wingdings" pitchFamily="2" charset="2"/>
              <a:buNone/>
            </a:pPr>
            <a:r>
              <a:rPr lang="tr-TR" altLang="tr-TR" sz="2600" smtClean="0"/>
              <a:t> </a:t>
            </a:r>
            <a:r>
              <a:rPr lang="tr-TR" altLang="tr-TR" sz="2600" b="1" smtClean="0">
                <a:solidFill>
                  <a:schemeClr val="tx1"/>
                </a:solidFill>
              </a:rPr>
              <a:t>Tiyatro</a:t>
            </a:r>
          </a:p>
          <a:p>
            <a:pPr eaLnBrk="1" hangingPunct="1"/>
            <a:r>
              <a:rPr lang="tr-TR" altLang="tr-TR" sz="2600" b="1" smtClean="0"/>
              <a:t>     </a:t>
            </a:r>
            <a:r>
              <a:rPr lang="tr-TR" altLang="tr-TR" sz="2600" smtClean="0"/>
              <a:t>Yayınlanan ilk tiyatro eseri Şinasi’nin Şair Evlenmesi adlı eseridir. Bu iki perdelik bir piyestir.Yazar görücü usulüyle evlenmeyi yerer.Şinasi bu eserinde meddah geleneğinden yararlanmıştır. Tanzimatçılar toplum için sanat görüşünü benimsedikleri için toplumu aydınlatmada tiyatroyu bir araç olarak görmüşlerdir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20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20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46082" name="Rectangle 2"/>
          <p:cNvSpPr>
            <a:spLocks noGrp="1" noChangeArrowheads="1"/>
          </p:cNvSpPr>
          <p:nvPr>
            <p:ph type="title"/>
          </p:nvPr>
        </p:nvSpPr>
        <p:spPr>
          <a:xfrm>
            <a:off x="1547813" y="476250"/>
            <a:ext cx="7010400" cy="1527175"/>
          </a:xfrm>
        </p:spPr>
        <p:txBody>
          <a:bodyPr/>
          <a:lstStyle/>
          <a:p>
            <a:pPr algn="ctr" eaLnBrk="1" hangingPunct="1"/>
            <a:r>
              <a:rPr lang="tr-TR" altLang="tr-TR" sz="3800" smtClean="0"/>
              <a:t> </a:t>
            </a:r>
            <a:r>
              <a:rPr lang="tr-TR" altLang="tr-TR" sz="3800" b="1" smtClean="0">
                <a:solidFill>
                  <a:schemeClr val="tx1"/>
                </a:solidFill>
              </a:rPr>
              <a:t>Muallim NACİ </a:t>
            </a:r>
            <a:br>
              <a:rPr lang="tr-TR" altLang="tr-TR" sz="3800" b="1" smtClean="0">
                <a:solidFill>
                  <a:schemeClr val="tx1"/>
                </a:solidFill>
              </a:rPr>
            </a:br>
            <a:r>
              <a:rPr lang="tr-TR" altLang="tr-TR" sz="3800" b="1" smtClean="0"/>
              <a:t>(1850-1893)</a:t>
            </a:r>
            <a:br>
              <a:rPr lang="tr-TR" altLang="tr-TR" sz="3800" b="1" smtClean="0"/>
            </a:br>
            <a:endParaRPr lang="tr-TR" altLang="tr-TR" sz="3800" b="1" smtClean="0"/>
          </a:p>
        </p:txBody>
      </p:sp>
      <p:sp>
        <p:nvSpPr>
          <p:cNvPr id="46083" name="Rectangle 3"/>
          <p:cNvSpPr>
            <a:spLocks noGrp="1" noChangeArrowheads="1"/>
          </p:cNvSpPr>
          <p:nvPr>
            <p:ph type="body" idx="1"/>
          </p:nvPr>
        </p:nvSpPr>
        <p:spPr/>
        <p:txBody>
          <a:bodyPr/>
          <a:lstStyle/>
          <a:p>
            <a:pPr eaLnBrk="1" hangingPunct="1">
              <a:lnSpc>
                <a:spcPct val="80000"/>
              </a:lnSpc>
            </a:pPr>
            <a:r>
              <a:rPr lang="tr-TR" altLang="tr-TR" sz="2600" smtClean="0"/>
              <a:t>Eski yeni tartışmasında eski edebiyat yanlılarının lideri durumunda dır.Batı edebiyatını tanımış olmasına rağmen divan edebiyatından kopamamıştır.Yeni edebiyatı savunan Recaizade Mahmut ile anlaşamaz. Bu tartışma hayli uzun sürmüştür.Muallim Naci,Malumat;Recaizade de Servet-i Fünun adlı dergide görüşlerini açıklamışlardır.Bu tartışmanın neticesinde Recaizade’nin etrafında Servet-i Fünuncular toplanmıştır ve Servet-i Fünun edebiyatını oluşturmuşlardır.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dissolve">
                                      <p:cBhvr>
                                        <p:cTn id="7" dur="500"/>
                                        <p:tgtEl>
                                          <p:spTgt spid="4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Effect transition="in" filter="dissolve">
                                      <p:cBhvr>
                                        <p:cTn id="12" dur="500"/>
                                        <p:tgtEl>
                                          <p:spTgt spid="460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47107" name="Rectangle 3"/>
          <p:cNvSpPr>
            <a:spLocks noGrp="1" noChangeArrowheads="1"/>
          </p:cNvSpPr>
          <p:nvPr>
            <p:ph type="body" idx="1"/>
          </p:nvPr>
        </p:nvSpPr>
        <p:spPr/>
        <p:txBody>
          <a:bodyPr/>
          <a:lstStyle/>
          <a:p>
            <a:pPr eaLnBrk="1" hangingPunct="1">
              <a:lnSpc>
                <a:spcPct val="80000"/>
              </a:lnSpc>
            </a:pPr>
            <a:r>
              <a:rPr lang="tr-TR" altLang="tr-TR" sz="1900" dirty="0" smtClean="0"/>
              <a:t> </a:t>
            </a:r>
            <a:r>
              <a:rPr lang="tr-TR" altLang="tr-TR" sz="1900" b="1" dirty="0" smtClean="0"/>
              <a:t>Islahat-ı Edebiye: </a:t>
            </a:r>
            <a:r>
              <a:rPr lang="tr-TR" altLang="tr-TR" sz="1900" dirty="0" smtClean="0"/>
              <a:t>edebi bilgiler verdiği kitaptır</a:t>
            </a:r>
            <a:r>
              <a:rPr lang="tr-TR" altLang="tr-TR" sz="1900" dirty="0" smtClean="0"/>
              <a:t>.</a:t>
            </a:r>
          </a:p>
          <a:p>
            <a:pPr eaLnBrk="1" hangingPunct="1">
              <a:lnSpc>
                <a:spcPct val="80000"/>
              </a:lnSpc>
            </a:pPr>
            <a:r>
              <a:rPr lang="tr-TR" altLang="tr-TR" sz="1900" dirty="0" err="1" smtClean="0"/>
              <a:t>Recaizade’nin</a:t>
            </a:r>
            <a:r>
              <a:rPr lang="tr-TR" altLang="tr-TR" sz="1900" dirty="0" smtClean="0"/>
              <a:t> </a:t>
            </a:r>
            <a:r>
              <a:rPr lang="tr-TR" altLang="tr-TR" sz="1900" dirty="0" err="1" smtClean="0"/>
              <a:t>Zemzeme’lerine</a:t>
            </a:r>
            <a:r>
              <a:rPr lang="tr-TR" altLang="tr-TR" sz="1900" dirty="0" smtClean="0"/>
              <a:t> karşılık </a:t>
            </a:r>
            <a:r>
              <a:rPr lang="tr-TR" altLang="tr-TR" sz="1900" dirty="0" err="1" smtClean="0"/>
              <a:t>Demdeme’yi</a:t>
            </a:r>
            <a:r>
              <a:rPr lang="tr-TR" altLang="tr-TR" sz="1900" dirty="0" smtClean="0"/>
              <a:t> yazmıştır.</a:t>
            </a:r>
          </a:p>
          <a:p>
            <a:pPr eaLnBrk="1" hangingPunct="1">
              <a:lnSpc>
                <a:spcPct val="80000"/>
              </a:lnSpc>
            </a:pPr>
            <a:r>
              <a:rPr lang="tr-TR" altLang="tr-TR" sz="1900" dirty="0" smtClean="0"/>
              <a:t>    Eski edebiyatı savunmasına rağmen oldukça sade bir dili vardır. </a:t>
            </a:r>
            <a:r>
              <a:rPr lang="tr-TR" altLang="tr-TR" sz="1900" dirty="0" smtClean="0"/>
              <a:t>Tanzimat'ta </a:t>
            </a:r>
            <a:r>
              <a:rPr lang="tr-TR" altLang="tr-TR" sz="1900" dirty="0" smtClean="0"/>
              <a:t>en sade ve en kusursuz nesir onundur</a:t>
            </a:r>
            <a:r>
              <a:rPr lang="tr-TR" altLang="tr-TR" sz="1900" dirty="0" smtClean="0"/>
              <a:t>. Dili </a:t>
            </a:r>
            <a:r>
              <a:rPr lang="tr-TR" altLang="tr-TR" sz="1900" dirty="0" smtClean="0"/>
              <a:t>başarıyla kullanır. </a:t>
            </a:r>
          </a:p>
          <a:p>
            <a:pPr eaLnBrk="1" hangingPunct="1">
              <a:lnSpc>
                <a:spcPct val="80000"/>
              </a:lnSpc>
            </a:pPr>
            <a:r>
              <a:rPr lang="tr-TR" altLang="tr-TR" sz="1900" dirty="0" smtClean="0"/>
              <a:t> </a:t>
            </a:r>
          </a:p>
          <a:p>
            <a:pPr eaLnBrk="1" hangingPunct="1">
              <a:lnSpc>
                <a:spcPct val="80000"/>
              </a:lnSpc>
            </a:pPr>
            <a:r>
              <a:rPr lang="tr-TR" altLang="tr-TR" sz="1900" dirty="0" smtClean="0"/>
              <a:t>  </a:t>
            </a:r>
            <a:r>
              <a:rPr lang="tr-TR" altLang="tr-TR" sz="1900" b="1" u="sng" dirty="0" smtClean="0"/>
              <a:t>Eserleri</a:t>
            </a:r>
            <a:endParaRPr lang="tr-TR" altLang="tr-TR" sz="1900" dirty="0" smtClean="0"/>
          </a:p>
          <a:p>
            <a:pPr eaLnBrk="1" hangingPunct="1">
              <a:lnSpc>
                <a:spcPct val="80000"/>
              </a:lnSpc>
            </a:pPr>
            <a:r>
              <a:rPr lang="tr-TR" altLang="tr-TR" sz="1900" dirty="0" smtClean="0"/>
              <a:t>Şiir Kitapları</a:t>
            </a:r>
            <a:r>
              <a:rPr lang="tr-TR" altLang="tr-TR" sz="1900" dirty="0" smtClean="0"/>
              <a:t>: Şerare, </a:t>
            </a:r>
            <a:r>
              <a:rPr lang="tr-TR" altLang="tr-TR" sz="1900" dirty="0" err="1" smtClean="0"/>
              <a:t>Ateşpare</a:t>
            </a:r>
            <a:r>
              <a:rPr lang="tr-TR" altLang="tr-TR" sz="1900" dirty="0" smtClean="0"/>
              <a:t>, Sümbüle, Füruzan</a:t>
            </a:r>
            <a:endParaRPr lang="tr-TR" altLang="tr-TR" sz="1900" dirty="0" smtClean="0"/>
          </a:p>
          <a:p>
            <a:pPr eaLnBrk="1" hangingPunct="1">
              <a:lnSpc>
                <a:spcPct val="80000"/>
              </a:lnSpc>
            </a:pPr>
            <a:r>
              <a:rPr lang="tr-TR" altLang="tr-TR" sz="1900" dirty="0" smtClean="0"/>
              <a:t>Sözlük         : Lügat- Naci</a:t>
            </a:r>
          </a:p>
          <a:p>
            <a:pPr eaLnBrk="1" hangingPunct="1">
              <a:lnSpc>
                <a:spcPct val="80000"/>
              </a:lnSpc>
            </a:pPr>
            <a:r>
              <a:rPr lang="tr-TR" altLang="tr-TR" sz="1900" dirty="0" smtClean="0"/>
              <a:t>Eleştir          </a:t>
            </a:r>
            <a:r>
              <a:rPr lang="tr-TR" altLang="tr-TR" sz="1900" dirty="0" smtClean="0"/>
              <a:t>: Muallim, Yazmış </a:t>
            </a:r>
            <a:r>
              <a:rPr lang="tr-TR" altLang="tr-TR" sz="1900" dirty="0" smtClean="0"/>
              <a:t>Bulundum</a:t>
            </a:r>
            <a:r>
              <a:rPr lang="tr-TR" altLang="tr-TR" sz="1900" dirty="0" smtClean="0"/>
              <a:t>, </a:t>
            </a:r>
            <a:r>
              <a:rPr lang="tr-TR" altLang="tr-TR" sz="1900" dirty="0" err="1" smtClean="0"/>
              <a:t>Demdeme</a:t>
            </a:r>
            <a:endParaRPr lang="tr-TR" altLang="tr-TR" sz="1900" dirty="0" smtClean="0"/>
          </a:p>
          <a:p>
            <a:pPr eaLnBrk="1" hangingPunct="1">
              <a:lnSpc>
                <a:spcPct val="80000"/>
              </a:lnSpc>
            </a:pPr>
            <a:r>
              <a:rPr lang="tr-TR" altLang="tr-TR" sz="1900" dirty="0" smtClean="0"/>
              <a:t>Hatıra          : Ömer’in Çocukluğu </a:t>
            </a:r>
          </a:p>
          <a:p>
            <a:pPr eaLnBrk="1" hangingPunct="1">
              <a:lnSpc>
                <a:spcPct val="80000"/>
              </a:lnSpc>
            </a:pPr>
            <a:r>
              <a:rPr lang="tr-TR" altLang="tr-TR" sz="1900" smtClean="0"/>
              <a:t>Tiyatro        </a:t>
            </a:r>
            <a:r>
              <a:rPr lang="tr-TR" altLang="tr-TR" sz="1900" smtClean="0"/>
              <a:t> : </a:t>
            </a:r>
            <a:r>
              <a:rPr lang="tr-TR" altLang="tr-TR" sz="1900" dirty="0" smtClean="0"/>
              <a:t>Heder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p:cTn id="7" dur="500" fill="hold"/>
                                        <p:tgtEl>
                                          <p:spTgt spid="4710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710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7107">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4710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47107">
                                            <p:txEl>
                                              <p:pRg st="1" end="1"/>
                                            </p:txEl>
                                          </p:spTgt>
                                        </p:tgtEl>
                                        <p:attrNameLst>
                                          <p:attrName>style.visibility</p:attrName>
                                        </p:attrNameLst>
                                      </p:cBhvr>
                                      <p:to>
                                        <p:strVal val="visible"/>
                                      </p:to>
                                    </p:set>
                                    <p:anim calcmode="lin" valueType="num">
                                      <p:cBhvr>
                                        <p:cTn id="15" dur="500" fill="hold"/>
                                        <p:tgtEl>
                                          <p:spTgt spid="4710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7107">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47107">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47107">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47107">
                                            <p:txEl>
                                              <p:pRg st="2" end="2"/>
                                            </p:txEl>
                                          </p:spTgt>
                                        </p:tgtEl>
                                        <p:attrNameLst>
                                          <p:attrName>style.visibility</p:attrName>
                                        </p:attrNameLst>
                                      </p:cBhvr>
                                      <p:to>
                                        <p:strVal val="visible"/>
                                      </p:to>
                                    </p:set>
                                    <p:anim calcmode="lin" valueType="num">
                                      <p:cBhvr>
                                        <p:cTn id="23" dur="500" fill="hold"/>
                                        <p:tgtEl>
                                          <p:spTgt spid="47107">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47107">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47107">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47107">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47107">
                                            <p:txEl>
                                              <p:pRg st="3" end="3"/>
                                            </p:txEl>
                                          </p:spTgt>
                                        </p:tgtEl>
                                        <p:attrNameLst>
                                          <p:attrName>style.visibility</p:attrName>
                                        </p:attrNameLst>
                                      </p:cBhvr>
                                      <p:to>
                                        <p:strVal val="visible"/>
                                      </p:to>
                                    </p:set>
                                    <p:anim calcmode="lin" valueType="num">
                                      <p:cBhvr>
                                        <p:cTn id="31" dur="500" fill="hold"/>
                                        <p:tgtEl>
                                          <p:spTgt spid="4710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47107">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47107">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47107">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47107">
                                            <p:txEl>
                                              <p:pRg st="4" end="4"/>
                                            </p:txEl>
                                          </p:spTgt>
                                        </p:tgtEl>
                                        <p:attrNameLst>
                                          <p:attrName>style.visibility</p:attrName>
                                        </p:attrNameLst>
                                      </p:cBhvr>
                                      <p:to>
                                        <p:strVal val="visible"/>
                                      </p:to>
                                    </p:set>
                                    <p:anim calcmode="lin" valueType="num">
                                      <p:cBhvr>
                                        <p:cTn id="39" dur="500" fill="hold"/>
                                        <p:tgtEl>
                                          <p:spTgt spid="47107">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47107">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47107">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47107">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47107">
                                            <p:txEl>
                                              <p:pRg st="5" end="5"/>
                                            </p:txEl>
                                          </p:spTgt>
                                        </p:tgtEl>
                                        <p:attrNameLst>
                                          <p:attrName>style.visibility</p:attrName>
                                        </p:attrNameLst>
                                      </p:cBhvr>
                                      <p:to>
                                        <p:strVal val="visible"/>
                                      </p:to>
                                    </p:set>
                                    <p:anim calcmode="lin" valueType="num">
                                      <p:cBhvr>
                                        <p:cTn id="47" dur="500" fill="hold"/>
                                        <p:tgtEl>
                                          <p:spTgt spid="47107">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47107">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47107">
                                            <p:txEl>
                                              <p:pRg st="5" end="5"/>
                                            </p:txEl>
                                          </p:spTgt>
                                        </p:tgtEl>
                                        <p:attrNameLst>
                                          <p:attrName>style.rotation</p:attrName>
                                        </p:attrNameLst>
                                      </p:cBhvr>
                                      <p:tavLst>
                                        <p:tav tm="0">
                                          <p:val>
                                            <p:fltVal val="360"/>
                                          </p:val>
                                        </p:tav>
                                        <p:tav tm="100000">
                                          <p:val>
                                            <p:fltVal val="0"/>
                                          </p:val>
                                        </p:tav>
                                      </p:tavLst>
                                    </p:anim>
                                    <p:animEffect transition="in" filter="fade">
                                      <p:cBhvr>
                                        <p:cTn id="50" dur="500"/>
                                        <p:tgtEl>
                                          <p:spTgt spid="47107">
                                            <p:txEl>
                                              <p:pRg st="5" end="5"/>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47107">
                                            <p:txEl>
                                              <p:pRg st="6" end="6"/>
                                            </p:txEl>
                                          </p:spTgt>
                                        </p:tgtEl>
                                        <p:attrNameLst>
                                          <p:attrName>style.visibility</p:attrName>
                                        </p:attrNameLst>
                                      </p:cBhvr>
                                      <p:to>
                                        <p:strVal val="visible"/>
                                      </p:to>
                                    </p:set>
                                    <p:anim calcmode="lin" valueType="num">
                                      <p:cBhvr>
                                        <p:cTn id="55" dur="500" fill="hold"/>
                                        <p:tgtEl>
                                          <p:spTgt spid="47107">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47107">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47107">
                                            <p:txEl>
                                              <p:pRg st="6" end="6"/>
                                            </p:txEl>
                                          </p:spTgt>
                                        </p:tgtEl>
                                        <p:attrNameLst>
                                          <p:attrName>style.rotation</p:attrName>
                                        </p:attrNameLst>
                                      </p:cBhvr>
                                      <p:tavLst>
                                        <p:tav tm="0">
                                          <p:val>
                                            <p:fltVal val="360"/>
                                          </p:val>
                                        </p:tav>
                                        <p:tav tm="100000">
                                          <p:val>
                                            <p:fltVal val="0"/>
                                          </p:val>
                                        </p:tav>
                                      </p:tavLst>
                                    </p:anim>
                                    <p:animEffect transition="in" filter="fade">
                                      <p:cBhvr>
                                        <p:cTn id="58" dur="500"/>
                                        <p:tgtEl>
                                          <p:spTgt spid="47107">
                                            <p:txEl>
                                              <p:pRg st="6" end="6"/>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47107">
                                            <p:txEl>
                                              <p:pRg st="7" end="7"/>
                                            </p:txEl>
                                          </p:spTgt>
                                        </p:tgtEl>
                                        <p:attrNameLst>
                                          <p:attrName>style.visibility</p:attrName>
                                        </p:attrNameLst>
                                      </p:cBhvr>
                                      <p:to>
                                        <p:strVal val="visible"/>
                                      </p:to>
                                    </p:set>
                                    <p:anim calcmode="lin" valueType="num">
                                      <p:cBhvr>
                                        <p:cTn id="63" dur="500" fill="hold"/>
                                        <p:tgtEl>
                                          <p:spTgt spid="47107">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47107">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47107">
                                            <p:txEl>
                                              <p:pRg st="7" end="7"/>
                                            </p:txEl>
                                          </p:spTgt>
                                        </p:tgtEl>
                                        <p:attrNameLst>
                                          <p:attrName>style.rotation</p:attrName>
                                        </p:attrNameLst>
                                      </p:cBhvr>
                                      <p:tavLst>
                                        <p:tav tm="0">
                                          <p:val>
                                            <p:fltVal val="360"/>
                                          </p:val>
                                        </p:tav>
                                        <p:tav tm="100000">
                                          <p:val>
                                            <p:fltVal val="0"/>
                                          </p:val>
                                        </p:tav>
                                      </p:tavLst>
                                    </p:anim>
                                    <p:animEffect transition="in" filter="fade">
                                      <p:cBhvr>
                                        <p:cTn id="66" dur="500"/>
                                        <p:tgtEl>
                                          <p:spTgt spid="47107">
                                            <p:txEl>
                                              <p:pRg st="7" end="7"/>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9" presetClass="entr" presetSubtype="0" decel="100000" fill="hold" grpId="0" nodeType="clickEffect">
                                  <p:stCondLst>
                                    <p:cond delay="0"/>
                                  </p:stCondLst>
                                  <p:iterate type="lt">
                                    <p:tmPct val="10000"/>
                                  </p:iterate>
                                  <p:childTnLst>
                                    <p:set>
                                      <p:cBhvr>
                                        <p:cTn id="70" dur="1" fill="hold">
                                          <p:stCondLst>
                                            <p:cond delay="0"/>
                                          </p:stCondLst>
                                        </p:cTn>
                                        <p:tgtEl>
                                          <p:spTgt spid="47107">
                                            <p:txEl>
                                              <p:pRg st="8" end="8"/>
                                            </p:txEl>
                                          </p:spTgt>
                                        </p:tgtEl>
                                        <p:attrNameLst>
                                          <p:attrName>style.visibility</p:attrName>
                                        </p:attrNameLst>
                                      </p:cBhvr>
                                      <p:to>
                                        <p:strVal val="visible"/>
                                      </p:to>
                                    </p:set>
                                    <p:anim calcmode="lin" valueType="num">
                                      <p:cBhvr>
                                        <p:cTn id="71" dur="500" fill="hold"/>
                                        <p:tgtEl>
                                          <p:spTgt spid="47107">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47107">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47107">
                                            <p:txEl>
                                              <p:pRg st="8" end="8"/>
                                            </p:txEl>
                                          </p:spTgt>
                                        </p:tgtEl>
                                        <p:attrNameLst>
                                          <p:attrName>style.rotation</p:attrName>
                                        </p:attrNameLst>
                                      </p:cBhvr>
                                      <p:tavLst>
                                        <p:tav tm="0">
                                          <p:val>
                                            <p:fltVal val="360"/>
                                          </p:val>
                                        </p:tav>
                                        <p:tav tm="100000">
                                          <p:val>
                                            <p:fltVal val="0"/>
                                          </p:val>
                                        </p:tav>
                                      </p:tavLst>
                                    </p:anim>
                                    <p:animEffect transition="in" filter="fade">
                                      <p:cBhvr>
                                        <p:cTn id="74" dur="500"/>
                                        <p:tgtEl>
                                          <p:spTgt spid="47107">
                                            <p:txEl>
                                              <p:pRg st="8" end="8"/>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49" presetClass="entr" presetSubtype="0" decel="100000" fill="hold" grpId="0" nodeType="clickEffect">
                                  <p:stCondLst>
                                    <p:cond delay="0"/>
                                  </p:stCondLst>
                                  <p:iterate type="lt">
                                    <p:tmPct val="10000"/>
                                  </p:iterate>
                                  <p:childTnLst>
                                    <p:set>
                                      <p:cBhvr>
                                        <p:cTn id="78" dur="1" fill="hold">
                                          <p:stCondLst>
                                            <p:cond delay="0"/>
                                          </p:stCondLst>
                                        </p:cTn>
                                        <p:tgtEl>
                                          <p:spTgt spid="47107">
                                            <p:txEl>
                                              <p:pRg st="9" end="9"/>
                                            </p:txEl>
                                          </p:spTgt>
                                        </p:tgtEl>
                                        <p:attrNameLst>
                                          <p:attrName>style.visibility</p:attrName>
                                        </p:attrNameLst>
                                      </p:cBhvr>
                                      <p:to>
                                        <p:strVal val="visible"/>
                                      </p:to>
                                    </p:set>
                                    <p:anim calcmode="lin" valueType="num">
                                      <p:cBhvr>
                                        <p:cTn id="79" dur="500" fill="hold"/>
                                        <p:tgtEl>
                                          <p:spTgt spid="47107">
                                            <p:txEl>
                                              <p:pRg st="9" end="9"/>
                                            </p:txEl>
                                          </p:spTgt>
                                        </p:tgtEl>
                                        <p:attrNameLst>
                                          <p:attrName>ppt_w</p:attrName>
                                        </p:attrNameLst>
                                      </p:cBhvr>
                                      <p:tavLst>
                                        <p:tav tm="0">
                                          <p:val>
                                            <p:fltVal val="0"/>
                                          </p:val>
                                        </p:tav>
                                        <p:tav tm="100000">
                                          <p:val>
                                            <p:strVal val="#ppt_w"/>
                                          </p:val>
                                        </p:tav>
                                      </p:tavLst>
                                    </p:anim>
                                    <p:anim calcmode="lin" valueType="num">
                                      <p:cBhvr>
                                        <p:cTn id="80" dur="500" fill="hold"/>
                                        <p:tgtEl>
                                          <p:spTgt spid="47107">
                                            <p:txEl>
                                              <p:pRg st="9" end="9"/>
                                            </p:txEl>
                                          </p:spTgt>
                                        </p:tgtEl>
                                        <p:attrNameLst>
                                          <p:attrName>ppt_h</p:attrName>
                                        </p:attrNameLst>
                                      </p:cBhvr>
                                      <p:tavLst>
                                        <p:tav tm="0">
                                          <p:val>
                                            <p:fltVal val="0"/>
                                          </p:val>
                                        </p:tav>
                                        <p:tav tm="100000">
                                          <p:val>
                                            <p:strVal val="#ppt_h"/>
                                          </p:val>
                                        </p:tav>
                                      </p:tavLst>
                                    </p:anim>
                                    <p:anim calcmode="lin" valueType="num">
                                      <p:cBhvr>
                                        <p:cTn id="81" dur="500" fill="hold"/>
                                        <p:tgtEl>
                                          <p:spTgt spid="47107">
                                            <p:txEl>
                                              <p:pRg st="9" end="9"/>
                                            </p:txEl>
                                          </p:spTgt>
                                        </p:tgtEl>
                                        <p:attrNameLst>
                                          <p:attrName>style.rotation</p:attrName>
                                        </p:attrNameLst>
                                      </p:cBhvr>
                                      <p:tavLst>
                                        <p:tav tm="0">
                                          <p:val>
                                            <p:fltVal val="360"/>
                                          </p:val>
                                        </p:tav>
                                        <p:tav tm="100000">
                                          <p:val>
                                            <p:fltVal val="0"/>
                                          </p:val>
                                        </p:tav>
                                      </p:tavLst>
                                    </p:anim>
                                    <p:animEffect transition="in" filter="fade">
                                      <p:cBhvr>
                                        <p:cTn id="82" dur="500"/>
                                        <p:tgtEl>
                                          <p:spTgt spid="4710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10243" name="Rectangle 3"/>
          <p:cNvSpPr>
            <a:spLocks noGrp="1" noChangeArrowheads="1"/>
          </p:cNvSpPr>
          <p:nvPr>
            <p:ph type="body" idx="1"/>
          </p:nvPr>
        </p:nvSpPr>
        <p:spPr/>
        <p:txBody>
          <a:bodyPr/>
          <a:lstStyle/>
          <a:p>
            <a:pPr algn="ctr" eaLnBrk="1" hangingPunct="1">
              <a:lnSpc>
                <a:spcPct val="80000"/>
              </a:lnSpc>
              <a:buFont typeface="Wingdings" pitchFamily="2" charset="2"/>
              <a:buNone/>
            </a:pPr>
            <a:r>
              <a:rPr lang="tr-TR" altLang="tr-TR" sz="1700" dirty="0" smtClean="0"/>
              <a:t> </a:t>
            </a:r>
            <a:r>
              <a:rPr lang="tr-TR" altLang="tr-TR" sz="2800" b="1" dirty="0" smtClean="0">
                <a:solidFill>
                  <a:schemeClr val="tx1"/>
                </a:solidFill>
              </a:rPr>
              <a:t>Şiir</a:t>
            </a:r>
          </a:p>
          <a:p>
            <a:pPr eaLnBrk="1" hangingPunct="1">
              <a:lnSpc>
                <a:spcPct val="80000"/>
              </a:lnSpc>
            </a:pPr>
            <a:r>
              <a:rPr lang="tr-TR" altLang="tr-TR" sz="1700" b="1" dirty="0" smtClean="0"/>
              <a:t>    </a:t>
            </a:r>
            <a:r>
              <a:rPr lang="tr-TR" altLang="tr-TR" sz="1700" dirty="0" smtClean="0"/>
              <a:t> Tanzimat döneminde şiir alanında büyük yenilikler olmuştur. Şiirde biçim olarak divan edebiyatına bağlı kalınmış ancak konusu genişletilmiştir.</a:t>
            </a:r>
          </a:p>
          <a:p>
            <a:pPr eaLnBrk="1" hangingPunct="1">
              <a:lnSpc>
                <a:spcPct val="80000"/>
              </a:lnSpc>
            </a:pPr>
            <a:r>
              <a:rPr lang="tr-TR" altLang="tr-TR" sz="1700" dirty="0" smtClean="0"/>
              <a:t>     </a:t>
            </a:r>
            <a:r>
              <a:rPr lang="tr-TR" altLang="tr-TR" sz="1700" dirty="0" err="1" smtClean="0"/>
              <a:t>Tanzimatla</a:t>
            </a:r>
            <a:r>
              <a:rPr lang="tr-TR" altLang="tr-TR" sz="1700" dirty="0" smtClean="0"/>
              <a:t> birlikte </a:t>
            </a:r>
            <a:r>
              <a:rPr lang="tr-TR" altLang="tr-TR" sz="1700" dirty="0" err="1" smtClean="0"/>
              <a:t>kanun,adalet,eşitlik,hürriyet</a:t>
            </a:r>
            <a:r>
              <a:rPr lang="tr-TR" altLang="tr-TR" sz="1700" dirty="0" smtClean="0"/>
              <a:t> vatan gibi konular </a:t>
            </a:r>
            <a:r>
              <a:rPr lang="tr-TR" altLang="tr-TR" sz="1700" dirty="0" err="1" smtClean="0"/>
              <a:t>işlenilmeye</a:t>
            </a:r>
            <a:r>
              <a:rPr lang="tr-TR" altLang="tr-TR" sz="1700" dirty="0" smtClean="0"/>
              <a:t> </a:t>
            </a:r>
            <a:r>
              <a:rPr lang="tr-TR" altLang="tr-TR" sz="1700" dirty="0" err="1" smtClean="0"/>
              <a:t>başlanmıştır.Bu</a:t>
            </a:r>
            <a:r>
              <a:rPr lang="tr-TR" altLang="tr-TR" sz="1700" dirty="0" smtClean="0"/>
              <a:t> dönemdeki şiirlerde konu bütünlüğü vardır. Eski şiirde parça bütünlüğü vardı.</a:t>
            </a:r>
          </a:p>
          <a:p>
            <a:pPr eaLnBrk="1" hangingPunct="1">
              <a:lnSpc>
                <a:spcPct val="80000"/>
              </a:lnSpc>
            </a:pPr>
            <a:r>
              <a:rPr lang="tr-TR" altLang="tr-TR" sz="1700" dirty="0" smtClean="0"/>
              <a:t>      Tanzimat şiirinde dört ana tema vardır;</a:t>
            </a:r>
            <a:endParaRPr lang="tr-TR" altLang="tr-TR" sz="1700" b="1" dirty="0" smtClean="0"/>
          </a:p>
          <a:p>
            <a:pPr eaLnBrk="1" hangingPunct="1">
              <a:lnSpc>
                <a:spcPct val="80000"/>
              </a:lnSpc>
            </a:pPr>
            <a:r>
              <a:rPr lang="tr-TR" altLang="tr-TR" sz="1700" b="1" dirty="0" err="1" smtClean="0"/>
              <a:t>Sosyaltemalar</a:t>
            </a:r>
            <a:r>
              <a:rPr lang="tr-TR" altLang="tr-TR" sz="1700" dirty="0" err="1" smtClean="0"/>
              <a:t>:medeniyet</a:t>
            </a:r>
            <a:r>
              <a:rPr lang="tr-TR" altLang="tr-TR" sz="1700" dirty="0" smtClean="0"/>
              <a:t>, akıl, kültür, hürriyet, adalet, eşitlik, vatan, millet</a:t>
            </a:r>
            <a:endParaRPr lang="tr-TR" altLang="tr-TR" sz="1700" b="1" dirty="0" smtClean="0"/>
          </a:p>
          <a:p>
            <a:pPr eaLnBrk="1" hangingPunct="1">
              <a:lnSpc>
                <a:spcPct val="80000"/>
              </a:lnSpc>
            </a:pPr>
            <a:r>
              <a:rPr lang="tr-TR" altLang="tr-TR" sz="1700" b="1" dirty="0" smtClean="0"/>
              <a:t>Metafizik temalar</a:t>
            </a:r>
            <a:r>
              <a:rPr lang="tr-TR" altLang="tr-TR" sz="1700" dirty="0" smtClean="0"/>
              <a:t>: varlık, </a:t>
            </a:r>
            <a:r>
              <a:rPr lang="tr-TR" altLang="tr-TR" sz="1700" smtClean="0"/>
              <a:t>yokluk, Allah,ölüm,madde,ruh</a:t>
            </a:r>
            <a:endParaRPr lang="tr-TR" altLang="tr-TR" sz="1700" b="1" dirty="0" smtClean="0"/>
          </a:p>
          <a:p>
            <a:pPr eaLnBrk="1" hangingPunct="1">
              <a:lnSpc>
                <a:spcPct val="80000"/>
              </a:lnSpc>
            </a:pPr>
            <a:r>
              <a:rPr lang="tr-TR" altLang="tr-TR" sz="1700" b="1" dirty="0" smtClean="0"/>
              <a:t>Aşk </a:t>
            </a:r>
            <a:r>
              <a:rPr lang="tr-TR" altLang="tr-TR" sz="1700" b="1" dirty="0" err="1" smtClean="0"/>
              <a:t>teması:</a:t>
            </a:r>
            <a:r>
              <a:rPr lang="tr-TR" altLang="tr-TR" sz="1700" dirty="0" err="1" smtClean="0"/>
              <a:t>Divan</a:t>
            </a:r>
            <a:r>
              <a:rPr lang="tr-TR" altLang="tr-TR" sz="1700" dirty="0" smtClean="0"/>
              <a:t> edebiyatındaki soyut ve platonik aşk yerine ete, kemiğe bürünmüş aşk anlatılır.</a:t>
            </a:r>
            <a:endParaRPr lang="tr-TR" altLang="tr-TR" sz="1700" b="1" dirty="0" smtClean="0"/>
          </a:p>
          <a:p>
            <a:pPr eaLnBrk="1" hangingPunct="1">
              <a:lnSpc>
                <a:spcPct val="80000"/>
              </a:lnSpc>
            </a:pPr>
            <a:r>
              <a:rPr lang="tr-TR" altLang="tr-TR" sz="1700" b="1" dirty="0" smtClean="0"/>
              <a:t>Tabiat teması</a:t>
            </a:r>
            <a:r>
              <a:rPr lang="tr-TR" altLang="tr-TR" sz="1700" dirty="0" smtClean="0"/>
              <a:t>: Mazmunlarla anlatılan soyut tabiat yerine somut bir tabiat işlenmiştir.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ssolve">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dissolve">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dissolve">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dissolve">
                                      <p:cBhvr>
                                        <p:cTn id="22" dur="5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dissolve">
                                      <p:cBhvr>
                                        <p:cTn id="27" dur="500"/>
                                        <p:tgtEl>
                                          <p:spTgt spid="1024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243">
                                            <p:txEl>
                                              <p:pRg st="5" end="5"/>
                                            </p:txEl>
                                          </p:spTgt>
                                        </p:tgtEl>
                                        <p:attrNameLst>
                                          <p:attrName>style.visibility</p:attrName>
                                        </p:attrNameLst>
                                      </p:cBhvr>
                                      <p:to>
                                        <p:strVal val="visible"/>
                                      </p:to>
                                    </p:set>
                                    <p:animEffect transition="in" filter="dissolve">
                                      <p:cBhvr>
                                        <p:cTn id="32" dur="500"/>
                                        <p:tgtEl>
                                          <p:spTgt spid="1024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243">
                                            <p:txEl>
                                              <p:pRg st="6" end="6"/>
                                            </p:txEl>
                                          </p:spTgt>
                                        </p:tgtEl>
                                        <p:attrNameLst>
                                          <p:attrName>style.visibility</p:attrName>
                                        </p:attrNameLst>
                                      </p:cBhvr>
                                      <p:to>
                                        <p:strVal val="visible"/>
                                      </p:to>
                                    </p:set>
                                    <p:animEffect transition="in" filter="dissolve">
                                      <p:cBhvr>
                                        <p:cTn id="37" dur="500"/>
                                        <p:tgtEl>
                                          <p:spTgt spid="1024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243">
                                            <p:txEl>
                                              <p:pRg st="7" end="7"/>
                                            </p:txEl>
                                          </p:spTgt>
                                        </p:tgtEl>
                                        <p:attrNameLst>
                                          <p:attrName>style.visibility</p:attrName>
                                        </p:attrNameLst>
                                      </p:cBhvr>
                                      <p:to>
                                        <p:strVal val="visible"/>
                                      </p:to>
                                    </p:set>
                                    <p:animEffect transition="in" filter="dissolve">
                                      <p:cBhvr>
                                        <p:cTn id="42" dur="5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8195" name="Rectangle 3"/>
          <p:cNvSpPr>
            <a:spLocks noGrp="1" noChangeArrowheads="1"/>
          </p:cNvSpPr>
          <p:nvPr>
            <p:ph type="body" idx="1"/>
          </p:nvPr>
        </p:nvSpPr>
        <p:spPr/>
        <p:txBody>
          <a:bodyPr/>
          <a:lstStyle/>
          <a:p>
            <a:pPr algn="ctr" eaLnBrk="1" hangingPunct="1">
              <a:lnSpc>
                <a:spcPct val="80000"/>
              </a:lnSpc>
              <a:buFont typeface="Wingdings" pitchFamily="2" charset="2"/>
              <a:buNone/>
            </a:pPr>
            <a:r>
              <a:rPr lang="tr-TR" altLang="tr-TR" sz="2800" b="1" smtClean="0">
                <a:solidFill>
                  <a:schemeClr val="tx1"/>
                </a:solidFill>
              </a:rPr>
              <a:t>Gazete</a:t>
            </a:r>
          </a:p>
          <a:p>
            <a:pPr eaLnBrk="1" hangingPunct="1">
              <a:lnSpc>
                <a:spcPct val="80000"/>
              </a:lnSpc>
              <a:buFont typeface="Wingdings" pitchFamily="2" charset="2"/>
              <a:buNone/>
            </a:pPr>
            <a:r>
              <a:rPr lang="tr-TR" altLang="tr-TR" sz="2100" b="1" smtClean="0"/>
              <a:t>    </a:t>
            </a:r>
            <a:endParaRPr lang="tr-TR" altLang="tr-TR" sz="2100" smtClean="0"/>
          </a:p>
          <a:p>
            <a:pPr eaLnBrk="1" hangingPunct="1">
              <a:lnSpc>
                <a:spcPct val="80000"/>
              </a:lnSpc>
            </a:pPr>
            <a:r>
              <a:rPr lang="tr-TR" altLang="tr-TR" sz="2100" smtClean="0"/>
              <a:t>       İlk gazete 1831 yılında çıkarılan Takvim-i Vakayi’dir Bu resmi bir gazetedir.Ceride-i Havadis yarı resmi bir gazete olup 1840 yılında İngiliz William Churchill yayınlanmaya başlanmıştır.</a:t>
            </a:r>
          </a:p>
          <a:p>
            <a:pPr eaLnBrk="1" hangingPunct="1">
              <a:lnSpc>
                <a:spcPct val="80000"/>
              </a:lnSpc>
            </a:pPr>
            <a:r>
              <a:rPr lang="tr-TR" altLang="tr-TR" sz="2100" smtClean="0"/>
              <a:t>       İlk özel gazete ise Şinasi ve Agah Efendi’nin birlikte çıkardıkları Tercüman-ı Ahval’dir.Daha sonra Şinasi tek başına 1862 tarihinde Tasvir-i Efkar adlı gazeteyi çıkarmaya başlamıştır.Bu gazete bir zaman sonra Namık Kemal tarafından yönetilmeye başlar.Bu gazete dışında Muhbir(1866)Hürriyet(1867)Basiret(1869)İbret(1867)adlı gazeteler çıkarılır.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12290" name="Rectangle 2"/>
          <p:cNvSpPr>
            <a:spLocks noGrp="1" noChangeArrowheads="1"/>
          </p:cNvSpPr>
          <p:nvPr>
            <p:ph type="title"/>
          </p:nvPr>
        </p:nvSpPr>
        <p:spPr/>
        <p:txBody>
          <a:bodyPr/>
          <a:lstStyle/>
          <a:p>
            <a:pPr eaLnBrk="1" hangingPunct="1"/>
            <a:r>
              <a:rPr lang="tr-TR" altLang="tr-TR" sz="3800" b="1" smtClean="0">
                <a:solidFill>
                  <a:schemeClr val="tx1"/>
                </a:solidFill>
              </a:rPr>
              <a:t>TANZİMAT  EDEBİYATI GENEL ÖZELLİKLERİ</a:t>
            </a:r>
            <a:br>
              <a:rPr lang="tr-TR" altLang="tr-TR" sz="3800" b="1" smtClean="0">
                <a:solidFill>
                  <a:schemeClr val="tx1"/>
                </a:solidFill>
              </a:rPr>
            </a:br>
            <a:endParaRPr lang="tr-TR" altLang="tr-TR" sz="3800" b="1" smtClean="0">
              <a:solidFill>
                <a:schemeClr val="tx1"/>
              </a:solidFill>
            </a:endParaRPr>
          </a:p>
        </p:txBody>
      </p:sp>
      <p:sp>
        <p:nvSpPr>
          <p:cNvPr id="12291" name="Rectangle 3"/>
          <p:cNvSpPr>
            <a:spLocks noGrp="1" noChangeArrowheads="1"/>
          </p:cNvSpPr>
          <p:nvPr>
            <p:ph type="body" idx="1"/>
          </p:nvPr>
        </p:nvSpPr>
        <p:spPr/>
        <p:txBody>
          <a:bodyPr/>
          <a:lstStyle/>
          <a:p>
            <a:pPr eaLnBrk="1" hangingPunct="1">
              <a:lnSpc>
                <a:spcPct val="90000"/>
              </a:lnSpc>
            </a:pPr>
            <a:r>
              <a:rPr lang="tr-TR" altLang="tr-TR" sz="2100" b="1" smtClean="0"/>
              <a:t>1-</a:t>
            </a:r>
            <a:r>
              <a:rPr lang="tr-TR" altLang="tr-TR" sz="2100" smtClean="0"/>
              <a:t>Tanzimat edebiyatı sanatçıları divan edebiyatında bulunan bazı türleri (şiir,tarih,mektup)geliştirmiş bunun yanı sıra ise batı edebiyatından yeni türleri (makale,roman,hikaye,tiyatro,anı,eleştiri) edebiyatımıza sokmuşlardır.</a:t>
            </a:r>
            <a:endParaRPr lang="tr-TR" altLang="tr-TR" sz="2100" b="1" smtClean="0"/>
          </a:p>
          <a:p>
            <a:pPr eaLnBrk="1" hangingPunct="1">
              <a:lnSpc>
                <a:spcPct val="90000"/>
              </a:lnSpc>
            </a:pPr>
            <a:r>
              <a:rPr lang="tr-TR" altLang="tr-TR" sz="2100" b="1" smtClean="0"/>
              <a:t>   2-</a:t>
            </a:r>
            <a:r>
              <a:rPr lang="tr-TR" altLang="tr-TR" sz="2100" smtClean="0"/>
              <a:t>Tanzimat edebiyatının özellikle ilk dönem yazar ve sanatçıları Fransız devrimci yazarlarından (j.j.Rousseau,Montesqiue, vb.)yazarların etkisinde kalmışlardır.Bu görüşlere bağlı olarak hak,adalet,hürriyet,eşitlik, vatan, millet gibi kavramları ülkede yaymaya çalışmışlardır.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ssolve">
                                      <p:cBhvr>
                                        <p:cTn id="7" dur="5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dissolve">
                                      <p:cBhvr>
                                        <p:cTn id="12" dur="5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dissolve">
                                      <p:cBhvr>
                                        <p:cTn id="17"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10243" name="Rectangle 3"/>
          <p:cNvSpPr>
            <a:spLocks noGrp="1" noChangeArrowheads="1"/>
          </p:cNvSpPr>
          <p:nvPr>
            <p:ph type="body" idx="1"/>
          </p:nvPr>
        </p:nvSpPr>
        <p:spPr/>
        <p:txBody>
          <a:bodyPr/>
          <a:lstStyle/>
          <a:p>
            <a:pPr eaLnBrk="1" hangingPunct="1">
              <a:lnSpc>
                <a:spcPct val="80000"/>
              </a:lnSpc>
            </a:pPr>
            <a:r>
              <a:rPr lang="tr-TR" altLang="tr-TR" sz="1900" smtClean="0"/>
              <a:t> </a:t>
            </a:r>
            <a:r>
              <a:rPr lang="tr-TR" altLang="tr-TR" sz="1900" b="1" smtClean="0"/>
              <a:t>3-</a:t>
            </a:r>
            <a:r>
              <a:rPr lang="tr-TR" altLang="tr-TR" sz="1900" smtClean="0"/>
              <a:t>Tanzimat edebiyatı sanatçıları iki kuşağa ayrılır:</a:t>
            </a:r>
          </a:p>
          <a:p>
            <a:pPr eaLnBrk="1" hangingPunct="1">
              <a:lnSpc>
                <a:spcPct val="80000"/>
              </a:lnSpc>
            </a:pPr>
            <a:r>
              <a:rPr lang="tr-TR" altLang="tr-TR" sz="1900" smtClean="0"/>
              <a:t> a)Toplum için sanat anlayışını benimseyenler Şinasi,Namık Kemal,Ziya Paşa,Ahmet Mithat Efendi</a:t>
            </a:r>
          </a:p>
          <a:p>
            <a:pPr eaLnBrk="1" hangingPunct="1">
              <a:lnSpc>
                <a:spcPct val="80000"/>
              </a:lnSpc>
            </a:pPr>
            <a:r>
              <a:rPr lang="tr-TR" altLang="tr-TR" sz="1900" smtClean="0"/>
              <a:t> b)Sanat sanat için görüşünü benimseyenler Recaizade Mahmut Ekrem, Abdülhak Hamit Tahran,Sami Paşazade Sezai  </a:t>
            </a:r>
          </a:p>
          <a:p>
            <a:pPr eaLnBrk="1" hangingPunct="1">
              <a:lnSpc>
                <a:spcPct val="80000"/>
              </a:lnSpc>
            </a:pPr>
            <a:r>
              <a:rPr lang="tr-TR" altLang="tr-TR" sz="1900" smtClean="0"/>
              <a:t>   4-Tanzimat edebiyatı sanatçıları batılı yazarların etkisiyle klasisizmin etkisinde</a:t>
            </a:r>
            <a:r>
              <a:rPr lang="tr-TR" altLang="tr-TR" sz="1900" b="1" smtClean="0"/>
              <a:t>(Şinasi,Ahmet Vefik Paşa,Ali Bey</a:t>
            </a:r>
            <a:r>
              <a:rPr lang="tr-TR" altLang="tr-TR" sz="1900" smtClean="0"/>
              <a:t>)romantizmin etkisinde </a:t>
            </a:r>
            <a:r>
              <a:rPr lang="tr-TR" altLang="tr-TR" sz="1900" b="1" smtClean="0"/>
              <a:t>(Namık Kemal,Recaizade Mahmut Ekrem,Ahmet Mithat Efendi,Abdülhak Hamit Tahran)</a:t>
            </a:r>
            <a:r>
              <a:rPr lang="tr-TR" altLang="tr-TR" sz="1900" smtClean="0"/>
              <a:t>realizmin etkisinde (</a:t>
            </a:r>
            <a:r>
              <a:rPr lang="tr-TR" altLang="tr-TR" sz="1900" b="1" smtClean="0"/>
              <a:t>Beşir Fuad,Sami Paşazade Sezai, Nabizade Nazım) </a:t>
            </a:r>
            <a:r>
              <a:rPr lang="tr-TR" altLang="tr-TR" sz="1900" smtClean="0"/>
              <a:t>eserler vermişlerdir.Ama bu dönemde bu akımların kuralları tamamen uygulanmamıştır.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Altbilgi Yer Tutucusu 4"/>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smtClean="0"/>
              <a:t>www.turkedebiyati.org</a:t>
            </a:r>
            <a:endParaRPr lang="tr-TR" altLang="tr-TR"/>
          </a:p>
        </p:txBody>
      </p:sp>
      <p:sp>
        <p:nvSpPr>
          <p:cNvPr id="11267" name="Rectangle 3"/>
          <p:cNvSpPr>
            <a:spLocks noGrp="1" noChangeArrowheads="1"/>
          </p:cNvSpPr>
          <p:nvPr>
            <p:ph type="body" idx="1"/>
          </p:nvPr>
        </p:nvSpPr>
        <p:spPr/>
        <p:txBody>
          <a:bodyPr/>
          <a:lstStyle/>
          <a:p>
            <a:pPr eaLnBrk="1" hangingPunct="1">
              <a:lnSpc>
                <a:spcPct val="80000"/>
              </a:lnSpc>
            </a:pPr>
            <a:r>
              <a:rPr lang="tr-TR" altLang="tr-TR" sz="2100" smtClean="0"/>
              <a:t>5-Tanzimat edebiyatı seçkin kesim için değil halk tabakası için ortaya getirilmiş bir edebiyattır ama Tanzimat edebiyatının ikinci dönem yazar ve şairleri bu görüşten uzaklaşmışlardır.</a:t>
            </a:r>
          </a:p>
          <a:p>
            <a:pPr eaLnBrk="1" hangingPunct="1">
              <a:lnSpc>
                <a:spcPct val="80000"/>
              </a:lnSpc>
            </a:pPr>
            <a:r>
              <a:rPr lang="tr-TR" altLang="tr-TR" sz="2100" smtClean="0"/>
              <a:t>  6-Halk için yazma düşüncesinin bir sonucu olarak çoğu yazar konuşma diline yönelmek gerektiğini savunmuş ama hiçbiri eski alışkanlıklarından kopamamışlardır.</a:t>
            </a:r>
          </a:p>
          <a:p>
            <a:pPr eaLnBrk="1" hangingPunct="1">
              <a:lnSpc>
                <a:spcPct val="80000"/>
              </a:lnSpc>
              <a:buFont typeface="Wingdings" pitchFamily="2" charset="2"/>
              <a:buNone/>
            </a:pPr>
            <a:r>
              <a:rPr lang="tr-TR" altLang="tr-TR" sz="2100" smtClean="0"/>
              <a:t>   </a:t>
            </a:r>
          </a:p>
          <a:p>
            <a:pPr eaLnBrk="1" hangingPunct="1">
              <a:lnSpc>
                <a:spcPct val="80000"/>
              </a:lnSpc>
            </a:pPr>
            <a:r>
              <a:rPr lang="tr-TR" altLang="tr-TR" sz="2100" smtClean="0"/>
              <a:t>  7-Tanzimat edebiyatında en büyük yenilik nesirde anlatımın kuruluşunda yapılmıştır.Amaç hüner göstermek değil halka bir şeyler vermek olmuş bu nedenle kısa anlatım tercih edilmiştir.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nkli Daireler">
  <a:themeElements>
    <a:clrScheme name="Renkli Daireler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Renkli Daireler">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nkli Daireler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Renkli Daireler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Renkli Daireler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Renkli Daireler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enkli Daireler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enkli Daireler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Renkli Daireler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Renkli Daireler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Renkli Daireler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Renkli Daireler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Template>
  <TotalTime>164</TotalTime>
  <Words>2578</Words>
  <Application>Microsoft Office PowerPoint</Application>
  <PresentationFormat>Ekran Gösterisi (4:3)</PresentationFormat>
  <Paragraphs>226</Paragraphs>
  <Slides>41</Slides>
  <Notes>0</Notes>
  <HiddenSlides>0</HiddenSlides>
  <MMClips>0</MMClips>
  <ScaleCrop>false</ScaleCrop>
  <HeadingPairs>
    <vt:vector size="4" baseType="variant">
      <vt:variant>
        <vt:lpstr>Tema</vt:lpstr>
      </vt:variant>
      <vt:variant>
        <vt:i4>1</vt:i4>
      </vt:variant>
      <vt:variant>
        <vt:lpstr>Slayt Başlıkları</vt:lpstr>
      </vt:variant>
      <vt:variant>
        <vt:i4>41</vt:i4>
      </vt:variant>
    </vt:vector>
  </HeadingPairs>
  <TitlesOfParts>
    <vt:vector size="42" baseType="lpstr">
      <vt:lpstr>Renkli Daireler</vt:lpstr>
      <vt:lpstr>BATI ETKİSİNDE GELİŞEN TÜRK EDEBİYATI  </vt:lpstr>
      <vt:lpstr>PowerPoint Sunusu</vt:lpstr>
      <vt:lpstr>PowerPoint Sunusu</vt:lpstr>
      <vt:lpstr>PowerPoint Sunusu</vt:lpstr>
      <vt:lpstr>PowerPoint Sunusu</vt:lpstr>
      <vt:lpstr>PowerPoint Sunusu</vt:lpstr>
      <vt:lpstr>TANZİMAT  EDEBİYATI GENEL ÖZELLİKLERİ </vt:lpstr>
      <vt:lpstr>PowerPoint Sunusu</vt:lpstr>
      <vt:lpstr>PowerPoint Sunusu</vt:lpstr>
      <vt:lpstr>PowerPoint Sunusu</vt:lpstr>
      <vt:lpstr>PowerPoint Sunusu</vt:lpstr>
      <vt:lpstr> Tanzimat Şair ve Yazarlarının Ortak Özellikleri </vt:lpstr>
      <vt:lpstr>PowerPoint Sunusu</vt:lpstr>
      <vt:lpstr>PowerPoint Sunusu</vt:lpstr>
      <vt:lpstr>PowerPoint Sunusu</vt:lpstr>
      <vt:lpstr>Tanzimat Edebiyatının Amacı</vt:lpstr>
      <vt:lpstr>Tanzimat Edebiyatının Dönemleri </vt:lpstr>
      <vt:lpstr>PowerPoint Sunusu</vt:lpstr>
      <vt:lpstr>PowerPoint Sunusu</vt:lpstr>
      <vt:lpstr>NAMIK KEMAL  (1840-1888)(ROMANTİK)</vt:lpstr>
      <vt:lpstr>PowerPoint Sunusu</vt:lpstr>
      <vt:lpstr>ZİYA PAŞA(1825-1880)</vt:lpstr>
      <vt:lpstr>PowerPoint Sunusu</vt:lpstr>
      <vt:lpstr>ŞİNASİ   (1826-1871) (KLASİK) </vt:lpstr>
      <vt:lpstr>PowerPoint Sunusu</vt:lpstr>
      <vt:lpstr>AHMET VEFİK PAŞA (1844-1912) </vt:lpstr>
      <vt:lpstr>ŞEMSETTİN SAMİ (1860-1936)</vt:lpstr>
      <vt:lpstr>AHMET MİTHAT EFENDİ (1844-1912)</vt:lpstr>
      <vt:lpstr>PowerPoint Sunusu</vt:lpstr>
      <vt:lpstr>II.Dönem Tanzimat Edebiyatı  (1878-1896)</vt:lpstr>
      <vt:lpstr>PowerPoint Sunusu</vt:lpstr>
      <vt:lpstr>II.Dönem Tanzimat Edebiyatı Yazarları</vt:lpstr>
      <vt:lpstr>Recaizade Mahmut EKREM (1847-1914) </vt:lpstr>
      <vt:lpstr>PowerPoint Sunusu</vt:lpstr>
      <vt:lpstr>Abdülhak Hamit TARHAN (1851-1937) </vt:lpstr>
      <vt:lpstr>PowerPoint Sunusu</vt:lpstr>
      <vt:lpstr>Samipaşazade  SEZAİ (1860-1936)</vt:lpstr>
      <vt:lpstr>PowerPoint Sunusu</vt:lpstr>
      <vt:lpstr> Nabizade NAZIM  (1862-1893) </vt:lpstr>
      <vt:lpstr> Muallim NACİ  (1850-1893) </vt:lpstr>
      <vt:lpstr>PowerPoint Sunusu</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dc:creator>
  <cp:keywords>www.turkedebiyati.org</cp:keywords>
  <dc:description>www.turkedebiyati.org</dc:description>
  <cp:lastModifiedBy>ASuSSD</cp:lastModifiedBy>
  <cp:revision>4</cp:revision>
  <dcterms:created xsi:type="dcterms:W3CDTF">2007-10-24T07:53:48Z</dcterms:created>
  <dcterms:modified xsi:type="dcterms:W3CDTF">2022-08-03T11:46:59Z</dcterms:modified>
  <cp:category>www.turkedebiyati.org</cp:category>
</cp:coreProperties>
</file>